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3BBB-CFFC-78C1-9053-486585DB6ABC}"/>
              </a:ext>
            </a:extLst>
          </p:cNvPr>
          <p:cNvSpPr>
            <a:spLocks noGrp="1"/>
          </p:cNvSpPr>
          <p:nvPr>
            <p:ph type="ctrTitle"/>
          </p:nvPr>
        </p:nvSpPr>
        <p:spPr>
          <a:xfrm>
            <a:off x="680322" y="2733709"/>
            <a:ext cx="8144134" cy="1484330"/>
          </a:xfrm>
        </p:spPr>
        <p:txBody>
          <a:bodyPr/>
          <a:lstStyle/>
          <a:p>
            <a:pPr algn="ctr"/>
            <a:r>
              <a:rPr lang="en-IN" dirty="0">
                <a:latin typeface="Times New Roman" panose="02020603050405020304" pitchFamily="18" charset="0"/>
                <a:cs typeface="Times New Roman" panose="02020603050405020304" pitchFamily="18" charset="0"/>
              </a:rPr>
              <a:t>Amazon Sales Data Analysis Report</a:t>
            </a:r>
          </a:p>
        </p:txBody>
      </p:sp>
      <p:sp>
        <p:nvSpPr>
          <p:cNvPr id="3" name="Subtitle 2">
            <a:extLst>
              <a:ext uri="{FF2B5EF4-FFF2-40B4-BE49-F238E27FC236}">
                <a16:creationId xmlns:a16="http://schemas.microsoft.com/office/drawing/2014/main" id="{189AA9DA-E739-97E1-1509-AAFE372E75EB}"/>
              </a:ext>
            </a:extLst>
          </p:cNvPr>
          <p:cNvSpPr>
            <a:spLocks noGrp="1"/>
          </p:cNvSpPr>
          <p:nvPr>
            <p:ph type="subTitle" idx="1"/>
          </p:nvPr>
        </p:nvSpPr>
        <p:spPr>
          <a:xfrm>
            <a:off x="680322" y="4394039"/>
            <a:ext cx="3380401" cy="1117687"/>
          </a:xfrm>
        </p:spPr>
        <p:txBody>
          <a:bodyPr>
            <a:normAutofit/>
          </a:bodyPr>
          <a:lstStyle/>
          <a:p>
            <a:pPr algn="ctr"/>
            <a:r>
              <a:rPr lang="en-IN" sz="2400" dirty="0">
                <a:solidFill>
                  <a:schemeClr val="bg1"/>
                </a:solidFill>
                <a:latin typeface="Times New Roman" panose="02020603050405020304" pitchFamily="18" charset="0"/>
                <a:cs typeface="Times New Roman" panose="02020603050405020304" pitchFamily="18" charset="0"/>
              </a:rPr>
              <a:t>Submitted By: Riya Patel</a:t>
            </a:r>
          </a:p>
          <a:p>
            <a:pPr algn="ctr"/>
            <a:r>
              <a:rPr lang="en-IN" sz="2400" dirty="0">
                <a:solidFill>
                  <a:schemeClr val="bg1"/>
                </a:solidFill>
                <a:latin typeface="Times New Roman" panose="02020603050405020304" pitchFamily="18" charset="0"/>
                <a:cs typeface="Times New Roman" panose="02020603050405020304" pitchFamily="18" charset="0"/>
              </a:rPr>
              <a:t>(IC-2K19-70)</a:t>
            </a:r>
          </a:p>
        </p:txBody>
      </p:sp>
      <p:sp>
        <p:nvSpPr>
          <p:cNvPr id="4" name="TextBox 3">
            <a:extLst>
              <a:ext uri="{FF2B5EF4-FFF2-40B4-BE49-F238E27FC236}">
                <a16:creationId xmlns:a16="http://schemas.microsoft.com/office/drawing/2014/main" id="{9AB57D98-7F6E-EC86-951E-F3AAC11A7804}"/>
              </a:ext>
            </a:extLst>
          </p:cNvPr>
          <p:cNvSpPr txBox="1"/>
          <p:nvPr/>
        </p:nvSpPr>
        <p:spPr>
          <a:xfrm>
            <a:off x="6971073" y="4305548"/>
            <a:ext cx="2320411" cy="1015663"/>
          </a:xfrm>
          <a:prstGeom prst="rect">
            <a:avLst/>
          </a:prstGeom>
          <a:noFill/>
        </p:spPr>
        <p:txBody>
          <a:bodyPr wrap="square" rtlCol="0">
            <a:spAutoFit/>
          </a:bodyPr>
          <a:lstStyle/>
          <a:p>
            <a:pPr algn="ctr">
              <a:lnSpc>
                <a:spcPct val="150000"/>
              </a:lnSpc>
            </a:pPr>
            <a:r>
              <a:rPr lang="en-IN" sz="2400" dirty="0">
                <a:solidFill>
                  <a:schemeClr val="bg1"/>
                </a:solidFill>
                <a:latin typeface="Times New Roman" panose="02020603050405020304" pitchFamily="18" charset="0"/>
                <a:cs typeface="Times New Roman" panose="02020603050405020304" pitchFamily="18" charset="0"/>
              </a:rPr>
              <a:t>Submitted To:</a:t>
            </a:r>
          </a:p>
          <a:p>
            <a:pPr algn="ctr"/>
            <a:r>
              <a:rPr lang="en-IN" sz="2400" dirty="0">
                <a:solidFill>
                  <a:schemeClr val="bg1"/>
                </a:solidFill>
                <a:latin typeface="Times New Roman" panose="02020603050405020304" pitchFamily="18" charset="0"/>
                <a:cs typeface="Times New Roman" panose="02020603050405020304" pitchFamily="18" charset="0"/>
              </a:rPr>
              <a:t>Dr. Kirti Mathur</a:t>
            </a:r>
          </a:p>
        </p:txBody>
      </p:sp>
    </p:spTree>
    <p:extLst>
      <p:ext uri="{BB962C8B-B14F-4D97-AF65-F5344CB8AC3E}">
        <p14:creationId xmlns:p14="http://schemas.microsoft.com/office/powerpoint/2010/main" val="264438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6F3C-7364-B52B-226F-D6ABAA8D0A6D}"/>
              </a:ext>
            </a:extLst>
          </p:cNvPr>
          <p:cNvSpPr>
            <a:spLocks noGrp="1"/>
          </p:cNvSpPr>
          <p:nvPr>
            <p:ph type="title"/>
          </p:nvPr>
        </p:nvSpPr>
        <p:spPr/>
        <p:txBody>
          <a:bodyPr/>
          <a:lstStyle/>
          <a:p>
            <a:pPr algn="ctr"/>
            <a:r>
              <a:rPr lang="en-IN" dirty="0"/>
              <a:t>Sales wise Profit</a:t>
            </a:r>
          </a:p>
        </p:txBody>
      </p:sp>
      <p:pic>
        <p:nvPicPr>
          <p:cNvPr id="3" name="Picture 2">
            <a:extLst>
              <a:ext uri="{FF2B5EF4-FFF2-40B4-BE49-F238E27FC236}">
                <a16:creationId xmlns:a16="http://schemas.microsoft.com/office/drawing/2014/main" id="{717C8776-A740-EE55-FFF2-4D3DDC80D804}"/>
              </a:ext>
            </a:extLst>
          </p:cNvPr>
          <p:cNvPicPr>
            <a:picLocks noChangeAspect="1"/>
          </p:cNvPicPr>
          <p:nvPr/>
        </p:nvPicPr>
        <p:blipFill rotWithShape="1">
          <a:blip r:embed="rId2">
            <a:extLst>
              <a:ext uri="{28A0092B-C50C-407E-A947-70E740481C1C}">
                <a14:useLocalDpi xmlns:a14="http://schemas.microsoft.com/office/drawing/2010/main" val="0"/>
              </a:ext>
            </a:extLst>
          </a:blip>
          <a:srcRect l="13428" t="19787" r="17704" b="8077"/>
          <a:stretch/>
        </p:blipFill>
        <p:spPr bwMode="auto">
          <a:xfrm>
            <a:off x="1022555" y="2300747"/>
            <a:ext cx="9379973" cy="40705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767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645D-B30C-E29E-D80F-5E737A8B4166}"/>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E10F9962-1AC7-4B47-C8F5-13DFD6365BFA}"/>
              </a:ext>
            </a:extLst>
          </p:cNvPr>
          <p:cNvSpPr>
            <a:spLocks noGrp="1"/>
          </p:cNvSpPr>
          <p:nvPr>
            <p:ph idx="1"/>
          </p:nvPr>
        </p:nvSpPr>
        <p:spPr>
          <a:xfrm>
            <a:off x="680322" y="2336873"/>
            <a:ext cx="7195318" cy="3965604"/>
          </a:xfrm>
        </p:spPr>
        <p:txBody>
          <a:bodyPr>
            <a:normAutofit fontScale="25000" lnSpcReduction="20000"/>
          </a:bodyPr>
          <a:lstStyle/>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1.  2012 has the highest profit of 9.21M.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2.  2011 has the lowest profit of 2.74M.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3.  Cosmetics are the highest profit item at 14.56M.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4.  Fruits are the lowest profit item at 1.20M.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5.  Sub-Saharan Africa has the highest profit of 12.18M.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6.  North-America has the lowest profit of 1.46M.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7.  Offline sales Channel has the profit of 24.92M.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975360" algn="l"/>
              </a:tabLst>
            </a:pPr>
            <a:r>
              <a:rPr lang="en-IN" sz="8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8.  Online sales Channel has the profit of 19.25M.</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975360" algn="l"/>
              </a:tabLst>
            </a:pPr>
            <a:r>
              <a:rPr lang="en-IN" sz="8000" dirty="0">
                <a:solidFill>
                  <a:srgbClr val="2021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838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C25A-74E9-F6AD-3F0E-6ECFEF75E1C5}"/>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D170DE30-5F7A-B064-BE8F-283117DD264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69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BCE9-277A-1EF4-E237-E197E3D410E2}"/>
              </a:ext>
            </a:extLst>
          </p:cNvPr>
          <p:cNvSpPr>
            <a:spLocks noGrp="1"/>
          </p:cNvSpPr>
          <p:nvPr>
            <p:ph type="title"/>
          </p:nvPr>
        </p:nvSpPr>
        <p:spPr>
          <a:xfrm>
            <a:off x="680321" y="753228"/>
            <a:ext cx="9466569" cy="1080938"/>
          </a:xfrm>
        </p:spPr>
        <p:txBody>
          <a:bodyPr/>
          <a:lstStyle/>
          <a:p>
            <a:pPr algn="ctr"/>
            <a:r>
              <a:rPr lang="en-IN" dirty="0"/>
              <a:t> </a:t>
            </a:r>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374F836-AAB3-43CC-F435-FB5DB742AABB}"/>
              </a:ext>
            </a:extLst>
          </p:cNvPr>
          <p:cNvSpPr>
            <a:spLocks noGrp="1"/>
          </p:cNvSpPr>
          <p:nvPr>
            <p:ph idx="1"/>
          </p:nvPr>
        </p:nvSpPr>
        <p:spPr>
          <a:xfrm>
            <a:off x="680321" y="2949677"/>
            <a:ext cx="9181433" cy="2986512"/>
          </a:xfrm>
        </p:spPr>
        <p:txBody>
          <a:bodyPr>
            <a:normAutofit/>
          </a:bodyPr>
          <a:lstStyle/>
          <a:p>
            <a:pPr marL="0" indent="0" algn="ctr">
              <a:buNone/>
            </a:pPr>
            <a:r>
              <a:rPr lang="en-US" sz="2800" dirty="0">
                <a:solidFill>
                  <a:schemeClr val="bg1"/>
                </a:solidFill>
                <a:latin typeface="Times New Roman" panose="02020603050405020304" pitchFamily="18" charset="0"/>
                <a:cs typeface="Times New Roman" panose="02020603050405020304" pitchFamily="18" charset="0"/>
              </a:rPr>
              <a:t>Examine and clarify the trends and patterns present in Amazon's sales data to deepen our understanding of sales performance over time.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C787BD-01C2-2AF3-0BE5-F023A013CFDD}"/>
              </a:ext>
            </a:extLst>
          </p:cNvPr>
          <p:cNvSpPr txBox="1"/>
          <p:nvPr/>
        </p:nvSpPr>
        <p:spPr>
          <a:xfrm>
            <a:off x="4355690" y="3046755"/>
            <a:ext cx="6096000" cy="646331"/>
          </a:xfrm>
          <a:prstGeom prst="rect">
            <a:avLst/>
          </a:prstGeom>
          <a:noFill/>
        </p:spPr>
        <p:txBody>
          <a:bodyPr wrap="square">
            <a:spAutoFit/>
          </a:bodyPr>
          <a:lstStyle/>
          <a:p>
            <a:br>
              <a:rPr lang="en-US" b="0" i="0" dirty="0">
                <a:effectLst/>
                <a:highlight>
                  <a:srgbClr val="FFFFFF"/>
                </a:highlight>
                <a:latin typeface="Söhne"/>
              </a:rPr>
            </a:br>
            <a:endParaRPr lang="en-IN" dirty="0"/>
          </a:p>
        </p:txBody>
      </p:sp>
    </p:spTree>
    <p:extLst>
      <p:ext uri="{BB962C8B-B14F-4D97-AF65-F5344CB8AC3E}">
        <p14:creationId xmlns:p14="http://schemas.microsoft.com/office/powerpoint/2010/main" val="32251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4DB0-FCD9-64A5-164D-7E9927ADB341}"/>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72A4200E-0534-E84D-BC36-193E1F6CF3EB}"/>
              </a:ext>
            </a:extLst>
          </p:cNvPr>
          <p:cNvSpPr>
            <a:spLocks noGrp="1"/>
          </p:cNvSpPr>
          <p:nvPr>
            <p:ph idx="1"/>
          </p:nvPr>
        </p:nvSpPr>
        <p:spPr/>
        <p:txBody>
          <a:bodyPr>
            <a:normAutofit/>
          </a:bodyPr>
          <a:lstStyle/>
          <a:p>
            <a:pPr indent="0" algn="ctr">
              <a:lnSpc>
                <a:spcPct val="111000"/>
              </a:lnSpc>
              <a:spcAft>
                <a:spcPts val="700"/>
              </a:spcAft>
              <a:buNone/>
            </a:pPr>
            <a:r>
              <a:rPr lang="en-IN"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indent="0" algn="ctr">
              <a:lnSpc>
                <a:spcPct val="111000"/>
              </a:lnSpc>
              <a:spcAft>
                <a:spcPts val="700"/>
              </a:spcAft>
              <a:buNone/>
            </a:pPr>
            <a:r>
              <a:rPr lang="en-IN"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Do ETL: Extract-Transform-Load some Amazon dataset – Sales Trends</a:t>
            </a:r>
          </a:p>
          <a:p>
            <a:pPr indent="0" algn="ctr">
              <a:lnSpc>
                <a:spcPct val="111000"/>
              </a:lnSpc>
              <a:spcAft>
                <a:spcPts val="700"/>
              </a:spcAft>
              <a:buNone/>
            </a:pP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Find key metrics and factors and show the meaningful relationships between attributes. </a:t>
            </a:r>
            <a:endParaRPr lang="en-I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9435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A024-26BF-D90E-24D8-3D46365BD9F5}"/>
              </a:ext>
            </a:extLst>
          </p:cNvPr>
          <p:cNvSpPr>
            <a:spLocks noGrp="1"/>
          </p:cNvSpPr>
          <p:nvPr>
            <p:ph type="title"/>
          </p:nvPr>
        </p:nvSpPr>
        <p:spPr/>
        <p:txBody>
          <a:bodyPr/>
          <a:lstStyle/>
          <a:p>
            <a:pPr algn="ctr"/>
            <a:r>
              <a:rPr lang="en-IN" dirty="0"/>
              <a:t>KPIs(Key Performance Indicator)</a:t>
            </a:r>
          </a:p>
        </p:txBody>
      </p:sp>
      <p:pic>
        <p:nvPicPr>
          <p:cNvPr id="5" name="Content Placeholder 4">
            <a:extLst>
              <a:ext uri="{FF2B5EF4-FFF2-40B4-BE49-F238E27FC236}">
                <a16:creationId xmlns:a16="http://schemas.microsoft.com/office/drawing/2014/main" id="{71DAEA7E-35B5-1045-527B-5E3A382D30E7}"/>
              </a:ext>
            </a:extLst>
          </p:cNvPr>
          <p:cNvPicPr>
            <a:picLocks noGrp="1" noChangeAspect="1"/>
          </p:cNvPicPr>
          <p:nvPr>
            <p:ph idx="1"/>
          </p:nvPr>
        </p:nvPicPr>
        <p:blipFill rotWithShape="1">
          <a:blip r:embed="rId2"/>
          <a:srcRect l="-1" r="2175"/>
          <a:stretch/>
        </p:blipFill>
        <p:spPr>
          <a:xfrm>
            <a:off x="680321" y="2649946"/>
            <a:ext cx="2741305" cy="1412551"/>
          </a:xfrm>
        </p:spPr>
      </p:pic>
      <p:pic>
        <p:nvPicPr>
          <p:cNvPr id="7" name="Picture 6">
            <a:extLst>
              <a:ext uri="{FF2B5EF4-FFF2-40B4-BE49-F238E27FC236}">
                <a16:creationId xmlns:a16="http://schemas.microsoft.com/office/drawing/2014/main" id="{C7EE0DB9-D6AD-31B5-03A3-E49AB1082628}"/>
              </a:ext>
            </a:extLst>
          </p:cNvPr>
          <p:cNvPicPr>
            <a:picLocks noChangeAspect="1"/>
          </p:cNvPicPr>
          <p:nvPr/>
        </p:nvPicPr>
        <p:blipFill rotWithShape="1">
          <a:blip r:embed="rId3"/>
          <a:srcRect r="1012"/>
          <a:stretch/>
        </p:blipFill>
        <p:spPr>
          <a:xfrm>
            <a:off x="4625809" y="2664235"/>
            <a:ext cx="3053185" cy="1360916"/>
          </a:xfrm>
          <a:prstGeom prst="rect">
            <a:avLst/>
          </a:prstGeom>
        </p:spPr>
      </p:pic>
      <p:pic>
        <p:nvPicPr>
          <p:cNvPr id="9" name="Picture 8">
            <a:extLst>
              <a:ext uri="{FF2B5EF4-FFF2-40B4-BE49-F238E27FC236}">
                <a16:creationId xmlns:a16="http://schemas.microsoft.com/office/drawing/2014/main" id="{B8C3E853-4889-D21D-9CE4-463D86A8D124}"/>
              </a:ext>
            </a:extLst>
          </p:cNvPr>
          <p:cNvPicPr>
            <a:picLocks noChangeAspect="1"/>
          </p:cNvPicPr>
          <p:nvPr/>
        </p:nvPicPr>
        <p:blipFill rotWithShape="1">
          <a:blip r:embed="rId4"/>
          <a:srcRect l="1" r="2053"/>
          <a:stretch/>
        </p:blipFill>
        <p:spPr>
          <a:xfrm>
            <a:off x="8683072" y="2649946"/>
            <a:ext cx="2571564" cy="1360916"/>
          </a:xfrm>
          <a:prstGeom prst="rect">
            <a:avLst/>
          </a:prstGeom>
        </p:spPr>
      </p:pic>
      <p:pic>
        <p:nvPicPr>
          <p:cNvPr id="11" name="Picture 10">
            <a:extLst>
              <a:ext uri="{FF2B5EF4-FFF2-40B4-BE49-F238E27FC236}">
                <a16:creationId xmlns:a16="http://schemas.microsoft.com/office/drawing/2014/main" id="{0C6655F6-1B4B-0D5C-74BA-7B263B2C127E}"/>
              </a:ext>
            </a:extLst>
          </p:cNvPr>
          <p:cNvPicPr>
            <a:picLocks noChangeAspect="1"/>
          </p:cNvPicPr>
          <p:nvPr/>
        </p:nvPicPr>
        <p:blipFill>
          <a:blip r:embed="rId5"/>
          <a:stretch>
            <a:fillRect/>
          </a:stretch>
        </p:blipFill>
        <p:spPr>
          <a:xfrm>
            <a:off x="4987809" y="4822571"/>
            <a:ext cx="2268397" cy="1458256"/>
          </a:xfrm>
          <a:prstGeom prst="rect">
            <a:avLst/>
          </a:prstGeom>
        </p:spPr>
      </p:pic>
    </p:spTree>
    <p:extLst>
      <p:ext uri="{BB962C8B-B14F-4D97-AF65-F5344CB8AC3E}">
        <p14:creationId xmlns:p14="http://schemas.microsoft.com/office/powerpoint/2010/main" val="206951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3A8D-9575-51A8-9E92-C26FCA8D34DD}"/>
              </a:ext>
            </a:extLst>
          </p:cNvPr>
          <p:cNvSpPr>
            <a:spLocks noGrp="1"/>
          </p:cNvSpPr>
          <p:nvPr>
            <p:ph type="title"/>
          </p:nvPr>
        </p:nvSpPr>
        <p:spPr/>
        <p:txBody>
          <a:bodyPr/>
          <a:lstStyle/>
          <a:p>
            <a:pPr algn="ctr"/>
            <a:r>
              <a:rPr lang="en-IN" dirty="0"/>
              <a:t>Trends</a:t>
            </a:r>
          </a:p>
        </p:txBody>
      </p:sp>
      <p:pic>
        <p:nvPicPr>
          <p:cNvPr id="5" name="Content Placeholder 4">
            <a:extLst>
              <a:ext uri="{FF2B5EF4-FFF2-40B4-BE49-F238E27FC236}">
                <a16:creationId xmlns:a16="http://schemas.microsoft.com/office/drawing/2014/main" id="{2FA20D4A-6DEC-B2BE-FD14-17761E0452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801" t="19787" r="17579" b="7076"/>
          <a:stretch/>
        </p:blipFill>
        <p:spPr bwMode="auto">
          <a:xfrm>
            <a:off x="1229033" y="2143432"/>
            <a:ext cx="9212826" cy="44048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951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317E-A0DE-D238-4B60-D569028FA72A}"/>
              </a:ext>
            </a:extLst>
          </p:cNvPr>
          <p:cNvSpPr>
            <a:spLocks noGrp="1"/>
          </p:cNvSpPr>
          <p:nvPr>
            <p:ph type="title"/>
          </p:nvPr>
        </p:nvSpPr>
        <p:spPr/>
        <p:txBody>
          <a:bodyPr/>
          <a:lstStyle/>
          <a:p>
            <a:pPr algn="ctr"/>
            <a:r>
              <a:rPr lang="en-IN" dirty="0"/>
              <a:t>Year wise Profit, Revenue, Cost</a:t>
            </a:r>
          </a:p>
        </p:txBody>
      </p:sp>
      <p:pic>
        <p:nvPicPr>
          <p:cNvPr id="4" name="Content Placeholder 3">
            <a:extLst>
              <a:ext uri="{FF2B5EF4-FFF2-40B4-BE49-F238E27FC236}">
                <a16:creationId xmlns:a16="http://schemas.microsoft.com/office/drawing/2014/main" id="{53198BB4-214B-4D4B-EA30-7B75E1C41E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61" t="20039" r="17838" b="7076"/>
          <a:stretch/>
        </p:blipFill>
        <p:spPr bwMode="auto">
          <a:xfrm>
            <a:off x="963561" y="2172929"/>
            <a:ext cx="9419304" cy="431636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066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45B5-5289-6CA9-AA9D-E1560A4159B1}"/>
              </a:ext>
            </a:extLst>
          </p:cNvPr>
          <p:cNvSpPr>
            <a:spLocks noGrp="1"/>
          </p:cNvSpPr>
          <p:nvPr>
            <p:ph type="title"/>
          </p:nvPr>
        </p:nvSpPr>
        <p:spPr/>
        <p:txBody>
          <a:bodyPr/>
          <a:lstStyle/>
          <a:p>
            <a:pPr algn="ctr"/>
            <a:r>
              <a:rPr lang="en-IN" dirty="0"/>
              <a:t>Item wise Profit</a:t>
            </a:r>
          </a:p>
        </p:txBody>
      </p:sp>
      <p:pic>
        <p:nvPicPr>
          <p:cNvPr id="4" name="Content Placeholder 3">
            <a:extLst>
              <a:ext uri="{FF2B5EF4-FFF2-40B4-BE49-F238E27FC236}">
                <a16:creationId xmlns:a16="http://schemas.microsoft.com/office/drawing/2014/main" id="{8C6745A5-E14D-1BE6-CE2F-229851E804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827" t="19786" r="17283" b="7076"/>
          <a:stretch/>
        </p:blipFill>
        <p:spPr bwMode="auto">
          <a:xfrm>
            <a:off x="983226" y="2336800"/>
            <a:ext cx="9310955" cy="42114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485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801C-BA38-9CF6-0022-A903D46EADC3}"/>
              </a:ext>
            </a:extLst>
          </p:cNvPr>
          <p:cNvSpPr>
            <a:spLocks noGrp="1"/>
          </p:cNvSpPr>
          <p:nvPr>
            <p:ph type="title"/>
          </p:nvPr>
        </p:nvSpPr>
        <p:spPr/>
        <p:txBody>
          <a:bodyPr/>
          <a:lstStyle/>
          <a:p>
            <a:pPr algn="ctr"/>
            <a:r>
              <a:rPr lang="en-IN" dirty="0"/>
              <a:t>Region wise Profit</a:t>
            </a:r>
          </a:p>
        </p:txBody>
      </p:sp>
      <p:pic>
        <p:nvPicPr>
          <p:cNvPr id="5" name="Content Placeholder 4">
            <a:extLst>
              <a:ext uri="{FF2B5EF4-FFF2-40B4-BE49-F238E27FC236}">
                <a16:creationId xmlns:a16="http://schemas.microsoft.com/office/drawing/2014/main" id="{0A08624F-3466-25DE-EBA9-81040D6B39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693" t="19537" r="17837" b="7828"/>
          <a:stretch/>
        </p:blipFill>
        <p:spPr bwMode="auto">
          <a:xfrm>
            <a:off x="1179872" y="2336800"/>
            <a:ext cx="9114310" cy="41328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885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E8F2-DE94-3B3F-F066-D0A045D5A563}"/>
              </a:ext>
            </a:extLst>
          </p:cNvPr>
          <p:cNvSpPr>
            <a:spLocks noGrp="1"/>
          </p:cNvSpPr>
          <p:nvPr>
            <p:ph type="title"/>
          </p:nvPr>
        </p:nvSpPr>
        <p:spPr/>
        <p:txBody>
          <a:bodyPr/>
          <a:lstStyle/>
          <a:p>
            <a:pPr algn="ctr"/>
            <a:r>
              <a:rPr lang="en-IN" dirty="0"/>
              <a:t>Year wise Profit</a:t>
            </a:r>
          </a:p>
        </p:txBody>
      </p:sp>
      <p:pic>
        <p:nvPicPr>
          <p:cNvPr id="3" name="Picture 2">
            <a:extLst>
              <a:ext uri="{FF2B5EF4-FFF2-40B4-BE49-F238E27FC236}">
                <a16:creationId xmlns:a16="http://schemas.microsoft.com/office/drawing/2014/main" id="{B5417730-897E-725E-7D4B-CE55A981F45A}"/>
              </a:ext>
            </a:extLst>
          </p:cNvPr>
          <p:cNvPicPr>
            <a:picLocks noChangeAspect="1"/>
          </p:cNvPicPr>
          <p:nvPr/>
        </p:nvPicPr>
        <p:blipFill rotWithShape="1">
          <a:blip r:embed="rId2">
            <a:extLst>
              <a:ext uri="{28A0092B-C50C-407E-A947-70E740481C1C}">
                <a14:useLocalDpi xmlns:a14="http://schemas.microsoft.com/office/drawing/2010/main" val="0"/>
              </a:ext>
            </a:extLst>
          </a:blip>
          <a:srcRect l="13294" t="20288" r="17572" b="7325"/>
          <a:stretch/>
        </p:blipFill>
        <p:spPr bwMode="auto">
          <a:xfrm>
            <a:off x="1258529" y="2231923"/>
            <a:ext cx="9104671" cy="43368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93490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60</TotalTime>
  <Words>225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Times New Roman</vt:lpstr>
      <vt:lpstr>Trebuchet MS</vt:lpstr>
      <vt:lpstr>Berlin</vt:lpstr>
      <vt:lpstr>Amazon Sales Data Analysis Report</vt:lpstr>
      <vt:lpstr> Objective</vt:lpstr>
      <vt:lpstr>Problem Statement</vt:lpstr>
      <vt:lpstr>KPIs(Key Performance Indicator)</vt:lpstr>
      <vt:lpstr>Trends</vt:lpstr>
      <vt:lpstr>Year wise Profit, Revenue, Cost</vt:lpstr>
      <vt:lpstr>Item wise Profit</vt:lpstr>
      <vt:lpstr>Region wise Profit</vt:lpstr>
      <vt:lpstr>Year wise Profit</vt:lpstr>
      <vt:lpstr>Sales wise Profit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 Report</dc:title>
  <dc:creator>Riya Patel</dc:creator>
  <cp:lastModifiedBy>Riya Patel</cp:lastModifiedBy>
  <cp:revision>1</cp:revision>
  <dcterms:created xsi:type="dcterms:W3CDTF">2024-05-15T14:38:48Z</dcterms:created>
  <dcterms:modified xsi:type="dcterms:W3CDTF">2024-05-15T15:39:33Z</dcterms:modified>
</cp:coreProperties>
</file>