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7" d="100"/>
          <a:sy n="77"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Patel" userId="26b875de4b9b130d" providerId="LiveId" clId="{FBA0A810-2659-4272-BC26-2A164D855F17}"/>
    <pc:docChg chg="undo custSel modSld">
      <pc:chgData name="Riya Patel" userId="26b875de4b9b130d" providerId="LiveId" clId="{FBA0A810-2659-4272-BC26-2A164D855F17}" dt="2024-06-19T11:18:14.001" v="60" actId="404"/>
      <pc:docMkLst>
        <pc:docMk/>
      </pc:docMkLst>
      <pc:sldChg chg="addSp delSp modSp mod modClrScheme delDesignElem chgLayout">
        <pc:chgData name="Riya Patel" userId="26b875de4b9b130d" providerId="LiveId" clId="{FBA0A810-2659-4272-BC26-2A164D855F17}" dt="2024-06-19T11:18:14.001" v="60" actId="404"/>
        <pc:sldMkLst>
          <pc:docMk/>
          <pc:sldMk cId="4167884232" sldId="278"/>
        </pc:sldMkLst>
        <pc:spChg chg="mod ord">
          <ac:chgData name="Riya Patel" userId="26b875de4b9b130d" providerId="LiveId" clId="{FBA0A810-2659-4272-BC26-2A164D855F17}" dt="2024-06-19T11:18:09.153" v="59" actId="403"/>
          <ac:spMkLst>
            <pc:docMk/>
            <pc:sldMk cId="4167884232" sldId="278"/>
            <ac:spMk id="2" creationId="{0D1F047C-C727-42A7-85C5-68C5AA1B1A93}"/>
          </ac:spMkLst>
        </pc:spChg>
        <pc:spChg chg="mod ord">
          <ac:chgData name="Riya Patel" userId="26b875de4b9b130d" providerId="LiveId" clId="{FBA0A810-2659-4272-BC26-2A164D855F17}" dt="2024-06-19T11:18:14.001" v="60" actId="404"/>
          <ac:spMkLst>
            <pc:docMk/>
            <pc:sldMk cId="4167884232" sldId="278"/>
            <ac:spMk id="3" creationId="{DB93FB3F-A8D4-46D3-A1C6-C79C64563729}"/>
          </ac:spMkLst>
        </pc:spChg>
        <pc:spChg chg="add del mod">
          <ac:chgData name="Riya Patel" userId="26b875de4b9b130d" providerId="LiveId" clId="{FBA0A810-2659-4272-BC26-2A164D855F17}" dt="2024-06-19T11:17:00.962" v="44" actId="11529"/>
          <ac:spMkLst>
            <pc:docMk/>
            <pc:sldMk cId="4167884232" sldId="278"/>
            <ac:spMk id="6" creationId="{0F205A2C-3657-940F-7E80-D776F7D6F51B}"/>
          </ac:spMkLst>
        </pc:spChg>
        <pc:spChg chg="del">
          <ac:chgData name="Riya Patel" userId="26b875de4b9b130d" providerId="LiveId" clId="{FBA0A810-2659-4272-BC26-2A164D855F17}" dt="2024-06-19T11:14:12.985" v="2" actId="700"/>
          <ac:spMkLst>
            <pc:docMk/>
            <pc:sldMk cId="4167884232" sldId="278"/>
            <ac:spMk id="103" creationId="{FE469E50-3893-4ED6-92BA-2985C32B0CA6}"/>
          </ac:spMkLst>
        </pc:spChg>
        <pc:picChg chg="mod">
          <ac:chgData name="Riya Patel" userId="26b875de4b9b130d" providerId="LiveId" clId="{FBA0A810-2659-4272-BC26-2A164D855F17}" dt="2024-06-19T11:13:55.523" v="1" actId="1076"/>
          <ac:picMkLst>
            <pc:docMk/>
            <pc:sldMk cId="4167884232" sldId="278"/>
            <ac:picMk id="5" creationId="{F8A1C807-B9AD-4C9B-BF9F-60F0342899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r>
              <a:rPr lang="en-US" sz="4400" dirty="0">
                <a:solidFill>
                  <a:schemeClr val="tx1"/>
                </a:solidFill>
                <a:highlight>
                  <a:srgbClr val="000000"/>
                </a:highlight>
              </a:rPr>
              <a:t>Bird Strikes Between 2000-2011</a:t>
            </a:r>
          </a:p>
        </p:txBody>
      </p:sp>
      <p:sp>
        <p:nvSpPr>
          <p:cNvPr id="3" name="Subtitle 2">
            <a:extLst>
              <a:ext uri="{FF2B5EF4-FFF2-40B4-BE49-F238E27FC236}">
                <a16:creationId xmlns:a16="http://schemas.microsoft.com/office/drawing/2014/main" id="{DB93FB3F-A8D4-46D3-A1C6-C79C64563729}"/>
              </a:ext>
            </a:extLst>
          </p:cNvPr>
          <p:cNvSpPr>
            <a:spLocks noGrp="1"/>
          </p:cNvSpPr>
          <p:nvPr>
            <p:ph type="body" idx="1"/>
          </p:nvPr>
        </p:nvSpPr>
        <p:spPr/>
        <p:txBody>
          <a:bodyPr>
            <a:normAutofit/>
          </a:bodyPr>
          <a:lstStyle/>
          <a:p>
            <a:r>
              <a:rPr lang="en-US" sz="2400" dirty="0">
                <a:highlight>
                  <a:srgbClr val="000000"/>
                </a:highlight>
              </a:rPr>
              <a:t>By: Riya Patel</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2" y="609600"/>
            <a:ext cx="4538125" cy="970450"/>
          </a:xfrm>
        </p:spPr>
        <p:txBody>
          <a:bodyPr anchor="b">
            <a:normAutofit/>
          </a:bodyPr>
          <a:lstStyle/>
          <a:p>
            <a:pPr algn="l"/>
            <a:r>
              <a:rPr lang="en-US" sz="4000" b="1" dirty="0">
                <a:solidFill>
                  <a:schemeClr val="tx1"/>
                </a:solidFill>
                <a:effectLst/>
              </a:rPr>
              <a:t>Objective</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50"/>
            <a:ext cx="4403596" cy="1512196"/>
          </a:xfrm>
        </p:spPr>
        <p:txBody>
          <a:bodyPr anchor="t">
            <a:normAutofit/>
          </a:bodyPr>
          <a:lstStyle/>
          <a:p>
            <a:pPr marL="36900" indent="0">
              <a:buNone/>
            </a:pPr>
            <a:r>
              <a:rPr lang="en-US" sz="2400" dirty="0">
                <a:solidFill>
                  <a:schemeClr val="tx1"/>
                </a:solidFill>
              </a:rPr>
              <a:t>Analyze and Visualize the Data of Bird Strikes Happened between 2000-2011</a:t>
            </a:r>
          </a:p>
        </p:txBody>
      </p:sp>
      <p:sp>
        <p:nvSpPr>
          <p:cNvPr id="5" name="TextBox 4">
            <a:extLst>
              <a:ext uri="{FF2B5EF4-FFF2-40B4-BE49-F238E27FC236}">
                <a16:creationId xmlns:a16="http://schemas.microsoft.com/office/drawing/2014/main" id="{F0ACAF16-43C0-500A-45C9-96471DD01E46}"/>
              </a:ext>
            </a:extLst>
          </p:cNvPr>
          <p:cNvSpPr txBox="1"/>
          <p:nvPr/>
        </p:nvSpPr>
        <p:spPr>
          <a:xfrm>
            <a:off x="7000568" y="3157196"/>
            <a:ext cx="4268954" cy="707886"/>
          </a:xfrm>
          <a:prstGeom prst="rect">
            <a:avLst/>
          </a:prstGeom>
          <a:noFill/>
        </p:spPr>
        <p:txBody>
          <a:bodyPr wrap="square" rtlCol="0">
            <a:spAutoFit/>
          </a:bodyPr>
          <a:lstStyle/>
          <a:p>
            <a:r>
              <a:rPr lang="en-IN" sz="4000" b="1" dirty="0">
                <a:latin typeface="+mj-lt"/>
              </a:rPr>
              <a:t>Benefits</a:t>
            </a:r>
          </a:p>
        </p:txBody>
      </p:sp>
      <p:sp>
        <p:nvSpPr>
          <p:cNvPr id="6" name="TextBox 5">
            <a:extLst>
              <a:ext uri="{FF2B5EF4-FFF2-40B4-BE49-F238E27FC236}">
                <a16:creationId xmlns:a16="http://schemas.microsoft.com/office/drawing/2014/main" id="{D3CFEF8C-CAA1-028C-82B3-694AF3F83FB0}"/>
              </a:ext>
            </a:extLst>
          </p:cNvPr>
          <p:cNvSpPr txBox="1"/>
          <p:nvPr/>
        </p:nvSpPr>
        <p:spPr>
          <a:xfrm>
            <a:off x="7000568" y="4080387"/>
            <a:ext cx="4168878"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Gives better insight into Bird Strikes Data Visualization.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Help in easy understanding of the data.</a:t>
            </a:r>
          </a:p>
          <a:p>
            <a:endParaRPr lang="en-IN" sz="20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661E-2EA5-12CC-C6A6-862ADB9F2732}"/>
              </a:ext>
            </a:extLst>
          </p:cNvPr>
          <p:cNvSpPr>
            <a:spLocks noGrp="1"/>
          </p:cNvSpPr>
          <p:nvPr>
            <p:ph type="title"/>
          </p:nvPr>
        </p:nvSpPr>
        <p:spPr>
          <a:xfrm>
            <a:off x="913795" y="609601"/>
            <a:ext cx="10353762" cy="538610"/>
          </a:xfrm>
        </p:spPr>
        <p:txBody>
          <a:bodyPr>
            <a:normAutofit fontScale="90000"/>
          </a:bodyPr>
          <a:lstStyle/>
          <a:p>
            <a:r>
              <a:rPr lang="en-IN" b="1" dirty="0">
                <a:solidFill>
                  <a:schemeClr val="tx1"/>
                </a:solidFill>
                <a:effectLst/>
              </a:rPr>
              <a:t>Problem Statement</a:t>
            </a:r>
          </a:p>
        </p:txBody>
      </p:sp>
      <p:sp>
        <p:nvSpPr>
          <p:cNvPr id="12" name="Rectangle 11">
            <a:extLst>
              <a:ext uri="{FF2B5EF4-FFF2-40B4-BE49-F238E27FC236}">
                <a16:creationId xmlns:a16="http://schemas.microsoft.com/office/drawing/2014/main" id="{7773EEB5-9FBE-7B9B-9CB0-8420A164D6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2">
            <a:extLst>
              <a:ext uri="{FF2B5EF4-FFF2-40B4-BE49-F238E27FC236}">
                <a16:creationId xmlns:a16="http://schemas.microsoft.com/office/drawing/2014/main" id="{8434DDAE-FB53-EEB3-FE35-C5F445EDBDD6}"/>
              </a:ext>
            </a:extLst>
          </p:cNvPr>
          <p:cNvSpPr>
            <a:spLocks noChangeArrowheads="1"/>
          </p:cNvSpPr>
          <p:nvPr/>
        </p:nvSpPr>
        <p:spPr bwMode="auto">
          <a:xfrm rot="10800000" flipV="1">
            <a:off x="776746" y="3281915"/>
            <a:ext cx="957662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dirty="0">
              <a:ln>
                <a:noFill/>
              </a:ln>
              <a:effectLst/>
              <a:latin typeface="Arial" panose="020B0604020202020204" pitchFamily="34" charset="0"/>
            </a:endParaRPr>
          </a:p>
        </p:txBody>
      </p:sp>
      <p:sp>
        <p:nvSpPr>
          <p:cNvPr id="17" name="TextBox 16">
            <a:extLst>
              <a:ext uri="{FF2B5EF4-FFF2-40B4-BE49-F238E27FC236}">
                <a16:creationId xmlns:a16="http://schemas.microsoft.com/office/drawing/2014/main" id="{614E2589-681A-825D-CE05-8A4980D59731}"/>
              </a:ext>
            </a:extLst>
          </p:cNvPr>
          <p:cNvSpPr txBox="1"/>
          <p:nvPr/>
        </p:nvSpPr>
        <p:spPr>
          <a:xfrm>
            <a:off x="1199535" y="1327355"/>
            <a:ext cx="9576621" cy="4801314"/>
          </a:xfrm>
          <a:prstGeom prst="rect">
            <a:avLst/>
          </a:prstGeom>
          <a:noFill/>
        </p:spPr>
        <p:txBody>
          <a:bodyPr wrap="square" rtlCol="0">
            <a:spAutoFit/>
          </a:bodyPr>
          <a:lstStyle/>
          <a:p>
            <a:r>
              <a:rPr lang="en-US" dirty="0"/>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r>
              <a:rPr lang="en-US" dirty="0"/>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a:t>
            </a:r>
          </a:p>
          <a:p>
            <a:r>
              <a:rPr lang="en-US" dirty="0"/>
              <a:t>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p>
          <a:p>
            <a:endParaRPr lang="en-IN" dirty="0"/>
          </a:p>
        </p:txBody>
      </p:sp>
    </p:spTree>
    <p:extLst>
      <p:ext uri="{BB962C8B-B14F-4D97-AF65-F5344CB8AC3E}">
        <p14:creationId xmlns:p14="http://schemas.microsoft.com/office/powerpoint/2010/main" val="367629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25B0-E79B-A1D7-9CB6-F465C9BA5396}"/>
              </a:ext>
            </a:extLst>
          </p:cNvPr>
          <p:cNvSpPr>
            <a:spLocks noGrp="1"/>
          </p:cNvSpPr>
          <p:nvPr>
            <p:ph type="title"/>
          </p:nvPr>
        </p:nvSpPr>
        <p:spPr>
          <a:xfrm>
            <a:off x="913795" y="180523"/>
            <a:ext cx="10353762" cy="724046"/>
          </a:xfrm>
        </p:spPr>
        <p:txBody>
          <a:bodyPr>
            <a:normAutofit/>
          </a:bodyPr>
          <a:lstStyle/>
          <a:p>
            <a:r>
              <a:rPr lang="en-IN" b="1" dirty="0">
                <a:solidFill>
                  <a:schemeClr val="tx1"/>
                </a:solidFill>
                <a:effectLst/>
              </a:rPr>
              <a:t>Visualization</a:t>
            </a:r>
          </a:p>
        </p:txBody>
      </p:sp>
      <p:pic>
        <p:nvPicPr>
          <p:cNvPr id="5" name="Picture 4">
            <a:extLst>
              <a:ext uri="{FF2B5EF4-FFF2-40B4-BE49-F238E27FC236}">
                <a16:creationId xmlns:a16="http://schemas.microsoft.com/office/drawing/2014/main" id="{9C81DF18-7D36-993F-0846-6039CED11427}"/>
              </a:ext>
            </a:extLst>
          </p:cNvPr>
          <p:cNvPicPr>
            <a:picLocks noChangeAspect="1"/>
          </p:cNvPicPr>
          <p:nvPr/>
        </p:nvPicPr>
        <p:blipFill>
          <a:blip r:embed="rId2"/>
          <a:stretch>
            <a:fillRect/>
          </a:stretch>
        </p:blipFill>
        <p:spPr>
          <a:xfrm>
            <a:off x="237307" y="1199535"/>
            <a:ext cx="11717385" cy="5477943"/>
          </a:xfrm>
          <a:prstGeom prst="rect">
            <a:avLst/>
          </a:prstGeom>
        </p:spPr>
      </p:pic>
    </p:spTree>
    <p:extLst>
      <p:ext uri="{BB962C8B-B14F-4D97-AF65-F5344CB8AC3E}">
        <p14:creationId xmlns:p14="http://schemas.microsoft.com/office/powerpoint/2010/main" val="216416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65D754-4DE8-7D2B-DE0D-97F54DA59ED0}"/>
              </a:ext>
            </a:extLst>
          </p:cNvPr>
          <p:cNvPicPr>
            <a:picLocks noChangeAspect="1"/>
          </p:cNvPicPr>
          <p:nvPr/>
        </p:nvPicPr>
        <p:blipFill>
          <a:blip r:embed="rId2"/>
          <a:stretch>
            <a:fillRect/>
          </a:stretch>
        </p:blipFill>
        <p:spPr>
          <a:xfrm>
            <a:off x="318281" y="363794"/>
            <a:ext cx="11555438" cy="6125496"/>
          </a:xfrm>
          <a:prstGeom prst="rect">
            <a:avLst/>
          </a:prstGeom>
        </p:spPr>
      </p:pic>
    </p:spTree>
    <p:extLst>
      <p:ext uri="{BB962C8B-B14F-4D97-AF65-F5344CB8AC3E}">
        <p14:creationId xmlns:p14="http://schemas.microsoft.com/office/powerpoint/2010/main" val="419811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54EA-943F-970F-965D-B3083D58DCF6}"/>
              </a:ext>
            </a:extLst>
          </p:cNvPr>
          <p:cNvSpPr>
            <a:spLocks noGrp="1"/>
          </p:cNvSpPr>
          <p:nvPr>
            <p:ph type="title"/>
          </p:nvPr>
        </p:nvSpPr>
        <p:spPr>
          <a:xfrm>
            <a:off x="913795" y="609600"/>
            <a:ext cx="7915573" cy="589935"/>
          </a:xfrm>
        </p:spPr>
        <p:txBody>
          <a:bodyPr>
            <a:normAutofit fontScale="90000"/>
          </a:bodyPr>
          <a:lstStyle/>
          <a:p>
            <a:r>
              <a:rPr lang="en-IN" b="1" dirty="0">
                <a:solidFill>
                  <a:schemeClr val="tx1"/>
                </a:solidFill>
                <a:effectLst/>
              </a:rPr>
              <a:t>Conclusion</a:t>
            </a:r>
          </a:p>
        </p:txBody>
      </p:sp>
      <p:sp>
        <p:nvSpPr>
          <p:cNvPr id="4" name="Rectangle 1">
            <a:extLst>
              <a:ext uri="{FF2B5EF4-FFF2-40B4-BE49-F238E27FC236}">
                <a16:creationId xmlns:a16="http://schemas.microsoft.com/office/drawing/2014/main" id="{279E2432-2BCE-CD28-185A-16DD64A13B18}"/>
              </a:ext>
            </a:extLst>
          </p:cNvPr>
          <p:cNvSpPr>
            <a:spLocks noGrp="1" noChangeArrowheads="1"/>
          </p:cNvSpPr>
          <p:nvPr>
            <p:ph idx="1"/>
          </p:nvPr>
        </p:nvSpPr>
        <p:spPr bwMode="auto">
          <a:xfrm>
            <a:off x="481782" y="1711127"/>
            <a:ext cx="890802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 entire cost is 136 million.</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There have been 67 K strikes overall.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There were twenty-one injured in all.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With 3152 Bird Strikes, 2009 has the most strikes.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 top two airlines are Business and Southwest Airlines, in that order.</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 most expensive year was 2001, at $21.9 million.</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The airport with the highest number of bird strikes is Dallas/Fort Worth</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5CCFFE5-EE6A-9D3B-06F1-572CF766C78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78388"/>
          <a:stretch/>
        </p:blipFill>
        <p:spPr>
          <a:xfrm>
            <a:off x="9556955" y="10"/>
            <a:ext cx="2635045" cy="6857990"/>
          </a:xfrm>
          <a:prstGeom prst="rect">
            <a:avLst/>
          </a:prstGeom>
        </p:spPr>
      </p:pic>
    </p:spTree>
    <p:extLst>
      <p:ext uri="{BB962C8B-B14F-4D97-AF65-F5344CB8AC3E}">
        <p14:creationId xmlns:p14="http://schemas.microsoft.com/office/powerpoint/2010/main" val="1302249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{AE6EE224-ABF1-4F6A-815D-1558EFBCC039}tf55705232_win32</Template>
  <TotalTime>36</TotalTime>
  <Words>379</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Goudy Old Style</vt:lpstr>
      <vt:lpstr>Wingdings 2</vt:lpstr>
      <vt:lpstr>SlateVTI</vt:lpstr>
      <vt:lpstr>Bird Strikes Between 2000-2011</vt:lpstr>
      <vt:lpstr>Objective </vt:lpstr>
      <vt:lpstr>Problem Statement</vt:lpstr>
      <vt:lpstr>Visualization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Patel</dc:creator>
  <cp:lastModifiedBy>Riya Patel</cp:lastModifiedBy>
  <cp:revision>1</cp:revision>
  <dcterms:created xsi:type="dcterms:W3CDTF">2024-06-19T10:42:12Z</dcterms:created>
  <dcterms:modified xsi:type="dcterms:W3CDTF">2024-06-19T11:18:15Z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