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algn="l"/>
            <a:r>
              <a:rPr lang="en-US" sz="4400" dirty="0">
                <a:solidFill>
                  <a:schemeClr val="tx1"/>
                </a:solidFill>
              </a:rPr>
              <a:t>    </a:t>
            </a:r>
            <a:r>
              <a:rPr lang="en-US" sz="4400" dirty="0" err="1">
                <a:solidFill>
                  <a:schemeClr val="tx1"/>
                </a:solidFill>
              </a:rPr>
              <a:t>Datazen</a:t>
            </a:r>
            <a:br>
              <a:rPr lang="en-US" sz="4400" dirty="0">
                <a:solidFill>
                  <a:schemeClr val="tx1"/>
                </a:solidFill>
              </a:rPr>
            </a:br>
            <a:r>
              <a:rPr lang="en-US" sz="4400" dirty="0">
                <a:solidFill>
                  <a:schemeClr val="tx1"/>
                </a:solidFill>
              </a:rPr>
              <a:t>            round2</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Riya </a:t>
            </a:r>
            <a:r>
              <a:rPr lang="en-US" dirty="0" err="1">
                <a:solidFill>
                  <a:schemeClr val="tx1"/>
                </a:solidFill>
              </a:rPr>
              <a:t>Rege</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35006"/>
            <a:ext cx="10058400" cy="1375002"/>
          </a:xfrm>
        </p:spPr>
        <p:txBody>
          <a:bodyPr>
            <a:normAutofit/>
          </a:bodyPr>
          <a:lstStyle/>
          <a:p>
            <a:pPr algn="ctr"/>
            <a:r>
              <a:rPr lang="en-US" dirty="0" err="1"/>
              <a:t>Datascience</a:t>
            </a:r>
            <a:endParaRPr lang="en-US" dirty="0"/>
          </a:p>
        </p:txBody>
      </p:sp>
      <p:sp>
        <p:nvSpPr>
          <p:cNvPr id="4" name="Content Placeholder 3">
            <a:extLst>
              <a:ext uri="{FF2B5EF4-FFF2-40B4-BE49-F238E27FC236}">
                <a16:creationId xmlns:a16="http://schemas.microsoft.com/office/drawing/2014/main" id="{C6FB0713-DE28-405D-83AF-3D86EDEA1263}"/>
              </a:ext>
            </a:extLst>
          </p:cNvPr>
          <p:cNvSpPr>
            <a:spLocks noGrp="1"/>
          </p:cNvSpPr>
          <p:nvPr>
            <p:ph idx="1"/>
          </p:nvPr>
        </p:nvSpPr>
        <p:spPr>
          <a:xfrm>
            <a:off x="1066800" y="1642369"/>
            <a:ext cx="10058400" cy="4310375"/>
          </a:xfrm>
        </p:spPr>
        <p:txBody>
          <a:bodyPr/>
          <a:lstStyle/>
          <a:p>
            <a:pPr marL="0" indent="0">
              <a:buNone/>
            </a:pPr>
            <a:r>
              <a:rPr lang="en-IN" b="1" dirty="0"/>
              <a:t>Things done on the given database :</a:t>
            </a:r>
          </a:p>
          <a:p>
            <a:pPr>
              <a:buFont typeface="Arial" panose="020B0604020202020204" pitchFamily="34" charset="0"/>
              <a:buChar char="•"/>
            </a:pPr>
            <a:r>
              <a:rPr lang="en-IN" b="1" dirty="0"/>
              <a:t>The database was imported .</a:t>
            </a:r>
          </a:p>
          <a:p>
            <a:pPr>
              <a:buFont typeface="Arial" panose="020B0604020202020204" pitchFamily="34" charset="0"/>
              <a:buChar char="•"/>
            </a:pPr>
            <a:r>
              <a:rPr lang="en-IN" b="1" dirty="0"/>
              <a:t>Then a new column ’</a:t>
            </a:r>
            <a:r>
              <a:rPr lang="en-IN" b="1" dirty="0" err="1"/>
              <a:t>TotalPrice</a:t>
            </a:r>
            <a:r>
              <a:rPr lang="en-IN" b="1" dirty="0"/>
              <a:t>’ was added ( a product of other two existing columns </a:t>
            </a:r>
            <a:r>
              <a:rPr lang="en-IN" b="1" dirty="0" err="1"/>
              <a:t>i.e</a:t>
            </a:r>
            <a:r>
              <a:rPr lang="en-IN" b="1" dirty="0"/>
              <a:t> </a:t>
            </a:r>
            <a:r>
              <a:rPr lang="en-IN" b="1" dirty="0" err="1"/>
              <a:t>unitprice</a:t>
            </a:r>
            <a:r>
              <a:rPr lang="en-IN" b="1" dirty="0"/>
              <a:t> and quantity) to make further analysis easy. </a:t>
            </a:r>
          </a:p>
          <a:p>
            <a:pPr>
              <a:buFont typeface="Arial" panose="020B0604020202020204" pitchFamily="34" charset="0"/>
              <a:buChar char="•"/>
            </a:pPr>
            <a:r>
              <a:rPr lang="en-IN" b="1" dirty="0"/>
              <a:t>Data was cleaned by eliminating few observations that made clustering difficult.</a:t>
            </a:r>
          </a:p>
          <a:p>
            <a:pPr>
              <a:buFont typeface="Arial" panose="020B0604020202020204" pitchFamily="34" charset="0"/>
              <a:buChar char="•"/>
            </a:pPr>
            <a:r>
              <a:rPr lang="en-IN" b="1" dirty="0"/>
              <a:t>Categorial data was encoded using </a:t>
            </a:r>
            <a:r>
              <a:rPr lang="en-IN" b="1" dirty="0" err="1"/>
              <a:t>OneHotEncoder</a:t>
            </a:r>
            <a:r>
              <a:rPr lang="en-IN" b="1" dirty="0"/>
              <a:t>.</a:t>
            </a:r>
          </a:p>
          <a:p>
            <a:pPr>
              <a:buFont typeface="Arial" panose="020B0604020202020204" pitchFamily="34" charset="0"/>
              <a:buChar char="•"/>
            </a:pPr>
            <a:r>
              <a:rPr lang="en-IN" b="1" dirty="0"/>
              <a:t>Next the Elbow method was used to determine the optimum number of </a:t>
            </a:r>
            <a:r>
              <a:rPr lang="en-IN" b="1" dirty="0" err="1"/>
              <a:t>clusters.I</a:t>
            </a:r>
            <a:r>
              <a:rPr lang="en-IN" b="1" dirty="0"/>
              <a:t> decided to take 3 clusters.</a:t>
            </a:r>
          </a:p>
          <a:p>
            <a:pPr>
              <a:buFont typeface="Arial" panose="020B0604020202020204" pitchFamily="34" charset="0"/>
              <a:buChar char="•"/>
            </a:pPr>
            <a:r>
              <a:rPr lang="en-IN" b="1" dirty="0"/>
              <a:t>K-Means model was trained on the given dataset.</a:t>
            </a:r>
          </a:p>
          <a:p>
            <a:pPr>
              <a:buFont typeface="Arial" panose="020B0604020202020204" pitchFamily="34" charset="0"/>
              <a:buChar char="•"/>
            </a:pPr>
            <a:r>
              <a:rPr lang="en-IN" b="1" dirty="0"/>
              <a:t>Using matplotlib the clustering was visualized.</a:t>
            </a:r>
          </a:p>
          <a:p>
            <a:pPr>
              <a:buFont typeface="Arial" panose="020B0604020202020204" pitchFamily="34" charset="0"/>
              <a:buChar char="•"/>
            </a:pPr>
            <a:r>
              <a:rPr lang="en-IN" b="1" dirty="0"/>
              <a:t>Lastly a few more inferences that were not included in the above clustering were drawn .</a:t>
            </a:r>
          </a:p>
          <a:p>
            <a:pPr>
              <a:buFont typeface="Arial" panose="020B0604020202020204" pitchFamily="34" charset="0"/>
              <a:buChar char="•"/>
            </a:pPr>
            <a:endParaRPr lang="en-IN" b="1" dirty="0"/>
          </a:p>
          <a:p>
            <a:pPr>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3664-3744-44E9-B454-6C3792A6375A}"/>
              </a:ext>
            </a:extLst>
          </p:cNvPr>
          <p:cNvSpPr>
            <a:spLocks noGrp="1"/>
          </p:cNvSpPr>
          <p:nvPr>
            <p:ph type="title"/>
          </p:nvPr>
        </p:nvSpPr>
        <p:spPr>
          <a:xfrm>
            <a:off x="1066800" y="642594"/>
            <a:ext cx="10058400" cy="964264"/>
          </a:xfrm>
        </p:spPr>
        <p:txBody>
          <a:bodyPr>
            <a:normAutofit/>
          </a:bodyPr>
          <a:lstStyle/>
          <a:p>
            <a:r>
              <a:rPr lang="en-IN" sz="2800" dirty="0"/>
              <a:t>These are the inferences that I have drawn :</a:t>
            </a:r>
          </a:p>
        </p:txBody>
      </p:sp>
      <p:sp>
        <p:nvSpPr>
          <p:cNvPr id="3" name="Content Placeholder 2">
            <a:extLst>
              <a:ext uri="{FF2B5EF4-FFF2-40B4-BE49-F238E27FC236}">
                <a16:creationId xmlns:a16="http://schemas.microsoft.com/office/drawing/2014/main" id="{F9AE822A-FF27-477A-89F1-E115C1CA9222}"/>
              </a:ext>
            </a:extLst>
          </p:cNvPr>
          <p:cNvSpPr>
            <a:spLocks noGrp="1"/>
          </p:cNvSpPr>
          <p:nvPr>
            <p:ph idx="1"/>
          </p:nvPr>
        </p:nvSpPr>
        <p:spPr>
          <a:xfrm>
            <a:off x="1066800" y="1473693"/>
            <a:ext cx="10058400" cy="4479051"/>
          </a:xfrm>
        </p:spPr>
        <p:txBody>
          <a:bodyPr/>
          <a:lstStyle/>
          <a:p>
            <a:pPr marL="342900" indent="-342900" algn="l">
              <a:buFont typeface="+mj-lt"/>
              <a:buAutoNum type="arabicPeriod"/>
            </a:pPr>
            <a:r>
              <a:rPr lang="en-US" b="1" i="0" dirty="0">
                <a:solidFill>
                  <a:srgbClr val="000000"/>
                </a:solidFill>
                <a:effectLst/>
                <a:latin typeface="Helvetica Neue"/>
              </a:rPr>
              <a:t>We can see that the cluster 3 </a:t>
            </a:r>
            <a:r>
              <a:rPr lang="en-US" b="1" i="0" dirty="0" err="1">
                <a:solidFill>
                  <a:srgbClr val="000000"/>
                </a:solidFill>
                <a:effectLst/>
                <a:latin typeface="Helvetica Neue"/>
              </a:rPr>
              <a:t>i.e</a:t>
            </a:r>
            <a:r>
              <a:rPr lang="en-US" b="1" i="0" dirty="0">
                <a:solidFill>
                  <a:srgbClr val="000000"/>
                </a:solidFill>
                <a:effectLst/>
                <a:latin typeface="Helvetica Neue"/>
              </a:rPr>
              <a:t> the one in red </a:t>
            </a:r>
            <a:r>
              <a:rPr lang="en-US" b="1" i="0" dirty="0" err="1">
                <a:solidFill>
                  <a:srgbClr val="000000"/>
                </a:solidFill>
                <a:effectLst/>
                <a:latin typeface="Helvetica Neue"/>
              </a:rPr>
              <a:t>colour</a:t>
            </a:r>
            <a:r>
              <a:rPr lang="en-US" b="1" i="0" dirty="0">
                <a:solidFill>
                  <a:srgbClr val="000000"/>
                </a:solidFill>
                <a:effectLst/>
                <a:latin typeface="Helvetica Neue"/>
              </a:rPr>
              <a:t> has the values of price below zero. This suggests that if we </a:t>
            </a:r>
            <a:r>
              <a:rPr lang="en-US" b="1" i="0" dirty="0" err="1">
                <a:solidFill>
                  <a:srgbClr val="000000"/>
                </a:solidFill>
                <a:effectLst/>
                <a:latin typeface="Helvetica Neue"/>
              </a:rPr>
              <a:t>decrese</a:t>
            </a:r>
            <a:r>
              <a:rPr lang="en-US" b="1" i="0" dirty="0">
                <a:solidFill>
                  <a:srgbClr val="000000"/>
                </a:solidFill>
                <a:effectLst/>
                <a:latin typeface="Helvetica Neue"/>
              </a:rPr>
              <a:t> the clustering there then we can avail more </a:t>
            </a:r>
            <a:r>
              <a:rPr lang="en-US" b="1" i="0" dirty="0" err="1">
                <a:solidFill>
                  <a:srgbClr val="000000"/>
                </a:solidFill>
                <a:effectLst/>
                <a:latin typeface="Helvetica Neue"/>
              </a:rPr>
              <a:t>profits.For</a:t>
            </a:r>
            <a:r>
              <a:rPr lang="en-US" b="1" i="0" dirty="0">
                <a:solidFill>
                  <a:srgbClr val="000000"/>
                </a:solidFill>
                <a:effectLst/>
                <a:latin typeface="Helvetica Neue"/>
              </a:rPr>
              <a:t> this we need to concentrate more on the countries that contribute largely to the cluster no 3.Example : country number 35 contributes immensely to cluster no 3 indicating that its total prices frequently goes below 0. So the orders from this country need some improvement.</a:t>
            </a:r>
          </a:p>
          <a:p>
            <a:pPr marL="342900" indent="-342900" algn="l">
              <a:buFont typeface="+mj-lt"/>
              <a:buAutoNum type="arabicPeriod"/>
            </a:pPr>
            <a:r>
              <a:rPr lang="en-US" b="1" i="0" dirty="0">
                <a:solidFill>
                  <a:srgbClr val="000000"/>
                </a:solidFill>
                <a:effectLst/>
                <a:latin typeface="Helvetica Neue"/>
              </a:rPr>
              <a:t>On comparing the yellow and pink clusters we can clearly observe that the pink cluster is highly concentrated .If we target and increase the total price in this cluster then our profits will increase.</a:t>
            </a:r>
          </a:p>
          <a:p>
            <a:pPr marL="342900" indent="-342900" algn="l">
              <a:buFont typeface="+mj-lt"/>
              <a:buAutoNum type="arabicPeriod"/>
            </a:pPr>
            <a:r>
              <a:rPr lang="en-US" b="1" i="0" dirty="0">
                <a:solidFill>
                  <a:srgbClr val="000000"/>
                </a:solidFill>
                <a:effectLst/>
                <a:latin typeface="Helvetica Neue"/>
              </a:rPr>
              <a:t>The yellow cluster indicates maximum total prices which directly tells us that the countries who highly contribute to this cluster </a:t>
            </a:r>
            <a:r>
              <a:rPr lang="en-US" b="1" i="0" dirty="0" err="1">
                <a:solidFill>
                  <a:srgbClr val="000000"/>
                </a:solidFill>
                <a:effectLst/>
                <a:latin typeface="Helvetica Neue"/>
              </a:rPr>
              <a:t>eg</a:t>
            </a:r>
            <a:r>
              <a:rPr lang="en-US" b="1" i="0" dirty="0">
                <a:solidFill>
                  <a:srgbClr val="000000"/>
                </a:solidFill>
                <a:effectLst/>
                <a:latin typeface="Helvetica Neue"/>
              </a:rPr>
              <a:t> country 0,35 or 10 are following the correct advertising techniques . </a:t>
            </a:r>
            <a:r>
              <a:rPr lang="en-US" b="1" i="0" dirty="0" err="1">
                <a:solidFill>
                  <a:srgbClr val="000000"/>
                </a:solidFill>
                <a:effectLst/>
                <a:latin typeface="Helvetica Neue"/>
              </a:rPr>
              <a:t>Wheres</a:t>
            </a:r>
            <a:r>
              <a:rPr lang="en-US" b="1" i="0" dirty="0">
                <a:solidFill>
                  <a:srgbClr val="000000"/>
                </a:solidFill>
                <a:effectLst/>
                <a:latin typeface="Helvetica Neue"/>
              </a:rPr>
              <a:t> other countries like country number 5 or 25 need to follow those to increase their total price </a:t>
            </a:r>
          </a:p>
          <a:p>
            <a:pPr marL="342900" indent="-342900">
              <a:buFont typeface="+mj-lt"/>
              <a:buAutoNum type="arabicPeriod"/>
            </a:pPr>
            <a:r>
              <a:rPr lang="en-US" b="1" i="0" dirty="0">
                <a:solidFill>
                  <a:srgbClr val="000000"/>
                </a:solidFill>
                <a:effectLst/>
                <a:latin typeface="Helvetica Neue"/>
              </a:rPr>
              <a:t>Another thing to note is that each </a:t>
            </a:r>
            <a:r>
              <a:rPr lang="en-US" b="1" i="0" dirty="0" err="1">
                <a:solidFill>
                  <a:srgbClr val="000000"/>
                </a:solidFill>
                <a:effectLst/>
                <a:latin typeface="Helvetica Neue"/>
              </a:rPr>
              <a:t>StockCode</a:t>
            </a:r>
            <a:r>
              <a:rPr lang="en-US" b="1" i="0" dirty="0">
                <a:solidFill>
                  <a:srgbClr val="000000"/>
                </a:solidFill>
                <a:effectLst/>
                <a:latin typeface="Helvetica Neue"/>
              </a:rPr>
              <a:t> has the same Description number. This tells us its the same product each time and its delivered to different countries.</a:t>
            </a:r>
          </a:p>
          <a:p>
            <a:pPr marL="342900" indent="-342900">
              <a:buFont typeface="+mj-lt"/>
              <a:buAutoNum type="arabicPeriod"/>
            </a:pPr>
            <a:r>
              <a:rPr lang="en-US" b="1" i="0" dirty="0">
                <a:solidFill>
                  <a:srgbClr val="000000"/>
                </a:solidFill>
                <a:effectLst/>
                <a:latin typeface="Helvetica Neue"/>
              </a:rPr>
              <a:t>From this we can infer that the product having </a:t>
            </a:r>
            <a:r>
              <a:rPr lang="en-US" b="1" i="0" dirty="0" err="1">
                <a:solidFill>
                  <a:srgbClr val="000000"/>
                </a:solidFill>
                <a:effectLst/>
                <a:latin typeface="Helvetica Neue"/>
              </a:rPr>
              <a:t>StockCode</a:t>
            </a:r>
            <a:r>
              <a:rPr lang="en-US" b="1" i="0" dirty="0">
                <a:solidFill>
                  <a:srgbClr val="000000"/>
                </a:solidFill>
                <a:effectLst/>
                <a:latin typeface="Helvetica Neue"/>
              </a:rPr>
              <a:t> 3249 has </a:t>
            </a:r>
            <a:r>
              <a:rPr lang="en-US" b="1" i="0" dirty="0" err="1">
                <a:solidFill>
                  <a:srgbClr val="000000"/>
                </a:solidFill>
                <a:effectLst/>
                <a:latin typeface="Helvetica Neue"/>
              </a:rPr>
              <a:t>nighest</a:t>
            </a:r>
            <a:r>
              <a:rPr lang="en-US" b="1" i="0" dirty="0">
                <a:solidFill>
                  <a:srgbClr val="000000"/>
                </a:solidFill>
                <a:effectLst/>
                <a:latin typeface="Helvetica Neue"/>
              </a:rPr>
              <a:t> number of orders whereas order number 2551 has only one order.</a:t>
            </a:r>
          </a:p>
          <a:p>
            <a:endParaRPr lang="en-IN" dirty="0"/>
          </a:p>
        </p:txBody>
      </p:sp>
    </p:spTree>
    <p:extLst>
      <p:ext uri="{BB962C8B-B14F-4D97-AF65-F5344CB8AC3E}">
        <p14:creationId xmlns:p14="http://schemas.microsoft.com/office/powerpoint/2010/main" val="193854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357-0838-4898-9A3E-C3E9722E26F7}"/>
              </a:ext>
            </a:extLst>
          </p:cNvPr>
          <p:cNvSpPr>
            <a:spLocks noGrp="1"/>
          </p:cNvSpPr>
          <p:nvPr>
            <p:ph type="title"/>
          </p:nvPr>
        </p:nvSpPr>
        <p:spPr/>
        <p:txBody>
          <a:bodyPr/>
          <a:lstStyle/>
          <a:p>
            <a:r>
              <a:rPr lang="en-IN" dirty="0"/>
              <a:t>Backend Development</a:t>
            </a:r>
            <a:br>
              <a:rPr lang="en-IN" dirty="0"/>
            </a:br>
            <a:r>
              <a:rPr lang="en-IN" dirty="0"/>
              <a:t>Task 1</a:t>
            </a:r>
          </a:p>
        </p:txBody>
      </p:sp>
      <p:sp>
        <p:nvSpPr>
          <p:cNvPr id="3" name="Content Placeholder 2">
            <a:extLst>
              <a:ext uri="{FF2B5EF4-FFF2-40B4-BE49-F238E27FC236}">
                <a16:creationId xmlns:a16="http://schemas.microsoft.com/office/drawing/2014/main" id="{95717F9D-B9F4-455E-AD96-CA539F5686B9}"/>
              </a:ext>
            </a:extLst>
          </p:cNvPr>
          <p:cNvSpPr>
            <a:spLocks noGrp="1"/>
          </p:cNvSpPr>
          <p:nvPr>
            <p:ph idx="1"/>
          </p:nvPr>
        </p:nvSpPr>
        <p:spPr/>
        <p:txBody>
          <a:bodyPr/>
          <a:lstStyle/>
          <a:p>
            <a:r>
              <a:rPr lang="en-IN" b="1" dirty="0">
                <a:solidFill>
                  <a:srgbClr val="000000"/>
                </a:solidFill>
                <a:latin typeface="Helvetica Neue"/>
              </a:rPr>
              <a:t>Whenever you open the website a home page appears .</a:t>
            </a:r>
          </a:p>
          <a:p>
            <a:r>
              <a:rPr lang="en-IN" b="1" dirty="0">
                <a:solidFill>
                  <a:srgbClr val="000000"/>
                </a:solidFill>
                <a:latin typeface="Helvetica Neue"/>
              </a:rPr>
              <a:t>The navbar has a link which redirects you to the registration form.</a:t>
            </a:r>
          </a:p>
          <a:p>
            <a:r>
              <a:rPr lang="en-IN" b="1" dirty="0">
                <a:solidFill>
                  <a:srgbClr val="000000"/>
                </a:solidFill>
                <a:latin typeface="Helvetica Neue"/>
              </a:rPr>
              <a:t>The registration form takes basic inputs like </a:t>
            </a:r>
            <a:r>
              <a:rPr lang="en-IN" b="1" dirty="0" err="1">
                <a:solidFill>
                  <a:srgbClr val="000000"/>
                </a:solidFill>
                <a:latin typeface="Helvetica Neue"/>
              </a:rPr>
              <a:t>fullname,age</a:t>
            </a:r>
            <a:r>
              <a:rPr lang="en-IN" b="1" dirty="0">
                <a:solidFill>
                  <a:srgbClr val="000000"/>
                </a:solidFill>
                <a:latin typeface="Helvetica Neue"/>
              </a:rPr>
              <a:t> etc</a:t>
            </a:r>
          </a:p>
          <a:p>
            <a:r>
              <a:rPr lang="en-IN" b="1" dirty="0">
                <a:solidFill>
                  <a:srgbClr val="000000"/>
                </a:solidFill>
                <a:latin typeface="Helvetica Neue"/>
              </a:rPr>
              <a:t>On clicking on the submit button, a post request is made and the data is added to the </a:t>
            </a:r>
            <a:r>
              <a:rPr lang="en-IN" b="1" dirty="0" err="1">
                <a:solidFill>
                  <a:srgbClr val="000000"/>
                </a:solidFill>
                <a:latin typeface="Helvetica Neue"/>
              </a:rPr>
              <a:t>mongodb</a:t>
            </a:r>
            <a:r>
              <a:rPr lang="en-IN" b="1" dirty="0">
                <a:solidFill>
                  <a:srgbClr val="000000"/>
                </a:solidFill>
                <a:latin typeface="Helvetica Neue"/>
              </a:rPr>
              <a:t> database.</a:t>
            </a:r>
          </a:p>
          <a:p>
            <a:r>
              <a:rPr lang="en-IN" b="1" dirty="0">
                <a:solidFill>
                  <a:srgbClr val="000000"/>
                </a:solidFill>
                <a:latin typeface="Helvetica Neue"/>
              </a:rPr>
              <a:t>Lastly a new page is render which confirms you registration</a:t>
            </a:r>
          </a:p>
          <a:p>
            <a:r>
              <a:rPr lang="en-IN" b="1" dirty="0">
                <a:solidFill>
                  <a:srgbClr val="000000"/>
                </a:solidFill>
                <a:latin typeface="Helvetica Neue"/>
              </a:rPr>
              <a:t>I attempted to make the registration form in limited time so I could not add a lot of functionality and </a:t>
            </a:r>
            <a:r>
              <a:rPr lang="en-IN" b="1" dirty="0" err="1">
                <a:solidFill>
                  <a:srgbClr val="000000"/>
                </a:solidFill>
                <a:latin typeface="Helvetica Neue"/>
              </a:rPr>
              <a:t>css</a:t>
            </a:r>
            <a:r>
              <a:rPr lang="en-IN" b="1" dirty="0">
                <a:solidFill>
                  <a:srgbClr val="000000"/>
                </a:solidFill>
                <a:latin typeface="Helvetica Neue"/>
              </a:rPr>
              <a:t> to it . But we can surely add </a:t>
            </a:r>
            <a:r>
              <a:rPr lang="en-IN" b="1" dirty="0" err="1">
                <a:solidFill>
                  <a:srgbClr val="000000"/>
                </a:solidFill>
                <a:latin typeface="Helvetica Neue"/>
              </a:rPr>
              <a:t>authentication,verification</a:t>
            </a:r>
            <a:r>
              <a:rPr lang="en-IN" b="1" dirty="0">
                <a:solidFill>
                  <a:srgbClr val="000000"/>
                </a:solidFill>
                <a:latin typeface="Helvetica Neue"/>
              </a:rPr>
              <a:t> and few other functionalities later.</a:t>
            </a:r>
          </a:p>
        </p:txBody>
      </p:sp>
    </p:spTree>
    <p:extLst>
      <p:ext uri="{BB962C8B-B14F-4D97-AF65-F5344CB8AC3E}">
        <p14:creationId xmlns:p14="http://schemas.microsoft.com/office/powerpoint/2010/main" val="7866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052C-DF13-4B7E-B7CD-3658D4652C66}"/>
              </a:ext>
            </a:extLst>
          </p:cNvPr>
          <p:cNvSpPr>
            <a:spLocks noGrp="1"/>
          </p:cNvSpPr>
          <p:nvPr>
            <p:ph type="title"/>
          </p:nvPr>
        </p:nvSpPr>
        <p:spPr/>
        <p:txBody>
          <a:bodyPr/>
          <a:lstStyle/>
          <a:p>
            <a:r>
              <a:rPr lang="en-IN" dirty="0"/>
              <a:t>Backend Development</a:t>
            </a:r>
            <a:br>
              <a:rPr lang="en-IN" dirty="0"/>
            </a:br>
            <a:r>
              <a:rPr lang="en-IN" dirty="0"/>
              <a:t>Task 2</a:t>
            </a:r>
          </a:p>
        </p:txBody>
      </p:sp>
      <p:sp>
        <p:nvSpPr>
          <p:cNvPr id="3" name="Content Placeholder 2">
            <a:extLst>
              <a:ext uri="{FF2B5EF4-FFF2-40B4-BE49-F238E27FC236}">
                <a16:creationId xmlns:a16="http://schemas.microsoft.com/office/drawing/2014/main" id="{153BDC28-8193-41A7-AA99-C70C7BB59DCC}"/>
              </a:ext>
            </a:extLst>
          </p:cNvPr>
          <p:cNvSpPr>
            <a:spLocks noGrp="1"/>
          </p:cNvSpPr>
          <p:nvPr>
            <p:ph idx="1"/>
          </p:nvPr>
        </p:nvSpPr>
        <p:spPr/>
        <p:txBody>
          <a:bodyPr/>
          <a:lstStyle/>
          <a:p>
            <a:r>
              <a:rPr lang="en-IN" b="1" dirty="0">
                <a:solidFill>
                  <a:srgbClr val="000000"/>
                </a:solidFill>
                <a:latin typeface="Helvetica Neue"/>
              </a:rPr>
              <a:t>I made a personality test as instructed .</a:t>
            </a:r>
            <a:r>
              <a:rPr lang="en-IN" b="1" dirty="0" err="1">
                <a:solidFill>
                  <a:srgbClr val="000000"/>
                </a:solidFill>
                <a:latin typeface="Helvetica Neue"/>
              </a:rPr>
              <a:t>i</a:t>
            </a:r>
            <a:r>
              <a:rPr lang="en-IN" b="1" dirty="0">
                <a:solidFill>
                  <a:srgbClr val="000000"/>
                </a:solidFill>
                <a:latin typeface="Helvetica Neue"/>
              </a:rPr>
              <a:t> have made a personality test that is based on the </a:t>
            </a:r>
            <a:r>
              <a:rPr lang="en-IN" b="1" dirty="0" err="1">
                <a:solidFill>
                  <a:srgbClr val="000000"/>
                </a:solidFill>
                <a:latin typeface="Helvetica Neue"/>
              </a:rPr>
              <a:t>mayer</a:t>
            </a:r>
            <a:r>
              <a:rPr lang="en-IN" b="1" dirty="0">
                <a:solidFill>
                  <a:srgbClr val="000000"/>
                </a:solidFill>
                <a:latin typeface="Helvetica Neue"/>
              </a:rPr>
              <a:t> briggs psychology test.</a:t>
            </a:r>
          </a:p>
          <a:p>
            <a:r>
              <a:rPr lang="en-IN" b="1" dirty="0">
                <a:solidFill>
                  <a:srgbClr val="000000"/>
                </a:solidFill>
                <a:latin typeface="Helvetica Neue"/>
              </a:rPr>
              <a:t>I have asked the user 12 different questions each of which are a yes/no question.</a:t>
            </a:r>
          </a:p>
          <a:p>
            <a:r>
              <a:rPr lang="en-IN" b="1" dirty="0">
                <a:solidFill>
                  <a:srgbClr val="000000"/>
                </a:solidFill>
                <a:latin typeface="Helvetica Neue"/>
              </a:rPr>
              <a:t>After the user enters his/her answers to these questions, they get back a rating which tells them what kind of personality they have . </a:t>
            </a:r>
          </a:p>
          <a:p>
            <a:r>
              <a:rPr lang="en-IN" b="1" dirty="0">
                <a:solidFill>
                  <a:srgbClr val="000000"/>
                </a:solidFill>
                <a:latin typeface="Helvetica Neue"/>
              </a:rPr>
              <a:t>Right now I have stored the questions in a separate </a:t>
            </a:r>
            <a:r>
              <a:rPr lang="en-IN" b="1" dirty="0" err="1">
                <a:solidFill>
                  <a:srgbClr val="000000"/>
                </a:solidFill>
                <a:latin typeface="Helvetica Neue"/>
              </a:rPr>
              <a:t>js</a:t>
            </a:r>
            <a:r>
              <a:rPr lang="en-IN" b="1" dirty="0">
                <a:solidFill>
                  <a:srgbClr val="000000"/>
                </a:solidFill>
                <a:latin typeface="Helvetica Neue"/>
              </a:rPr>
              <a:t> file but given more time we can surely store all the data in our database and use it directly I the website</a:t>
            </a:r>
          </a:p>
          <a:p>
            <a:r>
              <a:rPr lang="en-IN" b="1" dirty="0">
                <a:solidFill>
                  <a:srgbClr val="000000"/>
                </a:solidFill>
                <a:latin typeface="Helvetica Neue"/>
              </a:rPr>
              <a:t>I am adding the personality test details for your convenience:</a:t>
            </a:r>
          </a:p>
          <a:p>
            <a:r>
              <a:rPr lang="en-IN" b="1" dirty="0">
                <a:solidFill>
                  <a:srgbClr val="000000"/>
                </a:solidFill>
                <a:latin typeface="Helvetica Neue"/>
              </a:rPr>
              <a:t> </a:t>
            </a:r>
          </a:p>
        </p:txBody>
      </p:sp>
    </p:spTree>
    <p:extLst>
      <p:ext uri="{BB962C8B-B14F-4D97-AF65-F5344CB8AC3E}">
        <p14:creationId xmlns:p14="http://schemas.microsoft.com/office/powerpoint/2010/main" val="203582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45A300-9AA6-4FB4-83A1-00F8CAC7CA41}"/>
              </a:ext>
            </a:extLst>
          </p:cNvPr>
          <p:cNvPicPr>
            <a:picLocks noGrp="1" noChangeAspect="1"/>
          </p:cNvPicPr>
          <p:nvPr>
            <p:ph idx="1"/>
          </p:nvPr>
        </p:nvPicPr>
        <p:blipFill>
          <a:blip r:embed="rId2"/>
          <a:stretch>
            <a:fillRect/>
          </a:stretch>
        </p:blipFill>
        <p:spPr>
          <a:xfrm>
            <a:off x="4234650" y="648024"/>
            <a:ext cx="4003828" cy="5561951"/>
          </a:xfrm>
          <a:prstGeom prst="rect">
            <a:avLst/>
          </a:prstGeom>
        </p:spPr>
      </p:pic>
    </p:spTree>
    <p:extLst>
      <p:ext uri="{BB962C8B-B14F-4D97-AF65-F5344CB8AC3E}">
        <p14:creationId xmlns:p14="http://schemas.microsoft.com/office/powerpoint/2010/main" val="388083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{50F7D777-BEAA-4F28-8A15-AE75F30A67CE}tf78438558_win32</Template>
  <TotalTime>24</TotalTime>
  <Words>588</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Garamond</vt:lpstr>
      <vt:lpstr>Helvetica Neue</vt:lpstr>
      <vt:lpstr>SavonVTI</vt:lpstr>
      <vt:lpstr>    Datazen             round2</vt:lpstr>
      <vt:lpstr>Datascience</vt:lpstr>
      <vt:lpstr>These are the inferences that I have drawn :</vt:lpstr>
      <vt:lpstr>Backend Development Task 1</vt:lpstr>
      <vt:lpstr>Backend Development Task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Datazen             round2</dc:title>
  <dc:creator>riyar761@gmail.com</dc:creator>
  <cp:lastModifiedBy>riyar761@gmail.com</cp:lastModifiedBy>
  <cp:revision>3</cp:revision>
  <dcterms:created xsi:type="dcterms:W3CDTF">2021-05-01T17:32:58Z</dcterms:created>
  <dcterms:modified xsi:type="dcterms:W3CDTF">2021-05-01T17:57:15Z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