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5" r:id="rId1"/>
  </p:sldMasterIdLst>
  <p:notesMasterIdLst>
    <p:notesMasterId r:id="rId15"/>
  </p:notesMasterIdLst>
  <p:sldIdLst>
    <p:sldId id="267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</p:sldIdLst>
  <p:sldSz cx="10972800" cy="8229600" type="B4JIS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13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Relationship Id="rId4" Type="http://schemas.openxmlformats.org/officeDocument/2006/relationships/image" Target="../media/image2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jpg"/><Relationship Id="rId1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8FE6A-FF5A-441A-9138-1128927F1CB1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5D38A-90DA-4E77-9440-FB15C24E3BC6}">
      <dgm:prSet phldrT="[Text]" cust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t="-10300" r="-5000" b="-10300"/>
          </a:stretch>
        </a:blipFill>
      </dgm:spPr>
      <dgm:t>
        <a:bodyPr/>
        <a:lstStyle/>
        <a:p>
          <a:pPr algn="l"/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1F6A18-EEC2-458B-9ED1-6550068C21BD}" type="parTrans" cxnId="{AF4469FC-688B-4279-8FCA-FC9CEBD29C69}">
      <dgm:prSet/>
      <dgm:spPr/>
      <dgm:t>
        <a:bodyPr/>
        <a:lstStyle/>
        <a:p>
          <a:endParaRPr lang="en-US"/>
        </a:p>
      </dgm:t>
    </dgm:pt>
    <dgm:pt modelId="{E8724C34-4402-48CC-AABD-4A8654D26F4C}" type="sibTrans" cxnId="{AF4469FC-688B-4279-8FCA-FC9CEBD29C69}">
      <dgm:prSet/>
      <dgm:spPr/>
      <dgm:t>
        <a:bodyPr/>
        <a:lstStyle/>
        <a:p>
          <a:endParaRPr lang="en-US"/>
        </a:p>
      </dgm:t>
    </dgm:pt>
    <dgm:pt modelId="{663748C6-150D-45BD-BA4E-9786B372D7D9}">
      <dgm:prSet phldrT="[Text]" custT="1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43" r="15543"/>
          </a:stretch>
        </a:blipFill>
      </dgm:spPr>
      <dgm:t>
        <a:bodyPr/>
        <a:lstStyle/>
        <a:p>
          <a:pPr algn="l"/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D7BCC9-8406-4FAA-B125-A64931DBA320}" type="parTrans" cxnId="{23C364B6-68E4-412B-B974-A85245187907}">
      <dgm:prSet/>
      <dgm:spPr/>
      <dgm:t>
        <a:bodyPr/>
        <a:lstStyle/>
        <a:p>
          <a:endParaRPr lang="en-US"/>
        </a:p>
      </dgm:t>
    </dgm:pt>
    <dgm:pt modelId="{F01FBFFE-EEE8-4236-B768-B8D7761FB44F}" type="sibTrans" cxnId="{23C364B6-68E4-412B-B974-A85245187907}">
      <dgm:prSet/>
      <dgm:spPr/>
      <dgm:t>
        <a:bodyPr/>
        <a:lstStyle/>
        <a:p>
          <a:endParaRPr lang="en-US"/>
        </a:p>
      </dgm:t>
    </dgm:pt>
    <dgm:pt modelId="{8EF898A1-74EB-4843-AE55-F17AF3FEAF4D}">
      <dgm:prSet phldrT="[Text]" custT="1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915" r="-18915"/>
          </a:stretch>
        </a:blipFill>
      </dgm:spPr>
      <dgm:t>
        <a:bodyPr/>
        <a:lstStyle/>
        <a:p>
          <a:pPr algn="l"/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F6B217-C417-4450-AEE4-C036F7EC6AF7}" type="sibTrans" cxnId="{91891979-ED29-4E90-9128-2913C0422768}">
      <dgm:prSet/>
      <dgm:spPr/>
      <dgm:t>
        <a:bodyPr/>
        <a:lstStyle/>
        <a:p>
          <a:endParaRPr lang="en-US"/>
        </a:p>
      </dgm:t>
    </dgm:pt>
    <dgm:pt modelId="{BC14DD5B-35FD-4250-98AE-5AA7D4ABC690}" type="parTrans" cxnId="{91891979-ED29-4E90-9128-2913C0422768}">
      <dgm:prSet/>
      <dgm:spPr/>
      <dgm:t>
        <a:bodyPr/>
        <a:lstStyle/>
        <a:p>
          <a:endParaRPr lang="en-US"/>
        </a:p>
      </dgm:t>
    </dgm:pt>
    <dgm:pt modelId="{5BF8ACE8-E564-4A67-822E-001971840B55}">
      <dgm:prSet phldrT="[Text]" custT="1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679" t="-9152" r="-11679" b="-9152"/>
          </a:stretch>
        </a:blipFill>
      </dgm:spPr>
      <dgm:t>
        <a:bodyPr/>
        <a:lstStyle/>
        <a:p>
          <a:pPr algn="ctr"/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8B7353-86A7-4E09-95E4-77539D9F1E9A}" type="sibTrans" cxnId="{C35DEF7B-E662-4534-A391-E771245D9DCB}">
      <dgm:prSet/>
      <dgm:spPr/>
      <dgm:t>
        <a:bodyPr/>
        <a:lstStyle/>
        <a:p>
          <a:endParaRPr lang="en-US"/>
        </a:p>
      </dgm:t>
    </dgm:pt>
    <dgm:pt modelId="{94F9EE4F-8439-4469-A1ED-8A93134042BF}" type="parTrans" cxnId="{C35DEF7B-E662-4534-A391-E771245D9DCB}">
      <dgm:prSet/>
      <dgm:spPr/>
      <dgm:t>
        <a:bodyPr/>
        <a:lstStyle/>
        <a:p>
          <a:endParaRPr lang="en-US"/>
        </a:p>
      </dgm:t>
    </dgm:pt>
    <dgm:pt modelId="{E3282187-EF64-4330-8257-B17C89FCB1F0}" type="pres">
      <dgm:prSet presAssocID="{0A08FE6A-FF5A-441A-9138-1128927F1C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58FDEC-637C-4229-ADAC-78E57D0D1736}" type="pres">
      <dgm:prSet presAssocID="{49C5D38A-90DA-4E77-9440-FB15C24E3BC6}" presName="node" presStyleLbl="node1" presStyleIdx="0" presStyleCnt="4" custLinFactNeighborY="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76A7D-06EE-435A-B899-A0E001E0BAF6}" type="pres">
      <dgm:prSet presAssocID="{E8724C34-4402-48CC-AABD-4A8654D26F4C}" presName="sibTrans" presStyleCnt="0"/>
      <dgm:spPr/>
    </dgm:pt>
    <dgm:pt modelId="{8E22E64D-B8E1-4C26-BF29-24B81FE8A67A}" type="pres">
      <dgm:prSet presAssocID="{5BF8ACE8-E564-4A67-822E-001971840B5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2D32E-1C33-440B-AA17-BCFADDCBC6E2}" type="pres">
      <dgm:prSet presAssocID="{7B8B7353-86A7-4E09-95E4-77539D9F1E9A}" presName="sibTrans" presStyleCnt="0"/>
      <dgm:spPr/>
    </dgm:pt>
    <dgm:pt modelId="{416628F2-9E51-4B96-97DB-1FBE79CEBA5D}" type="pres">
      <dgm:prSet presAssocID="{8EF898A1-74EB-4843-AE55-F17AF3FEAF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148AE-347A-44B6-9F79-1638D669C68B}" type="pres">
      <dgm:prSet presAssocID="{69F6B217-C417-4450-AEE4-C036F7EC6AF7}" presName="sibTrans" presStyleCnt="0"/>
      <dgm:spPr/>
    </dgm:pt>
    <dgm:pt modelId="{F910A43C-69A4-44AE-B89B-1286D2906923}" type="pres">
      <dgm:prSet presAssocID="{663748C6-150D-45BD-BA4E-9786B372D7D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5DEF7B-E662-4534-A391-E771245D9DCB}" srcId="{0A08FE6A-FF5A-441A-9138-1128927F1CB1}" destId="{5BF8ACE8-E564-4A67-822E-001971840B55}" srcOrd="1" destOrd="0" parTransId="{94F9EE4F-8439-4469-A1ED-8A93134042BF}" sibTransId="{7B8B7353-86A7-4E09-95E4-77539D9F1E9A}"/>
    <dgm:cxn modelId="{23C364B6-68E4-412B-B974-A85245187907}" srcId="{0A08FE6A-FF5A-441A-9138-1128927F1CB1}" destId="{663748C6-150D-45BD-BA4E-9786B372D7D9}" srcOrd="3" destOrd="0" parTransId="{33D7BCC9-8406-4FAA-B125-A64931DBA320}" sibTransId="{F01FBFFE-EEE8-4236-B768-B8D7761FB44F}"/>
    <dgm:cxn modelId="{038BCB68-9E3A-43C4-B6A1-2059A4451D3C}" type="presOf" srcId="{663748C6-150D-45BD-BA4E-9786B372D7D9}" destId="{F910A43C-69A4-44AE-B89B-1286D2906923}" srcOrd="0" destOrd="0" presId="urn:microsoft.com/office/officeart/2005/8/layout/default"/>
    <dgm:cxn modelId="{91891979-ED29-4E90-9128-2913C0422768}" srcId="{0A08FE6A-FF5A-441A-9138-1128927F1CB1}" destId="{8EF898A1-74EB-4843-AE55-F17AF3FEAF4D}" srcOrd="2" destOrd="0" parTransId="{BC14DD5B-35FD-4250-98AE-5AA7D4ABC690}" sibTransId="{69F6B217-C417-4450-AEE4-C036F7EC6AF7}"/>
    <dgm:cxn modelId="{D67AE46C-0F2F-4401-B7DB-3FF9EBBF4A12}" type="presOf" srcId="{49C5D38A-90DA-4E77-9440-FB15C24E3BC6}" destId="{8658FDEC-637C-4229-ADAC-78E57D0D1736}" srcOrd="0" destOrd="0" presId="urn:microsoft.com/office/officeart/2005/8/layout/default"/>
    <dgm:cxn modelId="{DDB88399-D8DF-4152-9946-C416FC8BF26D}" type="presOf" srcId="{5BF8ACE8-E564-4A67-822E-001971840B55}" destId="{8E22E64D-B8E1-4C26-BF29-24B81FE8A67A}" srcOrd="0" destOrd="0" presId="urn:microsoft.com/office/officeart/2005/8/layout/default"/>
    <dgm:cxn modelId="{04479578-75BC-4DB6-9673-D409B7E012C2}" type="presOf" srcId="{0A08FE6A-FF5A-441A-9138-1128927F1CB1}" destId="{E3282187-EF64-4330-8257-B17C89FCB1F0}" srcOrd="0" destOrd="0" presId="urn:microsoft.com/office/officeart/2005/8/layout/default"/>
    <dgm:cxn modelId="{AF4469FC-688B-4279-8FCA-FC9CEBD29C69}" srcId="{0A08FE6A-FF5A-441A-9138-1128927F1CB1}" destId="{49C5D38A-90DA-4E77-9440-FB15C24E3BC6}" srcOrd="0" destOrd="0" parTransId="{8B1F6A18-EEC2-458B-9ED1-6550068C21BD}" sibTransId="{E8724C34-4402-48CC-AABD-4A8654D26F4C}"/>
    <dgm:cxn modelId="{196C4E02-3A99-4A09-8A54-E6CB366CEA02}" type="presOf" srcId="{8EF898A1-74EB-4843-AE55-F17AF3FEAF4D}" destId="{416628F2-9E51-4B96-97DB-1FBE79CEBA5D}" srcOrd="0" destOrd="0" presId="urn:microsoft.com/office/officeart/2005/8/layout/default"/>
    <dgm:cxn modelId="{4F37900D-6318-42F3-9FDE-0C94AF1FE2D5}" type="presParOf" srcId="{E3282187-EF64-4330-8257-B17C89FCB1F0}" destId="{8658FDEC-637C-4229-ADAC-78E57D0D1736}" srcOrd="0" destOrd="0" presId="urn:microsoft.com/office/officeart/2005/8/layout/default"/>
    <dgm:cxn modelId="{02C59F0E-4918-4259-AF84-4BF93C467988}" type="presParOf" srcId="{E3282187-EF64-4330-8257-B17C89FCB1F0}" destId="{8E676A7D-06EE-435A-B899-A0E001E0BAF6}" srcOrd="1" destOrd="0" presId="urn:microsoft.com/office/officeart/2005/8/layout/default"/>
    <dgm:cxn modelId="{590462B7-D7D8-4FF3-8A61-CDDA6F58E10E}" type="presParOf" srcId="{E3282187-EF64-4330-8257-B17C89FCB1F0}" destId="{8E22E64D-B8E1-4C26-BF29-24B81FE8A67A}" srcOrd="2" destOrd="0" presId="urn:microsoft.com/office/officeart/2005/8/layout/default"/>
    <dgm:cxn modelId="{112AECA2-5C2C-4897-926C-9B5F86CF6314}" type="presParOf" srcId="{E3282187-EF64-4330-8257-B17C89FCB1F0}" destId="{BC02D32E-1C33-440B-AA17-BCFADDCBC6E2}" srcOrd="3" destOrd="0" presId="urn:microsoft.com/office/officeart/2005/8/layout/default"/>
    <dgm:cxn modelId="{6B9C9FE6-B67E-45D9-AE94-B14FF6497D0E}" type="presParOf" srcId="{E3282187-EF64-4330-8257-B17C89FCB1F0}" destId="{416628F2-9E51-4B96-97DB-1FBE79CEBA5D}" srcOrd="4" destOrd="0" presId="urn:microsoft.com/office/officeart/2005/8/layout/default"/>
    <dgm:cxn modelId="{BCAF57BB-F543-4FE9-8DA1-C843A1025346}" type="presParOf" srcId="{E3282187-EF64-4330-8257-B17C89FCB1F0}" destId="{560148AE-347A-44B6-9F79-1638D669C68B}" srcOrd="5" destOrd="0" presId="urn:microsoft.com/office/officeart/2005/8/layout/default"/>
    <dgm:cxn modelId="{337F0579-82B6-4585-A253-00F35EF29316}" type="presParOf" srcId="{E3282187-EF64-4330-8257-B17C89FCB1F0}" destId="{F910A43C-69A4-44AE-B89B-1286D290692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8FDEC-637C-4229-ADAC-78E57D0D1736}">
      <dsp:nvSpPr>
        <dsp:cNvPr id="0" name=""/>
        <dsp:cNvSpPr/>
      </dsp:nvSpPr>
      <dsp:spPr>
        <a:xfrm>
          <a:off x="1081" y="179715"/>
          <a:ext cx="4217504" cy="2530502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t="-10300" r="-5000" b="-103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1" y="179715"/>
        <a:ext cx="4217504" cy="2530502"/>
      </dsp:txXfrm>
    </dsp:sp>
    <dsp:sp modelId="{8E22E64D-B8E1-4C26-BF29-24B81FE8A67A}">
      <dsp:nvSpPr>
        <dsp:cNvPr id="0" name=""/>
        <dsp:cNvSpPr/>
      </dsp:nvSpPr>
      <dsp:spPr>
        <a:xfrm>
          <a:off x="4640336" y="136291"/>
          <a:ext cx="4217504" cy="2530502"/>
        </a:xfrm>
        <a:prstGeom prst="rect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679" t="-9152" r="-11679" b="-9152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40336" y="136291"/>
        <a:ext cx="4217504" cy="2530502"/>
      </dsp:txXfrm>
    </dsp:sp>
    <dsp:sp modelId="{416628F2-9E51-4B96-97DB-1FBE79CEBA5D}">
      <dsp:nvSpPr>
        <dsp:cNvPr id="0" name=""/>
        <dsp:cNvSpPr/>
      </dsp:nvSpPr>
      <dsp:spPr>
        <a:xfrm>
          <a:off x="1081" y="3088545"/>
          <a:ext cx="4217504" cy="2530502"/>
        </a:xfrm>
        <a:prstGeom prst="rect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915" r="-18915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1" y="3088545"/>
        <a:ext cx="4217504" cy="2530502"/>
      </dsp:txXfrm>
    </dsp:sp>
    <dsp:sp modelId="{F910A43C-69A4-44AE-B89B-1286D2906923}">
      <dsp:nvSpPr>
        <dsp:cNvPr id="0" name=""/>
        <dsp:cNvSpPr/>
      </dsp:nvSpPr>
      <dsp:spPr>
        <a:xfrm>
          <a:off x="4640336" y="3088545"/>
          <a:ext cx="4217504" cy="2530502"/>
        </a:xfrm>
        <a:prstGeom prst="rect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43" r="15543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40336" y="3088545"/>
        <a:ext cx="4217504" cy="2530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0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2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3840" y="1"/>
            <a:ext cx="4533900" cy="82296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608" y="1097281"/>
            <a:ext cx="8336552" cy="4185919"/>
          </a:xfrm>
        </p:spPr>
        <p:txBody>
          <a:bodyPr anchor="b">
            <a:normAutofit/>
          </a:bodyPr>
          <a:lstStyle>
            <a:lvl1pPr algn="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086" y="5283200"/>
            <a:ext cx="6915076" cy="1637437"/>
          </a:xfrm>
        </p:spPr>
        <p:txBody>
          <a:bodyPr anchor="t">
            <a:norm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0928" y="7340804"/>
            <a:ext cx="1028968" cy="43815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8479" y="7340804"/>
            <a:ext cx="4331326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0384" y="7340804"/>
            <a:ext cx="493776" cy="43815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43840" y="4526280"/>
            <a:ext cx="434340" cy="10858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72466" y="4640580"/>
            <a:ext cx="74296" cy="97156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567915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28" y="5679438"/>
            <a:ext cx="901918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7971" y="1118535"/>
            <a:ext cx="7405278" cy="37979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228" y="6359524"/>
            <a:ext cx="901918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024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30" y="822960"/>
            <a:ext cx="9019189" cy="3657600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29" y="5212080"/>
            <a:ext cx="9019190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541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63306" y="1035628"/>
            <a:ext cx="548783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06637" y="3383279"/>
            <a:ext cx="548783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90" y="822962"/>
            <a:ext cx="8368938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17882" y="4114799"/>
            <a:ext cx="7957354" cy="457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16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28" y="5212080"/>
            <a:ext cx="9019189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440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31" y="3970297"/>
            <a:ext cx="9019187" cy="1762560"/>
          </a:xfrm>
        </p:spPr>
        <p:txBody>
          <a:bodyPr anchor="b">
            <a:normAutofit/>
          </a:bodyPr>
          <a:lstStyle>
            <a:lvl1pPr algn="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29" y="5732857"/>
            <a:ext cx="9019188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177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63306" y="1035628"/>
            <a:ext cx="548783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06637" y="3383279"/>
            <a:ext cx="548783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90" y="822962"/>
            <a:ext cx="8368938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36230" y="4663440"/>
            <a:ext cx="9019188" cy="10668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8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29" y="5730240"/>
            <a:ext cx="9019188" cy="1219200"/>
          </a:xfrm>
        </p:spPr>
        <p:txBody>
          <a:bodyPr anchor="t">
            <a:norm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163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31" y="822962"/>
            <a:ext cx="9019189" cy="327279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36229" y="4206240"/>
            <a:ext cx="9019190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29" y="5212080"/>
            <a:ext cx="9019190" cy="17373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697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453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672" y="822960"/>
            <a:ext cx="1593748" cy="6126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229" y="822960"/>
            <a:ext cx="7219648" cy="6126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4618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1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560" y="548641"/>
            <a:ext cx="9245600" cy="2377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560" y="3200400"/>
            <a:ext cx="9245600" cy="399937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13195" y="7329808"/>
            <a:ext cx="1028968" cy="438150"/>
          </a:xfrm>
        </p:spPr>
        <p:txBody>
          <a:bodyPr/>
          <a:lstStyle/>
          <a:p>
            <a:fld id="{A5D3794B-289A-4A80-97D7-111025398D45}" type="datetimeFigureOut">
              <a:rPr lang="en-US" smtClean="0"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7177" y="7329808"/>
            <a:ext cx="637742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0761" y="7329808"/>
            <a:ext cx="513400" cy="43815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770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395" y="3200398"/>
            <a:ext cx="8039766" cy="2832085"/>
          </a:xfrm>
        </p:spPr>
        <p:txBody>
          <a:bodyPr anchor="b"/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4398" y="6032484"/>
            <a:ext cx="8039762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7981" y="7339285"/>
            <a:ext cx="496180" cy="43815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179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560" y="822962"/>
            <a:ext cx="9245600" cy="2103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8560" y="3200400"/>
            <a:ext cx="4487875" cy="4042409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6285" y="3200400"/>
            <a:ext cx="4487875" cy="4016189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317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378" y="3190240"/>
            <a:ext cx="4147549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6227" y="4002404"/>
            <a:ext cx="4406698" cy="3198311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052" y="3200400"/>
            <a:ext cx="4161367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8719" y="4002404"/>
            <a:ext cx="4406698" cy="3198311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510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13-Aug-24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879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13-Aug-24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75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29" y="1920240"/>
            <a:ext cx="3195041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064" y="822961"/>
            <a:ext cx="5618354" cy="6126481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229" y="3566160"/>
            <a:ext cx="3195041" cy="2194560"/>
          </a:xfrm>
        </p:spPr>
        <p:txBody>
          <a:bodyPr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13-Aug-24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17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799" y="2103119"/>
            <a:ext cx="4884815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36995" y="1097280"/>
            <a:ext cx="2953645" cy="5486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799" y="3749039"/>
            <a:ext cx="4884815" cy="219456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364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2558416" cy="82296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8560" y="548641"/>
            <a:ext cx="9245600" cy="23774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561" y="3200401"/>
            <a:ext cx="9245599" cy="4028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0415" y="7339285"/>
            <a:ext cx="102896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13-Aug-24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397" y="7339285"/>
            <a:ext cx="63774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27981" y="7339285"/>
            <a:ext cx="496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  <p:sldLayoutId id="2147484003" r:id="rId18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crdownload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595343" y="2179023"/>
            <a:ext cx="5667316" cy="23108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65"/>
              </a:lnSpc>
            </a:pPr>
            <a:endParaRPr lang="en-US" sz="4853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39" y="1425890"/>
            <a:ext cx="3003069" cy="3003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Vertical Scroll 10"/>
          <p:cNvSpPr/>
          <p:nvPr/>
        </p:nvSpPr>
        <p:spPr>
          <a:xfrm>
            <a:off x="804135" y="536901"/>
            <a:ext cx="6082603" cy="6356517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By-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Riya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Raymand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Rumao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Talent Acquisition Intern (Human Resources)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The Sparks Foundation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#GRIPAUGUST24</a:t>
            </a:r>
          </a:p>
          <a:p>
            <a:pPr algn="ctr"/>
            <a:endParaRPr lang="en-US" sz="3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6886739" y="4804635"/>
            <a:ext cx="3182419" cy="183955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#Task 1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RECRUITMENT ARTICLE AND POST</a:t>
            </a:r>
          </a:p>
        </p:txBody>
      </p:sp>
    </p:spTree>
    <p:extLst>
      <p:ext uri="{BB962C8B-B14F-4D97-AF65-F5344CB8AC3E}">
        <p14:creationId xmlns:p14="http://schemas.microsoft.com/office/powerpoint/2010/main" val="4061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1667435" y="1261394"/>
            <a:ext cx="8839029" cy="758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 anchor="t"/>
          <a:lstStyle/>
          <a:p>
            <a:pPr algn="ctr">
              <a:lnSpc>
                <a:spcPts val="4395"/>
              </a:lnSpc>
            </a:pPr>
            <a:r>
              <a:rPr lang="en-US" sz="3000" b="1" dirty="0"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Simplifying the Application Process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961103" y="3554056"/>
            <a:ext cx="3147269" cy="3122409"/>
          </a:xfrm>
          <a:prstGeom prst="roundRect">
            <a:avLst>
              <a:gd name="adj" fmla="val 45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136929" y="2400300"/>
            <a:ext cx="2795618" cy="75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98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Easy-to-use Application Form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136929" y="3968442"/>
            <a:ext cx="2795618" cy="2218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Reduce the amount of information needed and simplify the application process.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4278482" y="3554056"/>
            <a:ext cx="3147269" cy="3122409"/>
          </a:xfrm>
          <a:prstGeom prst="roundRect">
            <a:avLst>
              <a:gd name="adj" fmla="val 45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278482" y="2400299"/>
            <a:ext cx="2630618" cy="5244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Automated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Screening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454308" y="3968442"/>
            <a:ext cx="2795618" cy="2211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technology to screen applications according to predefined requirements.</a:t>
            </a:r>
          </a:p>
        </p:txBody>
      </p:sp>
      <p:sp>
        <p:nvSpPr>
          <p:cNvPr id="12" name="Shape 8"/>
          <p:cNvSpPr/>
          <p:nvPr/>
        </p:nvSpPr>
        <p:spPr>
          <a:xfrm>
            <a:off x="7595861" y="3554056"/>
            <a:ext cx="3147269" cy="3122409"/>
          </a:xfrm>
          <a:prstGeom prst="roundRect">
            <a:avLst>
              <a:gd name="adj" fmla="val 45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7771688" y="2400299"/>
            <a:ext cx="2232779" cy="5244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    Quick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Feedback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771687" y="3968442"/>
            <a:ext cx="2795618" cy="2211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process, give candidates periodic updates.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409252" y="1075765"/>
            <a:ext cx="9208546" cy="851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 anchor="t"/>
          <a:lstStyle/>
          <a:p>
            <a:pPr algn="ctr">
              <a:lnSpc>
                <a:spcPts val="4395"/>
              </a:lnSpc>
            </a:pPr>
            <a:r>
              <a:rPr lang="en-US" sz="3000" b="1" dirty="0"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Fostering a Positive Candidate Experience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74" y="2355924"/>
            <a:ext cx="2937690" cy="181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2"/>
          <p:cNvSpPr/>
          <p:nvPr/>
        </p:nvSpPr>
        <p:spPr>
          <a:xfrm>
            <a:off x="817580" y="4360882"/>
            <a:ext cx="3211352" cy="37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Personalized Communication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993374" y="5268069"/>
            <a:ext cx="3090565" cy="5443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57175" indent="-257175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Answers questions as soon as possible and give relevant updates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059" y="2355980"/>
            <a:ext cx="2937690" cy="1815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4"/>
          <p:cNvSpPr/>
          <p:nvPr/>
        </p:nvSpPr>
        <p:spPr>
          <a:xfrm>
            <a:off x="4339059" y="4360882"/>
            <a:ext cx="3090654" cy="5970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98"/>
              </a:lnSpc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Professional Interview Process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339059" y="5268069"/>
            <a:ext cx="3090654" cy="10956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 interviews and give candidates a chance to demonstrate their abilities.</a:t>
            </a: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615" y="2355834"/>
            <a:ext cx="2937836" cy="1815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6"/>
          <p:cNvSpPr/>
          <p:nvPr/>
        </p:nvSpPr>
        <p:spPr>
          <a:xfrm>
            <a:off x="7546488" y="4360882"/>
            <a:ext cx="3213196" cy="597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Transparent Decision-Making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7684835" y="5268069"/>
            <a:ext cx="3090565" cy="5443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57175" indent="-257175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the hiring choice clear as soon as possible, and give precise comments.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3" y="3308190"/>
            <a:ext cx="3019006" cy="3067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1"/>
          <p:cNvSpPr/>
          <p:nvPr/>
        </p:nvSpPr>
        <p:spPr>
          <a:xfrm>
            <a:off x="1226372" y="1212630"/>
            <a:ext cx="9488244" cy="816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 anchor="t"/>
          <a:lstStyle/>
          <a:p>
            <a:pPr algn="ctr">
              <a:lnSpc>
                <a:spcPts val="4395"/>
              </a:lnSpc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Assessing and improving Recruiting Activities.</a:t>
            </a:r>
          </a:p>
        </p:txBody>
      </p:sp>
      <p:sp>
        <p:nvSpPr>
          <p:cNvPr id="7" name="Shape 2"/>
          <p:cNvSpPr/>
          <p:nvPr/>
        </p:nvSpPr>
        <p:spPr>
          <a:xfrm>
            <a:off x="4157304" y="3435609"/>
            <a:ext cx="382727" cy="382727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4291339" y="3492939"/>
            <a:ext cx="114657" cy="267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110"/>
              </a:lnSpc>
            </a:pPr>
            <a:r>
              <a:rPr lang="en-US" sz="2400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4710142" y="3435609"/>
            <a:ext cx="2195810" cy="2790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2400" b="1" dirty="0">
                <a:solidFill>
                  <a:srgbClr val="002060"/>
                </a:solidFill>
                <a:ea typeface="Petrona" pitchFamily="34" charset="-122"/>
                <a:cs typeface="Petrona" pitchFamily="34" charset="-120"/>
              </a:rPr>
              <a:t>Time-to-Hire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4710142" y="3816729"/>
            <a:ext cx="2195810" cy="5443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Track the time it takes to fill open positions.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7076062" y="3435609"/>
            <a:ext cx="382727" cy="382727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7191434" y="3492939"/>
            <a:ext cx="151894" cy="267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110"/>
              </a:lnSpc>
            </a:pPr>
            <a:r>
              <a:rPr lang="en-US" sz="2400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7628900" y="3435609"/>
            <a:ext cx="2195810" cy="2790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2400" b="1" dirty="0">
                <a:solidFill>
                  <a:srgbClr val="002060"/>
                </a:solidFill>
                <a:ea typeface="Petrona" pitchFamily="34" charset="-122"/>
                <a:cs typeface="Petrona" pitchFamily="34" charset="-120"/>
              </a:rPr>
              <a:t>Cost-per-Hire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Text 9"/>
          <p:cNvSpPr/>
          <p:nvPr/>
        </p:nvSpPr>
        <p:spPr>
          <a:xfrm>
            <a:off x="7628900" y="3816728"/>
            <a:ext cx="2195810" cy="8165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Calculate the cost of recruiting and hiring a new employee.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0"/>
          <p:cNvSpPr/>
          <p:nvPr/>
        </p:nvSpPr>
        <p:spPr>
          <a:xfrm>
            <a:off x="4157304" y="4994733"/>
            <a:ext cx="382727" cy="382727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4272855" y="5052062"/>
            <a:ext cx="151626" cy="267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110"/>
              </a:lnSpc>
            </a:pPr>
            <a:r>
              <a:rPr lang="en-US" sz="2400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2400" dirty="0"/>
          </a:p>
        </p:txBody>
      </p:sp>
      <p:sp>
        <p:nvSpPr>
          <p:cNvPr id="17" name="Text 12"/>
          <p:cNvSpPr/>
          <p:nvPr/>
        </p:nvSpPr>
        <p:spPr>
          <a:xfrm>
            <a:off x="4710142" y="4994733"/>
            <a:ext cx="2195810" cy="5581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98"/>
              </a:lnSpc>
            </a:pPr>
            <a:r>
              <a:rPr lang="en-US" sz="2400" b="1" dirty="0">
                <a:solidFill>
                  <a:srgbClr val="002060"/>
                </a:solidFill>
                <a:ea typeface="Petrona" pitchFamily="34" charset="-122"/>
                <a:cs typeface="Petrona" pitchFamily="34" charset="-120"/>
              </a:rPr>
              <a:t>Candidate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ea typeface="Petrona" pitchFamily="34" charset="-122"/>
                <a:cs typeface="Petrona" pitchFamily="34" charset="-120"/>
              </a:rPr>
              <a:t>Satisfaction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8" name="Text 13"/>
          <p:cNvSpPr/>
          <p:nvPr/>
        </p:nvSpPr>
        <p:spPr>
          <a:xfrm>
            <a:off x="4710142" y="5654905"/>
            <a:ext cx="2195810" cy="8165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Gather feedback from candidates to identify areas for improvement.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4"/>
          <p:cNvSpPr/>
          <p:nvPr/>
        </p:nvSpPr>
        <p:spPr>
          <a:xfrm>
            <a:off x="7076062" y="4994733"/>
            <a:ext cx="382727" cy="382727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7195184" y="5052062"/>
            <a:ext cx="144393" cy="267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110"/>
              </a:lnSpc>
            </a:pPr>
            <a:r>
              <a:rPr lang="en-US" sz="2400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2400" dirty="0"/>
          </a:p>
        </p:txBody>
      </p:sp>
      <p:sp>
        <p:nvSpPr>
          <p:cNvPr id="21" name="Text 16"/>
          <p:cNvSpPr/>
          <p:nvPr/>
        </p:nvSpPr>
        <p:spPr>
          <a:xfrm>
            <a:off x="7628900" y="4994733"/>
            <a:ext cx="2195810" cy="2790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2400" b="1" dirty="0">
                <a:solidFill>
                  <a:srgbClr val="002060"/>
                </a:solidFill>
                <a:ea typeface="Petrona" pitchFamily="34" charset="-122"/>
                <a:cs typeface="Petrona" pitchFamily="34" charset="-120"/>
              </a:rPr>
              <a:t>Employee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 </a:t>
            </a:r>
            <a:r>
              <a:rPr lang="en-US" sz="2400" b="1" dirty="0">
                <a:solidFill>
                  <a:srgbClr val="002060"/>
                </a:solidFill>
                <a:ea typeface="Petrona" pitchFamily="34" charset="-122"/>
                <a:cs typeface="Petrona" pitchFamily="34" charset="-120"/>
              </a:rPr>
              <a:t>Retention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2" name="Text 17"/>
          <p:cNvSpPr/>
          <p:nvPr/>
        </p:nvSpPr>
        <p:spPr>
          <a:xfrm>
            <a:off x="7628900" y="5654905"/>
            <a:ext cx="2195810" cy="1127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Measure how long new hires stay with the company.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72800" y="1028700"/>
            <a:ext cx="34289" cy="61722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95343" y="2179023"/>
            <a:ext cx="5667316" cy="23108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65"/>
              </a:lnSpc>
            </a:pPr>
            <a:endParaRPr lang="en-US" sz="4853" dirty="0"/>
          </a:p>
        </p:txBody>
      </p:sp>
      <p:sp>
        <p:nvSpPr>
          <p:cNvPr id="7" name="Text 2"/>
          <p:cNvSpPr/>
          <p:nvPr/>
        </p:nvSpPr>
        <p:spPr>
          <a:xfrm>
            <a:off x="595343" y="4744968"/>
            <a:ext cx="5667316" cy="8165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44"/>
              </a:lnSpc>
            </a:pPr>
            <a:endParaRPr lang="en-US" sz="1340" dirty="0"/>
          </a:p>
        </p:txBody>
      </p:sp>
      <p:sp>
        <p:nvSpPr>
          <p:cNvPr id="8" name="Shape 3"/>
          <p:cNvSpPr/>
          <p:nvPr/>
        </p:nvSpPr>
        <p:spPr>
          <a:xfrm>
            <a:off x="595343" y="5765542"/>
            <a:ext cx="272177" cy="272177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3" name="TextBox 12"/>
          <p:cNvSpPr txBox="1"/>
          <p:nvPr/>
        </p:nvSpPr>
        <p:spPr>
          <a:xfrm>
            <a:off x="1412125" y="1383703"/>
            <a:ext cx="9016069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7520" y="3110305"/>
            <a:ext cx="9016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comprehensive recruiting plan that uses several channels, such as LinkedIn recommendations and social media, can greatly increase the likelihood of attracting top talent for the business you run.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 a creative mindset, remain flexible, and constantly remember that establishing sincere rapport with applicants is essential for long-term recruiting success. </a:t>
            </a:r>
          </a:p>
        </p:txBody>
      </p:sp>
    </p:spTree>
    <p:extLst>
      <p:ext uri="{BB962C8B-B14F-4D97-AF65-F5344CB8AC3E}">
        <p14:creationId xmlns:p14="http://schemas.microsoft.com/office/powerpoint/2010/main" val="26159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767461" y="2179023"/>
            <a:ext cx="5667316" cy="23108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065"/>
              </a:lnSpc>
            </a:pPr>
            <a:endParaRPr lang="en-US" sz="4853" dirty="0"/>
          </a:p>
        </p:txBody>
      </p:sp>
      <p:sp>
        <p:nvSpPr>
          <p:cNvPr id="7" name="Text 2"/>
          <p:cNvSpPr/>
          <p:nvPr/>
        </p:nvSpPr>
        <p:spPr>
          <a:xfrm>
            <a:off x="767461" y="4744968"/>
            <a:ext cx="5667316" cy="8165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44"/>
              </a:lnSpc>
            </a:pPr>
            <a:endParaRPr lang="en-US" sz="134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44" y="2949554"/>
            <a:ext cx="3752192" cy="25130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 9"/>
          <p:cNvSpPr/>
          <p:nvPr/>
        </p:nvSpPr>
        <p:spPr>
          <a:xfrm>
            <a:off x="1194309" y="674791"/>
            <a:ext cx="5550003" cy="91778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RECRUITMENT ?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3477295" y="1592572"/>
            <a:ext cx="291662" cy="1029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67461" y="2716815"/>
            <a:ext cx="5711331" cy="511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hiring phase of the employee life cycle involves finding, interviewing, and evaluating potential hires to determine who would be the greatest match for a position.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/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entails not only filling in vacancies but also predicting talent requirements and proactively managing talent.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b="1" dirty="0">
              <a:latin typeface="Arial" panose="020B0604020202020204" pitchFamily="34" charset="0"/>
            </a:endParaRP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500" b="1" dirty="0">
              <a:latin typeface="Arial" panose="020B0604020202020204" pitchFamily="34" charset="0"/>
            </a:endParaRP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500" b="1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82" y="4394534"/>
            <a:ext cx="3689479" cy="2459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 2"/>
          <p:cNvSpPr/>
          <p:nvPr/>
        </p:nvSpPr>
        <p:spPr>
          <a:xfrm>
            <a:off x="1188720" y="2485017"/>
            <a:ext cx="9299986" cy="1721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 algn="just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Effective recruitment is crucial for finding the best talent to fuel your company's growth. </a:t>
            </a:r>
          </a:p>
          <a:p>
            <a:pPr algn="just">
              <a:lnSpc>
                <a:spcPts val="2144"/>
              </a:lnSpc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Inter" pitchFamily="34" charset="-122"/>
              <a:cs typeface="Arial" panose="020B0604020202020204" pitchFamily="34" charset="0"/>
            </a:endParaRPr>
          </a:p>
          <a:p>
            <a:pPr marL="214313" indent="-214313" algn="just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This presentation will explore different strategies to attract and hire top candidates.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720" y="1375383"/>
            <a:ext cx="9299985" cy="76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3000" b="1" dirty="0"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Effective Recruitment Strategies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05" y="2787033"/>
            <a:ext cx="3292124" cy="3292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7"/>
          <p:cNvSpPr/>
          <p:nvPr/>
        </p:nvSpPr>
        <p:spPr>
          <a:xfrm>
            <a:off x="4317963" y="4006134"/>
            <a:ext cx="151894" cy="267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110"/>
              </a:lnSpc>
            </a:pPr>
            <a:endParaRPr lang="en-US" sz="2110" dirty="0"/>
          </a:p>
        </p:txBody>
      </p:sp>
      <p:sp>
        <p:nvSpPr>
          <p:cNvPr id="24" name="TextBox 23"/>
          <p:cNvSpPr txBox="1"/>
          <p:nvPr/>
        </p:nvSpPr>
        <p:spPr>
          <a:xfrm>
            <a:off x="1519960" y="424024"/>
            <a:ext cx="8275682" cy="1220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DIFFERENT APPROACHES TO RECRUITING TALENT</a:t>
            </a: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3AEAB2F8-B6AD-4551-AD69-D85EBFA3892B}"/>
              </a:ext>
            </a:extLst>
          </p:cNvPr>
          <p:cNvSpPr/>
          <p:nvPr/>
        </p:nvSpPr>
        <p:spPr>
          <a:xfrm>
            <a:off x="1255467" y="1663207"/>
            <a:ext cx="152876" cy="357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3"/>
              </a:lnSpc>
              <a:buNone/>
            </a:pPr>
            <a:r>
              <a:rPr lang="en-US" sz="2813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2813" dirty="0"/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E97B1633-EDA9-411D-BBF8-B50E92B79223}"/>
              </a:ext>
            </a:extLst>
          </p:cNvPr>
          <p:cNvSpPr/>
          <p:nvPr/>
        </p:nvSpPr>
        <p:spPr>
          <a:xfrm>
            <a:off x="1813870" y="1586769"/>
            <a:ext cx="2927747" cy="7441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272525"/>
                </a:solidFill>
                <a:latin typeface="Calibri" panose="020F0502020204030204" pitchFamily="34" charset="0"/>
                <a:ea typeface="Petrona" pitchFamily="34" charset="-122"/>
                <a:cs typeface="Calibri" panose="020F0502020204030204" pitchFamily="34" charset="0"/>
              </a:rPr>
              <a:t>Traditional Recruiting</a:t>
            </a:r>
            <a:endParaRPr lang="en-US" sz="2344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AEB69CE2-6EAE-415E-A79B-5583CC3BE17D}"/>
              </a:ext>
            </a:extLst>
          </p:cNvPr>
          <p:cNvSpPr/>
          <p:nvPr/>
        </p:nvSpPr>
        <p:spPr>
          <a:xfrm>
            <a:off x="1813870" y="2097071"/>
            <a:ext cx="4361021" cy="9581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858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Posting job descriptions on job boards and using agencies.</a:t>
            </a:r>
          </a:p>
          <a:p>
            <a:pPr marL="285750" indent="-285750">
              <a:lnSpc>
                <a:spcPts val="2858"/>
              </a:lnSpc>
              <a:buFont typeface="Arial" panose="020B0604020202020204" pitchFamily="34" charset="0"/>
              <a:buChar char="•"/>
            </a:pPr>
            <a:endParaRPr lang="en-US" sz="1786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7">
            <a:extLst>
              <a:ext uri="{FF2B5EF4-FFF2-40B4-BE49-F238E27FC236}">
                <a16:creationId xmlns:a16="http://schemas.microsoft.com/office/drawing/2014/main" id="{03B793E9-83FD-40E6-AEE0-D58F33FF633A}"/>
              </a:ext>
            </a:extLst>
          </p:cNvPr>
          <p:cNvSpPr/>
          <p:nvPr/>
        </p:nvSpPr>
        <p:spPr>
          <a:xfrm>
            <a:off x="1255467" y="3085592"/>
            <a:ext cx="202525" cy="2584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3"/>
              </a:lnSpc>
              <a:buNone/>
            </a:pPr>
            <a:r>
              <a:rPr lang="en-US" sz="2813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2813" dirty="0"/>
          </a:p>
        </p:txBody>
      </p:sp>
      <p:sp>
        <p:nvSpPr>
          <p:cNvPr id="33" name="Text 8">
            <a:extLst>
              <a:ext uri="{FF2B5EF4-FFF2-40B4-BE49-F238E27FC236}">
                <a16:creationId xmlns:a16="http://schemas.microsoft.com/office/drawing/2014/main" id="{120DEDA8-C47D-48A1-B11A-4845107A21D5}"/>
              </a:ext>
            </a:extLst>
          </p:cNvPr>
          <p:cNvSpPr/>
          <p:nvPr/>
        </p:nvSpPr>
        <p:spPr>
          <a:xfrm>
            <a:off x="1838755" y="3009153"/>
            <a:ext cx="2927747" cy="269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272525"/>
                </a:solidFill>
                <a:ea typeface="Petrona" pitchFamily="34" charset="-122"/>
                <a:cs typeface="Petrona" pitchFamily="34" charset="-120"/>
              </a:rPr>
              <a:t>Direct Sourcing</a:t>
            </a:r>
            <a:endParaRPr lang="en-US" sz="2344" dirty="0"/>
          </a:p>
        </p:txBody>
      </p:sp>
      <p:sp>
        <p:nvSpPr>
          <p:cNvPr id="34" name="Text 9">
            <a:extLst>
              <a:ext uri="{FF2B5EF4-FFF2-40B4-BE49-F238E27FC236}">
                <a16:creationId xmlns:a16="http://schemas.microsoft.com/office/drawing/2014/main" id="{5CDA39BD-45C9-4DDF-8BAC-530B62ED0F00}"/>
              </a:ext>
            </a:extLst>
          </p:cNvPr>
          <p:cNvSpPr/>
          <p:nvPr/>
        </p:nvSpPr>
        <p:spPr>
          <a:xfrm>
            <a:off x="1838755" y="3519456"/>
            <a:ext cx="4361021" cy="13053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858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Identifying and engaging potential candidates directly through online platforms like LinkedIn</a:t>
            </a: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285750" indent="-285750">
              <a:lnSpc>
                <a:spcPts val="2858"/>
              </a:lnSpc>
              <a:buFont typeface="Arial" panose="020B0604020202020204" pitchFamily="34" charset="0"/>
              <a:buChar char="•"/>
            </a:pPr>
            <a:endParaRPr lang="en-US" sz="1786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285750" indent="-285750">
              <a:lnSpc>
                <a:spcPts val="2858"/>
              </a:lnSpc>
              <a:buFont typeface="Arial" panose="020B0604020202020204" pitchFamily="34" charset="0"/>
              <a:buChar char="•"/>
            </a:pPr>
            <a:endParaRPr lang="en-US" sz="1786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B0D72EE8-701F-4652-A727-957735F589A7}"/>
              </a:ext>
            </a:extLst>
          </p:cNvPr>
          <p:cNvSpPr/>
          <p:nvPr/>
        </p:nvSpPr>
        <p:spPr>
          <a:xfrm>
            <a:off x="1206868" y="4946085"/>
            <a:ext cx="273136" cy="3078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3"/>
              </a:lnSpc>
              <a:buNone/>
            </a:pPr>
            <a:r>
              <a:rPr lang="en-US" sz="2813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2813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5BB2DA64-2039-4216-8BFA-CACB3C7ECD73}"/>
              </a:ext>
            </a:extLst>
          </p:cNvPr>
          <p:cNvSpPr/>
          <p:nvPr/>
        </p:nvSpPr>
        <p:spPr>
          <a:xfrm>
            <a:off x="1789917" y="4869647"/>
            <a:ext cx="3955494" cy="441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272525"/>
                </a:solidFill>
                <a:ea typeface="Petrona" pitchFamily="34" charset="-122"/>
                <a:cs typeface="Petrona" pitchFamily="34" charset="-120"/>
              </a:rPr>
              <a:t>Social Media Recruiting</a:t>
            </a:r>
            <a:endParaRPr lang="en-US" sz="2344" dirty="0"/>
          </a:p>
        </p:txBody>
      </p:sp>
      <p:sp>
        <p:nvSpPr>
          <p:cNvPr id="40" name="Text 13">
            <a:extLst>
              <a:ext uri="{FF2B5EF4-FFF2-40B4-BE49-F238E27FC236}">
                <a16:creationId xmlns:a16="http://schemas.microsoft.com/office/drawing/2014/main" id="{319D1D2E-282F-4937-B9F7-B34A0AAC31D8}"/>
              </a:ext>
            </a:extLst>
          </p:cNvPr>
          <p:cNvSpPr/>
          <p:nvPr/>
        </p:nvSpPr>
        <p:spPr>
          <a:xfrm>
            <a:off x="1689778" y="5382558"/>
            <a:ext cx="4055633" cy="953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858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Using social media platforms to attract and engage candidates</a:t>
            </a:r>
            <a:r>
              <a:rPr lang="en-US" sz="178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86" dirty="0"/>
          </a:p>
        </p:txBody>
      </p:sp>
      <p:sp>
        <p:nvSpPr>
          <p:cNvPr id="41" name="Text 15">
            <a:extLst>
              <a:ext uri="{FF2B5EF4-FFF2-40B4-BE49-F238E27FC236}">
                <a16:creationId xmlns:a16="http://schemas.microsoft.com/office/drawing/2014/main" id="{69AEB8E4-C54A-4F3A-A9BE-83D5B19F52B5}"/>
              </a:ext>
            </a:extLst>
          </p:cNvPr>
          <p:cNvSpPr/>
          <p:nvPr/>
        </p:nvSpPr>
        <p:spPr>
          <a:xfrm>
            <a:off x="1206868" y="6323825"/>
            <a:ext cx="290949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13"/>
              </a:lnSpc>
              <a:buNone/>
            </a:pPr>
            <a:r>
              <a:rPr lang="en-US" sz="2813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2813" dirty="0"/>
          </a:p>
        </p:txBody>
      </p:sp>
      <p:sp>
        <p:nvSpPr>
          <p:cNvPr id="42" name="Text 16">
            <a:extLst>
              <a:ext uri="{FF2B5EF4-FFF2-40B4-BE49-F238E27FC236}">
                <a16:creationId xmlns:a16="http://schemas.microsoft.com/office/drawing/2014/main" id="{F2C3E76C-D834-4BEC-BB57-1F9D2561766A}"/>
              </a:ext>
            </a:extLst>
          </p:cNvPr>
          <p:cNvSpPr/>
          <p:nvPr/>
        </p:nvSpPr>
        <p:spPr>
          <a:xfrm>
            <a:off x="1909484" y="6249157"/>
            <a:ext cx="4424512" cy="3274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0"/>
              </a:lnSpc>
              <a:buNone/>
            </a:pPr>
            <a:r>
              <a:rPr lang="en-US" sz="2344" b="1" dirty="0">
                <a:solidFill>
                  <a:srgbClr val="272525"/>
                </a:solidFill>
                <a:ea typeface="Petrona" pitchFamily="34" charset="-122"/>
                <a:cs typeface="Petrona" pitchFamily="34" charset="-120"/>
              </a:rPr>
              <a:t>Employee Referrals</a:t>
            </a:r>
            <a:endParaRPr lang="en-US" sz="2344" dirty="0"/>
          </a:p>
        </p:txBody>
      </p:sp>
      <p:sp>
        <p:nvSpPr>
          <p:cNvPr id="43" name="Text 17">
            <a:extLst>
              <a:ext uri="{FF2B5EF4-FFF2-40B4-BE49-F238E27FC236}">
                <a16:creationId xmlns:a16="http://schemas.microsoft.com/office/drawing/2014/main" id="{A0A3D190-1E3E-4995-A533-8F71DFAB8696}"/>
              </a:ext>
            </a:extLst>
          </p:cNvPr>
          <p:cNvSpPr/>
          <p:nvPr/>
        </p:nvSpPr>
        <p:spPr>
          <a:xfrm>
            <a:off x="1726600" y="6746593"/>
            <a:ext cx="4424512" cy="1437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858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Encouraging current employees to refer qualified candidates.</a:t>
            </a:r>
            <a:endParaRPr lang="en-US" sz="1786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2013" y="2416439"/>
            <a:ext cx="2232779" cy="403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2000" b="1" dirty="0">
                <a:solidFill>
                  <a:srgbClr val="0070C0"/>
                </a:solidFill>
                <a:ea typeface="Petrona" pitchFamily="34" charset="-122"/>
                <a:cs typeface="Petrona" pitchFamily="34" charset="-120"/>
              </a:rPr>
              <a:t>Build a Strong Profile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32013" y="3182921"/>
            <a:ext cx="2983587" cy="943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Maintain an updated, professional profile that showcases your expertise</a:t>
            </a: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236366" y="2416439"/>
            <a:ext cx="2687211" cy="484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2000" b="1" dirty="0">
                <a:solidFill>
                  <a:srgbClr val="0070C0"/>
                </a:solidFill>
                <a:ea typeface="Petrona" pitchFamily="34" charset="-122"/>
                <a:cs typeface="Petrona" pitchFamily="34" charset="-120"/>
              </a:rPr>
              <a:t>Engage with Your Network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4236366" y="3182921"/>
            <a:ext cx="2983587" cy="943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Actively participate in discussions, connect with relevant professionals, and share valuable content.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640721" y="2416439"/>
            <a:ext cx="2232779" cy="403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98"/>
              </a:lnSpc>
            </a:pPr>
            <a:r>
              <a:rPr lang="en-US" sz="2000" b="1" dirty="0" smtClean="0">
                <a:solidFill>
                  <a:srgbClr val="0070C0"/>
                </a:solidFill>
                <a:ea typeface="Petrona" pitchFamily="34" charset="-122"/>
                <a:cs typeface="Petrona" pitchFamily="34" charset="-120"/>
              </a:rPr>
              <a:t>        Ask </a:t>
            </a:r>
            <a:r>
              <a:rPr lang="en-US" sz="2000" b="1" dirty="0">
                <a:solidFill>
                  <a:srgbClr val="0070C0"/>
                </a:solidFill>
                <a:ea typeface="Petrona" pitchFamily="34" charset="-122"/>
                <a:cs typeface="Petrona" pitchFamily="34" charset="-120"/>
              </a:rPr>
              <a:t>for Referrals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7640720" y="3182921"/>
            <a:ext cx="2983587" cy="943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>
              <a:lnSpc>
                <a:spcPts val="2144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Reach out to your connections and ask for recommendations for suitable candidates.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4554" y="1194099"/>
            <a:ext cx="817445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          Leveraging LinkedIn for Referrals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721225" y="1770980"/>
            <a:ext cx="314661" cy="54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Down Arrow 13"/>
          <p:cNvSpPr/>
          <p:nvPr/>
        </p:nvSpPr>
        <p:spPr>
          <a:xfrm>
            <a:off x="5416477" y="1770980"/>
            <a:ext cx="306593" cy="54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Down Arrow 14"/>
          <p:cNvSpPr/>
          <p:nvPr/>
        </p:nvSpPr>
        <p:spPr>
          <a:xfrm>
            <a:off x="8757110" y="1770980"/>
            <a:ext cx="241664" cy="54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7" y="4657895"/>
            <a:ext cx="3020546" cy="1510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53" y="4657895"/>
            <a:ext cx="2616299" cy="1521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74" y="4657895"/>
            <a:ext cx="2688217" cy="1510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/>
          <p:nvPr/>
        </p:nvSpPr>
        <p:spPr>
          <a:xfrm>
            <a:off x="5862243" y="2175892"/>
            <a:ext cx="22860" cy="4386173"/>
          </a:xfrm>
          <a:prstGeom prst="roundRect">
            <a:avLst>
              <a:gd name="adj" fmla="val 304110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5131080" y="2536829"/>
            <a:ext cx="579269" cy="22860"/>
          </a:xfrm>
          <a:prstGeom prst="roundRect">
            <a:avLst>
              <a:gd name="adj" fmla="val 304110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5687490" y="2362075"/>
            <a:ext cx="372368" cy="372368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817863" y="2417886"/>
            <a:ext cx="111621" cy="260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3"/>
              </a:lnSpc>
            </a:pPr>
            <a:r>
              <a:rPr lang="en-US" sz="2053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2053" dirty="0"/>
          </a:p>
        </p:txBody>
      </p:sp>
      <p:sp>
        <p:nvSpPr>
          <p:cNvPr id="9" name="Text 6"/>
          <p:cNvSpPr/>
          <p:nvPr/>
        </p:nvSpPr>
        <p:spPr>
          <a:xfrm>
            <a:off x="2790966" y="2341359"/>
            <a:ext cx="2172415" cy="2715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138"/>
              </a:lnSpc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Headline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7"/>
          <p:cNvSpPr/>
          <p:nvPr/>
        </p:nvSpPr>
        <p:spPr>
          <a:xfrm>
            <a:off x="966541" y="2712208"/>
            <a:ext cx="3996839" cy="529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85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 captivating headline that grabs attention and highlights the job opportunity.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036997" y="3364343"/>
            <a:ext cx="579269" cy="22860"/>
          </a:xfrm>
          <a:prstGeom prst="roundRect">
            <a:avLst>
              <a:gd name="adj" fmla="val 304110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5687490" y="3189589"/>
            <a:ext cx="372368" cy="372368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799735" y="3245401"/>
            <a:ext cx="147876" cy="260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3"/>
              </a:lnSpc>
            </a:pPr>
            <a:r>
              <a:rPr lang="en-US" sz="2053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2053" dirty="0"/>
          </a:p>
        </p:txBody>
      </p:sp>
      <p:sp>
        <p:nvSpPr>
          <p:cNvPr id="14" name="Text 11"/>
          <p:cNvSpPr/>
          <p:nvPr/>
        </p:nvSpPr>
        <p:spPr>
          <a:xfrm>
            <a:off x="6783966" y="3168873"/>
            <a:ext cx="2172415" cy="2715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38"/>
              </a:lnSpc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Company Overview</a:t>
            </a:r>
          </a:p>
          <a:p>
            <a:pPr>
              <a:lnSpc>
                <a:spcPts val="2138"/>
              </a:lnSpc>
            </a:pPr>
            <a:endParaRPr lang="en-US" sz="21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Petrona" pitchFamily="34" charset="-122"/>
            </a:endParaRPr>
          </a:p>
          <a:p>
            <a:pPr>
              <a:lnSpc>
                <a:spcPts val="2138"/>
              </a:lnSpc>
            </a:pPr>
            <a:endParaRPr lang="en-US" sz="21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Petrona" pitchFamily="34" charset="-122"/>
            </a:endParaRPr>
          </a:p>
          <a:p>
            <a:pPr>
              <a:lnSpc>
                <a:spcPts val="2138"/>
              </a:lnSpc>
            </a:pPr>
            <a:endParaRPr lang="en-US" sz="21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Petrona" pitchFamily="34" charset="-122"/>
            </a:endParaRPr>
          </a:p>
          <a:p>
            <a:pPr>
              <a:lnSpc>
                <a:spcPts val="2138"/>
              </a:lnSpc>
            </a:pPr>
            <a:endParaRPr lang="en-US" sz="21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12"/>
          <p:cNvSpPr/>
          <p:nvPr/>
        </p:nvSpPr>
        <p:spPr>
          <a:xfrm>
            <a:off x="6783965" y="3613534"/>
            <a:ext cx="3996839" cy="529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85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 brief description of the company, its mission, values, and culture.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5131080" y="4109168"/>
            <a:ext cx="579269" cy="22860"/>
          </a:xfrm>
          <a:prstGeom prst="roundRect">
            <a:avLst>
              <a:gd name="adj" fmla="val 304110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5687490" y="3934415"/>
            <a:ext cx="372368" cy="372368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5799824" y="3990226"/>
            <a:ext cx="147608" cy="260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3"/>
              </a:lnSpc>
            </a:pPr>
            <a:r>
              <a:rPr lang="en-US" sz="2053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2053" dirty="0"/>
          </a:p>
        </p:txBody>
      </p:sp>
      <p:sp>
        <p:nvSpPr>
          <p:cNvPr id="19" name="Text 16"/>
          <p:cNvSpPr/>
          <p:nvPr/>
        </p:nvSpPr>
        <p:spPr>
          <a:xfrm>
            <a:off x="2790966" y="3913698"/>
            <a:ext cx="2172415" cy="2715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138"/>
              </a:lnSpc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Job Description</a:t>
            </a:r>
            <a:endParaRPr lang="en-US" sz="2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17"/>
          <p:cNvSpPr/>
          <p:nvPr/>
        </p:nvSpPr>
        <p:spPr>
          <a:xfrm>
            <a:off x="966541" y="4284548"/>
            <a:ext cx="3996839" cy="529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85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 clear and concise description of the job role, responsibilities, and required skills.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18"/>
          <p:cNvSpPr/>
          <p:nvPr/>
        </p:nvSpPr>
        <p:spPr>
          <a:xfrm>
            <a:off x="6036997" y="4853993"/>
            <a:ext cx="579269" cy="22860"/>
          </a:xfrm>
          <a:prstGeom prst="roundRect">
            <a:avLst>
              <a:gd name="adj" fmla="val 304110"/>
            </a:avLst>
          </a:prstGeom>
          <a:solidFill>
            <a:srgbClr val="B2D4E5"/>
          </a:solidFill>
          <a:ln/>
        </p:spPr>
      </p:sp>
      <p:sp>
        <p:nvSpPr>
          <p:cNvPr id="22" name="Shape 19"/>
          <p:cNvSpPr/>
          <p:nvPr/>
        </p:nvSpPr>
        <p:spPr>
          <a:xfrm>
            <a:off x="5687490" y="4679240"/>
            <a:ext cx="372368" cy="372368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5803397" y="4735051"/>
            <a:ext cx="140553" cy="260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3"/>
              </a:lnSpc>
            </a:pPr>
            <a:r>
              <a:rPr lang="en-US" sz="2053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2053" dirty="0"/>
          </a:p>
        </p:txBody>
      </p:sp>
      <p:sp>
        <p:nvSpPr>
          <p:cNvPr id="24" name="Text 21"/>
          <p:cNvSpPr/>
          <p:nvPr/>
        </p:nvSpPr>
        <p:spPr>
          <a:xfrm>
            <a:off x="6783966" y="4658523"/>
            <a:ext cx="2172415" cy="2715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38"/>
              </a:lnSpc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Benefits and Perks</a:t>
            </a:r>
            <a:endParaRPr lang="en-US" sz="2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22"/>
          <p:cNvSpPr/>
          <p:nvPr/>
        </p:nvSpPr>
        <p:spPr>
          <a:xfrm>
            <a:off x="6783965" y="5145191"/>
            <a:ext cx="3996839" cy="529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85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Highlighting the attractive benefits and perks offered to employees.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23"/>
          <p:cNvSpPr/>
          <p:nvPr/>
        </p:nvSpPr>
        <p:spPr>
          <a:xfrm>
            <a:off x="5131080" y="5598819"/>
            <a:ext cx="579269" cy="22860"/>
          </a:xfrm>
          <a:prstGeom prst="roundRect">
            <a:avLst>
              <a:gd name="adj" fmla="val 304110"/>
            </a:avLst>
          </a:prstGeom>
          <a:solidFill>
            <a:srgbClr val="B2D4E5"/>
          </a:solidFill>
          <a:ln/>
        </p:spPr>
      </p:sp>
      <p:sp>
        <p:nvSpPr>
          <p:cNvPr id="27" name="Shape 24"/>
          <p:cNvSpPr/>
          <p:nvPr/>
        </p:nvSpPr>
        <p:spPr>
          <a:xfrm>
            <a:off x="5687490" y="5424065"/>
            <a:ext cx="372368" cy="372368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5799646" y="5479876"/>
            <a:ext cx="148055" cy="260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3"/>
              </a:lnSpc>
            </a:pPr>
            <a:r>
              <a:rPr lang="en-US" sz="2053" b="1" dirty="0">
                <a:solidFill>
                  <a:srgbClr val="272525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5</a:t>
            </a:r>
            <a:endParaRPr lang="en-US" sz="2053" dirty="0"/>
          </a:p>
        </p:txBody>
      </p:sp>
      <p:sp>
        <p:nvSpPr>
          <p:cNvPr id="29" name="Text 26"/>
          <p:cNvSpPr/>
          <p:nvPr/>
        </p:nvSpPr>
        <p:spPr>
          <a:xfrm>
            <a:off x="2790966" y="5403348"/>
            <a:ext cx="2172415" cy="2715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138"/>
              </a:lnSpc>
            </a:pPr>
            <a:r>
              <a:rPr 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Call to Action</a:t>
            </a:r>
            <a:endParaRPr lang="en-US" sz="2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27"/>
          <p:cNvSpPr/>
          <p:nvPr/>
        </p:nvSpPr>
        <p:spPr>
          <a:xfrm>
            <a:off x="966541" y="5774198"/>
            <a:ext cx="3996839" cy="529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85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Encourage readers to apply for the position and provide clear instructions.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8740" y="1327225"/>
            <a:ext cx="8425882" cy="64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4277"/>
              </a:lnSpc>
            </a:pPr>
            <a:r>
              <a:rPr lang="en-US" sz="1350" b="1" dirty="0">
                <a:solidFill>
                  <a:srgbClr val="000000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           </a:t>
            </a:r>
            <a:r>
              <a:rPr lang="en-US" sz="3000" b="1" dirty="0" smtClean="0">
                <a:solidFill>
                  <a:srgbClr val="00206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Crafting </a:t>
            </a: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a Compelling Recruitment Article</a:t>
            </a:r>
            <a:endParaRPr lang="en-US" sz="3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45" y="3510751"/>
            <a:ext cx="3166110" cy="3166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1"/>
          <p:cNvSpPr/>
          <p:nvPr/>
        </p:nvSpPr>
        <p:spPr>
          <a:xfrm>
            <a:off x="1549100" y="1155233"/>
            <a:ext cx="8849611" cy="787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 anchor="t"/>
          <a:lstStyle/>
          <a:p>
            <a:pPr algn="ctr">
              <a:lnSpc>
                <a:spcPts val="4238"/>
              </a:lnSpc>
            </a:pPr>
            <a:r>
              <a:rPr lang="en-US" sz="3000" b="1" dirty="0"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Utilizing Social Media for Recruitment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890" y="2802136"/>
            <a:ext cx="410051" cy="410051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4688890" y="3376226"/>
            <a:ext cx="2153037" cy="269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20"/>
              </a:lnSpc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Facebook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3"/>
          <p:cNvSpPr/>
          <p:nvPr/>
        </p:nvSpPr>
        <p:spPr>
          <a:xfrm>
            <a:off x="4688890" y="3743682"/>
            <a:ext cx="2731859" cy="524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57175" indent="-257175">
              <a:lnSpc>
                <a:spcPts val="2067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Engage a broad audience and establish a connection with possible applicants</a:t>
            </a:r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.</a:t>
            </a:r>
            <a:endParaRPr lang="en-US" sz="15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62" y="2802136"/>
            <a:ext cx="410051" cy="41005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666762" y="3376226"/>
            <a:ext cx="2153037" cy="269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20"/>
              </a:lnSpc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Twitter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5"/>
          <p:cNvSpPr/>
          <p:nvPr/>
        </p:nvSpPr>
        <p:spPr>
          <a:xfrm>
            <a:off x="7666762" y="3743682"/>
            <a:ext cx="2731949" cy="787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57175" indent="-257175">
              <a:lnSpc>
                <a:spcPts val="2067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job openings and interact with professionals in the field.</a:t>
            </a:r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890" y="5023129"/>
            <a:ext cx="410051" cy="410051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4688890" y="5597218"/>
            <a:ext cx="2153037" cy="269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20"/>
              </a:lnSpc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Instagram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7"/>
          <p:cNvSpPr/>
          <p:nvPr/>
        </p:nvSpPr>
        <p:spPr>
          <a:xfrm>
            <a:off x="4688890" y="5964675"/>
            <a:ext cx="2731859" cy="524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57175" indent="-257175">
              <a:lnSpc>
                <a:spcPts val="2067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your company’s culture to bring in innovative workers.</a:t>
            </a:r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762" y="5023129"/>
            <a:ext cx="410051" cy="410051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7666762" y="5597218"/>
            <a:ext cx="2153037" cy="269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20"/>
              </a:lnSpc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LinkedIn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9"/>
          <p:cNvSpPr/>
          <p:nvPr/>
        </p:nvSpPr>
        <p:spPr>
          <a:xfrm>
            <a:off x="7666762" y="5964674"/>
            <a:ext cx="2731949" cy="787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57175" indent="-257175">
              <a:lnSpc>
                <a:spcPts val="2067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 out to experts in particular fields and establish contact with possible employers.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663104" y="1081924"/>
            <a:ext cx="8679076" cy="680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 anchor="t"/>
          <a:lstStyle/>
          <a:p>
            <a:pPr algn="ctr">
              <a:lnSpc>
                <a:spcPts val="3140"/>
              </a:lnSpc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Developing a Comprehensive Recruitment Plan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17" y="1932563"/>
            <a:ext cx="607487" cy="97208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45359" y="2054008"/>
            <a:ext cx="1594842" cy="1993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7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Define Goals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3"/>
          <p:cNvSpPr/>
          <p:nvPr/>
        </p:nvSpPr>
        <p:spPr>
          <a:xfrm>
            <a:off x="1845359" y="2326184"/>
            <a:ext cx="7245370" cy="194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31"/>
              </a:lnSpc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explain the required skill set and number of hires.</a:t>
            </a: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17" y="2904649"/>
            <a:ext cx="607487" cy="97208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845359" y="3026093"/>
            <a:ext cx="1811923" cy="1993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7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Identify Target Audience</a:t>
            </a:r>
            <a:endParaRPr lang="en-US" sz="2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5"/>
          <p:cNvSpPr/>
          <p:nvPr/>
        </p:nvSpPr>
        <p:spPr>
          <a:xfrm>
            <a:off x="1845359" y="3298271"/>
            <a:ext cx="7245370" cy="194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31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understand the perfect prospect profile.</a:t>
            </a: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17" y="3876734"/>
            <a:ext cx="607487" cy="97208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845359" y="3998179"/>
            <a:ext cx="2252782" cy="1993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7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Choose Recruitment Strategies</a:t>
            </a:r>
            <a:endParaRPr lang="en-US" sz="2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7"/>
          <p:cNvSpPr/>
          <p:nvPr/>
        </p:nvSpPr>
        <p:spPr>
          <a:xfrm>
            <a:off x="1845359" y="4270356"/>
            <a:ext cx="7245370" cy="194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31"/>
              </a:lnSpc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best approaches for your target market and costs.</a:t>
            </a: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617" y="4848821"/>
            <a:ext cx="607487" cy="97208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845359" y="4970265"/>
            <a:ext cx="2119819" cy="1993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7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Develop Marketing Materials</a:t>
            </a:r>
            <a:endParaRPr lang="en-US" sz="2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9"/>
          <p:cNvSpPr/>
          <p:nvPr/>
        </p:nvSpPr>
        <p:spPr>
          <a:xfrm>
            <a:off x="1663103" y="5370837"/>
            <a:ext cx="9095485" cy="364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31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Write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attractive job descriptions, messages on social media, and other promotional materials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617" y="5820906"/>
            <a:ext cx="607487" cy="972086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1845359" y="5942351"/>
            <a:ext cx="1594842" cy="1993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7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etrona" pitchFamily="34" charset="-122"/>
                <a:cs typeface="Petrona" pitchFamily="34" charset="-120"/>
              </a:rPr>
              <a:t>Track and Analyze</a:t>
            </a:r>
            <a:endParaRPr lang="en-US" sz="2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11"/>
          <p:cNvSpPr/>
          <p:nvPr/>
        </p:nvSpPr>
        <p:spPr>
          <a:xfrm>
            <a:off x="1845359" y="6303557"/>
            <a:ext cx="7245370" cy="194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31"/>
              </a:lnSpc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hiring activities and make any necessary strategy adjustments.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30" y="2075322"/>
            <a:ext cx="2286000" cy="2226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1925618" y="221422"/>
            <a:ext cx="7697097" cy="701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 anchor="t"/>
          <a:lstStyle/>
          <a:p>
            <a:pPr algn="ctr">
              <a:lnSpc>
                <a:spcPts val="4395"/>
              </a:lnSpc>
            </a:pPr>
            <a:r>
              <a:rPr lang="en-US" sz="3000" b="1" dirty="0">
                <a:latin typeface="Arial" panose="020B0604020202020204" pitchFamily="34" charset="0"/>
                <a:ea typeface="Petrona" pitchFamily="34" charset="-122"/>
                <a:cs typeface="Arial" panose="020B0604020202020204" pitchFamily="34" charset="0"/>
              </a:rPr>
              <a:t>Identifying Ideal Candidate Profiles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2"/>
          <p:cNvSpPr/>
          <p:nvPr/>
        </p:nvSpPr>
        <p:spPr>
          <a:xfrm>
            <a:off x="4710143" y="3762703"/>
            <a:ext cx="5667316" cy="2075617"/>
          </a:xfrm>
          <a:prstGeom prst="roundRect">
            <a:avLst>
              <a:gd name="adj" fmla="val 34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4715858" y="3768418"/>
            <a:ext cx="5655886" cy="7599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 flipV="1">
            <a:off x="4715858" y="6135894"/>
            <a:ext cx="5724439" cy="342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192730446"/>
              </p:ext>
            </p:extLst>
          </p:nvPr>
        </p:nvGraphicFramePr>
        <p:xfrm>
          <a:off x="1581374" y="1613648"/>
          <a:ext cx="8858923" cy="575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662</Words>
  <Application>Microsoft Office PowerPoint</Application>
  <PresentationFormat>Custom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Inter</vt:lpstr>
      <vt:lpstr>Petrona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Riya</cp:lastModifiedBy>
  <cp:revision>40</cp:revision>
  <dcterms:created xsi:type="dcterms:W3CDTF">2024-08-11T16:46:34Z</dcterms:created>
  <dcterms:modified xsi:type="dcterms:W3CDTF">2024-08-13T14:30:04Z</dcterms:modified>
</cp:coreProperties>
</file>