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65" r:id="rId7"/>
    <p:sldId id="258" r:id="rId8"/>
    <p:sldId id="259" r:id="rId9"/>
    <p:sldId id="260" r:id="rId10"/>
    <p:sldId id="261" r:id="rId11"/>
    <p:sldId id="262" r:id="rId12"/>
    <p:sldId id="263"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63" d="100"/>
          <a:sy n="63" d="100"/>
        </p:scale>
        <p:origin x="56" y="5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038ED-97E5-482A-A1F2-8D41946A5B4B}" type="datetimeFigureOut">
              <a:rPr lang="en-IN" smtClean="0"/>
              <a:t>08-02-2025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73950-829F-464A-9F11-9893F502090B}" type="slidenum">
              <a:rPr lang="en-IN" smtClean="0"/>
              <a:t>‹#›</a:t>
            </a:fld>
            <a:endParaRPr lang="en-IN"/>
          </a:p>
        </p:txBody>
      </p:sp>
    </p:spTree>
    <p:extLst>
      <p:ext uri="{BB962C8B-B14F-4D97-AF65-F5344CB8AC3E}">
        <p14:creationId xmlns:p14="http://schemas.microsoft.com/office/powerpoint/2010/main" val="2623960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pageNavigator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8DEC2-F358-D1FE-8003-DBAF766AA549}"/>
            </a:ext>
          </a:extLst>
        </p:cNvPr>
        <p:cNvGrpSpPr/>
        <p:nvPr/>
      </p:nvGrpSpPr>
      <p:grpSpPr>
        <a:xfrm>
          <a:off x="0" y="0"/>
          <a:ext cx="0" cy="0"/>
          <a:chOff x="0" y="0"/>
          <a:chExt cx="0" cy="0"/>
        </a:xfrm>
      </p:grpSpPr>
      <p:sp>
        <p:nvSpPr>
          <p:cNvPr id="2" name="Slide Text">
            <a:extLst>
              <a:ext uri="{FF2B5EF4-FFF2-40B4-BE49-F238E27FC236}">
                <a16:creationId xmlns:a16="http://schemas.microsoft.com/office/drawing/2014/main" id="{97E18E2C-AE5B-172F-4689-801E321C68F9}"/>
              </a:ext>
            </a:extLst>
          </p:cNvPr>
          <p:cNvSpPr>
            <a:spLocks noGrp="1"/>
          </p:cNvSpPr>
          <p:nvPr>
            <p:ph type="body" idx="1"/>
          </p:nvPr>
        </p:nvSpPr>
        <p:spPr/>
        <p:txBody>
          <a:bodyPr/>
          <a:lstStyle/>
          <a:p>
            <a:r>
              <a:rPr b="1" dirty="0"/>
              <a:t>pageNavigator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extLst>
      <p:ext uri="{BB962C8B-B14F-4D97-AF65-F5344CB8AC3E}">
        <p14:creationId xmlns:p14="http://schemas.microsoft.com/office/powerpoint/2010/main" val="224673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Sales by Month</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hundredPercentStackedBarChart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hundredPercentStackedBarChart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Payment Method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Payment Method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Stock Information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advancedSlicerVisual</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Payment Method</a:t>
            </a:r>
            <a:endParaRPr dirty="0"/>
          </a:p>
          <a:p>
            <a:r>
              <a:rPr b="0" dirty="0"/>
              <a:t>No alt text provided</a:t>
            </a:r>
            <a:endParaRPr dirty="0"/>
          </a:p>
          <a:p>
            <a:endParaRPr dirty="0"/>
          </a:p>
          <a:p>
            <a:r>
              <a:rPr b="1" dirty="0"/>
              <a:t>Customer Segment</a:t>
            </a:r>
            <a:endParaRPr dirty="0"/>
          </a:p>
          <a:p>
            <a:r>
              <a:rPr b="0" dirty="0"/>
              <a:t>No alt text provided</a:t>
            </a:r>
            <a:endParaRPr dirty="0"/>
          </a:p>
          <a:p>
            <a:endParaRPr dirty="0"/>
          </a:p>
          <a:p>
            <a:r>
              <a:rPr b="1" dirty="0"/>
              <a:t>Sales by Month</a:t>
            </a:r>
            <a:endParaRPr dirty="0"/>
          </a:p>
          <a:p>
            <a:r>
              <a:rPr b="0" dirty="0"/>
              <a:t>No alt text provided</a:t>
            </a:r>
            <a:endParaRPr dirty="0"/>
          </a:p>
          <a:p>
            <a:endParaRPr dirty="0"/>
          </a:p>
          <a:p>
            <a:r>
              <a:rPr b="1" dirty="0"/>
              <a:t>Top 20 Area Value</a:t>
            </a:r>
            <a:endParaRPr dirty="0"/>
          </a:p>
          <a:p>
            <a:r>
              <a:rPr b="0" dirty="0"/>
              <a:t>No alt text provided</a:t>
            </a:r>
            <a:endParaRPr dirty="0"/>
          </a:p>
          <a:p>
            <a:endParaRPr dirty="0"/>
          </a:p>
          <a:p>
            <a:r>
              <a:rPr b="1" dirty="0"/>
              <a:t>Top 20 Products Value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hundredPercentStackedBarChart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hundredPercentStackedBarChart</a:t>
            </a:r>
            <a:endParaRPr dirty="0"/>
          </a:p>
          <a:p>
            <a:r>
              <a:rPr b="0" dirty="0"/>
              <a:t>No alt text provided</a:t>
            </a:r>
            <a:endParaRPr dirty="0"/>
          </a:p>
          <a:p>
            <a:endParaRPr dirty="0"/>
          </a:p>
          <a:p>
            <a:r>
              <a:rPr b="1" dirty="0"/>
              <a:t>hundredPercentStackedBarChart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Top 10 Customers Value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Customers Count by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hundredPercentStackedBarChart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hundredPercentStackedBarChart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hundredPercentStackedBarChart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advancedSlicerVisual</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Feedbacks Category</a:t>
            </a:r>
            <a:endParaRPr dirty="0"/>
          </a:p>
          <a:p>
            <a:r>
              <a:rPr b="0" dirty="0"/>
              <a:t>No alt text provided</a:t>
            </a:r>
            <a:endParaRPr dirty="0"/>
          </a:p>
          <a:p>
            <a:endParaRPr dirty="0"/>
          </a:p>
          <a:p>
            <a:r>
              <a:rPr b="1" dirty="0"/>
              <a:t>Feedbacks Segment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Stock Information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Payment Method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Payment Method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Marketing Value by Month and Keys</a:t>
            </a:r>
            <a:endParaRPr dirty="0"/>
          </a:p>
          <a:p>
            <a:r>
              <a:rPr b="0" dirty="0"/>
              <a:t>No alt text provided</a:t>
            </a:r>
            <a:endParaRPr dirty="0"/>
          </a:p>
          <a:p>
            <a:endParaRPr dirty="0"/>
          </a:p>
          <a:p>
            <a:r>
              <a:rPr b="1" dirty="0"/>
              <a:t>Target Audience </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2/8/2025</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2/8/2025</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2/8/2025</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2/8/2025</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2/8/2025</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2/8/2025</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2/8/2025</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2/8/2025</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2/8/2025</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2/8/2025</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2/8/2025</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2/8/2025</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69213d2b-ef2b-4acd-9d5a-d6904e7b694a/?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69213d2b-ef2b-4acd-9d5a-d6904e7b694a/?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69213d2b-ef2b-4acd-9d5a-d6904e7b694a/?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69213d2b-ef2b-4acd-9d5a-d6904e7b694a/?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69213d2b-ef2b-4acd-9d5a-d6904e7b694a/?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69213d2b-ef2b-4acd-9d5a-d6904e7b694a/?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extLst>
                  <p:ext uri="{D42A27DB-BD31-4B8C-83A1-F6EECF244321}">
                    <p14:modId xmlns:p14="http://schemas.microsoft.com/office/powerpoint/2010/main" val="3653171393"/>
                  </p:ext>
                </p:extLst>
              </p:nvPr>
            </p:nvGraphicFramePr>
            <p:xfrm>
              <a:off x="-55179" y="0"/>
              <a:ext cx="12247179" cy="685799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55179" y="0"/>
                <a:ext cx="12247179" cy="6857999"/>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8CC44">
                <a:alpha val="77000"/>
              </a:srgbClr>
            </a:gs>
            <a:gs pos="100000">
              <a:srgbClr val="F8CC44">
                <a:alpha val="45000"/>
              </a:srgbClr>
            </a:gs>
          </a:gsLst>
          <a:lin ang="5400000" scaled="1"/>
        </a:gradFill>
        <a:effectLst/>
      </p:bgPr>
    </p:bg>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Home</a:t>
            </a:r>
          </a:p>
        </p:txBody>
      </p:sp>
      <p:sp>
        <p:nvSpPr>
          <p:cNvPr id="5" name="TextBox 4">
            <a:extLst>
              <a:ext uri="{FF2B5EF4-FFF2-40B4-BE49-F238E27FC236}">
                <a16:creationId xmlns:a16="http://schemas.microsoft.com/office/drawing/2014/main" id="{AEECA58C-D3E7-63B5-05F1-6019D1AABF4D}"/>
              </a:ext>
            </a:extLst>
          </p:cNvPr>
          <p:cNvSpPr txBox="1"/>
          <p:nvPr/>
        </p:nvSpPr>
        <p:spPr>
          <a:xfrm>
            <a:off x="839788" y="993466"/>
            <a:ext cx="11171839" cy="5078313"/>
          </a:xfrm>
          <a:prstGeom prst="rect">
            <a:avLst/>
          </a:prstGeom>
          <a:noFill/>
        </p:spPr>
        <p:txBody>
          <a:bodyPr wrap="square">
            <a:spAutoFit/>
          </a:bodyPr>
          <a:lstStyle/>
          <a:p>
            <a:r>
              <a:rPr lang="en-US" dirty="0" err="1"/>
              <a:t>Blinkit</a:t>
            </a:r>
            <a:r>
              <a:rPr lang="en-US" dirty="0"/>
              <a:t>, a quick-commerce platform, enables users to order groceries and essentials for delivery in minutes. For businesses operating at this scale, effective data management and visualization are crucial for monitoring performance, identifying trends, and optimizing operations. </a:t>
            </a:r>
          </a:p>
          <a:p>
            <a:endParaRPr lang="en-US" dirty="0"/>
          </a:p>
          <a:p>
            <a:endParaRPr lang="en-US" dirty="0"/>
          </a:p>
          <a:p>
            <a:r>
              <a:rPr lang="en-US" dirty="0"/>
              <a:t>Managing and analyzing a large volume of data related to orders, inventory, delivery times, customer feedback, and operational metrics can be overwhelming. Without a centralized dashboard, decision-making becomes inefficient, impacting overall performance and customer satisfaction. </a:t>
            </a:r>
          </a:p>
          <a:p>
            <a:endParaRPr lang="en-US" dirty="0"/>
          </a:p>
          <a:p>
            <a:endParaRPr lang="en-US" dirty="0"/>
          </a:p>
          <a:p>
            <a:pPr marL="342900" indent="-342900">
              <a:buAutoNum type="arabicPeriod"/>
            </a:pPr>
            <a:r>
              <a:rPr lang="en-US" dirty="0"/>
              <a:t>Develop a comprehensive dashboard to consolidate and visualize key performance indicators (KPIs) such as: </a:t>
            </a:r>
          </a:p>
          <a:p>
            <a:r>
              <a:rPr lang="en-US" dirty="0"/>
              <a:t>            a.  Number of daily/weekly/monthly orders. </a:t>
            </a:r>
          </a:p>
          <a:p>
            <a:r>
              <a:rPr lang="en-US" dirty="0"/>
              <a:t>            b.  Delivery time trends and bottlenecks.</a:t>
            </a:r>
          </a:p>
          <a:p>
            <a:r>
              <a:rPr lang="en-US" dirty="0"/>
              <a:t>            c.  Inventory status and restocking requirements. </a:t>
            </a:r>
          </a:p>
          <a:p>
            <a:r>
              <a:rPr lang="en-US" dirty="0"/>
              <a:t>            d.  Customer satisfaction ratings and feedback analysis. </a:t>
            </a:r>
          </a:p>
          <a:p>
            <a:r>
              <a:rPr lang="en-US" dirty="0"/>
              <a:t>            e.  Revenue and profit margins. </a:t>
            </a:r>
          </a:p>
          <a:p>
            <a:r>
              <a:rPr lang="en-US" dirty="0"/>
              <a:t>2. Enable real-time updates and dynamic filtering for interactive data exploration. </a:t>
            </a:r>
          </a:p>
          <a:p>
            <a:r>
              <a:rPr lang="en-US" dirty="0"/>
              <a:t>3. Provide actionable insights to improve operational efficiency and customer experience.</a:t>
            </a:r>
            <a:endParaRPr lang="en-IN" dirty="0"/>
          </a:p>
        </p:txBody>
      </p:sp>
      <p:sp>
        <p:nvSpPr>
          <p:cNvPr id="7" name="TextBox 6">
            <a:extLst>
              <a:ext uri="{FF2B5EF4-FFF2-40B4-BE49-F238E27FC236}">
                <a16:creationId xmlns:a16="http://schemas.microsoft.com/office/drawing/2014/main" id="{5CE1257B-FDED-D089-066D-8EC6CB5B88B8}"/>
              </a:ext>
            </a:extLst>
          </p:cNvPr>
          <p:cNvSpPr txBox="1"/>
          <p:nvPr/>
        </p:nvSpPr>
        <p:spPr>
          <a:xfrm>
            <a:off x="476251" y="593356"/>
            <a:ext cx="3263462" cy="400110"/>
          </a:xfrm>
          <a:prstGeom prst="rect">
            <a:avLst/>
          </a:prstGeom>
          <a:noFill/>
        </p:spPr>
        <p:txBody>
          <a:bodyPr wrap="square" rtlCol="0">
            <a:spAutoFit/>
          </a:bodyPr>
          <a:lstStyle/>
          <a:p>
            <a:r>
              <a:rPr lang="en-US" sz="2000" b="1" dirty="0"/>
              <a:t>Project Statement Context:</a:t>
            </a:r>
            <a:endParaRPr lang="en-IN" sz="2000" b="1" dirty="0"/>
          </a:p>
        </p:txBody>
      </p:sp>
      <p:sp>
        <p:nvSpPr>
          <p:cNvPr id="8" name="TextBox 7">
            <a:extLst>
              <a:ext uri="{FF2B5EF4-FFF2-40B4-BE49-F238E27FC236}">
                <a16:creationId xmlns:a16="http://schemas.microsoft.com/office/drawing/2014/main" id="{E9A32203-7CA7-CE51-46BF-BA4C796349BA}"/>
              </a:ext>
            </a:extLst>
          </p:cNvPr>
          <p:cNvSpPr txBox="1"/>
          <p:nvPr/>
        </p:nvSpPr>
        <p:spPr>
          <a:xfrm>
            <a:off x="476251" y="2017521"/>
            <a:ext cx="1828801" cy="400110"/>
          </a:xfrm>
          <a:prstGeom prst="rect">
            <a:avLst/>
          </a:prstGeom>
          <a:noFill/>
        </p:spPr>
        <p:txBody>
          <a:bodyPr wrap="square" rtlCol="0">
            <a:spAutoFit/>
          </a:bodyPr>
          <a:lstStyle/>
          <a:p>
            <a:r>
              <a:rPr lang="en-US" sz="2000" b="1" dirty="0"/>
              <a:t>Challenges</a:t>
            </a:r>
            <a:r>
              <a:rPr lang="en-US" sz="2000" dirty="0"/>
              <a:t> </a:t>
            </a:r>
            <a:r>
              <a:rPr lang="en-US" sz="2000" b="1" dirty="0"/>
              <a:t>:</a:t>
            </a:r>
            <a:endParaRPr lang="en-IN" sz="2000" b="1" dirty="0"/>
          </a:p>
        </p:txBody>
      </p:sp>
      <p:sp>
        <p:nvSpPr>
          <p:cNvPr id="9" name="TextBox 8">
            <a:extLst>
              <a:ext uri="{FF2B5EF4-FFF2-40B4-BE49-F238E27FC236}">
                <a16:creationId xmlns:a16="http://schemas.microsoft.com/office/drawing/2014/main" id="{FDEAF846-2777-25B9-E1E6-0AD07CB98604}"/>
              </a:ext>
            </a:extLst>
          </p:cNvPr>
          <p:cNvSpPr txBox="1"/>
          <p:nvPr/>
        </p:nvSpPr>
        <p:spPr>
          <a:xfrm>
            <a:off x="480467" y="3424128"/>
            <a:ext cx="1361090" cy="400110"/>
          </a:xfrm>
          <a:prstGeom prst="rect">
            <a:avLst/>
          </a:prstGeom>
          <a:noFill/>
        </p:spPr>
        <p:txBody>
          <a:bodyPr wrap="square" rtlCol="0">
            <a:spAutoFit/>
          </a:bodyPr>
          <a:lstStyle/>
          <a:p>
            <a:r>
              <a:rPr lang="en-US" sz="2000" b="1" dirty="0"/>
              <a:t>Goals:</a:t>
            </a:r>
            <a:endParaRPr lang="en-IN"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8CC44">
                <a:alpha val="77000"/>
              </a:srgbClr>
            </a:gs>
            <a:gs pos="100000">
              <a:srgbClr val="F8CC44">
                <a:alpha val="45000"/>
              </a:srgbClr>
            </a:gs>
          </a:gsLst>
          <a:lin ang="5400000" scaled="1"/>
        </a:gradFill>
        <a:effectLst/>
      </p:bgPr>
    </p:bg>
    <p:spTree>
      <p:nvGrpSpPr>
        <p:cNvPr id="1" name="">
          <a:extLst>
            <a:ext uri="{FF2B5EF4-FFF2-40B4-BE49-F238E27FC236}">
              <a16:creationId xmlns:a16="http://schemas.microsoft.com/office/drawing/2014/main" id="{440EFA32-0C62-7981-1C95-C54116A79CDD}"/>
            </a:ext>
          </a:extLst>
        </p:cNvPr>
        <p:cNvGrpSpPr/>
        <p:nvPr/>
      </p:nvGrpSpPr>
      <p:grpSpPr>
        <a:xfrm>
          <a:off x="0" y="0"/>
          <a:ext cx="0" cy="0"/>
          <a:chOff x="0" y="0"/>
          <a:chExt cx="0" cy="0"/>
        </a:xfrm>
      </p:grpSpPr>
      <p:sp>
        <p:nvSpPr>
          <p:cNvPr id="4" name="Title" hidden="1">
            <a:extLst>
              <a:ext uri="{FF2B5EF4-FFF2-40B4-BE49-F238E27FC236}">
                <a16:creationId xmlns:a16="http://schemas.microsoft.com/office/drawing/2014/main" id="{5591EC5A-808A-56CD-23D8-84CA530A8388}"/>
              </a:ext>
            </a:extLst>
          </p:cNvPr>
          <p:cNvSpPr>
            <a:spLocks noGrp="1"/>
          </p:cNvSpPr>
          <p:nvPr>
            <p:ph type="title"/>
          </p:nvPr>
        </p:nvSpPr>
        <p:spPr/>
        <p:txBody>
          <a:bodyPr/>
          <a:lstStyle/>
          <a:p>
            <a:r>
              <a:t>Home</a:t>
            </a:r>
          </a:p>
        </p:txBody>
      </p:sp>
      <p:sp>
        <p:nvSpPr>
          <p:cNvPr id="7" name="TextBox 6">
            <a:extLst>
              <a:ext uri="{FF2B5EF4-FFF2-40B4-BE49-F238E27FC236}">
                <a16:creationId xmlns:a16="http://schemas.microsoft.com/office/drawing/2014/main" id="{6A01C7EB-9165-46F6-79BE-278E39388962}"/>
              </a:ext>
            </a:extLst>
          </p:cNvPr>
          <p:cNvSpPr txBox="1"/>
          <p:nvPr/>
        </p:nvSpPr>
        <p:spPr>
          <a:xfrm>
            <a:off x="531430" y="852234"/>
            <a:ext cx="3263462" cy="400110"/>
          </a:xfrm>
          <a:prstGeom prst="rect">
            <a:avLst/>
          </a:prstGeom>
          <a:noFill/>
        </p:spPr>
        <p:txBody>
          <a:bodyPr wrap="square" rtlCol="0">
            <a:spAutoFit/>
          </a:bodyPr>
          <a:lstStyle/>
          <a:p>
            <a:r>
              <a:rPr lang="en-US" sz="2000" b="1" dirty="0"/>
              <a:t>Target Audience:</a:t>
            </a:r>
            <a:endParaRPr lang="en-IN" sz="2000" b="1" dirty="0"/>
          </a:p>
        </p:txBody>
      </p:sp>
      <p:sp>
        <p:nvSpPr>
          <p:cNvPr id="8" name="TextBox 7">
            <a:extLst>
              <a:ext uri="{FF2B5EF4-FFF2-40B4-BE49-F238E27FC236}">
                <a16:creationId xmlns:a16="http://schemas.microsoft.com/office/drawing/2014/main" id="{8E463499-ECD2-4A1B-A1B3-8576BA757024}"/>
              </a:ext>
            </a:extLst>
          </p:cNvPr>
          <p:cNvSpPr txBox="1"/>
          <p:nvPr/>
        </p:nvSpPr>
        <p:spPr>
          <a:xfrm>
            <a:off x="531430" y="3278536"/>
            <a:ext cx="1828801" cy="400110"/>
          </a:xfrm>
          <a:prstGeom prst="rect">
            <a:avLst/>
          </a:prstGeom>
          <a:noFill/>
        </p:spPr>
        <p:txBody>
          <a:bodyPr wrap="square" rtlCol="0">
            <a:spAutoFit/>
          </a:bodyPr>
          <a:lstStyle/>
          <a:p>
            <a:r>
              <a:rPr lang="en-US" sz="2000" b="1" dirty="0"/>
              <a:t>Key Features:</a:t>
            </a:r>
            <a:endParaRPr lang="en-IN" sz="2000" b="1" dirty="0"/>
          </a:p>
        </p:txBody>
      </p:sp>
      <p:sp>
        <p:nvSpPr>
          <p:cNvPr id="9" name="TextBox 8">
            <a:extLst>
              <a:ext uri="{FF2B5EF4-FFF2-40B4-BE49-F238E27FC236}">
                <a16:creationId xmlns:a16="http://schemas.microsoft.com/office/drawing/2014/main" id="{025F55E4-5A73-780B-7FF4-1B1A0DFF5F9B}"/>
              </a:ext>
            </a:extLst>
          </p:cNvPr>
          <p:cNvSpPr txBox="1"/>
          <p:nvPr/>
        </p:nvSpPr>
        <p:spPr>
          <a:xfrm>
            <a:off x="5948856" y="893267"/>
            <a:ext cx="2625340" cy="400110"/>
          </a:xfrm>
          <a:prstGeom prst="rect">
            <a:avLst/>
          </a:prstGeom>
          <a:noFill/>
        </p:spPr>
        <p:txBody>
          <a:bodyPr wrap="square" rtlCol="0">
            <a:spAutoFit/>
          </a:bodyPr>
          <a:lstStyle/>
          <a:p>
            <a:r>
              <a:rPr lang="en-US" sz="2000" b="1" dirty="0"/>
              <a:t>Expected Outcomes:</a:t>
            </a:r>
            <a:endParaRPr lang="en-IN" sz="2000" b="1" dirty="0"/>
          </a:p>
        </p:txBody>
      </p:sp>
      <p:sp>
        <p:nvSpPr>
          <p:cNvPr id="3" name="TextBox 2">
            <a:extLst>
              <a:ext uri="{FF2B5EF4-FFF2-40B4-BE49-F238E27FC236}">
                <a16:creationId xmlns:a16="http://schemas.microsoft.com/office/drawing/2014/main" id="{EA0B41AC-CC63-BBE4-F6F7-6660DF60CE3F}"/>
              </a:ext>
            </a:extLst>
          </p:cNvPr>
          <p:cNvSpPr txBox="1"/>
          <p:nvPr/>
        </p:nvSpPr>
        <p:spPr>
          <a:xfrm>
            <a:off x="855280" y="1215575"/>
            <a:ext cx="5214444" cy="5355312"/>
          </a:xfrm>
          <a:prstGeom prst="rect">
            <a:avLst/>
          </a:prstGeom>
          <a:noFill/>
        </p:spPr>
        <p:txBody>
          <a:bodyPr wrap="square">
            <a:spAutoFit/>
          </a:bodyPr>
          <a:lstStyle/>
          <a:p>
            <a:r>
              <a:rPr lang="en-US" dirty="0"/>
              <a:t>• Business stakeholders looking for high-level summaries of performance. </a:t>
            </a:r>
          </a:p>
          <a:p>
            <a:r>
              <a:rPr lang="en-US" dirty="0"/>
              <a:t>• Operations managers requiring granular data for process optimization. </a:t>
            </a:r>
          </a:p>
          <a:p>
            <a:r>
              <a:rPr lang="en-US" dirty="0"/>
              <a:t>• Data analysts and engineers exploring the backend data for advanced insights. </a:t>
            </a:r>
          </a:p>
          <a:p>
            <a:endParaRPr lang="en-US" dirty="0"/>
          </a:p>
          <a:p>
            <a:endParaRPr lang="en-US" dirty="0"/>
          </a:p>
          <a:p>
            <a:endParaRPr lang="en-US" dirty="0"/>
          </a:p>
          <a:p>
            <a:r>
              <a:rPr lang="en-US" dirty="0"/>
              <a:t>1. Intuitive charts and graphs (e.g., bar charts, line graphs, and pie charts) for quick understanding. </a:t>
            </a:r>
          </a:p>
          <a:p>
            <a:r>
              <a:rPr lang="en-US" dirty="0"/>
              <a:t>2. Drill-down capabilities for detailed data exploration. </a:t>
            </a:r>
          </a:p>
          <a:p>
            <a:r>
              <a:rPr lang="en-US" dirty="0"/>
              <a:t>3. Filters to segment data by time periods, regions, or product categories. </a:t>
            </a:r>
          </a:p>
          <a:p>
            <a:r>
              <a:rPr lang="en-US" dirty="0"/>
              <a:t>4. Export options to share reports with team members. </a:t>
            </a:r>
          </a:p>
          <a:p>
            <a:endParaRPr lang="en-US" dirty="0"/>
          </a:p>
          <a:p>
            <a:endParaRPr lang="en-US" dirty="0"/>
          </a:p>
        </p:txBody>
      </p:sp>
      <p:sp>
        <p:nvSpPr>
          <p:cNvPr id="6" name="TextBox 5">
            <a:extLst>
              <a:ext uri="{FF2B5EF4-FFF2-40B4-BE49-F238E27FC236}">
                <a16:creationId xmlns:a16="http://schemas.microsoft.com/office/drawing/2014/main" id="{4B21E774-9471-4EF5-7D7D-962E88A15542}"/>
              </a:ext>
            </a:extLst>
          </p:cNvPr>
          <p:cNvSpPr txBox="1"/>
          <p:nvPr/>
        </p:nvSpPr>
        <p:spPr>
          <a:xfrm>
            <a:off x="6025056" y="3309193"/>
            <a:ext cx="2472940" cy="400110"/>
          </a:xfrm>
          <a:prstGeom prst="rect">
            <a:avLst/>
          </a:prstGeom>
          <a:noFill/>
        </p:spPr>
        <p:txBody>
          <a:bodyPr wrap="square" rtlCol="0">
            <a:spAutoFit/>
          </a:bodyPr>
          <a:lstStyle/>
          <a:p>
            <a:r>
              <a:rPr lang="en-US" sz="2000" b="1" dirty="0"/>
              <a:t>Why This Project:</a:t>
            </a:r>
            <a:endParaRPr lang="en-IN" sz="2000" b="1" dirty="0"/>
          </a:p>
        </p:txBody>
      </p:sp>
      <p:sp>
        <p:nvSpPr>
          <p:cNvPr id="12" name="TextBox 11">
            <a:extLst>
              <a:ext uri="{FF2B5EF4-FFF2-40B4-BE49-F238E27FC236}">
                <a16:creationId xmlns:a16="http://schemas.microsoft.com/office/drawing/2014/main" id="{29847D8F-430A-9F30-4B8C-2E77C1BEC12E}"/>
              </a:ext>
            </a:extLst>
          </p:cNvPr>
          <p:cNvSpPr txBox="1"/>
          <p:nvPr/>
        </p:nvSpPr>
        <p:spPr>
          <a:xfrm>
            <a:off x="6298324" y="1305341"/>
            <a:ext cx="5557345" cy="4247317"/>
          </a:xfrm>
          <a:prstGeom prst="rect">
            <a:avLst/>
          </a:prstGeom>
          <a:noFill/>
        </p:spPr>
        <p:txBody>
          <a:bodyPr wrap="square">
            <a:spAutoFit/>
          </a:bodyPr>
          <a:lstStyle/>
          <a:p>
            <a:r>
              <a:rPr lang="en-US" sz="1800" dirty="0"/>
              <a:t>• A user-friendly dashboard that empowers stakeholders to make data-driven decisions. </a:t>
            </a:r>
          </a:p>
          <a:p>
            <a:r>
              <a:rPr lang="en-US" sz="1800" dirty="0"/>
              <a:t>• Increased operational efficiency through enhanced data visibility. </a:t>
            </a:r>
          </a:p>
          <a:p>
            <a:r>
              <a:rPr lang="en-US" sz="1800" dirty="0"/>
              <a:t>• A template or framework that can be adapted to similar quick-commerce businesses. </a:t>
            </a:r>
          </a:p>
          <a:p>
            <a:endParaRPr lang="en-US" sz="1800" dirty="0"/>
          </a:p>
          <a:p>
            <a:endParaRPr lang="en-US" sz="1800" dirty="0"/>
          </a:p>
          <a:p>
            <a:endParaRPr lang="en-US" sz="1800" dirty="0"/>
          </a:p>
          <a:p>
            <a:r>
              <a:rPr lang="en-US" sz="1800" dirty="0"/>
              <a:t>The </a:t>
            </a:r>
            <a:r>
              <a:rPr lang="en-US" sz="1800" dirty="0" err="1"/>
              <a:t>Blinkit</a:t>
            </a:r>
            <a:r>
              <a:rPr lang="en-US" sz="1800" dirty="0"/>
              <a:t> Dashboard Project is an excellent opportunity to learn about:  </a:t>
            </a:r>
          </a:p>
          <a:p>
            <a:r>
              <a:rPr lang="en-US" sz="1800" dirty="0"/>
              <a:t> • Advanced data visualization techniques using Power BI. </a:t>
            </a:r>
          </a:p>
          <a:p>
            <a:r>
              <a:rPr lang="en-US" sz="1800" dirty="0"/>
              <a:t> • Integrating real-world datasets for meaningful analysis. </a:t>
            </a:r>
          </a:p>
          <a:p>
            <a:r>
              <a:rPr lang="en-US" sz="1800" dirty="0"/>
              <a:t> • Solving business challenges through technology and  analytics.</a:t>
            </a:r>
            <a:endParaRPr lang="en-IN" sz="1800" dirty="0"/>
          </a:p>
        </p:txBody>
      </p:sp>
    </p:spTree>
    <p:extLst>
      <p:ext uri="{BB962C8B-B14F-4D97-AF65-F5344CB8AC3E}">
        <p14:creationId xmlns:p14="http://schemas.microsoft.com/office/powerpoint/2010/main" val="403591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8CC44">
                <a:alpha val="77000"/>
              </a:srgbClr>
            </a:gs>
            <a:gs pos="100000">
              <a:srgbClr val="F8CC44">
                <a:alpha val="45000"/>
              </a:srgbClr>
            </a:gs>
          </a:gsLst>
          <a:lin ang="5400000" scaled="1"/>
        </a:gradFill>
        <a:effectLst/>
      </p:bgPr>
    </p:bg>
    <p:spTree>
      <p:nvGrpSpPr>
        <p:cNvPr id="1" name=""/>
        <p:cNvGrpSpPr/>
        <p:nvPr/>
      </p:nvGrpSpPr>
      <p:grpSpPr>
        <a:xfrm>
          <a:off x="0" y="0"/>
          <a:ext cx="0" cy="0"/>
          <a:chOff x="0" y="0"/>
          <a:chExt cx="0" cy="0"/>
        </a:xfrm>
      </p:grpSpPr>
      <p:pic>
        <p:nvPicPr>
          <p:cNvPr id="3" name="Picture" title="This slide contains the following visuals: slicer ,advancedSlicerVisual ,textbox ,advancedSlicerVisual ,advancedSlicerVisual ,shape ,slicer ,slicer ,slicer ,slicer ,slicer ,advancedSlicerVisual ,shape ,Sales by Month ,textbox ,image ,image ,cardVisual ,card ,shape ,image ,image ,pageNavigator ,image ,card ,image ,card ,image ,card ,image ,card ,textbox ,actionButton ,actionButton ,actionButton ,actionButton ,actionButton ,hundredPercentStackedBarChart ,shape ,textbox ,card ,card ,shape ,hundredPercentStackedBarChart ,card ,card ,shape ,shape ,textbox ,textbox ,textbox ,textbox ,card ,shape ,card ,Payment Method ,card ,shape ,card ,Payment Method ,textbox ,Stock Information ,textbox ,advancedSlicerVisual ,advancedSlicerVisu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Dashboard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8CC44">
                <a:alpha val="77000"/>
              </a:srgbClr>
            </a:gs>
            <a:gs pos="100000">
              <a:srgbClr val="F8CC44">
                <a:alpha val="45000"/>
              </a:srgbClr>
            </a:gs>
          </a:gsLst>
          <a:lin ang="5400000" scaled="1"/>
        </a:gradFill>
        <a:effectLst/>
      </p:bgPr>
    </p:bg>
    <p:spTree>
      <p:nvGrpSpPr>
        <p:cNvPr id="1" name=""/>
        <p:cNvGrpSpPr/>
        <p:nvPr/>
      </p:nvGrpSpPr>
      <p:grpSpPr>
        <a:xfrm>
          <a:off x="0" y="0"/>
          <a:ext cx="0" cy="0"/>
          <a:chOff x="0" y="0"/>
          <a:chExt cx="0" cy="0"/>
        </a:xfrm>
      </p:grpSpPr>
      <p:pic>
        <p:nvPicPr>
          <p:cNvPr id="3" name="Picture" title="This slide contains the following visuals: advancedSlicerVisual ,slicer ,advancedSlicerVisual ,textbox ,advancedSlicerVisual ,advancedSlicerVisual ,shape ,slicer ,slicer ,slicer ,slicer ,slicer ,advancedSlicerVisual ,shape ,advancedSlicerVisual ,Payment Method ,Customer Segment ,Sales by Month ,Top 20 Area Value ,Top 20 Products Value ,advancedSlicerVisual ,image ,textbox ,textbox ,image ,image ,cardVisual ,card ,shape ,image ,image ,pageNavigator. Please refer to the notes on this slide for details">
            <a:hlinkClick r:id="rId3"/>
          </p:cNvPr>
          <p:cNvPicPr>
            <a:picLocks noChangeAspect="1"/>
          </p:cNvPicPr>
          <p:nvPr/>
        </p:nvPicPr>
        <p:blipFill>
          <a:blip r:embed="rId4"/>
          <a:stretch>
            <a:fillRect/>
          </a:stretch>
        </p:blipFill>
        <p:spPr>
          <a:xfrm>
            <a:off x="5052849" y="1379483"/>
            <a:ext cx="7139152" cy="4217275"/>
          </a:xfrm>
          <a:prstGeom prst="rect">
            <a:avLst/>
          </a:prstGeom>
          <a:noFill/>
        </p:spPr>
      </p:pic>
      <p:sp>
        <p:nvSpPr>
          <p:cNvPr id="4" name="Title" hidden="1"/>
          <p:cNvSpPr>
            <a:spLocks noGrp="1"/>
          </p:cNvSpPr>
          <p:nvPr>
            <p:ph type="title"/>
          </p:nvPr>
        </p:nvSpPr>
        <p:spPr/>
        <p:txBody>
          <a:bodyPr/>
          <a:lstStyle/>
          <a:p>
            <a:r>
              <a:t>Sales Overview</a:t>
            </a:r>
          </a:p>
        </p:txBody>
      </p:sp>
      <p:sp>
        <p:nvSpPr>
          <p:cNvPr id="6" name="Title 1">
            <a:extLst>
              <a:ext uri="{FF2B5EF4-FFF2-40B4-BE49-F238E27FC236}">
                <a16:creationId xmlns:a16="http://schemas.microsoft.com/office/drawing/2014/main" id="{A0DBF9AC-F55C-BD8B-3735-44308C1FEA98}"/>
              </a:ext>
            </a:extLst>
          </p:cNvPr>
          <p:cNvSpPr>
            <a:spLocks noGrp="1"/>
          </p:cNvSpPr>
          <p:nvPr/>
        </p:nvSpPr>
        <p:spPr>
          <a:xfrm>
            <a:off x="1954923" y="148513"/>
            <a:ext cx="6639911" cy="7974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sz="3200" b="1" dirty="0"/>
              <a:t>Sales Overview Page</a:t>
            </a:r>
          </a:p>
        </p:txBody>
      </p:sp>
      <p:sp>
        <p:nvSpPr>
          <p:cNvPr id="7" name="Content Placeholder 2">
            <a:extLst>
              <a:ext uri="{FF2B5EF4-FFF2-40B4-BE49-F238E27FC236}">
                <a16:creationId xmlns:a16="http://schemas.microsoft.com/office/drawing/2014/main" id="{1D73EB40-2B76-6425-5F91-D6B81634C550}"/>
              </a:ext>
            </a:extLst>
          </p:cNvPr>
          <p:cNvSpPr>
            <a:spLocks noGrp="1"/>
          </p:cNvSpPr>
          <p:nvPr/>
        </p:nvSpPr>
        <p:spPr>
          <a:xfrm>
            <a:off x="365235" y="1166648"/>
            <a:ext cx="4687613" cy="5383925"/>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sz="2900" b="1" dirty="0"/>
              <a:t>1. Revenue by Product Category (Column Chart)</a:t>
            </a:r>
          </a:p>
          <a:p>
            <a:pPr marL="0" indent="0">
              <a:buNone/>
            </a:pPr>
            <a:r>
              <a:rPr lang="en-IN" dirty="0"/>
              <a:t>   </a:t>
            </a:r>
            <a:r>
              <a:rPr dirty="0"/>
              <a:t>  - </a:t>
            </a:r>
            <a:r>
              <a:rPr sz="2600" b="1" dirty="0"/>
              <a:t>Data Shown</a:t>
            </a:r>
            <a:r>
              <a:rPr sz="2600" dirty="0"/>
              <a:t>: Total revenue from each product category.</a:t>
            </a:r>
          </a:p>
          <a:p>
            <a:pPr marL="0" indent="0">
              <a:buNone/>
            </a:pPr>
            <a:r>
              <a:rPr lang="en-IN" sz="2600" dirty="0"/>
              <a:t>  </a:t>
            </a:r>
            <a:r>
              <a:rPr sz="2600" dirty="0"/>
              <a:t>   - </a:t>
            </a:r>
            <a:r>
              <a:rPr sz="2600" b="1" dirty="0"/>
              <a:t>Business Implication</a:t>
            </a:r>
            <a:r>
              <a:rPr sz="2600" dirty="0"/>
              <a:t>: Helps optimize pricing and promotions</a:t>
            </a:r>
            <a:r>
              <a:rPr dirty="0"/>
              <a:t>.</a:t>
            </a:r>
          </a:p>
          <a:p>
            <a:endParaRPr dirty="0"/>
          </a:p>
          <a:p>
            <a:pPr marL="0" indent="0">
              <a:buNone/>
            </a:pPr>
            <a:r>
              <a:rPr sz="2900" b="1" dirty="0"/>
              <a:t>2. Monthly Sales Trends (Line Chart)</a:t>
            </a:r>
          </a:p>
          <a:p>
            <a:pPr marL="0" indent="0">
              <a:buNone/>
            </a:pPr>
            <a:r>
              <a:rPr lang="en-IN" dirty="0"/>
              <a:t>  </a:t>
            </a:r>
            <a:r>
              <a:rPr dirty="0"/>
              <a:t>   - </a:t>
            </a:r>
            <a:r>
              <a:rPr sz="2600" b="1" dirty="0"/>
              <a:t>Data Shown</a:t>
            </a:r>
            <a:r>
              <a:rPr sz="2600" dirty="0"/>
              <a:t>: Sales performance trends over time.</a:t>
            </a:r>
          </a:p>
          <a:p>
            <a:pPr marL="0" indent="0">
              <a:buNone/>
            </a:pPr>
            <a:r>
              <a:rPr lang="en-IN" sz="2600" dirty="0"/>
              <a:t>  </a:t>
            </a:r>
            <a:r>
              <a:rPr sz="2600" dirty="0"/>
              <a:t>   - </a:t>
            </a:r>
            <a:r>
              <a:rPr sz="2600" b="1" dirty="0"/>
              <a:t>Business Implication</a:t>
            </a:r>
            <a:r>
              <a:rPr sz="2600" dirty="0"/>
              <a:t>: Assists in forecasting and strategy adjustments</a:t>
            </a:r>
            <a:r>
              <a:rPr dirty="0"/>
              <a:t>.</a:t>
            </a:r>
          </a:p>
          <a:p>
            <a:endParaRPr dirty="0"/>
          </a:p>
          <a:p>
            <a:pPr marL="0" indent="0">
              <a:buNone/>
            </a:pPr>
            <a:r>
              <a:rPr sz="2900" b="1" dirty="0"/>
              <a:t>3. Average Order Value (KPI Card)</a:t>
            </a:r>
          </a:p>
          <a:p>
            <a:pPr marL="0" indent="0">
              <a:buNone/>
            </a:pPr>
            <a:r>
              <a:rPr lang="en-IN" dirty="0"/>
              <a:t>  </a:t>
            </a:r>
            <a:r>
              <a:rPr dirty="0"/>
              <a:t>   - </a:t>
            </a:r>
            <a:r>
              <a:rPr sz="2600" b="1" dirty="0"/>
              <a:t>Data Shown</a:t>
            </a:r>
            <a:r>
              <a:rPr sz="2600" dirty="0"/>
              <a:t>: Average revenue per order.</a:t>
            </a:r>
            <a:endParaRPr lang="en-IN" sz="2600" dirty="0"/>
          </a:p>
          <a:p>
            <a:pPr marL="0" indent="0">
              <a:buNone/>
            </a:pPr>
            <a:r>
              <a:rPr lang="en-IN" sz="2600" dirty="0"/>
              <a:t>  </a:t>
            </a:r>
            <a:r>
              <a:rPr sz="2600" dirty="0"/>
              <a:t>   - </a:t>
            </a:r>
            <a:r>
              <a:rPr sz="2600" b="1" dirty="0"/>
              <a:t>Business Implication</a:t>
            </a:r>
            <a:r>
              <a:rPr sz="2600" dirty="0"/>
              <a:t>: Helps create upselling and cross-selling strategies</a:t>
            </a:r>
            <a:r>
              <a:rPr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8CC44">
                <a:alpha val="77000"/>
              </a:srgbClr>
            </a:gs>
            <a:gs pos="100000">
              <a:srgbClr val="F8CC44">
                <a:alpha val="45000"/>
              </a:srgbClr>
            </a:gs>
          </a:gsLst>
          <a:lin ang="5400000" scaled="1"/>
        </a:gradFill>
        <a:effectLst/>
      </p:bgPr>
    </p:bg>
    <p:spTree>
      <p:nvGrpSpPr>
        <p:cNvPr id="1" name=""/>
        <p:cNvGrpSpPr/>
        <p:nvPr/>
      </p:nvGrpSpPr>
      <p:grpSpPr>
        <a:xfrm>
          <a:off x="0" y="0"/>
          <a:ext cx="0" cy="0"/>
          <a:chOff x="0" y="0"/>
          <a:chExt cx="0" cy="0"/>
        </a:xfrm>
      </p:grpSpPr>
      <p:pic>
        <p:nvPicPr>
          <p:cNvPr id="3" name="Picture" title="This slide contains the following visuals: hundredPercentStackedBarChart ,textbox ,textbox ,shape ,textbox ,shape ,hundredPercentStackedBarChart ,hundredPercentStackedBarChart ,shape ,Top 10 Customers Value ,advancedSlicerVisual ,image ,textbox ,textbox ,Customers Count by Month ,shape ,textbox ,hundredPercentStackedBarChart ,textbox ,shape ,textbox ,hundredPercentStackedBarChart ,shape ,textbox ,hundredPercentStackedBarChart ,slicer ,textbox ,card ,shape ,card ,card ,textbox ,textbox ,shape ,card ,card ,shape ,card ,card ,shape ,card ,card ,shape ,card ,card ,shape ,card ,card ,shape ,image ,image ,cardVisual ,card ,slicer ,advancedSlicerVisual ,textbox ,advancedSlicerVisual ,advancedSlicerVisual ,shape ,slicer ,slicer ,slicer ,slicer ,slicer ,advancedSlicerVisual ,shape ,shape ,image ,image ,advancedSlicerVisual ,pageNavigator. Please refer to the notes on this slide for details">
            <a:hlinkClick r:id="rId3"/>
          </p:cNvPr>
          <p:cNvPicPr>
            <a:picLocks noChangeAspect="1"/>
          </p:cNvPicPr>
          <p:nvPr/>
        </p:nvPicPr>
        <p:blipFill>
          <a:blip r:embed="rId4"/>
          <a:stretch>
            <a:fillRect/>
          </a:stretch>
        </p:blipFill>
        <p:spPr>
          <a:xfrm>
            <a:off x="5076497" y="1284891"/>
            <a:ext cx="7020252" cy="4303986"/>
          </a:xfrm>
          <a:prstGeom prst="rect">
            <a:avLst/>
          </a:prstGeom>
          <a:noFill/>
        </p:spPr>
      </p:pic>
      <p:sp>
        <p:nvSpPr>
          <p:cNvPr id="4" name="Title" hidden="1"/>
          <p:cNvSpPr>
            <a:spLocks noGrp="1"/>
          </p:cNvSpPr>
          <p:nvPr>
            <p:ph type="title"/>
          </p:nvPr>
        </p:nvSpPr>
        <p:spPr/>
        <p:txBody>
          <a:bodyPr/>
          <a:lstStyle/>
          <a:p>
            <a:r>
              <a:t>Customers</a:t>
            </a:r>
          </a:p>
        </p:txBody>
      </p:sp>
      <p:sp>
        <p:nvSpPr>
          <p:cNvPr id="2" name="Title 1">
            <a:extLst>
              <a:ext uri="{FF2B5EF4-FFF2-40B4-BE49-F238E27FC236}">
                <a16:creationId xmlns:a16="http://schemas.microsoft.com/office/drawing/2014/main" id="{00DD4884-C7C9-E21D-0264-74FF2BBAE7FC}"/>
              </a:ext>
            </a:extLst>
          </p:cNvPr>
          <p:cNvSpPr>
            <a:spLocks noGrp="1"/>
          </p:cNvSpPr>
          <p:nvPr/>
        </p:nvSpPr>
        <p:spPr>
          <a:xfrm>
            <a:off x="1413642" y="109102"/>
            <a:ext cx="8229600" cy="86710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sz="3200" b="1" dirty="0"/>
              <a:t>Customer Page</a:t>
            </a:r>
          </a:p>
        </p:txBody>
      </p:sp>
      <p:sp>
        <p:nvSpPr>
          <p:cNvPr id="5" name="Content Placeholder 2">
            <a:extLst>
              <a:ext uri="{FF2B5EF4-FFF2-40B4-BE49-F238E27FC236}">
                <a16:creationId xmlns:a16="http://schemas.microsoft.com/office/drawing/2014/main" id="{52C7B1D5-6BE0-C330-2CE7-6DFAA70277AC}"/>
              </a:ext>
            </a:extLst>
          </p:cNvPr>
          <p:cNvSpPr>
            <a:spLocks noGrp="1"/>
          </p:cNvSpPr>
          <p:nvPr/>
        </p:nvSpPr>
        <p:spPr>
          <a:xfrm>
            <a:off x="174078" y="1172015"/>
            <a:ext cx="4989951" cy="5479775"/>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sz="3600" b="1" dirty="0"/>
              <a:t>1. Customer Retention Rate (Gauge Chart)</a:t>
            </a:r>
          </a:p>
          <a:p>
            <a:pPr marL="0" indent="0">
              <a:buNone/>
            </a:pPr>
            <a:r>
              <a:rPr lang="en-IN" dirty="0"/>
              <a:t>  </a:t>
            </a:r>
            <a:r>
              <a:rPr dirty="0"/>
              <a:t>   - </a:t>
            </a:r>
            <a:r>
              <a:rPr b="1" dirty="0"/>
              <a:t>Data Shown</a:t>
            </a:r>
            <a:r>
              <a:rPr dirty="0"/>
              <a:t>: Percentage of customers placing repeat orders.</a:t>
            </a:r>
          </a:p>
          <a:p>
            <a:pPr marL="0" indent="0">
              <a:buNone/>
            </a:pPr>
            <a:r>
              <a:rPr lang="en-IN" dirty="0"/>
              <a:t>  </a:t>
            </a:r>
            <a:r>
              <a:rPr dirty="0"/>
              <a:t>   - </a:t>
            </a:r>
            <a:r>
              <a:rPr b="1" dirty="0"/>
              <a:t>Business Implication</a:t>
            </a:r>
            <a:r>
              <a:rPr dirty="0"/>
              <a:t>: Helps assess loyalty programs and customer engagement strategies.</a:t>
            </a:r>
          </a:p>
          <a:p>
            <a:endParaRPr dirty="0"/>
          </a:p>
          <a:p>
            <a:pPr marL="0" indent="0">
              <a:buNone/>
            </a:pPr>
            <a:r>
              <a:rPr sz="3600" b="1" dirty="0"/>
              <a:t>2. Top Customers by Revenue (Table)</a:t>
            </a:r>
          </a:p>
          <a:p>
            <a:pPr marL="0" indent="0">
              <a:buNone/>
            </a:pPr>
            <a:r>
              <a:rPr lang="en-IN" dirty="0"/>
              <a:t>  </a:t>
            </a:r>
            <a:r>
              <a:rPr dirty="0"/>
              <a:t>   - </a:t>
            </a:r>
            <a:r>
              <a:rPr b="1" dirty="0"/>
              <a:t>Data Shown</a:t>
            </a:r>
            <a:r>
              <a:rPr dirty="0"/>
              <a:t>: Ranked list of highest revenue-generating customers.</a:t>
            </a:r>
          </a:p>
          <a:p>
            <a:pPr marL="0" indent="0">
              <a:buNone/>
            </a:pPr>
            <a:r>
              <a:rPr lang="en-IN" dirty="0"/>
              <a:t>  </a:t>
            </a:r>
            <a:r>
              <a:rPr dirty="0"/>
              <a:t>   - </a:t>
            </a:r>
            <a:r>
              <a:rPr b="1" dirty="0"/>
              <a:t>Business Implication</a:t>
            </a:r>
            <a:r>
              <a:rPr dirty="0"/>
              <a:t>: Identifies key customers for personalized offers and better engagement.</a:t>
            </a:r>
          </a:p>
          <a:p>
            <a:endParaRPr dirty="0"/>
          </a:p>
          <a:p>
            <a:pPr marL="0" indent="0">
              <a:buNone/>
            </a:pPr>
            <a:r>
              <a:rPr b="1" dirty="0"/>
              <a:t>3. Customer Feedback Trends (Word Cloud/Sentiment Analysis)</a:t>
            </a:r>
            <a:endParaRPr lang="en-US" b="1" dirty="0"/>
          </a:p>
          <a:p>
            <a:pPr marL="0" indent="0">
              <a:buNone/>
            </a:pPr>
            <a:r>
              <a:rPr lang="en-US" dirty="0"/>
              <a:t>     - </a:t>
            </a:r>
            <a:r>
              <a:rPr lang="en-US" b="1" dirty="0"/>
              <a:t>Data Shown</a:t>
            </a:r>
            <a:r>
              <a:rPr lang="en-US" dirty="0"/>
              <a:t>: Extracts insights from customer reviews.</a:t>
            </a:r>
          </a:p>
          <a:p>
            <a:pPr marL="0" indent="0">
              <a:buNone/>
            </a:pPr>
            <a:r>
              <a:rPr lang="en-IN" dirty="0"/>
              <a:t>  </a:t>
            </a:r>
            <a:r>
              <a:rPr dirty="0"/>
              <a:t>   -</a:t>
            </a:r>
            <a:r>
              <a:rPr b="1" dirty="0"/>
              <a:t> Business Implication</a:t>
            </a:r>
            <a:r>
              <a:rPr dirty="0"/>
              <a:t>: Helps businesses improve services based on customer perceptions.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8CC44">
                <a:alpha val="77000"/>
              </a:srgbClr>
            </a:gs>
            <a:gs pos="100000">
              <a:srgbClr val="F8CC44">
                <a:alpha val="45000"/>
              </a:srgbClr>
            </a:gs>
          </a:gsLst>
          <a:lin ang="5400000" scaled="1"/>
        </a:gradFill>
        <a:effectLst/>
      </p:bgPr>
    </p:bg>
    <p:spTree>
      <p:nvGrpSpPr>
        <p:cNvPr id="1" name=""/>
        <p:cNvGrpSpPr/>
        <p:nvPr/>
      </p:nvGrpSpPr>
      <p:grpSpPr>
        <a:xfrm>
          <a:off x="0" y="0"/>
          <a:ext cx="0" cy="0"/>
          <a:chOff x="0" y="0"/>
          <a:chExt cx="0" cy="0"/>
        </a:xfrm>
      </p:grpSpPr>
      <p:pic>
        <p:nvPicPr>
          <p:cNvPr id="3" name="Picture" title="This slide contains the following visuals: advancedSlicerVisual ,tableEx ,image ,textbox ,textbox ,Feedbacks Category ,Feedbacks Segment ,image ,image ,cardVisual ,card ,slicer ,advancedSlicerVisual ,textbox ,advancedSlicerVisual ,advancedSlicerVisual ,shape ,slicer ,slicer ,slicer ,slicer ,slicer ,advancedSlicerVisual ,shape ,shape ,image ,image ,advancedSlicerVisual ,pageNavigator. Please refer to the notes on this slide for details">
            <a:hlinkClick r:id="rId3"/>
          </p:cNvPr>
          <p:cNvPicPr>
            <a:picLocks noChangeAspect="1"/>
          </p:cNvPicPr>
          <p:nvPr/>
        </p:nvPicPr>
        <p:blipFill>
          <a:blip r:embed="rId4"/>
          <a:stretch>
            <a:fillRect/>
          </a:stretch>
        </p:blipFill>
        <p:spPr>
          <a:xfrm>
            <a:off x="4974021" y="1048407"/>
            <a:ext cx="7189076" cy="4264572"/>
          </a:xfrm>
          <a:prstGeom prst="rect">
            <a:avLst/>
          </a:prstGeom>
          <a:noFill/>
        </p:spPr>
      </p:pic>
      <p:sp>
        <p:nvSpPr>
          <p:cNvPr id="4" name="Title" hidden="1"/>
          <p:cNvSpPr>
            <a:spLocks noGrp="1"/>
          </p:cNvSpPr>
          <p:nvPr>
            <p:ph type="title"/>
          </p:nvPr>
        </p:nvSpPr>
        <p:spPr/>
        <p:txBody>
          <a:bodyPr/>
          <a:lstStyle/>
          <a:p>
            <a:r>
              <a:t>Feedbacks </a:t>
            </a:r>
          </a:p>
        </p:txBody>
      </p:sp>
      <p:sp>
        <p:nvSpPr>
          <p:cNvPr id="5" name="TextBox 4">
            <a:extLst>
              <a:ext uri="{FF2B5EF4-FFF2-40B4-BE49-F238E27FC236}">
                <a16:creationId xmlns:a16="http://schemas.microsoft.com/office/drawing/2014/main" id="{14F1C4CF-81FB-7028-5919-8908F547D8FA}"/>
              </a:ext>
            </a:extLst>
          </p:cNvPr>
          <p:cNvSpPr txBox="1"/>
          <p:nvPr/>
        </p:nvSpPr>
        <p:spPr>
          <a:xfrm>
            <a:off x="110360" y="905232"/>
            <a:ext cx="4997668" cy="5047536"/>
          </a:xfrm>
          <a:prstGeom prst="rect">
            <a:avLst/>
          </a:prstGeom>
          <a:noFill/>
        </p:spPr>
        <p:txBody>
          <a:bodyPr wrap="square">
            <a:spAutoFit/>
          </a:bodyPr>
          <a:lstStyle/>
          <a:p>
            <a:r>
              <a:rPr lang="en-US" sz="1400" b="1" dirty="0"/>
              <a:t>1. Customer Feedback Trends (Word Cloud/Sentiment Analysis)</a:t>
            </a:r>
          </a:p>
          <a:p>
            <a:pPr>
              <a:buFont typeface="Arial" panose="020B0604020202020204" pitchFamily="34" charset="0"/>
              <a:buChar char="•"/>
            </a:pPr>
            <a:r>
              <a:rPr lang="en-US" sz="1400" b="1" dirty="0"/>
              <a:t> Data Shown:</a:t>
            </a:r>
            <a:r>
              <a:rPr lang="en-US" sz="1400" dirty="0"/>
              <a:t> Extracts and categorizes customer reviews into </a:t>
            </a:r>
            <a:r>
              <a:rPr lang="en-US" sz="1400" b="1" dirty="0"/>
              <a:t>positive, neutral, or negative sentiments</a:t>
            </a:r>
            <a:r>
              <a:rPr lang="en-US" sz="1400" dirty="0"/>
              <a:t>.</a:t>
            </a:r>
          </a:p>
          <a:p>
            <a:pPr>
              <a:buFont typeface="Arial" panose="020B0604020202020204" pitchFamily="34" charset="0"/>
              <a:buChar char="•"/>
            </a:pPr>
            <a:r>
              <a:rPr lang="en-US" sz="1400" b="1" dirty="0"/>
              <a:t>Business Implication:</a:t>
            </a:r>
            <a:r>
              <a:rPr lang="en-US" sz="1400" dirty="0"/>
              <a:t> Helps businesses understand </a:t>
            </a:r>
            <a:r>
              <a:rPr lang="en-US" sz="1400" b="1" dirty="0"/>
              <a:t>customer perceptions</a:t>
            </a:r>
            <a:r>
              <a:rPr lang="en-US" sz="1400" dirty="0"/>
              <a:t> and improve services accordingly.</a:t>
            </a:r>
          </a:p>
          <a:p>
            <a:endParaRPr lang="en-US" sz="1400" dirty="0"/>
          </a:p>
          <a:p>
            <a:r>
              <a:rPr lang="en-US" sz="1400" b="1" dirty="0"/>
              <a:t>2.  Common Issues (Bar Chart or Table)</a:t>
            </a:r>
          </a:p>
          <a:p>
            <a:pPr>
              <a:buFont typeface="Arial" panose="020B0604020202020204" pitchFamily="34" charset="0"/>
              <a:buChar char="•"/>
            </a:pPr>
            <a:r>
              <a:rPr lang="en-US" sz="1400" b="1" dirty="0"/>
              <a:t>Data Shown:</a:t>
            </a:r>
            <a:r>
              <a:rPr lang="en-US" sz="1400" dirty="0"/>
              <a:t> Displays </a:t>
            </a:r>
            <a:r>
              <a:rPr lang="en-US" sz="1400" b="1" dirty="0"/>
              <a:t>frequently reported issues</a:t>
            </a:r>
            <a:r>
              <a:rPr lang="en-US" sz="1400" dirty="0"/>
              <a:t> (e.g., late deliveries, app issues, product quality).</a:t>
            </a:r>
          </a:p>
          <a:p>
            <a:pPr>
              <a:buFont typeface="Arial" panose="020B0604020202020204" pitchFamily="34" charset="0"/>
              <a:buChar char="•"/>
            </a:pPr>
            <a:r>
              <a:rPr lang="en-US" sz="1400" b="1" dirty="0"/>
              <a:t>Business Implication:</a:t>
            </a:r>
            <a:r>
              <a:rPr lang="en-US" sz="1400" dirty="0"/>
              <a:t> Identifies key pain points and allows management to </a:t>
            </a:r>
            <a:r>
              <a:rPr lang="en-US" sz="1400" b="1" dirty="0"/>
              <a:t>prioritize solutions</a:t>
            </a:r>
            <a:r>
              <a:rPr lang="en-US" sz="1400" dirty="0"/>
              <a:t>.</a:t>
            </a:r>
          </a:p>
          <a:p>
            <a:pPr>
              <a:buFont typeface="Arial" panose="020B0604020202020204" pitchFamily="34" charset="0"/>
              <a:buChar char="•"/>
            </a:pPr>
            <a:endParaRPr lang="en-US" sz="1400" dirty="0"/>
          </a:p>
          <a:p>
            <a:r>
              <a:rPr lang="en-US" sz="1400" b="1" dirty="0"/>
              <a:t>3.Net Promoter Score (NPS) (Gauge Chart)</a:t>
            </a:r>
          </a:p>
          <a:p>
            <a:pPr>
              <a:buFont typeface="Arial" panose="020B0604020202020204" pitchFamily="34" charset="0"/>
              <a:buChar char="•"/>
            </a:pPr>
            <a:r>
              <a:rPr lang="en-US" sz="1400" b="1" dirty="0"/>
              <a:t>Data Shown:</a:t>
            </a:r>
            <a:r>
              <a:rPr lang="en-US" sz="1400" dirty="0"/>
              <a:t> Measures </a:t>
            </a:r>
            <a:r>
              <a:rPr lang="en-US" sz="1400" b="1" dirty="0"/>
              <a:t>customer loyalty</a:t>
            </a:r>
            <a:r>
              <a:rPr lang="en-US" sz="1400" dirty="0"/>
              <a:t> by categorizing respondents into </a:t>
            </a:r>
            <a:r>
              <a:rPr lang="en-US" sz="1400" b="1" dirty="0"/>
              <a:t>Promoters, Passives, and Detractors</a:t>
            </a:r>
            <a:r>
              <a:rPr lang="en-US" sz="1400" dirty="0"/>
              <a:t>.</a:t>
            </a:r>
          </a:p>
          <a:p>
            <a:pPr>
              <a:buFont typeface="Arial" panose="020B0604020202020204" pitchFamily="34" charset="0"/>
              <a:buChar char="•"/>
            </a:pPr>
            <a:r>
              <a:rPr lang="en-US" sz="1400" b="1" dirty="0"/>
              <a:t>Business Implication:</a:t>
            </a:r>
            <a:r>
              <a:rPr lang="en-US" sz="1400" dirty="0"/>
              <a:t> Indicates overall customer satisfaction and helps track improvements over time.</a:t>
            </a:r>
          </a:p>
          <a:p>
            <a:pPr>
              <a:buFont typeface="Arial" panose="020B0604020202020204" pitchFamily="34" charset="0"/>
              <a:buChar char="•"/>
            </a:pPr>
            <a:endParaRPr lang="en-US" sz="1400" dirty="0"/>
          </a:p>
          <a:p>
            <a:r>
              <a:rPr lang="en-US" sz="1400" b="1" dirty="0"/>
              <a:t>4.Average Response Time (KPI Card)</a:t>
            </a:r>
          </a:p>
          <a:p>
            <a:pPr>
              <a:buFont typeface="Arial" panose="020B0604020202020204" pitchFamily="34" charset="0"/>
              <a:buChar char="•"/>
            </a:pPr>
            <a:r>
              <a:rPr lang="en-US" sz="1400" b="1" dirty="0"/>
              <a:t>Data Shown:</a:t>
            </a:r>
            <a:r>
              <a:rPr lang="en-US" sz="1400" dirty="0"/>
              <a:t> Tracks the </a:t>
            </a:r>
            <a:r>
              <a:rPr lang="en-US" sz="1400" b="1" dirty="0"/>
              <a:t>average time taken</a:t>
            </a:r>
            <a:r>
              <a:rPr lang="en-US" sz="1400" dirty="0"/>
              <a:t> to respond to customer queries or complaints.</a:t>
            </a:r>
          </a:p>
          <a:p>
            <a:pPr>
              <a:buFont typeface="Arial" panose="020B0604020202020204" pitchFamily="34" charset="0"/>
              <a:buChar char="•"/>
            </a:pPr>
            <a:r>
              <a:rPr lang="en-US" sz="1400" b="1" dirty="0"/>
              <a:t>Business Implication:</a:t>
            </a:r>
            <a:r>
              <a:rPr lang="en-US" sz="1400" dirty="0"/>
              <a:t> Helps businesses </a:t>
            </a:r>
            <a:r>
              <a:rPr lang="en-US" sz="1400" b="1" dirty="0"/>
              <a:t>enhance support efficiency</a:t>
            </a:r>
            <a:r>
              <a:rPr lang="en-US" sz="1400" dirty="0"/>
              <a:t> and improve response times.</a:t>
            </a:r>
          </a:p>
        </p:txBody>
      </p:sp>
      <p:sp>
        <p:nvSpPr>
          <p:cNvPr id="6" name="TextBox 5">
            <a:extLst>
              <a:ext uri="{FF2B5EF4-FFF2-40B4-BE49-F238E27FC236}">
                <a16:creationId xmlns:a16="http://schemas.microsoft.com/office/drawing/2014/main" id="{6CA1E4D8-2A5F-17C7-03A1-B53E55BD4771}"/>
              </a:ext>
            </a:extLst>
          </p:cNvPr>
          <p:cNvSpPr txBox="1"/>
          <p:nvPr/>
        </p:nvSpPr>
        <p:spPr>
          <a:xfrm>
            <a:off x="3637893" y="240343"/>
            <a:ext cx="4020207" cy="800219"/>
          </a:xfrm>
          <a:prstGeom prst="rect">
            <a:avLst/>
          </a:prstGeom>
          <a:noFill/>
        </p:spPr>
        <p:txBody>
          <a:bodyPr wrap="square" rtlCol="0">
            <a:spAutoFit/>
          </a:bodyPr>
          <a:lstStyle/>
          <a:p>
            <a:r>
              <a:rPr lang="en-US" sz="2800" b="1" dirty="0"/>
              <a:t>Customer Feedback Page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8CC44">
                <a:alpha val="77000"/>
              </a:srgbClr>
            </a:gs>
            <a:gs pos="100000">
              <a:srgbClr val="F8CC44">
                <a:alpha val="45000"/>
              </a:srgbClr>
            </a:gs>
          </a:gsLst>
          <a:lin ang="5400000" scaled="1"/>
        </a:gradFill>
        <a:effectLst/>
      </p:bgPr>
    </p:bg>
    <p:spTree>
      <p:nvGrpSpPr>
        <p:cNvPr id="1" name=""/>
        <p:cNvGrpSpPr/>
        <p:nvPr/>
      </p:nvGrpSpPr>
      <p:grpSpPr>
        <a:xfrm>
          <a:off x="0" y="0"/>
          <a:ext cx="0" cy="0"/>
          <a:chOff x="0" y="0"/>
          <a:chExt cx="0" cy="0"/>
        </a:xfrm>
      </p:grpSpPr>
      <p:pic>
        <p:nvPicPr>
          <p:cNvPr id="3" name="Picture" title="This slide contains the following visuals: card ,image ,image ,textbox ,textbox ,image ,image ,cardVisual ,card ,Stock Information ,card ,Payment Method ,shape ,card ,card ,Payment Method ,shape ,card ,shape ,shape ,image ,card ,image ,card ,image ,card ,image ,card ,slicer ,advancedSlicerVisual ,textbox ,advancedSlicerVisual ,advancedSlicerVisual ,shape ,slicer ,slicer ,slicer ,slicer ,slicer ,advancedSlicerVisual ,shape ,shape ,image ,image ,advancedSlicerVisual ,pageNavigator. Please refer to the notes on this slide for details">
            <a:hlinkClick r:id="rId3"/>
          </p:cNvPr>
          <p:cNvPicPr>
            <a:picLocks noChangeAspect="1"/>
          </p:cNvPicPr>
          <p:nvPr/>
        </p:nvPicPr>
        <p:blipFill>
          <a:blip r:embed="rId4"/>
          <a:stretch>
            <a:fillRect/>
          </a:stretch>
        </p:blipFill>
        <p:spPr>
          <a:xfrm>
            <a:off x="4879429" y="1048406"/>
            <a:ext cx="7312572" cy="4225160"/>
          </a:xfrm>
          <a:prstGeom prst="rect">
            <a:avLst/>
          </a:prstGeom>
          <a:noFill/>
        </p:spPr>
      </p:pic>
      <p:sp>
        <p:nvSpPr>
          <p:cNvPr id="4" name="Title" hidden="1"/>
          <p:cNvSpPr>
            <a:spLocks noGrp="1"/>
          </p:cNvSpPr>
          <p:nvPr>
            <p:ph type="title"/>
          </p:nvPr>
        </p:nvSpPr>
        <p:spPr/>
        <p:txBody>
          <a:bodyPr/>
          <a:lstStyle/>
          <a:p>
            <a:r>
              <a:t>Inventory</a:t>
            </a:r>
          </a:p>
        </p:txBody>
      </p:sp>
      <p:sp>
        <p:nvSpPr>
          <p:cNvPr id="2" name="Title 1">
            <a:extLst>
              <a:ext uri="{FF2B5EF4-FFF2-40B4-BE49-F238E27FC236}">
                <a16:creationId xmlns:a16="http://schemas.microsoft.com/office/drawing/2014/main" id="{FF5A97A6-C596-5DDD-0A5C-D6C60ABE9D47}"/>
              </a:ext>
            </a:extLst>
          </p:cNvPr>
          <p:cNvSpPr>
            <a:spLocks noGrp="1"/>
          </p:cNvSpPr>
          <p:nvPr/>
        </p:nvSpPr>
        <p:spPr>
          <a:xfrm>
            <a:off x="1229710" y="-25621"/>
            <a:ext cx="8229600" cy="107599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sz="3200" b="1" dirty="0"/>
              <a:t>Inventory Page</a:t>
            </a:r>
          </a:p>
        </p:txBody>
      </p:sp>
      <p:sp>
        <p:nvSpPr>
          <p:cNvPr id="5" name="Content Placeholder 2">
            <a:extLst>
              <a:ext uri="{FF2B5EF4-FFF2-40B4-BE49-F238E27FC236}">
                <a16:creationId xmlns:a16="http://schemas.microsoft.com/office/drawing/2014/main" id="{09705488-5AAD-0086-662C-1CB51F1F2BC6}"/>
              </a:ext>
            </a:extLst>
          </p:cNvPr>
          <p:cNvSpPr>
            <a:spLocks noGrp="1"/>
          </p:cNvSpPr>
          <p:nvPr/>
        </p:nvSpPr>
        <p:spPr>
          <a:xfrm>
            <a:off x="102475" y="1042492"/>
            <a:ext cx="4879429" cy="5328746"/>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sz="3600" b="1" dirty="0"/>
              <a:t>1. Stock Levels by Product Category (Bar Chart)</a:t>
            </a:r>
          </a:p>
          <a:p>
            <a:pPr marL="0" indent="0">
              <a:buNone/>
            </a:pPr>
            <a:r>
              <a:rPr lang="en-IN" dirty="0"/>
              <a:t>  </a:t>
            </a:r>
            <a:r>
              <a:rPr dirty="0"/>
              <a:t>   - </a:t>
            </a:r>
            <a:r>
              <a:rPr b="1" dirty="0"/>
              <a:t>Data Shown</a:t>
            </a:r>
            <a:r>
              <a:rPr dirty="0"/>
              <a:t>: Current stock availability across categories.</a:t>
            </a:r>
          </a:p>
          <a:p>
            <a:pPr marL="0" indent="0">
              <a:buNone/>
            </a:pPr>
            <a:r>
              <a:rPr lang="en-IN" dirty="0"/>
              <a:t>  </a:t>
            </a:r>
            <a:r>
              <a:rPr dirty="0"/>
              <a:t>   - </a:t>
            </a:r>
            <a:r>
              <a:rPr b="1" dirty="0"/>
              <a:t>Business Implication</a:t>
            </a:r>
            <a:r>
              <a:rPr dirty="0"/>
              <a:t>: Helps prevent stockouts and optimize inventory management.</a:t>
            </a:r>
          </a:p>
          <a:p>
            <a:endParaRPr dirty="0"/>
          </a:p>
          <a:p>
            <a:pPr marL="0" indent="0">
              <a:buNone/>
            </a:pPr>
            <a:r>
              <a:rPr sz="3400" b="1" dirty="0"/>
              <a:t>2. Inventory Turnover Ratio (KPI Card)</a:t>
            </a:r>
          </a:p>
          <a:p>
            <a:pPr marL="0" indent="0">
              <a:buNone/>
            </a:pPr>
            <a:r>
              <a:rPr lang="en-IN" dirty="0"/>
              <a:t>  </a:t>
            </a:r>
            <a:r>
              <a:rPr dirty="0"/>
              <a:t>   - </a:t>
            </a:r>
            <a:r>
              <a:rPr b="1" dirty="0"/>
              <a:t>Data Shown</a:t>
            </a:r>
            <a:r>
              <a:rPr dirty="0"/>
              <a:t>: Measures how efficiently inventory is replaced over time.</a:t>
            </a:r>
          </a:p>
          <a:p>
            <a:pPr marL="0" indent="0">
              <a:buNone/>
            </a:pPr>
            <a:r>
              <a:rPr lang="en-IN" dirty="0"/>
              <a:t>  </a:t>
            </a:r>
            <a:r>
              <a:rPr dirty="0"/>
              <a:t>   - </a:t>
            </a:r>
            <a:r>
              <a:rPr b="1" dirty="0"/>
              <a:t>Business Implication</a:t>
            </a:r>
            <a:r>
              <a:rPr dirty="0"/>
              <a:t>: Helps optimize stock replenishment cycles.</a:t>
            </a:r>
          </a:p>
          <a:p>
            <a:endParaRPr dirty="0"/>
          </a:p>
          <a:p>
            <a:pPr marL="0" indent="0">
              <a:buNone/>
            </a:pPr>
            <a:r>
              <a:rPr sz="3400" b="1" dirty="0"/>
              <a:t>3. Low Stock Alerts (Heatmap/Table)</a:t>
            </a:r>
          </a:p>
          <a:p>
            <a:pPr marL="0" indent="0">
              <a:buNone/>
            </a:pPr>
            <a:r>
              <a:rPr lang="en-IN" dirty="0"/>
              <a:t>  </a:t>
            </a:r>
            <a:r>
              <a:rPr dirty="0"/>
              <a:t>   - </a:t>
            </a:r>
            <a:r>
              <a:rPr b="1" dirty="0"/>
              <a:t>Data Shown</a:t>
            </a:r>
            <a:r>
              <a:rPr dirty="0"/>
              <a:t>: Identifies products nearing stock depletion.</a:t>
            </a:r>
          </a:p>
          <a:p>
            <a:pPr marL="0" indent="0">
              <a:buNone/>
            </a:pPr>
            <a:r>
              <a:rPr lang="en-IN" dirty="0"/>
              <a:t>  </a:t>
            </a:r>
            <a:r>
              <a:rPr dirty="0"/>
              <a:t>   - </a:t>
            </a:r>
            <a:r>
              <a:rPr b="1" dirty="0"/>
              <a:t>Business Implication</a:t>
            </a:r>
            <a:r>
              <a:rPr dirty="0"/>
              <a:t>: Ensures timely reordering to avoid lost sales.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8CC44">
                <a:alpha val="77000"/>
              </a:srgbClr>
            </a:gs>
            <a:gs pos="100000">
              <a:srgbClr val="F8CC44">
                <a:alpha val="45000"/>
              </a:srgbClr>
            </a:gs>
          </a:gsLst>
          <a:lin ang="5400000" scaled="1"/>
        </a:gradFill>
        <a:effectLst/>
      </p:bgPr>
    </p:bg>
    <p:spTree>
      <p:nvGrpSpPr>
        <p:cNvPr id="1" name=""/>
        <p:cNvGrpSpPr/>
        <p:nvPr/>
      </p:nvGrpSpPr>
      <p:grpSpPr>
        <a:xfrm>
          <a:off x="0" y="0"/>
          <a:ext cx="0" cy="0"/>
          <a:chOff x="0" y="0"/>
          <a:chExt cx="0" cy="0"/>
        </a:xfrm>
      </p:grpSpPr>
      <p:pic>
        <p:nvPicPr>
          <p:cNvPr id="3" name="Picture" title="This slide contains the following visuals: Marketing Value by Month and Keys ,Target Audience  ,image ,textbox ,textbox ,image ,image ,cardVisual ,card ,image ,card ,image ,card ,image ,card ,image ,card ,image ,card ,image ,card ,slicer ,advancedSlicerVisual ,textbox ,advancedSlicerVisual ,advancedSlicerVisual ,shape ,slicer ,slicer ,slicer ,slicer ,slicer ,advancedSlicerVisual ,shape ,shape ,image ,image ,pageNavigator ,advancedSlicerVisual. Please refer to the notes on this slide for details">
            <a:hlinkClick r:id="rId3"/>
          </p:cNvPr>
          <p:cNvPicPr>
            <a:picLocks noChangeAspect="1"/>
          </p:cNvPicPr>
          <p:nvPr/>
        </p:nvPicPr>
        <p:blipFill>
          <a:blip r:embed="rId4"/>
          <a:stretch>
            <a:fillRect/>
          </a:stretch>
        </p:blipFill>
        <p:spPr>
          <a:xfrm>
            <a:off x="4772025" y="1174530"/>
            <a:ext cx="7422603" cy="4043855"/>
          </a:xfrm>
          <a:prstGeom prst="rect">
            <a:avLst/>
          </a:prstGeom>
          <a:noFill/>
        </p:spPr>
      </p:pic>
      <p:sp>
        <p:nvSpPr>
          <p:cNvPr id="4" name="Title" hidden="1"/>
          <p:cNvSpPr>
            <a:spLocks noGrp="1"/>
          </p:cNvSpPr>
          <p:nvPr>
            <p:ph type="title"/>
          </p:nvPr>
        </p:nvSpPr>
        <p:spPr/>
        <p:txBody>
          <a:bodyPr/>
          <a:lstStyle/>
          <a:p>
            <a:r>
              <a:t>Marketing</a:t>
            </a:r>
          </a:p>
        </p:txBody>
      </p:sp>
      <p:sp>
        <p:nvSpPr>
          <p:cNvPr id="2" name="Title 1">
            <a:extLst>
              <a:ext uri="{FF2B5EF4-FFF2-40B4-BE49-F238E27FC236}">
                <a16:creationId xmlns:a16="http://schemas.microsoft.com/office/drawing/2014/main" id="{CB2E71E6-4B06-37A3-DFD0-05B7EBE2F17B}"/>
              </a:ext>
            </a:extLst>
          </p:cNvPr>
          <p:cNvSpPr>
            <a:spLocks noGrp="1"/>
          </p:cNvSpPr>
          <p:nvPr/>
        </p:nvSpPr>
        <p:spPr>
          <a:xfrm>
            <a:off x="1208689" y="-3941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sz="3200" b="1" dirty="0"/>
              <a:t>Marketing Page</a:t>
            </a:r>
          </a:p>
        </p:txBody>
      </p:sp>
      <p:sp>
        <p:nvSpPr>
          <p:cNvPr id="5" name="Content Placeholder 2">
            <a:extLst>
              <a:ext uri="{FF2B5EF4-FFF2-40B4-BE49-F238E27FC236}">
                <a16:creationId xmlns:a16="http://schemas.microsoft.com/office/drawing/2014/main" id="{480D9930-EFC9-9127-0CB3-6BB3DA1EA555}"/>
              </a:ext>
            </a:extLst>
          </p:cNvPr>
          <p:cNvSpPr>
            <a:spLocks noGrp="1"/>
          </p:cNvSpPr>
          <p:nvPr/>
        </p:nvSpPr>
        <p:spPr>
          <a:xfrm>
            <a:off x="160284" y="1032641"/>
            <a:ext cx="4758558" cy="5005552"/>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sz="3400" b="1" dirty="0"/>
              <a:t>1. Campaign ROI Analysis (Bar/Funnel Chart)</a:t>
            </a:r>
          </a:p>
          <a:p>
            <a:pPr marL="0" indent="0">
              <a:buNone/>
            </a:pPr>
            <a:r>
              <a:rPr lang="en-IN" dirty="0"/>
              <a:t>  </a:t>
            </a:r>
            <a:r>
              <a:rPr dirty="0"/>
              <a:t>   - </a:t>
            </a:r>
            <a:r>
              <a:rPr b="1" dirty="0"/>
              <a:t>Data Shown</a:t>
            </a:r>
            <a:r>
              <a:rPr dirty="0"/>
              <a:t>: Compares marketing investment vs. generated revenue.</a:t>
            </a:r>
          </a:p>
          <a:p>
            <a:pPr marL="0" indent="0">
              <a:buNone/>
            </a:pPr>
            <a:r>
              <a:rPr lang="en-IN" dirty="0"/>
              <a:t>  </a:t>
            </a:r>
            <a:r>
              <a:rPr dirty="0"/>
              <a:t> </a:t>
            </a:r>
            <a:r>
              <a:rPr lang="en-IN" dirty="0"/>
              <a:t> </a:t>
            </a:r>
            <a:r>
              <a:rPr dirty="0"/>
              <a:t> - </a:t>
            </a:r>
            <a:r>
              <a:rPr b="1" dirty="0"/>
              <a:t>Business Implication</a:t>
            </a:r>
            <a:r>
              <a:rPr dirty="0"/>
              <a:t>: Helps allocate budget efficiently and improve future campaigns.</a:t>
            </a:r>
          </a:p>
          <a:p>
            <a:endParaRPr dirty="0"/>
          </a:p>
          <a:p>
            <a:pPr marL="0" indent="0">
              <a:buNone/>
            </a:pPr>
            <a:r>
              <a:rPr sz="3400" b="1" dirty="0"/>
              <a:t>2. Customer Acquisition by Channel (Pie Chart)</a:t>
            </a:r>
          </a:p>
          <a:p>
            <a:pPr marL="0" indent="0">
              <a:buNone/>
            </a:pPr>
            <a:r>
              <a:rPr lang="en-IN" dirty="0"/>
              <a:t>  </a:t>
            </a:r>
            <a:r>
              <a:rPr dirty="0"/>
              <a:t>   - </a:t>
            </a:r>
            <a:r>
              <a:rPr b="1" dirty="0"/>
              <a:t>Data Shown</a:t>
            </a:r>
            <a:r>
              <a:rPr dirty="0"/>
              <a:t>: Percentage of new customers acquired via different channels.</a:t>
            </a:r>
          </a:p>
          <a:p>
            <a:pPr marL="0" indent="0">
              <a:buNone/>
            </a:pPr>
            <a:r>
              <a:rPr lang="en-IN" dirty="0"/>
              <a:t>  </a:t>
            </a:r>
            <a:r>
              <a:rPr dirty="0"/>
              <a:t>   - </a:t>
            </a:r>
            <a:r>
              <a:rPr b="1" dirty="0"/>
              <a:t>Business Implication</a:t>
            </a:r>
            <a:r>
              <a:rPr dirty="0"/>
              <a:t>: Identifies most effective acquisition channels.</a:t>
            </a:r>
          </a:p>
          <a:p>
            <a:pPr marL="0" indent="0">
              <a:buNone/>
            </a:pPr>
            <a:endParaRPr lang="en-IN" dirty="0"/>
          </a:p>
          <a:p>
            <a:pPr marL="0" indent="0">
              <a:buNone/>
            </a:pPr>
            <a:r>
              <a:rPr sz="3400" b="1" dirty="0"/>
              <a:t>3. Marketing Spend by Region (Stacked Bar Chart)</a:t>
            </a:r>
          </a:p>
          <a:p>
            <a:pPr marL="0" indent="0">
              <a:buNone/>
            </a:pPr>
            <a:r>
              <a:rPr lang="en-IN" dirty="0"/>
              <a:t>  </a:t>
            </a:r>
            <a:r>
              <a:rPr dirty="0"/>
              <a:t>   - </a:t>
            </a:r>
            <a:r>
              <a:rPr b="1" dirty="0"/>
              <a:t>Data Shown</a:t>
            </a:r>
            <a:r>
              <a:rPr dirty="0"/>
              <a:t>: Budget allocation across different regions.</a:t>
            </a:r>
          </a:p>
          <a:p>
            <a:pPr marL="0" indent="0">
              <a:buNone/>
            </a:pPr>
            <a:r>
              <a:rPr lang="en-IN" dirty="0"/>
              <a:t>   </a:t>
            </a:r>
            <a:r>
              <a:rPr dirty="0"/>
              <a:t>  - </a:t>
            </a:r>
            <a:r>
              <a:rPr b="1" dirty="0"/>
              <a:t>Business Implication</a:t>
            </a:r>
            <a:r>
              <a:rPr dirty="0"/>
              <a:t>: Determines the effectiveness of regional campaigns.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4f37f0ec-325e-4803-807a-1ae465f0a6c0}">
  <we:reference id="WA200003233" version="2.0.0.3" store="en-US" storeType="OMEX"/>
  <we:alternateReferences/>
  <we:properties>
    <we:property name="Microsoft.Office.CampaignId" value="&quot;none&quot;"/>
    <we:property name="reportUrl" value="&quot;/groups/me/reports/69213d2b-ef2b-4acd-9d5a-d6904e7b694a/68d2d09b28b0ce0eda40?bookmarkGuid=b62de62c-ac87-40d4-97ca-fb019f963ec5&amp;bookmarkUsage=1&amp;ctid=c518d178-6797-4ba2-8cc4-699b707a3d2e&amp;fromEntryPoint=export&quot;"/>
    <we:property name="reportState" value="&quot;CONNECTED&quot;"/>
    <we:property name="artifactViewState" value="&quot;live&quot;"/>
    <we:property name="reportEmbeddedTime" value="&quot;2025-02-08T15:57:18.419Z&quot;"/>
    <we:property name="creatorSessionId" value="&quot;9a5cb28a-9205-4572-a0c9-113832397732&quot;"/>
    <we:property name="creatorUserId" value="&quot;10032004364FA029&quot;"/>
    <we:property name="creatorTenantId" value="&quot;c518d178-6797-4ba2-8cc4-699b707a3d2e&quot;"/>
    <we:property name="pageDisplayName" value="&quot;Home&quot;"/>
    <we:property name="pageName" value="&quot;68d2d09b28b0ce0eda40&quot;"/>
    <we:property name="isFiltersActionButtonVisible" value="false"/>
    <we:property name="initialStateBookmark" value="&quot;H4sIAAAAAAAAA4VRXWvCMBT9KyPPZTSt1dY3N/bk/GAOX0TGbXvtMmMSklTmxP++m1YQxsCXJvf05JyTkzOrhTMSTnM4IBuzJ633B7D7B56yiKkruFhMZ5O36cd8MnshWBsvtHJsfGYebIN+LVwLMkgQuNlGDKRcQhOmHUiHETNonVYgxQ/2ZPrlbYuXiOG3kdpCkFx58Bhkj0Snmbz5YwgClRdHXGHle3SY10kdF2WSl3GFMdYwiInmekKX7F9KkO7sn7XyIBTZBIzvKp5UnKdFnHOejXCUZgF3QjXyGvh29v1kQiuGLjiHo2jAaxtaKb/IPuhdLnStLM3SYVHkcZKkgzof8FGc3tV0n0DrH61O7oawA1LnYaNb7wxUuARF8+bMjNVUtBfY8ahYUDXW170N66vwaHvjNcg2eHYvxDoTyiJKiXcOhHdjXaxt+PwCCCjlR0MCAAA=&quot;"/>
    <we:property name="bookmark" value="&quot;H4sIAAAAAAAAA4VRy2rDMBD8laKzKZJfsXNsryUEUnIJOayljatGsYQkh6Yh/96VHQiUQi+WdjSaGY2vTOngDFxWcEK2ZC/WHk/gj0+iYBkbZrDumrKVyKVUTc0LlddtTafWRW2HwJZXFsH3GLc6jGCSEoG7fcbAmDX0aTqACZgxhz7YAYz+xplMR9GPeMsYfjljPSTJTYSISfZMdJopgnhOeUBGfcYNyjijdaNyxdsubzpO+VBByYkWZsKU7E9Kkp7sX+0QQQ9kkzBxkCKXQhQtb4SoFrgoqoQHPfTmHvhx9/3iUjmOHriCs+4hWp9a6T7JPundbvSsqqiKum0bnudFqZpSLHjxr2b4AFp/aU1yD4SdkDpPGzvG4EDiGgaad1fmvKWio8aJR8XCoFDd9z6tbzqin423YMbkOf0hNtns0+cHoGZ1TxoCAAA=&quot;"/>
    <we:property name="datasetId" value="&quot;96dba000-6f34-4907-92b3-c56e639d7e0f&quot;"/>
    <we:property name="embedUrl" value="&quot;/reportEmbed?reportId=69213d2b-ef2b-4acd-9d5a-d6904e7b694a&amp;config=eyJjbHVzdGVyVXJsIjoiaHR0cHM6Ly9XQUJJLUlORElBLUNFTlRSQUwtQS1QUklNQVJZLXJlZGlyZWN0LmFuYWx5c2lzLndpbmRvd3MubmV0IiwiZW1iZWRGZWF0dXJlcyI6eyJ1c2FnZU1ldHJpY3NWTmV4dCI6dHJ1ZX19&amp;disableSensitivityBanner=true&quot;"/>
    <we:property name="backgroundColor" value="&quot;#FFFFFF&quot;"/>
    <we:property name="reportName" value="&quot;blinkit&quot;"/>
    <we:property name="isVisualContainerHeaderHidden" value="false"/>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1509</TotalTime>
  <Words>2437</Words>
  <Application>Microsoft Office PowerPoint</Application>
  <PresentationFormat>Widescreen</PresentationFormat>
  <Paragraphs>964</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 Light</vt:lpstr>
      <vt:lpstr>Office Theme</vt:lpstr>
      <vt:lpstr>Microsoft Power BI</vt:lpstr>
      <vt:lpstr>Home</vt:lpstr>
      <vt:lpstr>Home</vt:lpstr>
      <vt:lpstr>Dashboard</vt:lpstr>
      <vt:lpstr>Sales Overview</vt:lpstr>
      <vt:lpstr>Customers</vt:lpstr>
      <vt:lpstr>Feedbacks </vt:lpstr>
      <vt:lpstr>Inventory</vt:lpstr>
      <vt:lpstr>Marketing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Riya Singh Rathore</cp:lastModifiedBy>
  <cp:revision>3</cp:revision>
  <dcterms:created xsi:type="dcterms:W3CDTF">2018-06-07T21:39:02Z</dcterms:created>
  <dcterms:modified xsi:type="dcterms:W3CDTF">2025-02-08T16:03:39Z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