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99" r:id="rId2"/>
    <p:sldId id="380" r:id="rId3"/>
    <p:sldId id="365" r:id="rId4"/>
    <p:sldId id="268" r:id="rId5"/>
    <p:sldId id="376" r:id="rId6"/>
    <p:sldId id="378" r:id="rId7"/>
    <p:sldId id="296" r:id="rId8"/>
    <p:sldId id="353" r:id="rId9"/>
    <p:sldId id="354" r:id="rId10"/>
    <p:sldId id="362" r:id="rId11"/>
    <p:sldId id="367" r:id="rId12"/>
    <p:sldId id="382" r:id="rId13"/>
    <p:sldId id="366" r:id="rId14"/>
    <p:sldId id="379" r:id="rId15"/>
    <p:sldId id="383" r:id="rId16"/>
    <p:sldId id="413" r:id="rId17"/>
    <p:sldId id="407" r:id="rId18"/>
    <p:sldId id="411" r:id="rId19"/>
    <p:sldId id="386" r:id="rId20"/>
    <p:sldId id="404" r:id="rId21"/>
    <p:sldId id="406" r:id="rId22"/>
    <p:sldId id="414" r:id="rId23"/>
    <p:sldId id="410" r:id="rId24"/>
    <p:sldId id="409" r:id="rId25"/>
    <p:sldId id="408" r:id="rId26"/>
    <p:sldId id="396" r:id="rId27"/>
    <p:sldId id="261" r:id="rId28"/>
    <p:sldId id="415" r:id="rId29"/>
  </p:sldIdLst>
  <p:sldSz cx="1188085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2549" autoAdjust="0"/>
  </p:normalViewPr>
  <p:slideViewPr>
    <p:cSldViewPr>
      <p:cViewPr varScale="1">
        <p:scale>
          <a:sx n="68" d="100"/>
          <a:sy n="68" d="100"/>
        </p:scale>
        <p:origin x="882" y="66"/>
      </p:cViewPr>
      <p:guideLst>
        <p:guide orient="horz" pos="2160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Particle Size Distribution curve</a:t>
            </a:r>
          </a:p>
        </c:rich>
      </c:tx>
      <c:layout>
        <c:manualLayout>
          <c:xMode val="edge"/>
          <c:yMode val="edge"/>
          <c:x val="0.33663213760851063"/>
          <c:y val="1.9038809939458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96424282224116"/>
          <c:y val="9.51055723579671E-2"/>
          <c:w val="0.85409036860497878"/>
          <c:h val="0.7409719373034059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Sheet1!$B$4:$B$24</c:f>
              <c:numCache>
                <c:formatCode>General</c:formatCode>
                <c:ptCount val="21"/>
                <c:pt idx="0">
                  <c:v>10</c:v>
                </c:pt>
                <c:pt idx="1">
                  <c:v>4.75</c:v>
                </c:pt>
                <c:pt idx="2">
                  <c:v>2.36</c:v>
                </c:pt>
                <c:pt idx="3">
                  <c:v>1.18</c:v>
                </c:pt>
                <c:pt idx="4">
                  <c:v>0.6</c:v>
                </c:pt>
                <c:pt idx="5">
                  <c:v>0.42499999999999999</c:v>
                </c:pt>
                <c:pt idx="6">
                  <c:v>0.3</c:v>
                </c:pt>
                <c:pt idx="7">
                  <c:v>0.15</c:v>
                </c:pt>
                <c:pt idx="8" formatCode="0.0000">
                  <c:v>7.5274530877474127E-2</c:v>
                </c:pt>
                <c:pt idx="9" formatCode="0.000">
                  <c:v>5.4858969974704096E-2</c:v>
                </c:pt>
                <c:pt idx="10" formatCode="0.0000">
                  <c:v>3.9911687974571237E-2</c:v>
                </c:pt>
                <c:pt idx="11" formatCode="0.0000">
                  <c:v>2.8686726574860443E-2</c:v>
                </c:pt>
                <c:pt idx="12" formatCode="0.0000">
                  <c:v>2.1515178825684898E-2</c:v>
                </c:pt>
                <c:pt idx="13" formatCode="0.0000">
                  <c:v>1.5935392080886592E-2</c:v>
                </c:pt>
                <c:pt idx="14" formatCode="0.0000">
                  <c:v>1.1371898766232461E-2</c:v>
                </c:pt>
                <c:pt idx="15" formatCode="0.0000">
                  <c:v>8.061864142621682E-3</c:v>
                </c:pt>
                <c:pt idx="16" formatCode="0.0000">
                  <c:v>5.8006352873226372E-3</c:v>
                </c:pt>
                <c:pt idx="17" formatCode="0.0000">
                  <c:v>4.1712056258365248E-3</c:v>
                </c:pt>
                <c:pt idx="18" formatCode="0.0000">
                  <c:v>3.0063086700423606E-3</c:v>
                </c:pt>
                <c:pt idx="19" formatCode="0.0000">
                  <c:v>2.2790321288061717E-3</c:v>
                </c:pt>
                <c:pt idx="20" formatCode="0.0000">
                  <c:v>1.7320828747416999E-3</c:v>
                </c:pt>
              </c:numCache>
            </c:numRef>
          </c:xVal>
          <c:yVal>
            <c:numRef>
              <c:f>Sheet1!$C$4:$C$24</c:f>
              <c:numCache>
                <c:formatCode>General</c:formatCode>
                <c:ptCount val="21"/>
                <c:pt idx="0">
                  <c:v>100</c:v>
                </c:pt>
                <c:pt idx="1">
                  <c:v>100</c:v>
                </c:pt>
                <c:pt idx="2">
                  <c:v>99.855999999999995</c:v>
                </c:pt>
                <c:pt idx="3">
                  <c:v>97.866</c:v>
                </c:pt>
                <c:pt idx="4">
                  <c:v>94.402000000000001</c:v>
                </c:pt>
                <c:pt idx="5">
                  <c:v>89.974000000000004</c:v>
                </c:pt>
                <c:pt idx="6">
                  <c:v>87.177999999999997</c:v>
                </c:pt>
                <c:pt idx="7">
                  <c:v>80.662000000000006</c:v>
                </c:pt>
                <c:pt idx="8" formatCode="0.00">
                  <c:v>70.648809230769245</c:v>
                </c:pt>
                <c:pt idx="9" formatCode="0.00">
                  <c:v>63.132978461538471</c:v>
                </c:pt>
                <c:pt idx="10" formatCode="0.00">
                  <c:v>55.617147692307697</c:v>
                </c:pt>
                <c:pt idx="11" formatCode="0.00">
                  <c:v>51.107649230769233</c:v>
                </c:pt>
                <c:pt idx="12" formatCode="0.00">
                  <c:v>45.094984615384618</c:v>
                </c:pt>
                <c:pt idx="13" formatCode="0.00">
                  <c:v>40.585486153846155</c:v>
                </c:pt>
                <c:pt idx="14" formatCode="0.00">
                  <c:v>37.579153846153851</c:v>
                </c:pt>
                <c:pt idx="15" formatCode="0.00">
                  <c:v>33.06965538461538</c:v>
                </c:pt>
                <c:pt idx="16" formatCode="0.00">
                  <c:v>27.056990769230772</c:v>
                </c:pt>
                <c:pt idx="17" formatCode="0.00">
                  <c:v>21.044326153846157</c:v>
                </c:pt>
                <c:pt idx="18" formatCode="0.00">
                  <c:v>18.037993846153849</c:v>
                </c:pt>
                <c:pt idx="19" formatCode="0.00">
                  <c:v>13.528495384615386</c:v>
                </c:pt>
                <c:pt idx="20" formatCode="0.00">
                  <c:v>10.52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FBA-4B55-8EFB-56C5938E74E1}"/>
            </c:ext>
          </c:extLst>
        </c:ser>
        <c:ser>
          <c:idx val="7"/>
          <c:order val="7"/>
          <c:spPr>
            <a:ln w="19050" cap="rnd">
              <a:solidFill>
                <a:schemeClr val="accent4">
                  <a:lumMod val="75000"/>
                </a:schemeClr>
              </a:solidFill>
              <a:round/>
              <a:headEnd type="triangle" w="med" len="sm"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7030A0"/>
                </a:solidFill>
                <a:round/>
                <a:headEnd type="triangle" w="med" len="sm"/>
                <a:tailEnd type="triangle" w="med" len="sm"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BA-4B55-8EFB-56C5938E74E1}"/>
              </c:ext>
            </c:extLst>
          </c:dPt>
          <c:xVal>
            <c:numRef>
              <c:f>Sheet1!$G$22:$G$23</c:f>
              <c:numCache>
                <c:formatCode>General</c:formatCode>
                <c:ptCount val="2"/>
                <c:pt idx="0">
                  <c:v>10</c:v>
                </c:pt>
                <c:pt idx="1">
                  <c:v>4.87E-2</c:v>
                </c:pt>
              </c:numCache>
            </c:numRef>
          </c:xVal>
          <c:yVal>
            <c:numRef>
              <c:f>Sheet1!$H$22:$H$23</c:f>
              <c:numCache>
                <c:formatCode>General</c:formatCode>
                <c:ptCount val="2"/>
                <c:pt idx="0">
                  <c:v>60</c:v>
                </c:pt>
                <c:pt idx="1">
                  <c:v>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FBA-4B55-8EFB-56C5938E74E1}"/>
            </c:ext>
          </c:extLst>
        </c:ser>
        <c:ser>
          <c:idx val="8"/>
          <c:order val="8"/>
          <c:spPr>
            <a:ln w="19050" cap="rnd">
              <a:solidFill>
                <a:srgbClr val="7030A0"/>
              </a:solidFill>
              <a:round/>
              <a:headEnd type="triangle" w="med" len="sm"/>
              <a:tailEnd type="triangle" w="med" len="sm"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BA-4B55-8EFB-56C5938E74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Sheet1!$E$22:$E$23</c:f>
              <c:numCache>
                <c:formatCode>General</c:formatCode>
                <c:ptCount val="2"/>
                <c:pt idx="0">
                  <c:v>4.87E-2</c:v>
                </c:pt>
                <c:pt idx="1">
                  <c:v>4.87E-2</c:v>
                </c:pt>
              </c:numCache>
            </c:numRef>
          </c:xVal>
          <c:yVal>
            <c:numRef>
              <c:f>Sheet1!$F$22:$F$23</c:f>
              <c:numCache>
                <c:formatCode>General</c:formatCode>
                <c:ptCount val="2"/>
                <c:pt idx="0">
                  <c:v>0</c:v>
                </c:pt>
                <c:pt idx="1">
                  <c:v>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FBA-4B55-8EFB-56C5938E74E1}"/>
            </c:ext>
          </c:extLst>
        </c:ser>
        <c:ser>
          <c:idx val="9"/>
          <c:order val="9"/>
          <c:tx>
            <c:strRef>
              <c:f>Sheet1!$G$25</c:f>
              <c:strCache>
                <c:ptCount val="1"/>
                <c:pt idx="0">
                  <c:v>10</c:v>
                </c:pt>
              </c:strCache>
            </c:strRef>
          </c:tx>
          <c:spPr>
            <a:ln w="19050" cap="rnd">
              <a:solidFill>
                <a:schemeClr val="accent2">
                  <a:lumMod val="50000"/>
                </a:schemeClr>
              </a:solidFill>
              <a:round/>
              <a:headEnd type="triangle" w="med" len="sm"/>
              <a:tailEnd type="triangle" w="med" len="sm"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Sheet1!$G$25:$G$26</c:f>
              <c:numCache>
                <c:formatCode>General</c:formatCode>
                <c:ptCount val="2"/>
                <c:pt idx="0">
                  <c:v>10</c:v>
                </c:pt>
                <c:pt idx="1">
                  <c:v>6.8999999999999999E-3</c:v>
                </c:pt>
              </c:numCache>
            </c:numRef>
          </c:xVal>
          <c:yVal>
            <c:numRef>
              <c:f>Sheet1!$H$25:$H$26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5FBA-4B55-8EFB-56C5938E74E1}"/>
            </c:ext>
          </c:extLst>
        </c:ser>
        <c:ser>
          <c:idx val="10"/>
          <c:order val="10"/>
          <c:spPr>
            <a:ln w="19050" cap="rnd">
              <a:solidFill>
                <a:schemeClr val="accent2">
                  <a:lumMod val="50000"/>
                </a:schemeClr>
              </a:solidFill>
              <a:round/>
              <a:headEnd type="triangle" w="med" len="sm"/>
              <a:tailEnd type="triangle" w="med" len="sm"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BA-4B55-8EFB-56C5938E74E1}"/>
                </c:ext>
              </c:extLst>
            </c:dLbl>
            <c:dLbl>
              <c:idx val="1"/>
              <c:layout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FBA-4B55-8EFB-56C5938E74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Sheet1!$E$25:$E$26</c:f>
              <c:numCache>
                <c:formatCode>General</c:formatCode>
                <c:ptCount val="2"/>
                <c:pt idx="0">
                  <c:v>6.8999999999999999E-3</c:v>
                </c:pt>
                <c:pt idx="1">
                  <c:v>6.8999999999999999E-3</c:v>
                </c:pt>
              </c:numCache>
            </c:numRef>
          </c:xVal>
          <c:yVal>
            <c:numRef>
              <c:f>Sheet1!$F$25:$F$26</c:f>
              <c:numCache>
                <c:formatCode>General</c:formatCode>
                <c:ptCount val="2"/>
                <c:pt idx="0">
                  <c:v>0</c:v>
                </c:pt>
                <c:pt idx="1">
                  <c:v>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5FBA-4B55-8EFB-56C5938E74E1}"/>
            </c:ext>
          </c:extLst>
        </c:ser>
        <c:ser>
          <c:idx val="11"/>
          <c:order val="11"/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  <a:headEnd type="triangle" w="med" len="sm"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 type="triangle" w="med" len="sm"/>
                <a:tailEnd type="triangle" w="med" len="sm"/>
              </a:ln>
              <a:effectLst/>
            </c:spPr>
            <c:extLst>
              <c:ext xmlns:c16="http://schemas.microsoft.com/office/drawing/2014/chart" uri="{C3380CC4-5D6E-409C-BE32-E72D297353CC}">
                <c16:uniqueId val="{0000000B-5FBA-4B55-8EFB-56C5938E74E1}"/>
              </c:ext>
            </c:extLst>
          </c:dPt>
          <c:xVal>
            <c:numRef>
              <c:f>Sheet1!$G$28:$G$29</c:f>
              <c:numCache>
                <c:formatCode>General</c:formatCode>
                <c:ptCount val="2"/>
                <c:pt idx="0">
                  <c:v>10</c:v>
                </c:pt>
                <c:pt idx="1">
                  <c:v>1.5900000000000001E-3</c:v>
                </c:pt>
              </c:numCache>
            </c:numRef>
          </c:xVal>
          <c:yVal>
            <c:numRef>
              <c:f>Sheet1!$H$28:$H$29</c:f>
              <c:numCache>
                <c:formatCode>General</c:formatCode>
                <c:ptCount val="2"/>
                <c:pt idx="0">
                  <c:v>10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5FBA-4B55-8EFB-56C5938E74E1}"/>
            </c:ext>
          </c:extLst>
        </c:ser>
        <c:ser>
          <c:idx val="12"/>
          <c:order val="12"/>
          <c:spPr>
            <a:ln w="19050" cap="rnd">
              <a:solidFill>
                <a:schemeClr val="accent6">
                  <a:lumMod val="75000"/>
                </a:schemeClr>
              </a:solidFill>
              <a:round/>
              <a:headEnd type="triangle" w="med" len="sm"/>
              <a:tailEnd type="triangle" w="med" len="sm"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>
                    <a:lumMod val="80000"/>
                    <a:lumOff val="20000"/>
                  </a:schemeClr>
                </a:soli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 type="triangle" w="med" len="sm"/>
                <a:tailEnd type="triangle" w="med" len="sm"/>
              </a:ln>
              <a:effectLst/>
            </c:spPr>
            <c:extLst>
              <c:ext xmlns:c16="http://schemas.microsoft.com/office/drawing/2014/chart" uri="{C3380CC4-5D6E-409C-BE32-E72D297353CC}">
                <c16:uniqueId val="{0000000E-5FBA-4B55-8EFB-56C5938E74E1}"/>
              </c:ext>
            </c:extLst>
          </c:dPt>
          <c:dLbls>
            <c:dLbl>
              <c:idx val="1"/>
              <c:layout/>
              <c:spPr>
                <a:solidFill>
                  <a:sysClr val="window" lastClr="FFFFFF"/>
                </a:solidFill>
                <a:ln>
                  <a:solidFill>
                    <a:sysClr val="window" lastClr="FFFFFF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E-5FBA-4B55-8EFB-56C5938E74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Sheet1!$E$28:$E$29</c:f>
              <c:numCache>
                <c:formatCode>General</c:formatCode>
                <c:ptCount val="2"/>
                <c:pt idx="0">
                  <c:v>1.5900000000000001E-3</c:v>
                </c:pt>
                <c:pt idx="1">
                  <c:v>1.5900000000000001E-3</c:v>
                </c:pt>
              </c:numCache>
            </c:numRef>
          </c:xVal>
          <c:yVal>
            <c:numRef>
              <c:f>Sheet1!$F$28:$F$29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5FBA-4B55-8EFB-56C5938E74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1081359"/>
        <c:axId val="142109591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60,H</c:v>
                </c:tx>
                <c:spPr>
                  <a:ln w="19050" cap="rnd">
                    <a:solidFill>
                      <a:schemeClr val="tx1"/>
                    </a:solidFill>
                    <a:round/>
                    <a:tailEnd type="triangle"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'[1]grain size'!$D$15:$D$16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1E-3</c:v>
                      </c:pt>
                      <c:pt idx="1">
                        <c:v>0.14343094405594403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'[1]grain size'!$E$15:$E$16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60</c:v>
                      </c:pt>
                      <c:pt idx="1">
                        <c:v>60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10-5FBA-4B55-8EFB-56C5938E74E1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60,V</c:v>
                </c:tx>
                <c:spPr>
                  <a:ln w="19050" cap="rnd">
                    <a:solidFill>
                      <a:schemeClr val="tx1"/>
                    </a:solidFill>
                    <a:round/>
                    <a:headEnd type="triangle" w="sm" len="med"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'[1]grain size'!$D$18:$D$19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0.14343094405594403</c:v>
                      </c:pt>
                      <c:pt idx="1">
                        <c:v>0.14343094405594403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'[1]grain size'!$E$18:$E$19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</c:v>
                      </c:pt>
                      <c:pt idx="1">
                        <c:v>60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5FBA-4B55-8EFB-56C5938E74E1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30 V</c:v>
                </c:tx>
                <c:spPr>
                  <a:ln w="19050" cap="rnd">
                    <a:solidFill>
                      <a:schemeClr val="tx1"/>
                    </a:solidFill>
                    <a:round/>
                    <a:tailEnd type="triangle"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'[1]grain size'!$D$4:$D$5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1E-3</c:v>
                      </c:pt>
                      <c:pt idx="1">
                        <c:v>4.9000000000000002E-2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'[1]grain size'!$E$4:$E$5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</c:v>
                      </c:pt>
                      <c:pt idx="1">
                        <c:v>30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5FBA-4B55-8EFB-56C5938E74E1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30 V</c:v>
                </c:tx>
                <c:spPr>
                  <a:ln w="19050" cap="rnd">
                    <a:solidFill>
                      <a:schemeClr val="tx1"/>
                    </a:solidFill>
                    <a:round/>
                    <a:headEnd type="triangle"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'[1]grain size'!$D$7:$D$8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4.9000000000000002E-2</c:v>
                      </c:pt>
                      <c:pt idx="1">
                        <c:v>4.9000000000000002E-2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'[1]grain size'!$E$7:$E$8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</c:v>
                      </c:pt>
                      <c:pt idx="1">
                        <c:v>30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5FBA-4B55-8EFB-56C5938E74E1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10 H</c:v>
                </c:tx>
                <c:spPr>
                  <a:ln w="19050" cap="rnd">
                    <a:solidFill>
                      <a:schemeClr val="tx1"/>
                    </a:solidFill>
                    <a:round/>
                    <a:headEnd type="none"/>
                    <a:tailEnd type="triangle"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'[1]grain size'!$D$21:$D$22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1E-3</c:v>
                      </c:pt>
                      <c:pt idx="1">
                        <c:v>2.1000000000000001E-2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'[1]grain size'!$E$21:$E$22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5FBA-4B55-8EFB-56C5938E74E1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10 V</c:v>
                </c:tx>
                <c:spPr>
                  <a:ln w="19050" cap="rnd">
                    <a:solidFill>
                      <a:schemeClr val="tx1"/>
                    </a:solidFill>
                    <a:round/>
                    <a:headEnd type="triangle"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'[1]grain size'!$D$24:$D$25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2.1000000000000001E-2</c:v>
                      </c:pt>
                      <c:pt idx="1">
                        <c:v>2.1000000000000001E-2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'[1]grain size'!$E$24:$E$25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5FBA-4B55-8EFB-56C5938E74E1}"/>
                  </c:ext>
                </c:extLst>
              </c15:ser>
            </c15:filteredScatterSeries>
          </c:ext>
        </c:extLst>
      </c:scatterChart>
      <c:valAx>
        <c:axId val="1421081359"/>
        <c:scaling>
          <c:logBase val="10"/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2857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  <a:headEnd type="triangle" w="med" len="sm"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Grain size, D (mm</a:t>
                </a:r>
                <a:r>
                  <a:rPr lang="en-US" dirty="0"/>
                  <a:t>)</a:t>
                </a:r>
              </a:p>
            </c:rich>
          </c:tx>
          <c:layout>
            <c:manualLayout>
              <c:xMode val="edge"/>
              <c:yMode val="edge"/>
              <c:x val="0.44834212078220248"/>
              <c:y val="0.892642234546121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095919"/>
        <c:crossesAt val="0"/>
        <c:crossBetween val="midCat"/>
      </c:valAx>
      <c:valAx>
        <c:axId val="1421095919"/>
        <c:scaling>
          <c:orientation val="minMax"/>
          <c:max val="10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Percent Finer (%)</a:t>
                </a:r>
              </a:p>
            </c:rich>
          </c:tx>
          <c:layout>
            <c:manualLayout>
              <c:xMode val="edge"/>
              <c:yMode val="edge"/>
              <c:x val="3.0324712932308005E-2"/>
              <c:y val="0.382420925370907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triangle" w="med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081359"/>
        <c:crossesAt val="1.0000000000000002E-3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Particle Size</a:t>
            </a:r>
            <a:r>
              <a:rPr lang="en-US" b="1" baseline="0">
                <a:solidFill>
                  <a:schemeClr val="tx1"/>
                </a:solidFill>
              </a:rPr>
              <a:t> Distribution Curve</a:t>
            </a:r>
            <a:endParaRPr lang="en-US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5162054734968934"/>
          <c:y val="8.76978957108593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955275730347295E-2"/>
          <c:y val="0.17135142038103113"/>
          <c:w val="0.87187693532690436"/>
          <c:h val="0.62271617089530473"/>
        </c:manualLayout>
      </c:layout>
      <c:scatterChart>
        <c:scatterStyle val="lineMarker"/>
        <c:varyColors val="0"/>
        <c:ser>
          <c:idx val="1"/>
          <c:order val="0"/>
          <c:tx>
            <c:v>A</c:v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accent6">
                    <a:lumMod val="50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9F-4A15-9F8C-953DD941145B}"/>
              </c:ext>
            </c:extLst>
          </c:dPt>
          <c:xVal>
            <c:numRef>
              <c:f>'Particle Distribution Ansal (2)'!$W$33:$W$34</c:f>
              <c:numCache>
                <c:formatCode>General</c:formatCode>
                <c:ptCount val="2"/>
                <c:pt idx="0">
                  <c:v>10</c:v>
                </c:pt>
                <c:pt idx="1">
                  <c:v>1.9120000000000002E-2</c:v>
                </c:pt>
              </c:numCache>
            </c:numRef>
          </c:xVal>
          <c:yVal>
            <c:numRef>
              <c:f>'Particle Distribution Ansal (2)'!$X$33:$X$34</c:f>
              <c:numCache>
                <c:formatCode>General</c:formatCode>
                <c:ptCount val="2"/>
                <c:pt idx="0">
                  <c:v>60</c:v>
                </c:pt>
                <c:pt idx="1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9F-4A15-9F8C-953DD941145B}"/>
            </c:ext>
          </c:extLst>
        </c:ser>
        <c:ser>
          <c:idx val="2"/>
          <c:order val="1"/>
          <c:tx>
            <c:v>B</c:v>
          </c:tx>
          <c:spPr>
            <a:ln w="19050" cap="rnd">
              <a:solidFill>
                <a:schemeClr val="accent6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D9F-4A15-9F8C-953DD941145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'Particle Distribution Ansal (2)'!$X$37:$X$38</c:f>
              <c:numCache>
                <c:formatCode>General</c:formatCode>
                <c:ptCount val="2"/>
                <c:pt idx="0">
                  <c:v>1.9120000000000002E-2</c:v>
                </c:pt>
                <c:pt idx="1">
                  <c:v>1.9120000000000002E-2</c:v>
                </c:pt>
              </c:numCache>
            </c:numRef>
          </c:xVal>
          <c:yVal>
            <c:numRef>
              <c:f>'Particle Distribution Ansal (2)'!$W$37:$W$38</c:f>
              <c:numCache>
                <c:formatCode>General</c:formatCode>
                <c:ptCount val="2"/>
                <c:pt idx="0">
                  <c:v>0</c:v>
                </c:pt>
                <c:pt idx="1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D9F-4A15-9F8C-953DD941145B}"/>
            </c:ext>
          </c:extLst>
        </c:ser>
        <c:ser>
          <c:idx val="0"/>
          <c:order val="2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'Particle Distribution Ansal (2)'!$R$50:$R$71</c:f>
              <c:numCache>
                <c:formatCode>General</c:formatCode>
                <c:ptCount val="22"/>
                <c:pt idx="0">
                  <c:v>10</c:v>
                </c:pt>
                <c:pt idx="1">
                  <c:v>4.75</c:v>
                </c:pt>
                <c:pt idx="2">
                  <c:v>2.36</c:v>
                </c:pt>
                <c:pt idx="3">
                  <c:v>1.18</c:v>
                </c:pt>
                <c:pt idx="4">
                  <c:v>0.6</c:v>
                </c:pt>
                <c:pt idx="5">
                  <c:v>0.42499999999999999</c:v>
                </c:pt>
                <c:pt idx="6">
                  <c:v>0.3</c:v>
                </c:pt>
                <c:pt idx="7">
                  <c:v>0.15</c:v>
                </c:pt>
                <c:pt idx="8">
                  <c:v>7.4999999999999997E-2</c:v>
                </c:pt>
                <c:pt idx="9">
                  <c:v>3.0716286233853207E-2</c:v>
                </c:pt>
                <c:pt idx="10">
                  <c:v>2.2853648286433395E-2</c:v>
                </c:pt>
                <c:pt idx="11">
                  <c:v>1.7353925060342976E-2</c:v>
                </c:pt>
                <c:pt idx="12">
                  <c:v>1.252586813358659E-2</c:v>
                </c:pt>
                <c:pt idx="13">
                  <c:v>9.2998174892485568E-3</c:v>
                </c:pt>
                <c:pt idx="14">
                  <c:v>6.744605844673208E-3</c:v>
                </c:pt>
                <c:pt idx="15">
                  <c:v>4.8131128181250855E-3</c:v>
                </c:pt>
                <c:pt idx="16">
                  <c:v>3.4545663017712274E-3</c:v>
                </c:pt>
                <c:pt idx="17">
                  <c:v>2.837185068181332E-3</c:v>
                </c:pt>
                <c:pt idx="18">
                  <c:v>2.4570743442829182E-3</c:v>
                </c:pt>
                <c:pt idx="19">
                  <c:v>1.1987913913604818E-3</c:v>
                </c:pt>
                <c:pt idx="20">
                  <c:v>1.0204422924507894E-3</c:v>
                </c:pt>
                <c:pt idx="21">
                  <c:v>7.2156166480149924E-4</c:v>
                </c:pt>
              </c:numCache>
            </c:numRef>
          </c:xVal>
          <c:yVal>
            <c:numRef>
              <c:f>'Particle Distribution Ansal (2)'!$S$50:$S$71</c:f>
              <c:numCache>
                <c:formatCode>General</c:formatCode>
                <c:ptCount val="22"/>
                <c:pt idx="0">
                  <c:v>100</c:v>
                </c:pt>
                <c:pt idx="1">
                  <c:v>97.963999999999999</c:v>
                </c:pt>
                <c:pt idx="2">
                  <c:v>96.646000000000001</c:v>
                </c:pt>
                <c:pt idx="3">
                  <c:v>94.531999999999996</c:v>
                </c:pt>
                <c:pt idx="4">
                  <c:v>92.488</c:v>
                </c:pt>
                <c:pt idx="5">
                  <c:v>89.512</c:v>
                </c:pt>
                <c:pt idx="6">
                  <c:v>88.451999999999998</c:v>
                </c:pt>
                <c:pt idx="7">
                  <c:v>85.471999999999994</c:v>
                </c:pt>
                <c:pt idx="8">
                  <c:v>79.825999999999993</c:v>
                </c:pt>
                <c:pt idx="9">
                  <c:v>67.395495280000006</c:v>
                </c:pt>
                <c:pt idx="10">
                  <c:v>64.020452000000006</c:v>
                </c:pt>
                <c:pt idx="11">
                  <c:v>58.105345400000004</c:v>
                </c:pt>
                <c:pt idx="12">
                  <c:v>56.413034199999998</c:v>
                </c:pt>
                <c:pt idx="13">
                  <c:v>54.720723</c:v>
                </c:pt>
                <c:pt idx="14">
                  <c:v>52.190238799999996</c:v>
                </c:pt>
                <c:pt idx="15">
                  <c:v>51.344083199999993</c:v>
                </c:pt>
                <c:pt idx="16">
                  <c:v>49.659754599999999</c:v>
                </c:pt>
                <c:pt idx="17">
                  <c:v>48.813598999999996</c:v>
                </c:pt>
                <c:pt idx="18">
                  <c:v>48.478329799999997</c:v>
                </c:pt>
                <c:pt idx="19">
                  <c:v>47.121287799999998</c:v>
                </c:pt>
                <c:pt idx="20">
                  <c:v>47.121287799999998</c:v>
                </c:pt>
                <c:pt idx="21">
                  <c:v>47.121287799999998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9F-4A15-9F8C-953DD9411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3302000"/>
        <c:axId val="1230159392"/>
      </c:scatterChart>
      <c:valAx>
        <c:axId val="1243302000"/>
        <c:scaling>
          <c:logBase val="10"/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minorGridlines>
          <c:spPr>
            <a:ln w="9525" cap="flat" cmpd="dbl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 baseline="0" dirty="0"/>
                  <a:t>Grain Size, D (mm)</a:t>
                </a:r>
                <a:endParaRPr lang="en-IN" sz="1400" b="1" dirty="0"/>
              </a:p>
            </c:rich>
          </c:tx>
          <c:layout/>
          <c:overlay val="0"/>
          <c:spPr>
            <a:noFill/>
            <a:ln w="9525">
              <a:solidFill>
                <a:schemeClr val="tx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159392"/>
        <c:crosses val="autoZero"/>
        <c:crossBetween val="midCat"/>
      </c:valAx>
      <c:valAx>
        <c:axId val="1230159392"/>
        <c:scaling>
          <c:orientation val="minMax"/>
          <c:max val="10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 dirty="0"/>
                  <a:t>Percentage</a:t>
                </a:r>
                <a:r>
                  <a:rPr lang="en-IN" sz="1400" b="1" baseline="0" dirty="0"/>
                  <a:t> Finer (%)</a:t>
                </a:r>
                <a:endParaRPr lang="en-IN" sz="1400" b="1" dirty="0"/>
              </a:p>
            </c:rich>
          </c:tx>
          <c:layout>
            <c:manualLayout>
              <c:xMode val="edge"/>
              <c:yMode val="edge"/>
              <c:x val="1.0587639185330554E-2"/>
              <c:y val="0.27881159760553287"/>
            </c:manualLayout>
          </c:layout>
          <c:overlay val="0"/>
          <c:spPr>
            <a:noFill/>
            <a:ln w="0">
              <a:solidFill>
                <a:schemeClr val="tx1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302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MDD</a:t>
            </a:r>
            <a:r>
              <a:rPr lang="en-IN" b="1" baseline="0"/>
              <a:t> - OMC Graph</a:t>
            </a:r>
            <a:endParaRPr lang="en-IN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'MDD &amp; OMC'!$J$40:$J$43</c:f>
              <c:numCache>
                <c:formatCode>General</c:formatCode>
                <c:ptCount val="4"/>
                <c:pt idx="0">
                  <c:v>15.03</c:v>
                </c:pt>
                <c:pt idx="1">
                  <c:v>16.420000000000002</c:v>
                </c:pt>
                <c:pt idx="2">
                  <c:v>18.3</c:v>
                </c:pt>
                <c:pt idx="3">
                  <c:v>20.21</c:v>
                </c:pt>
              </c:numCache>
            </c:numRef>
          </c:xVal>
          <c:yVal>
            <c:numRef>
              <c:f>'MDD &amp; OMC'!$I$40:$I$43</c:f>
              <c:numCache>
                <c:formatCode>General</c:formatCode>
                <c:ptCount val="4"/>
                <c:pt idx="0">
                  <c:v>1.827</c:v>
                </c:pt>
                <c:pt idx="1">
                  <c:v>1.8480000000000001</c:v>
                </c:pt>
                <c:pt idx="2">
                  <c:v>1.8560000000000001</c:v>
                </c:pt>
                <c:pt idx="3">
                  <c:v>1.782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C5-478C-B65C-F1272048C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720016"/>
        <c:axId val="1451723856"/>
      </c:scatterChart>
      <c:valAx>
        <c:axId val="1451720016"/>
        <c:scaling>
          <c:orientation val="minMax"/>
          <c:min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Water</a:t>
                </a:r>
                <a:r>
                  <a:rPr lang="en-IN" sz="1100" b="1" baseline="0"/>
                  <a:t> Content (%)</a:t>
                </a:r>
                <a:endParaRPr lang="en-IN" sz="11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723856"/>
        <c:crosses val="autoZero"/>
        <c:crossBetween val="midCat"/>
      </c:valAx>
      <c:valAx>
        <c:axId val="1451723856"/>
        <c:scaling>
          <c:orientation val="minMax"/>
          <c:max val="1.8900000000000001"/>
          <c:min val="1.75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Dry</a:t>
                </a:r>
                <a:r>
                  <a:rPr lang="en-IN" sz="1100" b="1" baseline="0"/>
                  <a:t> Density (g/cc)</a:t>
                </a:r>
                <a:endParaRPr lang="en-IN" sz="11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72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Stress</a:t>
            </a:r>
            <a:r>
              <a:rPr lang="en-IN" sz="1600" b="1" baseline="0" dirty="0"/>
              <a:t> vs Penetration graph</a:t>
            </a:r>
            <a:endParaRPr lang="en-IN" sz="1600" b="1" dirty="0"/>
          </a:p>
        </c:rich>
      </c:tx>
      <c:layout>
        <c:manualLayout>
          <c:xMode val="edge"/>
          <c:yMode val="edge"/>
          <c:x val="0.33762928569427242"/>
          <c:y val="1.2212712760842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'CBR Soil'!$B$4:$B$29</c:f>
              <c:numCache>
                <c:formatCode>General</c:formatCode>
                <c:ptCount val="2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</c:numCache>
            </c:numRef>
          </c:xVal>
          <c:yVal>
            <c:numRef>
              <c:f>'CBR Soil'!$G$4:$G$29</c:f>
              <c:numCache>
                <c:formatCode>General</c:formatCode>
                <c:ptCount val="26"/>
                <c:pt idx="0">
                  <c:v>0</c:v>
                </c:pt>
                <c:pt idx="1">
                  <c:v>0.20814034144496768</c:v>
                </c:pt>
                <c:pt idx="2">
                  <c:v>0.34199265105587934</c:v>
                </c:pt>
                <c:pt idx="3">
                  <c:v>0.43568926778351752</c:v>
                </c:pt>
                <c:pt idx="4">
                  <c:v>0.52938588451115565</c:v>
                </c:pt>
                <c:pt idx="5">
                  <c:v>0.62308250123879383</c:v>
                </c:pt>
                <c:pt idx="6">
                  <c:v>0.67662342508315843</c:v>
                </c:pt>
                <c:pt idx="7">
                  <c:v>0.74354957988861425</c:v>
                </c:pt>
                <c:pt idx="8">
                  <c:v>0.81716835017461575</c:v>
                </c:pt>
                <c:pt idx="9">
                  <c:v>0.86401665853843479</c:v>
                </c:pt>
                <c:pt idx="10">
                  <c:v>0.93094281334389073</c:v>
                </c:pt>
                <c:pt idx="11">
                  <c:v>0.98448373718825533</c:v>
                </c:pt>
                <c:pt idx="12">
                  <c:v>1.0313320455520745</c:v>
                </c:pt>
                <c:pt idx="13">
                  <c:v>1.0714877384353478</c:v>
                </c:pt>
                <c:pt idx="14">
                  <c:v>1.1049508158380759</c:v>
                </c:pt>
                <c:pt idx="15">
                  <c:v>1.1584917396824406</c:v>
                </c:pt>
                <c:pt idx="16">
                  <c:v>1.2053400480462597</c:v>
                </c:pt>
                <c:pt idx="17">
                  <c:v>1.2321105099684422</c:v>
                </c:pt>
                <c:pt idx="18">
                  <c:v>1.2789588183322609</c:v>
                </c:pt>
                <c:pt idx="19">
                  <c:v>1.3124218957349889</c:v>
                </c:pt>
                <c:pt idx="20">
                  <c:v>1.3659628195793536</c:v>
                </c:pt>
                <c:pt idx="21">
                  <c:v>1.4061185124626272</c:v>
                </c:pt>
                <c:pt idx="22">
                  <c:v>1.4462742053459008</c:v>
                </c:pt>
                <c:pt idx="23">
                  <c:v>1.4797372827486284</c:v>
                </c:pt>
                <c:pt idx="24">
                  <c:v>1.5132003601513564</c:v>
                </c:pt>
                <c:pt idx="25">
                  <c:v>1.5466634375540844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F2-4612-AF06-CA3FE192D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6663503"/>
        <c:axId val="1896654863"/>
      </c:scatterChart>
      <c:valAx>
        <c:axId val="1896663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Penetration</a:t>
                </a:r>
                <a:r>
                  <a:rPr lang="en-IN" sz="1200" b="1" baseline="0" dirty="0"/>
                  <a:t> (mm)</a:t>
                </a:r>
                <a:endParaRPr lang="en-IN" sz="12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54863"/>
        <c:crosses val="autoZero"/>
        <c:crossBetween val="midCat"/>
      </c:valAx>
      <c:valAx>
        <c:axId val="189665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Stress</a:t>
                </a:r>
                <a:r>
                  <a:rPr lang="en-IN" sz="1200" b="1" baseline="0" dirty="0"/>
                  <a:t> </a:t>
                </a:r>
              </a:p>
              <a:p>
                <a:pPr>
                  <a:defRPr sz="1200"/>
                </a:pPr>
                <a:r>
                  <a:rPr lang="en-IN" sz="1200" b="1" baseline="0" dirty="0"/>
                  <a:t>(Kg/cm2)</a:t>
                </a:r>
                <a:endParaRPr lang="en-IN" sz="12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63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469816272965886E-2"/>
          <c:y val="5.0925925925925923E-2"/>
          <c:w val="0.88386351706036748"/>
          <c:h val="0.8416746864975212"/>
        </c:manualLayout>
      </c:layout>
      <c:scatterChart>
        <c:scatterStyle val="smoothMarker"/>
        <c:varyColors val="0"/>
        <c:ser>
          <c:idx val="0"/>
          <c:order val="0"/>
          <c:tx>
            <c:v>test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'[TAT Soil ^0 Mix7.xlsx]Soil Trial 1'!$Q$8:$Q$188</c:f>
              <c:numCache>
                <c:formatCode>General</c:formatCode>
                <c:ptCount val="181"/>
                <c:pt idx="0">
                  <c:v>205.34887815301715</c:v>
                </c:pt>
                <c:pt idx="1">
                  <c:v>205.34077942838962</c:v>
                </c:pt>
                <c:pt idx="2">
                  <c:v>205.31648572145701</c:v>
                </c:pt>
                <c:pt idx="3">
                  <c:v>205.27600443231776</c:v>
                </c:pt>
                <c:pt idx="4">
                  <c:v>205.21934789196473</c:v>
                </c:pt>
                <c:pt idx="5">
                  <c:v>205.14653335852896</c:v>
                </c:pt>
                <c:pt idx="6">
                  <c:v>205.05758301202266</c:v>
                </c:pt>
                <c:pt idx="7">
                  <c:v>204.9525239475831</c:v>
                </c:pt>
                <c:pt idx="8">
                  <c:v>204.83138816721902</c:v>
                </c:pt>
                <c:pt idx="9">
                  <c:v>204.69421257006258</c:v>
                </c:pt>
                <c:pt idx="10">
                  <c:v>204.54103894112953</c:v>
                </c:pt>
                <c:pt idx="11">
                  <c:v>204.37191393859109</c:v>
                </c:pt>
                <c:pt idx="12">
                  <c:v>204.18688907956135</c:v>
                </c:pt>
                <c:pt idx="13">
                  <c:v>203.9860207244048</c:v>
                </c:pt>
                <c:pt idx="14">
                  <c:v>203.76937005956819</c:v>
                </c:pt>
                <c:pt idx="15">
                  <c:v>203.53700307894286</c:v>
                </c:pt>
                <c:pt idx="16">
                  <c:v>203.28899056376201</c:v>
                </c:pt>
                <c:pt idx="17">
                  <c:v>203.02540806104042</c:v>
                </c:pt>
                <c:pt idx="18">
                  <c:v>202.74633586056171</c:v>
                </c:pt>
                <c:pt idx="19">
                  <c:v>202.45185897042163</c:v>
                </c:pt>
                <c:pt idx="20">
                  <c:v>202.14206709113353</c:v>
                </c:pt>
                <c:pt idx="21">
                  <c:v>201.81705458830493</c:v>
                </c:pt>
                <c:pt idx="22">
                  <c:v>201.47692046389261</c:v>
                </c:pt>
                <c:pt idx="23">
                  <c:v>201.12176832604581</c:v>
                </c:pt>
                <c:pt idx="24">
                  <c:v>200.7517063575462</c:v>
                </c:pt>
                <c:pt idx="25">
                  <c:v>200.36684728285422</c:v>
                </c:pt>
                <c:pt idx="26">
                  <c:v>199.96730833377228</c:v>
                </c:pt>
                <c:pt idx="27">
                  <c:v>199.55321121373461</c:v>
                </c:pt>
                <c:pt idx="28">
                  <c:v>199.12468206073549</c:v>
                </c:pt>
                <c:pt idx="29">
                  <c:v>198.68185140890614</c:v>
                </c:pt>
                <c:pt idx="30">
                  <c:v>198.22485414875297</c:v>
                </c:pt>
                <c:pt idx="31">
                  <c:v>197.75382948606835</c:v>
                </c:pt>
                <c:pt idx="32">
                  <c:v>197.26892089952753</c:v>
                </c:pt>
                <c:pt idx="33">
                  <c:v>196.77027609698337</c:v>
                </c:pt>
                <c:pt idx="34">
                  <c:v>196.2580469704732</c:v>
                </c:pt>
                <c:pt idx="35">
                  <c:v>195.73238954995102</c:v>
                </c:pt>
                <c:pt idx="36">
                  <c:v>195.19346395575928</c:v>
                </c:pt>
                <c:pt idx="37">
                  <c:v>194.64143434985471</c:v>
                </c:pt>
                <c:pt idx="38">
                  <c:v>194.07646888580283</c:v>
                </c:pt>
                <c:pt idx="39">
                  <c:v>193.49873965755697</c:v>
                </c:pt>
                <c:pt idx="40">
                  <c:v>192.90842264703662</c:v>
                </c:pt>
                <c:pt idx="41">
                  <c:v>192.30569767052174</c:v>
                </c:pt>
                <c:pt idx="42">
                  <c:v>191.69074832387889</c:v>
                </c:pt>
                <c:pt idx="43">
                  <c:v>191.06376192663618</c:v>
                </c:pt>
                <c:pt idx="44">
                  <c:v>190.42492946492402</c:v>
                </c:pt>
                <c:pt idx="45">
                  <c:v>189.77444553329872</c:v>
                </c:pt>
                <c:pt idx="46">
                  <c:v>189.11250827546723</c:v>
                </c:pt>
                <c:pt idx="47">
                  <c:v>188.43931932393065</c:v>
                </c:pt>
                <c:pt idx="48">
                  <c:v>187.75508373856493</c:v>
                </c:pt>
                <c:pt idx="49">
                  <c:v>187.06000994415768</c:v>
                </c:pt>
                <c:pt idx="50">
                  <c:v>186.35430966692005</c:v>
                </c:pt>
                <c:pt idx="51">
                  <c:v>185.63819786999272</c:v>
                </c:pt>
                <c:pt idx="52">
                  <c:v>184.91189268796617</c:v>
                </c:pt>
                <c:pt idx="53">
                  <c:v>184.17561536043476</c:v>
                </c:pt>
                <c:pt idx="54">
                  <c:v>183.42959016460492</c:v>
                </c:pt>
                <c:pt idx="55">
                  <c:v>182.67404434697818</c:v>
                </c:pt>
                <c:pt idx="56">
                  <c:v>181.90920805412975</c:v>
                </c:pt>
                <c:pt idx="57">
                  <c:v>181.13531426260357</c:v>
                </c:pt>
                <c:pt idx="58">
                  <c:v>180.35259870794539</c:v>
                </c:pt>
                <c:pt idx="59">
                  <c:v>179.56129981289553</c:v>
                </c:pt>
                <c:pt idx="60">
                  <c:v>178.76165861476287</c:v>
                </c:pt>
                <c:pt idx="61">
                  <c:v>177.95391869200267</c:v>
                </c:pt>
                <c:pt idx="62">
                  <c:v>177.1383260900202</c:v>
                </c:pt>
                <c:pt idx="63">
                  <c:v>176.3151292462228</c:v>
                </c:pt>
                <c:pt idx="64">
                  <c:v>175.48457891434359</c:v>
                </c:pt>
                <c:pt idx="65">
                  <c:v>174.64692808805935</c:v>
                </c:pt>
                <c:pt idx="66">
                  <c:v>173.80243192392632</c:v>
                </c:pt>
                <c:pt idx="67">
                  <c:v>172.95134766365692</c:v>
                </c:pt>
                <c:pt idx="68">
                  <c:v>172.09393455576139</c:v>
                </c:pt>
                <c:pt idx="69">
                  <c:v>171.23045377657846</c:v>
                </c:pt>
                <c:pt idx="70">
                  <c:v>170.36116835071809</c:v>
                </c:pt>
                <c:pt idx="71">
                  <c:v>169.48634307094198</c:v>
                </c:pt>
                <c:pt idx="72">
                  <c:v>168.60624441750502</c:v>
                </c:pt>
                <c:pt idx="73">
                  <c:v>167.7211404769827</c:v>
                </c:pt>
                <c:pt idx="74">
                  <c:v>166.83130086060953</c:v>
                </c:pt>
                <c:pt idx="75">
                  <c:v>165.93699662215269</c:v>
                </c:pt>
                <c:pt idx="76">
                  <c:v>165.03850017534657</c:v>
                </c:pt>
                <c:pt idx="77">
                  <c:v>164.1360852109128</c:v>
                </c:pt>
                <c:pt idx="78">
                  <c:v>163.23002661319143</c:v>
                </c:pt>
                <c:pt idx="79">
                  <c:v>162.32060037640846</c:v>
                </c:pt>
                <c:pt idx="80">
                  <c:v>161.40808352060552</c:v>
                </c:pt>
                <c:pt idx="81">
                  <c:v>160.49275400725654</c:v>
                </c:pt>
                <c:pt idx="82">
                  <c:v>159.57489065459836</c:v>
                </c:pt>
                <c:pt idx="83">
                  <c:v>158.65477305269968</c:v>
                </c:pt>
                <c:pt idx="84">
                  <c:v>157.73268147829549</c:v>
                </c:pt>
                <c:pt idx="85">
                  <c:v>156.80889680941178</c:v>
                </c:pt>
                <c:pt idx="86">
                  <c:v>155.88370043980763</c:v>
                </c:pt>
                <c:pt idx="87">
                  <c:v>154.95737419325982</c:v>
                </c:pt>
                <c:pt idx="88">
                  <c:v>154.03020023771654</c:v>
                </c:pt>
                <c:pt idx="89">
                  <c:v>153.10246099934639</c:v>
                </c:pt>
                <c:pt idx="90">
                  <c:v>152.17443907650858</c:v>
                </c:pt>
                <c:pt idx="91">
                  <c:v>151.24641715367079</c:v>
                </c:pt>
                <c:pt idx="92">
                  <c:v>150.31867791530064</c:v>
                </c:pt>
                <c:pt idx="93">
                  <c:v>149.39150395975733</c:v>
                </c:pt>
                <c:pt idx="94">
                  <c:v>148.46517771320953</c:v>
                </c:pt>
                <c:pt idx="95">
                  <c:v>147.53998134360538</c:v>
                </c:pt>
                <c:pt idx="96">
                  <c:v>146.61619667472166</c:v>
                </c:pt>
                <c:pt idx="97">
                  <c:v>145.69410510031747</c:v>
                </c:pt>
                <c:pt idx="98">
                  <c:v>144.77398749841879</c:v>
                </c:pt>
                <c:pt idx="99">
                  <c:v>143.85612414576062</c:v>
                </c:pt>
                <c:pt idx="100">
                  <c:v>142.94079463241167</c:v>
                </c:pt>
                <c:pt idx="101">
                  <c:v>142.02827777660869</c:v>
                </c:pt>
                <c:pt idx="102">
                  <c:v>141.11885153982576</c:v>
                </c:pt>
                <c:pt idx="103">
                  <c:v>140.21279294210436</c:v>
                </c:pt>
                <c:pt idx="104">
                  <c:v>139.31037797767058</c:v>
                </c:pt>
                <c:pt idx="105">
                  <c:v>138.41188153086446</c:v>
                </c:pt>
                <c:pt idx="106">
                  <c:v>137.51757729240765</c:v>
                </c:pt>
                <c:pt idx="107">
                  <c:v>136.62773767603446</c:v>
                </c:pt>
                <c:pt idx="108">
                  <c:v>135.74263373551216</c:v>
                </c:pt>
                <c:pt idx="109">
                  <c:v>134.86253508207517</c:v>
                </c:pt>
                <c:pt idx="110">
                  <c:v>133.98770980229907</c:v>
                </c:pt>
                <c:pt idx="111">
                  <c:v>133.1184243764387</c:v>
                </c:pt>
                <c:pt idx="112">
                  <c:v>132.25494359725573</c:v>
                </c:pt>
                <c:pt idx="113">
                  <c:v>131.39753048936024</c:v>
                </c:pt>
                <c:pt idx="114">
                  <c:v>130.54644622909083</c:v>
                </c:pt>
                <c:pt idx="115">
                  <c:v>129.7019500649578</c:v>
                </c:pt>
                <c:pt idx="116">
                  <c:v>128.86429923867357</c:v>
                </c:pt>
                <c:pt idx="117">
                  <c:v>128.03374890679436</c:v>
                </c:pt>
                <c:pt idx="118">
                  <c:v>127.21055206299695</c:v>
                </c:pt>
                <c:pt idx="119">
                  <c:v>126.39495946101447</c:v>
                </c:pt>
                <c:pt idx="120">
                  <c:v>125.5872195382543</c:v>
                </c:pt>
                <c:pt idx="121">
                  <c:v>124.78757834012163</c:v>
                </c:pt>
                <c:pt idx="122">
                  <c:v>123.99627944507178</c:v>
                </c:pt>
                <c:pt idx="123">
                  <c:v>123.2135638904136</c:v>
                </c:pt>
                <c:pt idx="124">
                  <c:v>122.43967009888742</c:v>
                </c:pt>
                <c:pt idx="125">
                  <c:v>121.67483380603898</c:v>
                </c:pt>
                <c:pt idx="126">
                  <c:v>120.91928798841225</c:v>
                </c:pt>
                <c:pt idx="127">
                  <c:v>120.17326279258239</c:v>
                </c:pt>
                <c:pt idx="128">
                  <c:v>119.43698546505098</c:v>
                </c:pt>
                <c:pt idx="129">
                  <c:v>118.71068028302446</c:v>
                </c:pt>
                <c:pt idx="130">
                  <c:v>117.99456848609711</c:v>
                </c:pt>
                <c:pt idx="131">
                  <c:v>117.28886820885947</c:v>
                </c:pt>
                <c:pt idx="132">
                  <c:v>116.59379441445222</c:v>
                </c:pt>
                <c:pt idx="133">
                  <c:v>115.90955882908651</c:v>
                </c:pt>
                <c:pt idx="134">
                  <c:v>115.23636987754989</c:v>
                </c:pt>
                <c:pt idx="135">
                  <c:v>114.57443261971844</c:v>
                </c:pt>
                <c:pt idx="136">
                  <c:v>113.92394868809313</c:v>
                </c:pt>
                <c:pt idx="137">
                  <c:v>113.28511622638096</c:v>
                </c:pt>
                <c:pt idx="138">
                  <c:v>112.65812982913829</c:v>
                </c:pt>
                <c:pt idx="139">
                  <c:v>112.04318048249542</c:v>
                </c:pt>
                <c:pt idx="140">
                  <c:v>111.44045550598054</c:v>
                </c:pt>
                <c:pt idx="141">
                  <c:v>110.85013849546019</c:v>
                </c:pt>
                <c:pt idx="142">
                  <c:v>110.27240926721433</c:v>
                </c:pt>
                <c:pt idx="143">
                  <c:v>109.70744380316245</c:v>
                </c:pt>
                <c:pt idx="144">
                  <c:v>109.15541419725785</c:v>
                </c:pt>
                <c:pt idx="145">
                  <c:v>108.61648860306613</c:v>
                </c:pt>
                <c:pt idx="146">
                  <c:v>108.09083118254395</c:v>
                </c:pt>
                <c:pt idx="147">
                  <c:v>107.57860205603379</c:v>
                </c:pt>
                <c:pt idx="148">
                  <c:v>107.07995725348962</c:v>
                </c:pt>
                <c:pt idx="149">
                  <c:v>106.5950486669488</c:v>
                </c:pt>
                <c:pt idx="150">
                  <c:v>106.1240240042642</c:v>
                </c:pt>
                <c:pt idx="151">
                  <c:v>105.66702674411101</c:v>
                </c:pt>
                <c:pt idx="152">
                  <c:v>105.22419609228166</c:v>
                </c:pt>
                <c:pt idx="153">
                  <c:v>104.79566693928254</c:v>
                </c:pt>
                <c:pt idx="154">
                  <c:v>104.38156981924489</c:v>
                </c:pt>
                <c:pt idx="155">
                  <c:v>103.98203087016293</c:v>
                </c:pt>
                <c:pt idx="156">
                  <c:v>103.59717179547096</c:v>
                </c:pt>
                <c:pt idx="157">
                  <c:v>103.22710982697133</c:v>
                </c:pt>
                <c:pt idx="158">
                  <c:v>102.87195768912456</c:v>
                </c:pt>
                <c:pt idx="159">
                  <c:v>102.53182356471223</c:v>
                </c:pt>
                <c:pt idx="160">
                  <c:v>102.20681106188363</c:v>
                </c:pt>
                <c:pt idx="161">
                  <c:v>101.89701918259553</c:v>
                </c:pt>
                <c:pt idx="162">
                  <c:v>101.60254229245544</c:v>
                </c:pt>
                <c:pt idx="163">
                  <c:v>101.32347009197673</c:v>
                </c:pt>
                <c:pt idx="164">
                  <c:v>101.05988758925513</c:v>
                </c:pt>
                <c:pt idx="165">
                  <c:v>100.81187507407432</c:v>
                </c:pt>
                <c:pt idx="166">
                  <c:v>100.57950809344896</c:v>
                </c:pt>
                <c:pt idx="167">
                  <c:v>100.36285742861239</c:v>
                </c:pt>
                <c:pt idx="168">
                  <c:v>100.1619890734558</c:v>
                </c:pt>
                <c:pt idx="169">
                  <c:v>99.976964214426062</c:v>
                </c:pt>
                <c:pt idx="170">
                  <c:v>99.807839211887625</c:v>
                </c:pt>
                <c:pt idx="171">
                  <c:v>99.654665582954578</c:v>
                </c:pt>
                <c:pt idx="172">
                  <c:v>99.517489985798136</c:v>
                </c:pt>
                <c:pt idx="173">
                  <c:v>99.396354205434051</c:v>
                </c:pt>
                <c:pt idx="174">
                  <c:v>99.291295140994492</c:v>
                </c:pt>
                <c:pt idx="175">
                  <c:v>99.202344794488198</c:v>
                </c:pt>
                <c:pt idx="176">
                  <c:v>99.129530261052423</c:v>
                </c:pt>
                <c:pt idx="177">
                  <c:v>99.072873720699391</c:v>
                </c:pt>
                <c:pt idx="178">
                  <c:v>99.03239243156014</c:v>
                </c:pt>
                <c:pt idx="179">
                  <c:v>99.00809872462753</c:v>
                </c:pt>
                <c:pt idx="180">
                  <c:v>99</c:v>
                </c:pt>
              </c:numCache>
            </c:numRef>
          </c:xVal>
          <c:yVal>
            <c:numRef>
              <c:f>'[TAT Soil ^0 Mix7.xlsx]Soil Trial 1'!$R$8:$R$188</c:f>
              <c:numCache>
                <c:formatCode>General</c:formatCode>
                <c:ptCount val="181"/>
                <c:pt idx="0">
                  <c:v>0</c:v>
                </c:pt>
                <c:pt idx="1">
                  <c:v>0.92802192283779816</c:v>
                </c:pt>
                <c:pt idx="2">
                  <c:v>1.8557611612079496</c:v>
                </c:pt>
                <c:pt idx="3">
                  <c:v>2.7829351167512355</c:v>
                </c:pt>
                <c:pt idx="4">
                  <c:v>3.7092613632990612</c:v>
                </c:pt>
                <c:pt idx="5">
                  <c:v>4.6344577329032033</c:v>
                </c:pt>
                <c:pt idx="6">
                  <c:v>5.5582424017869041</c:v>
                </c:pt>
                <c:pt idx="7">
                  <c:v>6.4803339761911172</c:v>
                </c:pt>
                <c:pt idx="8">
                  <c:v>7.4004515780897773</c:v>
                </c:pt>
                <c:pt idx="9">
                  <c:v>8.3183149307479667</c:v>
                </c:pt>
                <c:pt idx="10">
                  <c:v>9.2336444440969245</c:v>
                </c:pt>
                <c:pt idx="11">
                  <c:v>10.146161299899889</c:v>
                </c:pt>
                <c:pt idx="12">
                  <c:v>11.055587536682832</c:v>
                </c:pt>
                <c:pt idx="13">
                  <c:v>11.961646134404219</c:v>
                </c:pt>
                <c:pt idx="14">
                  <c:v>12.864061098838</c:v>
                </c:pt>
                <c:pt idx="15">
                  <c:v>13.762557545644114</c:v>
                </c:pt>
                <c:pt idx="16">
                  <c:v>14.65686178410094</c:v>
                </c:pt>
                <c:pt idx="17">
                  <c:v>15.546701400474122</c:v>
                </c:pt>
                <c:pt idx="18">
                  <c:v>16.431805340996434</c:v>
                </c:pt>
                <c:pt idx="19">
                  <c:v>17.311903994433415</c:v>
                </c:pt>
                <c:pt idx="20">
                  <c:v>18.186729274209501</c:v>
                </c:pt>
                <c:pt idx="21">
                  <c:v>19.05601470006987</c:v>
                </c:pt>
                <c:pt idx="22">
                  <c:v>19.919495479252831</c:v>
                </c:pt>
                <c:pt idx="23">
                  <c:v>20.776908587148334</c:v>
                </c:pt>
                <c:pt idx="24">
                  <c:v>21.627992847417751</c:v>
                </c:pt>
                <c:pt idx="25">
                  <c:v>22.472489011550778</c:v>
                </c:pt>
                <c:pt idx="26">
                  <c:v>23.310139837834996</c:v>
                </c:pt>
                <c:pt idx="27">
                  <c:v>24.140690169714212</c:v>
                </c:pt>
                <c:pt idx="28">
                  <c:v>24.963887013511624</c:v>
                </c:pt>
                <c:pt idx="29">
                  <c:v>25.779479615494107</c:v>
                </c:pt>
                <c:pt idx="30">
                  <c:v>26.587219538254285</c:v>
                </c:pt>
                <c:pt idx="31">
                  <c:v>27.386860736386936</c:v>
                </c:pt>
                <c:pt idx="32">
                  <c:v>28.178159631436806</c:v>
                </c:pt>
                <c:pt idx="33">
                  <c:v>28.960875186094981</c:v>
                </c:pt>
                <c:pt idx="34">
                  <c:v>29.734768977621172</c:v>
                </c:pt>
                <c:pt idx="35">
                  <c:v>30.499605270469598</c:v>
                </c:pt>
                <c:pt idx="36">
                  <c:v>31.255151088096337</c:v>
                </c:pt>
                <c:pt idx="37">
                  <c:v>32.001176283926192</c:v>
                </c:pt>
                <c:pt idx="38">
                  <c:v>32.737453611457603</c:v>
                </c:pt>
                <c:pt idx="39">
                  <c:v>33.463758793484132</c:v>
                </c:pt>
                <c:pt idx="40">
                  <c:v>34.179870590411454</c:v>
                </c:pt>
                <c:pt idx="41">
                  <c:v>34.885570867649101</c:v>
                </c:pt>
                <c:pt idx="42">
                  <c:v>35.580644662056351</c:v>
                </c:pt>
                <c:pt idx="43">
                  <c:v>36.264880247422084</c:v>
                </c:pt>
                <c:pt idx="44">
                  <c:v>36.938069198958672</c:v>
                </c:pt>
                <c:pt idx="45">
                  <c:v>37.600006456790148</c:v>
                </c:pt>
                <c:pt idx="46">
                  <c:v>38.250490388415443</c:v>
                </c:pt>
                <c:pt idx="47">
                  <c:v>38.889322850127613</c:v>
                </c:pt>
                <c:pt idx="48">
                  <c:v>39.516309247370302</c:v>
                </c:pt>
                <c:pt idx="49">
                  <c:v>40.131258594013154</c:v>
                </c:pt>
                <c:pt idx="50">
                  <c:v>40.733983570528039</c:v>
                </c:pt>
                <c:pt idx="51">
                  <c:v>41.324300581048384</c:v>
                </c:pt>
                <c:pt idx="52">
                  <c:v>41.902029809294248</c:v>
                </c:pt>
                <c:pt idx="53">
                  <c:v>42.466995273346129</c:v>
                </c:pt>
                <c:pt idx="54">
                  <c:v>43.019024879250722</c:v>
                </c:pt>
                <c:pt idx="55">
                  <c:v>43.557950473442453</c:v>
                </c:pt>
                <c:pt idx="56">
                  <c:v>44.083607893964626</c:v>
                </c:pt>
                <c:pt idx="57">
                  <c:v>44.595837020474796</c:v>
                </c:pt>
                <c:pt idx="58">
                  <c:v>45.09448182301896</c:v>
                </c:pt>
                <c:pt idx="59">
                  <c:v>45.579390409559778</c:v>
                </c:pt>
                <c:pt idx="60">
                  <c:v>46.05041507224437</c:v>
                </c:pt>
                <c:pt idx="61">
                  <c:v>46.507412332397571</c:v>
                </c:pt>
                <c:pt idx="62">
                  <c:v>46.950242984226904</c:v>
                </c:pt>
                <c:pt idx="63">
                  <c:v>47.378772137226029</c:v>
                </c:pt>
                <c:pt idx="64">
                  <c:v>47.792869257263689</c:v>
                </c:pt>
                <c:pt idx="65">
                  <c:v>48.192408206345654</c:v>
                </c:pt>
                <c:pt idx="66">
                  <c:v>48.577267281037628</c:v>
                </c:pt>
                <c:pt idx="67">
                  <c:v>48.947329249537248</c:v>
                </c:pt>
                <c:pt idx="68">
                  <c:v>49.302481387384027</c:v>
                </c:pt>
                <c:pt idx="69">
                  <c:v>49.64261551179635</c:v>
                </c:pt>
                <c:pt idx="70">
                  <c:v>49.967628014624957</c:v>
                </c:pt>
                <c:pt idx="71">
                  <c:v>50.277419893913034</c:v>
                </c:pt>
                <c:pt idx="72">
                  <c:v>50.571896784053131</c:v>
                </c:pt>
                <c:pt idx="73">
                  <c:v>50.850968984531832</c:v>
                </c:pt>
                <c:pt idx="74">
                  <c:v>51.114551487253451</c:v>
                </c:pt>
                <c:pt idx="75">
                  <c:v>51.362564002434269</c:v>
                </c:pt>
                <c:pt idx="76">
                  <c:v>51.594930983059619</c:v>
                </c:pt>
                <c:pt idx="77">
                  <c:v>51.811581647896205</c:v>
                </c:pt>
                <c:pt idx="78">
                  <c:v>52.012450003052784</c:v>
                </c:pt>
                <c:pt idx="79">
                  <c:v>52.197474862082515</c:v>
                </c:pt>
                <c:pt idx="80">
                  <c:v>52.366599864620959</c:v>
                </c:pt>
                <c:pt idx="81">
                  <c:v>52.519773493554005</c:v>
                </c:pt>
                <c:pt idx="82">
                  <c:v>52.656949090710441</c:v>
                </c:pt>
                <c:pt idx="83">
                  <c:v>52.778084871074519</c:v>
                </c:pt>
                <c:pt idx="84">
                  <c:v>52.883143935514084</c:v>
                </c:pt>
                <c:pt idx="85">
                  <c:v>52.972094282020379</c:v>
                </c:pt>
                <c:pt idx="86">
                  <c:v>53.044908815456161</c:v>
                </c:pt>
                <c:pt idx="87">
                  <c:v>53.101565355809193</c:v>
                </c:pt>
                <c:pt idx="88">
                  <c:v>53.142046644948429</c:v>
                </c:pt>
                <c:pt idx="89">
                  <c:v>53.166340351881047</c:v>
                </c:pt>
                <c:pt idx="90">
                  <c:v>53.174439076508577</c:v>
                </c:pt>
                <c:pt idx="91">
                  <c:v>53.166340351881047</c:v>
                </c:pt>
                <c:pt idx="92">
                  <c:v>53.142046644948429</c:v>
                </c:pt>
                <c:pt idx="93">
                  <c:v>53.101565355809193</c:v>
                </c:pt>
                <c:pt idx="94">
                  <c:v>53.044908815456161</c:v>
                </c:pt>
                <c:pt idx="95">
                  <c:v>52.972094282020379</c:v>
                </c:pt>
                <c:pt idx="96">
                  <c:v>52.883143935514084</c:v>
                </c:pt>
                <c:pt idx="97">
                  <c:v>52.778084871074526</c:v>
                </c:pt>
                <c:pt idx="98">
                  <c:v>52.656949090710441</c:v>
                </c:pt>
                <c:pt idx="99">
                  <c:v>52.519773493554005</c:v>
                </c:pt>
                <c:pt idx="100">
                  <c:v>52.366599864620959</c:v>
                </c:pt>
                <c:pt idx="101">
                  <c:v>52.197474862082515</c:v>
                </c:pt>
                <c:pt idx="102">
                  <c:v>52.012450003052784</c:v>
                </c:pt>
                <c:pt idx="103">
                  <c:v>51.811581647896205</c:v>
                </c:pt>
                <c:pt idx="104">
                  <c:v>51.594930983059619</c:v>
                </c:pt>
                <c:pt idx="105">
                  <c:v>51.362564002434269</c:v>
                </c:pt>
                <c:pt idx="106">
                  <c:v>51.114551487253451</c:v>
                </c:pt>
                <c:pt idx="107">
                  <c:v>50.850968984531839</c:v>
                </c:pt>
                <c:pt idx="108">
                  <c:v>50.571896784053131</c:v>
                </c:pt>
                <c:pt idx="109">
                  <c:v>50.277419893913041</c:v>
                </c:pt>
                <c:pt idx="110">
                  <c:v>49.967628014624964</c:v>
                </c:pt>
                <c:pt idx="111">
                  <c:v>49.64261551179635</c:v>
                </c:pt>
                <c:pt idx="112">
                  <c:v>49.302481387384027</c:v>
                </c:pt>
                <c:pt idx="113">
                  <c:v>48.947329249537241</c:v>
                </c:pt>
                <c:pt idx="114">
                  <c:v>48.577267281037628</c:v>
                </c:pt>
                <c:pt idx="115">
                  <c:v>48.192408206345661</c:v>
                </c:pt>
                <c:pt idx="116">
                  <c:v>47.792869257263682</c:v>
                </c:pt>
                <c:pt idx="117">
                  <c:v>47.378772137226036</c:v>
                </c:pt>
                <c:pt idx="118">
                  <c:v>46.950242984226904</c:v>
                </c:pt>
                <c:pt idx="119">
                  <c:v>46.507412332397578</c:v>
                </c:pt>
                <c:pt idx="120">
                  <c:v>46.050415072244377</c:v>
                </c:pt>
                <c:pt idx="121">
                  <c:v>45.579390409559778</c:v>
                </c:pt>
                <c:pt idx="122">
                  <c:v>45.094481823018967</c:v>
                </c:pt>
                <c:pt idx="123">
                  <c:v>44.595837020474789</c:v>
                </c:pt>
                <c:pt idx="124">
                  <c:v>44.083607893964626</c:v>
                </c:pt>
                <c:pt idx="125">
                  <c:v>43.557950473442446</c:v>
                </c:pt>
                <c:pt idx="126">
                  <c:v>43.019024879250722</c:v>
                </c:pt>
                <c:pt idx="127">
                  <c:v>42.466995273346122</c:v>
                </c:pt>
                <c:pt idx="128">
                  <c:v>41.902029809294248</c:v>
                </c:pt>
                <c:pt idx="129">
                  <c:v>41.324300581048391</c:v>
                </c:pt>
                <c:pt idx="130">
                  <c:v>40.733983570528039</c:v>
                </c:pt>
                <c:pt idx="131">
                  <c:v>40.131258594013161</c:v>
                </c:pt>
                <c:pt idx="132">
                  <c:v>39.516309247370302</c:v>
                </c:pt>
                <c:pt idx="133">
                  <c:v>38.88932285012762</c:v>
                </c:pt>
                <c:pt idx="134">
                  <c:v>38.250490388415443</c:v>
                </c:pt>
                <c:pt idx="135">
                  <c:v>37.600006456790155</c:v>
                </c:pt>
                <c:pt idx="136">
                  <c:v>36.938069198958672</c:v>
                </c:pt>
                <c:pt idx="137">
                  <c:v>36.264880247422091</c:v>
                </c:pt>
                <c:pt idx="138">
                  <c:v>35.580644662056358</c:v>
                </c:pt>
                <c:pt idx="139">
                  <c:v>34.885570867649101</c:v>
                </c:pt>
                <c:pt idx="140">
                  <c:v>34.179870590411468</c:v>
                </c:pt>
                <c:pt idx="141">
                  <c:v>33.463758793484132</c:v>
                </c:pt>
                <c:pt idx="142">
                  <c:v>32.73745361145761</c:v>
                </c:pt>
                <c:pt idx="143">
                  <c:v>32.001176283926185</c:v>
                </c:pt>
                <c:pt idx="144">
                  <c:v>31.255151088096341</c:v>
                </c:pt>
                <c:pt idx="145">
                  <c:v>30.499605270469591</c:v>
                </c:pt>
                <c:pt idx="146">
                  <c:v>29.734768977621172</c:v>
                </c:pt>
                <c:pt idx="147">
                  <c:v>28.960875186094992</c:v>
                </c:pt>
                <c:pt idx="148">
                  <c:v>28.178159631436806</c:v>
                </c:pt>
                <c:pt idx="149">
                  <c:v>27.386860736386947</c:v>
                </c:pt>
                <c:pt idx="150">
                  <c:v>26.587219538254285</c:v>
                </c:pt>
                <c:pt idx="151">
                  <c:v>25.779479615494115</c:v>
                </c:pt>
                <c:pt idx="152">
                  <c:v>24.963887013511616</c:v>
                </c:pt>
                <c:pt idx="153">
                  <c:v>24.140690169714219</c:v>
                </c:pt>
                <c:pt idx="154">
                  <c:v>23.310139837834988</c:v>
                </c:pt>
                <c:pt idx="155">
                  <c:v>22.472489011550781</c:v>
                </c:pt>
                <c:pt idx="156">
                  <c:v>21.627992847417765</c:v>
                </c:pt>
                <c:pt idx="157">
                  <c:v>20.776908587148334</c:v>
                </c:pt>
                <c:pt idx="158">
                  <c:v>19.919495479252845</c:v>
                </c:pt>
                <c:pt idx="159">
                  <c:v>19.056014700069866</c:v>
                </c:pt>
                <c:pt idx="160">
                  <c:v>18.186729274209512</c:v>
                </c:pt>
                <c:pt idx="161">
                  <c:v>17.311903994433408</c:v>
                </c:pt>
                <c:pt idx="162">
                  <c:v>16.431805340996441</c:v>
                </c:pt>
                <c:pt idx="163">
                  <c:v>15.546701400474113</c:v>
                </c:pt>
                <c:pt idx="164">
                  <c:v>14.656861784100942</c:v>
                </c:pt>
                <c:pt idx="165">
                  <c:v>13.76255754564413</c:v>
                </c:pt>
                <c:pt idx="166">
                  <c:v>12.864061098838</c:v>
                </c:pt>
                <c:pt idx="167">
                  <c:v>11.96164613440423</c:v>
                </c:pt>
                <c:pt idx="168">
                  <c:v>11.055587536682831</c:v>
                </c:pt>
                <c:pt idx="169">
                  <c:v>10.146161299899898</c:v>
                </c:pt>
                <c:pt idx="170">
                  <c:v>9.233644444096921</c:v>
                </c:pt>
                <c:pt idx="171">
                  <c:v>8.3183149307479738</c:v>
                </c:pt>
                <c:pt idx="172">
                  <c:v>7.4004515780897711</c:v>
                </c:pt>
                <c:pt idx="173">
                  <c:v>6.4803339761911207</c:v>
                </c:pt>
                <c:pt idx="174">
                  <c:v>5.5582424017869183</c:v>
                </c:pt>
                <c:pt idx="175">
                  <c:v>4.6344577329032051</c:v>
                </c:pt>
                <c:pt idx="176">
                  <c:v>3.7092613632990727</c:v>
                </c:pt>
                <c:pt idx="177">
                  <c:v>2.7829351167512342</c:v>
                </c:pt>
                <c:pt idx="178">
                  <c:v>1.855761161207959</c:v>
                </c:pt>
                <c:pt idx="179">
                  <c:v>0.92802192283779428</c:v>
                </c:pt>
                <c:pt idx="180">
                  <c:v>6.5146581875217031E-15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E1-44C9-9329-708F90F26B88}"/>
            </c:ext>
          </c:extLst>
        </c:ser>
        <c:ser>
          <c:idx val="1"/>
          <c:order val="1"/>
          <c:tx>
            <c:v>test 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'[TAT Soil ^0 Mix7.xlsx]Soil Trial 2'!$Q$8:$Q$188</c:f>
              <c:numCache>
                <c:formatCode>General</c:formatCode>
                <c:ptCount val="181"/>
                <c:pt idx="0">
                  <c:v>351.1795094532448</c:v>
                </c:pt>
                <c:pt idx="1">
                  <c:v>351.16776831020735</c:v>
                </c:pt>
                <c:pt idx="2">
                  <c:v>351.1325484575608</c:v>
                </c:pt>
                <c:pt idx="3">
                  <c:v>351.07386062361354</c:v>
                </c:pt>
                <c:pt idx="4">
                  <c:v>350.99172268524831</c:v>
                </c:pt>
                <c:pt idx="5">
                  <c:v>350.8861596624767</c:v>
                </c:pt>
                <c:pt idx="6">
                  <c:v>350.7572037108182</c:v>
                </c:pt>
                <c:pt idx="7">
                  <c:v>350.6048941115049</c:v>
                </c:pt>
                <c:pt idx="8">
                  <c:v>350.42927725951608</c:v>
                </c:pt>
                <c:pt idx="9">
                  <c:v>350.23040664944625</c:v>
                </c:pt>
                <c:pt idx="10">
                  <c:v>350.00834285920962</c:v>
                </c:pt>
                <c:pt idx="11">
                  <c:v>349.76315353158799</c:v>
                </c:pt>
                <c:pt idx="12">
                  <c:v>349.49491335362563</c:v>
                </c:pt>
                <c:pt idx="13">
                  <c:v>349.20370403387938</c:v>
                </c:pt>
                <c:pt idx="14">
                  <c:v>348.88961427752895</c:v>
                </c:pt>
                <c:pt idx="15">
                  <c:v>348.55273975935677</c:v>
                </c:pt>
                <c:pt idx="16">
                  <c:v>348.19318309460448</c:v>
                </c:pt>
                <c:pt idx="17">
                  <c:v>347.81105380771533</c:v>
                </c:pt>
                <c:pt idx="18">
                  <c:v>347.40646829897173</c:v>
                </c:pt>
                <c:pt idx="19">
                  <c:v>346.9795498090391</c:v>
                </c:pt>
                <c:pt idx="20">
                  <c:v>346.53042838142505</c:v>
                </c:pt>
                <c:pt idx="21">
                  <c:v>346.0592408228672</c:v>
                </c:pt>
                <c:pt idx="22">
                  <c:v>345.5661306616604</c:v>
                </c:pt>
                <c:pt idx="23">
                  <c:v>345.05124810393653</c:v>
                </c:pt>
                <c:pt idx="24">
                  <c:v>344.51474998791053</c:v>
                </c:pt>
                <c:pt idx="25">
                  <c:v>343.95679973610567</c:v>
                </c:pt>
                <c:pt idx="26">
                  <c:v>343.37756730557368</c:v>
                </c:pt>
                <c:pt idx="27">
                  <c:v>342.77722913612405</c:v>
                </c:pt>
                <c:pt idx="28">
                  <c:v>342.15596809657876</c:v>
                </c:pt>
                <c:pt idx="29">
                  <c:v>341.51397342906876</c:v>
                </c:pt>
                <c:pt idx="30">
                  <c:v>340.85144069138892</c:v>
                </c:pt>
                <c:pt idx="31">
                  <c:v>340.16857169742923</c:v>
                </c:pt>
                <c:pt idx="32">
                  <c:v>339.46557445570033</c:v>
                </c:pt>
                <c:pt idx="33">
                  <c:v>338.74266310597227</c:v>
                </c:pt>
                <c:pt idx="34">
                  <c:v>338.000057854045</c:v>
                </c:pt>
                <c:pt idx="35">
                  <c:v>337.23798490467209</c:v>
                </c:pt>
                <c:pt idx="36">
                  <c:v>336.45667639265633</c:v>
                </c:pt>
                <c:pt idx="37">
                  <c:v>335.65637031213919</c:v>
                </c:pt>
                <c:pt idx="38">
                  <c:v>334.83731044410547</c:v>
                </c:pt>
                <c:pt idx="39">
                  <c:v>333.99974628212544</c:v>
                </c:pt>
                <c:pt idx="40">
                  <c:v>333.14393295635648</c:v>
                </c:pt>
                <c:pt idx="41">
                  <c:v>332.27013115582804</c:v>
                </c:pt>
                <c:pt idx="42">
                  <c:v>331.37860704903335</c:v>
                </c:pt>
                <c:pt idx="43">
                  <c:v>330.46963220285164</c:v>
                </c:pt>
                <c:pt idx="44">
                  <c:v>329.54348349982655</c:v>
                </c:pt>
                <c:pt idx="45">
                  <c:v>328.60044305382479</c:v>
                </c:pt>
                <c:pt idx="46">
                  <c:v>327.64079812410171</c:v>
                </c:pt>
                <c:pt idx="47">
                  <c:v>326.66484102779913</c:v>
                </c:pt>
                <c:pt idx="48">
                  <c:v>325.67286905090293</c:v>
                </c:pt>
                <c:pt idx="49">
                  <c:v>324.66518435768666</c:v>
                </c:pt>
                <c:pt idx="50">
                  <c:v>323.6420938986696</c:v>
                </c:pt>
                <c:pt idx="51">
                  <c:v>322.60390931711646</c:v>
                </c:pt>
                <c:pt idx="52">
                  <c:v>321.55094685410791</c:v>
                </c:pt>
                <c:pt idx="53">
                  <c:v>320.48352725221037</c:v>
                </c:pt>
                <c:pt idx="54">
                  <c:v>319.40197565777504</c:v>
                </c:pt>
                <c:pt idx="55">
                  <c:v>318.30662152189473</c:v>
                </c:pt>
                <c:pt idx="56">
                  <c:v>317.19779850005011</c:v>
                </c:pt>
                <c:pt idx="57">
                  <c:v>316.07584435047517</c:v>
                </c:pt>
                <c:pt idx="58">
                  <c:v>314.94110083127237</c:v>
                </c:pt>
                <c:pt idx="59">
                  <c:v>313.79391359631023</c:v>
                </c:pt>
                <c:pt idx="60">
                  <c:v>312.63463208993363</c:v>
                </c:pt>
                <c:pt idx="61">
                  <c:v>311.46360944051946</c:v>
                </c:pt>
                <c:pt idx="62">
                  <c:v>310.28120235291084</c:v>
                </c:pt>
                <c:pt idx="63">
                  <c:v>309.08777099976078</c:v>
                </c:pt>
                <c:pt idx="64">
                  <c:v>307.88367891182054</c:v>
                </c:pt>
                <c:pt idx="65">
                  <c:v>306.66929286720443</c:v>
                </c:pt>
                <c:pt idx="66">
                  <c:v>305.44498277966562</c:v>
                </c:pt>
                <c:pt idx="67">
                  <c:v>304.21112158591689</c:v>
                </c:pt>
                <c:pt idx="68">
                  <c:v>302.96808513203064</c:v>
                </c:pt>
                <c:pt idx="69">
                  <c:v>301.71625205895219</c:v>
                </c:pt>
                <c:pt idx="70">
                  <c:v>300.45600368716248</c:v>
                </c:pt>
                <c:pt idx="71">
                  <c:v>299.18772390052374</c:v>
                </c:pt>
                <c:pt idx="72">
                  <c:v>297.91179902934516</c:v>
                </c:pt>
                <c:pt idx="73">
                  <c:v>296.62861773270265</c:v>
                </c:pt>
                <c:pt idx="74">
                  <c:v>295.33857088004959</c:v>
                </c:pt>
                <c:pt idx="75">
                  <c:v>294.04205143215432</c:v>
                </c:pt>
                <c:pt idx="76">
                  <c:v>292.73945432140033</c:v>
                </c:pt>
                <c:pt idx="77">
                  <c:v>291.43117633148609</c:v>
                </c:pt>
                <c:pt idx="78">
                  <c:v>290.11761597656084</c:v>
                </c:pt>
                <c:pt idx="79">
                  <c:v>288.79917337983346</c:v>
                </c:pt>
                <c:pt idx="80">
                  <c:v>287.47625015169103</c:v>
                </c:pt>
                <c:pt idx="81">
                  <c:v>286.14924926736421</c:v>
                </c:pt>
                <c:pt idx="82">
                  <c:v>284.81857494417733</c:v>
                </c:pt>
                <c:pt idx="83">
                  <c:v>283.48463251841974</c:v>
                </c:pt>
                <c:pt idx="84">
                  <c:v>282.14782832187655</c:v>
                </c:pt>
                <c:pt idx="85">
                  <c:v>280.80856955805598</c:v>
                </c:pt>
                <c:pt idx="86">
                  <c:v>279.46726417815108</c:v>
                </c:pt>
                <c:pt idx="87">
                  <c:v>278.12432075677418</c:v>
                </c:pt>
                <c:pt idx="88">
                  <c:v>276.78014836750077</c:v>
                </c:pt>
                <c:pt idx="89">
                  <c:v>275.43515645826193</c:v>
                </c:pt>
                <c:pt idx="90">
                  <c:v>274.0897547266224</c:v>
                </c:pt>
                <c:pt idx="91">
                  <c:v>272.74435299498288</c:v>
                </c:pt>
                <c:pt idx="92">
                  <c:v>271.39936108574403</c:v>
                </c:pt>
                <c:pt idx="93">
                  <c:v>270.05518869647062</c:v>
                </c:pt>
                <c:pt idx="94">
                  <c:v>268.71224527509372</c:v>
                </c:pt>
                <c:pt idx="95">
                  <c:v>267.37093989518883</c:v>
                </c:pt>
                <c:pt idx="96">
                  <c:v>266.03168113136826</c:v>
                </c:pt>
                <c:pt idx="97">
                  <c:v>264.69487693482506</c:v>
                </c:pt>
                <c:pt idx="98">
                  <c:v>263.36093450906753</c:v>
                </c:pt>
                <c:pt idx="99">
                  <c:v>262.03026018588059</c:v>
                </c:pt>
                <c:pt idx="100">
                  <c:v>260.70325930155377</c:v>
                </c:pt>
                <c:pt idx="101">
                  <c:v>259.38033607341134</c:v>
                </c:pt>
                <c:pt idx="102">
                  <c:v>258.06189347668396</c:v>
                </c:pt>
                <c:pt idx="103">
                  <c:v>256.74833312175872</c:v>
                </c:pt>
                <c:pt idx="104">
                  <c:v>255.44005513184447</c:v>
                </c:pt>
                <c:pt idx="105">
                  <c:v>254.13745802109045</c:v>
                </c:pt>
                <c:pt idx="106">
                  <c:v>252.84093857319519</c:v>
                </c:pt>
                <c:pt idx="107">
                  <c:v>251.55089172054215</c:v>
                </c:pt>
                <c:pt idx="108">
                  <c:v>250.26771042389964</c:v>
                </c:pt>
                <c:pt idx="109">
                  <c:v>248.99178555272107</c:v>
                </c:pt>
                <c:pt idx="110">
                  <c:v>247.72350576608235</c:v>
                </c:pt>
                <c:pt idx="111">
                  <c:v>246.46325739429261</c:v>
                </c:pt>
                <c:pt idx="112">
                  <c:v>245.21142432121417</c:v>
                </c:pt>
                <c:pt idx="113">
                  <c:v>243.96838786732792</c:v>
                </c:pt>
                <c:pt idx="114">
                  <c:v>242.73452667357921</c:v>
                </c:pt>
                <c:pt idx="115">
                  <c:v>241.51021658604037</c:v>
                </c:pt>
                <c:pt idx="116">
                  <c:v>240.29583054142424</c:v>
                </c:pt>
                <c:pt idx="117">
                  <c:v>239.09173845348403</c:v>
                </c:pt>
                <c:pt idx="118">
                  <c:v>237.89830710033397</c:v>
                </c:pt>
                <c:pt idx="119">
                  <c:v>236.71590001272534</c:v>
                </c:pt>
                <c:pt idx="120">
                  <c:v>235.54487736331123</c:v>
                </c:pt>
                <c:pt idx="121">
                  <c:v>234.38559585693454</c:v>
                </c:pt>
                <c:pt idx="122">
                  <c:v>233.23840862197244</c:v>
                </c:pt>
                <c:pt idx="123">
                  <c:v>232.10366510276964</c:v>
                </c:pt>
                <c:pt idx="124">
                  <c:v>230.98171095319469</c:v>
                </c:pt>
                <c:pt idx="125">
                  <c:v>229.87288793135011</c:v>
                </c:pt>
                <c:pt idx="126">
                  <c:v>228.77753379546979</c:v>
                </c:pt>
                <c:pt idx="127">
                  <c:v>227.69598220103441</c:v>
                </c:pt>
                <c:pt idx="128">
                  <c:v>226.6285625991369</c:v>
                </c:pt>
                <c:pt idx="129">
                  <c:v>225.57560013612834</c:v>
                </c:pt>
                <c:pt idx="130">
                  <c:v>224.5374155545752</c:v>
                </c:pt>
                <c:pt idx="131">
                  <c:v>223.51432509555815</c:v>
                </c:pt>
                <c:pt idx="132">
                  <c:v>222.5066404023419</c:v>
                </c:pt>
                <c:pt idx="133">
                  <c:v>221.51466842544568</c:v>
                </c:pt>
                <c:pt idx="134">
                  <c:v>220.5387113291431</c:v>
                </c:pt>
                <c:pt idx="135">
                  <c:v>219.57906639942001</c:v>
                </c:pt>
                <c:pt idx="136">
                  <c:v>218.63602595341825</c:v>
                </c:pt>
                <c:pt idx="137">
                  <c:v>217.70987725039316</c:v>
                </c:pt>
                <c:pt idx="138">
                  <c:v>216.80090240421148</c:v>
                </c:pt>
                <c:pt idx="139">
                  <c:v>215.90937829741677</c:v>
                </c:pt>
                <c:pt idx="140">
                  <c:v>215.03557649688835</c:v>
                </c:pt>
                <c:pt idx="141">
                  <c:v>214.17976317111936</c:v>
                </c:pt>
                <c:pt idx="142">
                  <c:v>213.34219900913934</c:v>
                </c:pt>
                <c:pt idx="143">
                  <c:v>212.52313914110562</c:v>
                </c:pt>
                <c:pt idx="144">
                  <c:v>211.72283306058847</c:v>
                </c:pt>
                <c:pt idx="145">
                  <c:v>210.94152454857269</c:v>
                </c:pt>
                <c:pt idx="146">
                  <c:v>210.17945159919981</c:v>
                </c:pt>
                <c:pt idx="147">
                  <c:v>209.43684634727256</c:v>
                </c:pt>
                <c:pt idx="148">
                  <c:v>208.71393499754444</c:v>
                </c:pt>
                <c:pt idx="149">
                  <c:v>208.01093775581558</c:v>
                </c:pt>
                <c:pt idx="150">
                  <c:v>207.32806876185589</c:v>
                </c:pt>
                <c:pt idx="151">
                  <c:v>206.66553602417605</c:v>
                </c:pt>
                <c:pt idx="152">
                  <c:v>206.02354135666604</c:v>
                </c:pt>
                <c:pt idx="153">
                  <c:v>205.40228031712078</c:v>
                </c:pt>
                <c:pt idx="154">
                  <c:v>204.80194214767113</c:v>
                </c:pt>
                <c:pt idx="155">
                  <c:v>204.22270971713914</c:v>
                </c:pt>
                <c:pt idx="156">
                  <c:v>203.6647594653343</c:v>
                </c:pt>
                <c:pt idx="157">
                  <c:v>203.12826134930827</c:v>
                </c:pt>
                <c:pt idx="158">
                  <c:v>202.61337879158444</c:v>
                </c:pt>
                <c:pt idx="159">
                  <c:v>202.12026863037758</c:v>
                </c:pt>
                <c:pt idx="160">
                  <c:v>201.64908107181975</c:v>
                </c:pt>
                <c:pt idx="161">
                  <c:v>201.19995964420571</c:v>
                </c:pt>
                <c:pt idx="162">
                  <c:v>200.77304115427307</c:v>
                </c:pt>
                <c:pt idx="163">
                  <c:v>200.36845564552948</c:v>
                </c:pt>
                <c:pt idx="164">
                  <c:v>199.98632635864033</c:v>
                </c:pt>
                <c:pt idx="165">
                  <c:v>199.62676969388804</c:v>
                </c:pt>
                <c:pt idx="166">
                  <c:v>199.28989517571588</c:v>
                </c:pt>
                <c:pt idx="167">
                  <c:v>198.97580541936543</c:v>
                </c:pt>
                <c:pt idx="168">
                  <c:v>198.68459609961914</c:v>
                </c:pt>
                <c:pt idx="169">
                  <c:v>198.41635592165682</c:v>
                </c:pt>
                <c:pt idx="170">
                  <c:v>198.17116659403516</c:v>
                </c:pt>
                <c:pt idx="171">
                  <c:v>197.94910280379855</c:v>
                </c:pt>
                <c:pt idx="172">
                  <c:v>197.75023219372869</c:v>
                </c:pt>
                <c:pt idx="173">
                  <c:v>197.57461534173993</c:v>
                </c:pt>
                <c:pt idx="174">
                  <c:v>197.4223057424266</c:v>
                </c:pt>
                <c:pt idx="175">
                  <c:v>197.2933497907681</c:v>
                </c:pt>
                <c:pt idx="176">
                  <c:v>197.18778676799653</c:v>
                </c:pt>
                <c:pt idx="177">
                  <c:v>197.10564882963126</c:v>
                </c:pt>
                <c:pt idx="178">
                  <c:v>197.046960995684</c:v>
                </c:pt>
                <c:pt idx="179">
                  <c:v>197.01174114303745</c:v>
                </c:pt>
                <c:pt idx="180">
                  <c:v>197</c:v>
                </c:pt>
              </c:numCache>
            </c:numRef>
          </c:xVal>
          <c:yVal>
            <c:numRef>
              <c:f>'[TAT Soil ^0 Mix7.xlsx]Soil Trial 2'!$R$8:$R$188</c:f>
              <c:numCache>
                <c:formatCode>General</c:formatCode>
                <c:ptCount val="181"/>
                <c:pt idx="0">
                  <c:v>0</c:v>
                </c:pt>
                <c:pt idx="1">
                  <c:v>1.3454017316395119</c:v>
                </c:pt>
                <c:pt idx="2">
                  <c:v>2.6903936408783671</c:v>
                </c:pt>
                <c:pt idx="3">
                  <c:v>4.0345660301517823</c:v>
                </c:pt>
                <c:pt idx="4">
                  <c:v>5.3775094515286952</c:v>
                </c:pt>
                <c:pt idx="5">
                  <c:v>6.7188148314335674</c:v>
                </c:pt>
                <c:pt idx="6">
                  <c:v>8.0580735952541644</c:v>
                </c:pt>
                <c:pt idx="7">
                  <c:v>9.3948777917973363</c:v>
                </c:pt>
                <c:pt idx="8">
                  <c:v>10.728820217554901</c:v>
                </c:pt>
                <c:pt idx="9">
                  <c:v>12.059494540741785</c:v>
                </c:pt>
                <c:pt idx="10">
                  <c:v>13.38649542506861</c:v>
                </c:pt>
                <c:pt idx="11">
                  <c:v>14.709418653211067</c:v>
                </c:pt>
                <c:pt idx="12">
                  <c:v>16.027861249938418</c:v>
                </c:pt>
                <c:pt idx="13">
                  <c:v>17.341421604863662</c:v>
                </c:pt>
                <c:pt idx="14">
                  <c:v>18.649699594777935</c:v>
                </c:pt>
                <c:pt idx="15">
                  <c:v>19.952296705531946</c:v>
                </c:pt>
                <c:pt idx="16">
                  <c:v>21.248816153427214</c:v>
                </c:pt>
                <c:pt idx="17">
                  <c:v>22.538863006080245</c:v>
                </c:pt>
                <c:pt idx="18">
                  <c:v>23.822044302722748</c:v>
                </c:pt>
                <c:pt idx="19">
                  <c:v>25.09796917390133</c:v>
                </c:pt>
                <c:pt idx="20">
                  <c:v>26.366248960540041</c:v>
                </c:pt>
                <c:pt idx="21">
                  <c:v>27.626497332329791</c:v>
                </c:pt>
                <c:pt idx="22">
                  <c:v>28.878330405408221</c:v>
                </c:pt>
                <c:pt idx="23">
                  <c:v>30.121366859294497</c:v>
                </c:pt>
                <c:pt idx="24">
                  <c:v>31.355228053043199</c:v>
                </c:pt>
                <c:pt idx="25">
                  <c:v>32.579538140582031</c:v>
                </c:pt>
                <c:pt idx="26">
                  <c:v>33.793924185198165</c:v>
                </c:pt>
                <c:pt idx="27">
                  <c:v>34.99801627313839</c:v>
                </c:pt>
                <c:pt idx="28">
                  <c:v>36.191447626288429</c:v>
                </c:pt>
                <c:pt idx="29">
                  <c:v>37.373854713897074</c:v>
                </c:pt>
                <c:pt idx="30">
                  <c:v>38.544877363311194</c:v>
                </c:pt>
                <c:pt idx="31">
                  <c:v>39.704158869687852</c:v>
                </c:pt>
                <c:pt idx="32">
                  <c:v>40.85134610464997</c:v>
                </c:pt>
                <c:pt idx="33">
                  <c:v>41.986089623852749</c:v>
                </c:pt>
                <c:pt idx="34">
                  <c:v>43.108043773427717</c:v>
                </c:pt>
                <c:pt idx="35">
                  <c:v>44.216866795272288</c:v>
                </c:pt>
                <c:pt idx="36">
                  <c:v>45.312220931152623</c:v>
                </c:pt>
                <c:pt idx="37">
                  <c:v>46.393772525587984</c:v>
                </c:pt>
                <c:pt idx="38">
                  <c:v>47.461192127485489</c:v>
                </c:pt>
                <c:pt idx="39">
                  <c:v>48.514154590494059</c:v>
                </c:pt>
                <c:pt idx="40">
                  <c:v>49.552339172047205</c:v>
                </c:pt>
                <c:pt idx="41">
                  <c:v>50.57542963106426</c:v>
                </c:pt>
                <c:pt idx="42">
                  <c:v>51.583114324280508</c:v>
                </c:pt>
                <c:pt idx="43">
                  <c:v>52.575086301176718</c:v>
                </c:pt>
                <c:pt idx="44">
                  <c:v>53.551043397479297</c:v>
                </c:pt>
                <c:pt idx="45">
                  <c:v>54.510688327202402</c:v>
                </c:pt>
                <c:pt idx="46">
                  <c:v>55.453728773204141</c:v>
                </c:pt>
                <c:pt idx="47">
                  <c:v>56.37987747622924</c:v>
                </c:pt>
                <c:pt idx="48">
                  <c:v>57.288852322410932</c:v>
                </c:pt>
                <c:pt idx="49">
                  <c:v>58.180376429205651</c:v>
                </c:pt>
                <c:pt idx="50">
                  <c:v>59.054178229734063</c:v>
                </c:pt>
                <c:pt idx="51">
                  <c:v>59.909991555503034</c:v>
                </c:pt>
                <c:pt idx="52">
                  <c:v>60.747555717483081</c:v>
                </c:pt>
                <c:pt idx="53">
                  <c:v>61.566615585516786</c:v>
                </c:pt>
                <c:pt idx="54">
                  <c:v>62.366921666033953</c:v>
                </c:pt>
                <c:pt idx="55">
                  <c:v>63.148230178049708</c:v>
                </c:pt>
                <c:pt idx="56">
                  <c:v>63.910303127422594</c:v>
                </c:pt>
                <c:pt idx="57">
                  <c:v>64.652908379349853</c:v>
                </c:pt>
                <c:pt idx="58">
                  <c:v>65.375819729077961</c:v>
                </c:pt>
                <c:pt idx="59">
                  <c:v>66.078816970806827</c:v>
                </c:pt>
                <c:pt idx="60">
                  <c:v>66.7616859647665</c:v>
                </c:pt>
                <c:pt idx="61">
                  <c:v>67.424218702446339</c:v>
                </c:pt>
                <c:pt idx="62">
                  <c:v>68.06621336995633</c:v>
                </c:pt>
                <c:pt idx="63">
                  <c:v>68.687474409501618</c:v>
                </c:pt>
                <c:pt idx="64">
                  <c:v>69.287812578951289</c:v>
                </c:pt>
                <c:pt idx="65">
                  <c:v>69.867045009483277</c:v>
                </c:pt>
                <c:pt idx="66">
                  <c:v>70.424995261288117</c:v>
                </c:pt>
                <c:pt idx="67">
                  <c:v>70.961493377314127</c:v>
                </c:pt>
                <c:pt idx="68">
                  <c:v>71.476375935037979</c:v>
                </c:pt>
                <c:pt idx="69">
                  <c:v>71.969486096244822</c:v>
                </c:pt>
                <c:pt idx="70">
                  <c:v>72.440673654802666</c:v>
                </c:pt>
                <c:pt idx="71">
                  <c:v>72.889795082416711</c:v>
                </c:pt>
                <c:pt idx="72">
                  <c:v>73.316713572349343</c:v>
                </c:pt>
                <c:pt idx="73">
                  <c:v>73.721299081092894</c:v>
                </c:pt>
                <c:pt idx="74">
                  <c:v>74.10342836798209</c:v>
                </c:pt>
                <c:pt idx="75">
                  <c:v>74.462985032734352</c:v>
                </c:pt>
                <c:pt idx="76">
                  <c:v>74.799859550906518</c:v>
                </c:pt>
                <c:pt idx="77">
                  <c:v>75.113949307256959</c:v>
                </c:pt>
                <c:pt idx="78">
                  <c:v>75.405158627003246</c:v>
                </c:pt>
                <c:pt idx="79">
                  <c:v>75.673398804965586</c:v>
                </c:pt>
                <c:pt idx="80">
                  <c:v>75.918588132587246</c:v>
                </c:pt>
                <c:pt idx="81">
                  <c:v>76.140651922823864</c:v>
                </c:pt>
                <c:pt idx="82">
                  <c:v>76.33952253289371</c:v>
                </c:pt>
                <c:pt idx="83">
                  <c:v>76.515139384882474</c:v>
                </c:pt>
                <c:pt idx="84">
                  <c:v>76.667448984195815</c:v>
                </c:pt>
                <c:pt idx="85">
                  <c:v>76.796404935854312</c:v>
                </c:pt>
                <c:pt idx="86">
                  <c:v>76.901967958625875</c:v>
                </c:pt>
                <c:pt idx="87">
                  <c:v>76.984105896991139</c:v>
                </c:pt>
                <c:pt idx="88">
                  <c:v>77.042793730938413</c:v>
                </c:pt>
                <c:pt idx="89">
                  <c:v>77.078013583584934</c:v>
                </c:pt>
                <c:pt idx="90">
                  <c:v>77.089754726622402</c:v>
                </c:pt>
                <c:pt idx="91">
                  <c:v>77.078013583584934</c:v>
                </c:pt>
                <c:pt idx="92">
                  <c:v>77.042793730938413</c:v>
                </c:pt>
                <c:pt idx="93">
                  <c:v>76.984105896991139</c:v>
                </c:pt>
                <c:pt idx="94">
                  <c:v>76.901967958625875</c:v>
                </c:pt>
                <c:pt idx="95">
                  <c:v>76.796404935854312</c:v>
                </c:pt>
                <c:pt idx="96">
                  <c:v>76.667448984195815</c:v>
                </c:pt>
                <c:pt idx="97">
                  <c:v>76.515139384882488</c:v>
                </c:pt>
                <c:pt idx="98">
                  <c:v>76.33952253289371</c:v>
                </c:pt>
                <c:pt idx="99">
                  <c:v>76.140651922823864</c:v>
                </c:pt>
                <c:pt idx="100">
                  <c:v>75.918588132587246</c:v>
                </c:pt>
                <c:pt idx="101">
                  <c:v>75.673398804965586</c:v>
                </c:pt>
                <c:pt idx="102">
                  <c:v>75.40515862700326</c:v>
                </c:pt>
                <c:pt idx="103">
                  <c:v>75.113949307256959</c:v>
                </c:pt>
                <c:pt idx="104">
                  <c:v>74.799859550906518</c:v>
                </c:pt>
                <c:pt idx="105">
                  <c:v>74.462985032734352</c:v>
                </c:pt>
                <c:pt idx="106">
                  <c:v>74.10342836798209</c:v>
                </c:pt>
                <c:pt idx="107">
                  <c:v>73.721299081092909</c:v>
                </c:pt>
                <c:pt idx="108">
                  <c:v>73.316713572349357</c:v>
                </c:pt>
                <c:pt idx="109">
                  <c:v>72.889795082416711</c:v>
                </c:pt>
                <c:pt idx="110">
                  <c:v>72.44067365480268</c:v>
                </c:pt>
                <c:pt idx="111">
                  <c:v>71.969486096244822</c:v>
                </c:pt>
                <c:pt idx="112">
                  <c:v>71.476375935037979</c:v>
                </c:pt>
                <c:pt idx="113">
                  <c:v>70.961493377314113</c:v>
                </c:pt>
                <c:pt idx="114">
                  <c:v>70.424995261288117</c:v>
                </c:pt>
                <c:pt idx="115">
                  <c:v>69.867045009483277</c:v>
                </c:pt>
                <c:pt idx="116">
                  <c:v>69.287812578951275</c:v>
                </c:pt>
                <c:pt idx="117">
                  <c:v>68.687474409501633</c:v>
                </c:pt>
                <c:pt idx="118">
                  <c:v>68.06621336995633</c:v>
                </c:pt>
                <c:pt idx="119">
                  <c:v>67.424218702446339</c:v>
                </c:pt>
                <c:pt idx="120">
                  <c:v>66.761685964766514</c:v>
                </c:pt>
                <c:pt idx="121">
                  <c:v>66.078816970806827</c:v>
                </c:pt>
                <c:pt idx="122">
                  <c:v>65.375819729077975</c:v>
                </c:pt>
                <c:pt idx="123">
                  <c:v>64.652908379349839</c:v>
                </c:pt>
                <c:pt idx="124">
                  <c:v>63.910303127422594</c:v>
                </c:pt>
                <c:pt idx="125">
                  <c:v>63.148230178049701</c:v>
                </c:pt>
                <c:pt idx="126">
                  <c:v>62.366921666033953</c:v>
                </c:pt>
                <c:pt idx="127">
                  <c:v>61.566615585516779</c:v>
                </c:pt>
                <c:pt idx="128">
                  <c:v>60.747555717483081</c:v>
                </c:pt>
                <c:pt idx="129">
                  <c:v>59.909991555503041</c:v>
                </c:pt>
                <c:pt idx="130">
                  <c:v>59.054178229734063</c:v>
                </c:pt>
                <c:pt idx="131">
                  <c:v>58.180376429205658</c:v>
                </c:pt>
                <c:pt idx="132">
                  <c:v>57.288852322410932</c:v>
                </c:pt>
                <c:pt idx="133">
                  <c:v>56.379877476229247</c:v>
                </c:pt>
                <c:pt idx="134">
                  <c:v>55.453728773204141</c:v>
                </c:pt>
                <c:pt idx="135">
                  <c:v>54.510688327202409</c:v>
                </c:pt>
                <c:pt idx="136">
                  <c:v>53.55104339747929</c:v>
                </c:pt>
                <c:pt idx="137">
                  <c:v>52.575086301176725</c:v>
                </c:pt>
                <c:pt idx="138">
                  <c:v>51.583114324280515</c:v>
                </c:pt>
                <c:pt idx="139">
                  <c:v>50.57542963106426</c:v>
                </c:pt>
                <c:pt idx="140">
                  <c:v>49.552339172047219</c:v>
                </c:pt>
                <c:pt idx="141">
                  <c:v>48.514154590494059</c:v>
                </c:pt>
                <c:pt idx="142">
                  <c:v>47.461192127485496</c:v>
                </c:pt>
                <c:pt idx="143">
                  <c:v>46.393772525587977</c:v>
                </c:pt>
                <c:pt idx="144">
                  <c:v>45.31222093115263</c:v>
                </c:pt>
                <c:pt idx="145">
                  <c:v>44.216866795272274</c:v>
                </c:pt>
                <c:pt idx="146">
                  <c:v>43.108043773427717</c:v>
                </c:pt>
                <c:pt idx="147">
                  <c:v>41.986089623852763</c:v>
                </c:pt>
                <c:pt idx="148">
                  <c:v>40.85134610464997</c:v>
                </c:pt>
                <c:pt idx="149">
                  <c:v>39.704158869687866</c:v>
                </c:pt>
                <c:pt idx="150">
                  <c:v>38.544877363311194</c:v>
                </c:pt>
                <c:pt idx="151">
                  <c:v>37.373854713897082</c:v>
                </c:pt>
                <c:pt idx="152">
                  <c:v>36.191447626288422</c:v>
                </c:pt>
                <c:pt idx="153">
                  <c:v>34.998016273138397</c:v>
                </c:pt>
                <c:pt idx="154">
                  <c:v>33.793924185198151</c:v>
                </c:pt>
                <c:pt idx="155">
                  <c:v>32.579538140582031</c:v>
                </c:pt>
                <c:pt idx="156">
                  <c:v>31.355228053043216</c:v>
                </c:pt>
                <c:pt idx="157">
                  <c:v>30.121366859294497</c:v>
                </c:pt>
                <c:pt idx="158">
                  <c:v>28.878330405408239</c:v>
                </c:pt>
                <c:pt idx="159">
                  <c:v>27.626497332329787</c:v>
                </c:pt>
                <c:pt idx="160">
                  <c:v>26.366248960540055</c:v>
                </c:pt>
                <c:pt idx="161">
                  <c:v>25.097969173901319</c:v>
                </c:pt>
                <c:pt idx="162">
                  <c:v>23.822044302722759</c:v>
                </c:pt>
                <c:pt idx="163">
                  <c:v>22.538863006080234</c:v>
                </c:pt>
                <c:pt idx="164">
                  <c:v>21.248816153427217</c:v>
                </c:pt>
                <c:pt idx="165">
                  <c:v>19.952296705531968</c:v>
                </c:pt>
                <c:pt idx="166">
                  <c:v>18.649699594777935</c:v>
                </c:pt>
                <c:pt idx="167">
                  <c:v>17.341421604863676</c:v>
                </c:pt>
                <c:pt idx="168">
                  <c:v>16.027861249938418</c:v>
                </c:pt>
                <c:pt idx="169">
                  <c:v>14.709418653211079</c:v>
                </c:pt>
                <c:pt idx="170">
                  <c:v>13.386495425068604</c:v>
                </c:pt>
                <c:pt idx="171">
                  <c:v>12.059494540741794</c:v>
                </c:pt>
                <c:pt idx="172">
                  <c:v>10.728820217554892</c:v>
                </c:pt>
                <c:pt idx="173">
                  <c:v>9.3948777917973416</c:v>
                </c:pt>
                <c:pt idx="174">
                  <c:v>8.0580735952541858</c:v>
                </c:pt>
                <c:pt idx="175">
                  <c:v>6.7188148314335692</c:v>
                </c:pt>
                <c:pt idx="176">
                  <c:v>5.3775094515287121</c:v>
                </c:pt>
                <c:pt idx="177">
                  <c:v>4.0345660301517805</c:v>
                </c:pt>
                <c:pt idx="178">
                  <c:v>2.6903936408783804</c:v>
                </c:pt>
                <c:pt idx="179">
                  <c:v>1.3454017316395062</c:v>
                </c:pt>
                <c:pt idx="180">
                  <c:v>9.4446393892605925E-15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8E1-44C9-9329-708F90F26B88}"/>
            </c:ext>
          </c:extLst>
        </c:ser>
        <c:ser>
          <c:idx val="2"/>
          <c:order val="2"/>
          <c:tx>
            <c:v>test 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'[TAT Soil ^0 Mix7.xlsx]Soil Trial 3'!$Q$8:$Q$188</c:f>
              <c:numCache>
                <c:formatCode>General</c:formatCode>
                <c:ptCount val="181"/>
                <c:pt idx="0">
                  <c:v>648.86751985878209</c:v>
                </c:pt>
                <c:pt idx="1">
                  <c:v>648.84814915611651</c:v>
                </c:pt>
                <c:pt idx="2">
                  <c:v>648.7900429486233</c:v>
                </c:pt>
                <c:pt idx="3">
                  <c:v>648.69321893601625</c:v>
                </c:pt>
                <c:pt idx="4">
                  <c:v>648.55770661182748</c:v>
                </c:pt>
                <c:pt idx="5">
                  <c:v>648.38354725442377</c:v>
                </c:pt>
                <c:pt idx="6">
                  <c:v>648.17079391443247</c:v>
                </c:pt>
                <c:pt idx="7">
                  <c:v>647.9195113985819</c:v>
                </c:pt>
                <c:pt idx="8">
                  <c:v>647.62977624996063</c:v>
                </c:pt>
                <c:pt idx="9">
                  <c:v>647.30167672470168</c:v>
                </c:pt>
                <c:pt idx="10">
                  <c:v>646.93531276509873</c:v>
                </c:pt>
                <c:pt idx="11">
                  <c:v>646.53079596916302</c:v>
                </c:pt>
                <c:pt idx="12">
                  <c:v>646.08824955662919</c:v>
                </c:pt>
                <c:pt idx="13">
                  <c:v>645.60780833142167</c:v>
                </c:pt>
                <c:pt idx="14">
                  <c:v>645.08961864059154</c:v>
                </c:pt>
                <c:pt idx="15">
                  <c:v>644.53383832973861</c:v>
                </c:pt>
                <c:pt idx="16">
                  <c:v>643.94063669492948</c:v>
                </c:pt>
                <c:pt idx="17">
                  <c:v>643.31019443112859</c:v>
                </c:pt>
                <c:pt idx="18">
                  <c:v>642.64270357715679</c:v>
                </c:pt>
                <c:pt idx="19">
                  <c:v>641.93836745719432</c:v>
                </c:pt>
                <c:pt idx="20">
                  <c:v>641.19740061884636</c:v>
                </c:pt>
                <c:pt idx="21">
                  <c:v>640.42002876778963</c:v>
                </c:pt>
                <c:pt idx="22">
                  <c:v>639.6064886990207</c:v>
                </c:pt>
                <c:pt idx="23">
                  <c:v>638.75702822472545</c:v>
                </c:pt>
                <c:pt idx="24">
                  <c:v>637.87190609879326</c:v>
                </c:pt>
                <c:pt idx="25">
                  <c:v>636.95139193799798</c:v>
                </c:pt>
                <c:pt idx="26">
                  <c:v>635.99576613987028</c:v>
                </c:pt>
                <c:pt idx="27">
                  <c:v>635.00531979728555</c:v>
                </c:pt>
                <c:pt idx="28">
                  <c:v>633.98035460979452</c:v>
                </c:pt>
                <c:pt idx="29">
                  <c:v>632.92118279172223</c:v>
                </c:pt>
                <c:pt idx="30">
                  <c:v>631.82812697706504</c:v>
                </c:pt>
                <c:pt idx="31">
                  <c:v>630.70152012121264</c:v>
                </c:pt>
                <c:pt idx="32">
                  <c:v>629.54170539952702</c:v>
                </c:pt>
                <c:pt idx="33">
                  <c:v>628.34903610280787</c:v>
                </c:pt>
                <c:pt idx="34">
                  <c:v>627.12387552967652</c:v>
                </c:pt>
                <c:pt idx="35">
                  <c:v>625.86659687591214</c:v>
                </c:pt>
                <c:pt idx="36">
                  <c:v>624.57758312077181</c:v>
                </c:pt>
                <c:pt idx="37">
                  <c:v>623.25722691033275</c:v>
                </c:pt>
                <c:pt idx="38">
                  <c:v>621.90593043788692</c:v>
                </c:pt>
                <c:pt idx="39">
                  <c:v>620.52410532143017</c:v>
                </c:pt>
                <c:pt idx="40">
                  <c:v>619.11217247827915</c:v>
                </c:pt>
                <c:pt idx="41">
                  <c:v>617.67056199685555</c:v>
                </c:pt>
                <c:pt idx="42">
                  <c:v>616.19971300567715</c:v>
                </c:pt>
                <c:pt idx="43">
                  <c:v>614.70007353959511</c:v>
                </c:pt>
                <c:pt idx="44">
                  <c:v>613.17210040331815</c:v>
                </c:pt>
                <c:pt idx="45">
                  <c:v>611.61625903226536</c:v>
                </c:pt>
                <c:pt idx="46">
                  <c:v>610.03302335079013</c:v>
                </c:pt>
                <c:pt idx="47">
                  <c:v>608.42287562781826</c:v>
                </c:pt>
                <c:pt idx="48">
                  <c:v>606.78630632994395</c:v>
                </c:pt>
                <c:pt idx="49">
                  <c:v>605.1238139720291</c:v>
                </c:pt>
                <c:pt idx="50">
                  <c:v>603.43590496535103</c:v>
                </c:pt>
                <c:pt idx="51">
                  <c:v>601.72309346334407</c:v>
                </c:pt>
                <c:pt idx="52">
                  <c:v>599.98590120498432</c:v>
                </c:pt>
                <c:pt idx="53">
                  <c:v>598.22485735586213</c:v>
                </c:pt>
                <c:pt idx="54">
                  <c:v>596.44049834699354</c:v>
                </c:pt>
                <c:pt idx="55">
                  <c:v>594.63336771141815</c:v>
                </c:pt>
                <c:pt idx="56">
                  <c:v>592.8040159186337</c:v>
                </c:pt>
                <c:pt idx="57">
                  <c:v>590.95300020691741</c:v>
                </c:pt>
                <c:pt idx="58">
                  <c:v>589.08088441358655</c:v>
                </c:pt>
                <c:pt idx="59">
                  <c:v>587.18823880324703</c:v>
                </c:pt>
                <c:pt idx="60">
                  <c:v>585.27563989408657</c:v>
                </c:pt>
                <c:pt idx="61">
                  <c:v>583.3436702822604</c:v>
                </c:pt>
                <c:pt idx="62">
                  <c:v>581.39291846442779</c:v>
                </c:pt>
                <c:pt idx="63">
                  <c:v>579.42397865848989</c:v>
                </c:pt>
                <c:pt idx="64">
                  <c:v>577.43745062258495</c:v>
                </c:pt>
                <c:pt idx="65">
                  <c:v>575.43393947239667</c:v>
                </c:pt>
                <c:pt idx="66">
                  <c:v>573.41405549683009</c:v>
                </c:pt>
                <c:pt idx="67">
                  <c:v>571.37841397211082</c:v>
                </c:pt>
                <c:pt idx="68">
                  <c:v>569.32763497436736</c:v>
                </c:pt>
                <c:pt idx="69">
                  <c:v>567.26234319074865</c:v>
                </c:pt>
                <c:pt idx="70">
                  <c:v>565.18316772913886</c:v>
                </c:pt>
                <c:pt idx="71">
                  <c:v>563.09074192652497</c:v>
                </c:pt>
                <c:pt idx="72">
                  <c:v>560.9857031560764</c:v>
                </c:pt>
                <c:pt idx="73">
                  <c:v>558.86869263299445</c:v>
                </c:pt>
                <c:pt idx="74">
                  <c:v>556.74035521919245</c:v>
                </c:pt>
                <c:pt idx="75">
                  <c:v>554.6013392268643</c:v>
                </c:pt>
                <c:pt idx="76">
                  <c:v>552.45229622100237</c:v>
                </c:pt>
                <c:pt idx="77">
                  <c:v>550.29388082092453</c:v>
                </c:pt>
                <c:pt idx="78">
                  <c:v>548.12675050087068</c:v>
                </c:pt>
                <c:pt idx="79">
                  <c:v>545.95156538972981</c:v>
                </c:pt>
                <c:pt idx="80">
                  <c:v>543.76898806995814</c:v>
                </c:pt>
                <c:pt idx="81">
                  <c:v>541.57968337575051</c:v>
                </c:pt>
                <c:pt idx="82">
                  <c:v>539.38431819052494</c:v>
                </c:pt>
                <c:pt idx="83">
                  <c:v>537.18356124378386</c:v>
                </c:pt>
                <c:pt idx="84">
                  <c:v>534.9780829074125</c:v>
                </c:pt>
                <c:pt idx="85">
                  <c:v>532.768554991477</c:v>
                </c:pt>
                <c:pt idx="86">
                  <c:v>530.55565053958469</c:v>
                </c:pt>
                <c:pt idx="87">
                  <c:v>528.34004362386872</c:v>
                </c:pt>
                <c:pt idx="88">
                  <c:v>526.12240913965854</c:v>
                </c:pt>
                <c:pt idx="89">
                  <c:v>523.90342259990064</c:v>
                </c:pt>
                <c:pt idx="90">
                  <c:v>521.68375992939104</c:v>
                </c:pt>
                <c:pt idx="91">
                  <c:v>519.46409725888145</c:v>
                </c:pt>
                <c:pt idx="92">
                  <c:v>517.24511071912355</c:v>
                </c:pt>
                <c:pt idx="93">
                  <c:v>515.02747623491337</c:v>
                </c:pt>
                <c:pt idx="94">
                  <c:v>512.81186931919729</c:v>
                </c:pt>
                <c:pt idx="95">
                  <c:v>510.59896486730514</c:v>
                </c:pt>
                <c:pt idx="96">
                  <c:v>508.38943695136965</c:v>
                </c:pt>
                <c:pt idx="97">
                  <c:v>506.18395861499829</c:v>
                </c:pt>
                <c:pt idx="98">
                  <c:v>503.98320166825721</c:v>
                </c:pt>
                <c:pt idx="99">
                  <c:v>501.78783648303158</c:v>
                </c:pt>
                <c:pt idx="100">
                  <c:v>499.59853178882395</c:v>
                </c:pt>
                <c:pt idx="101">
                  <c:v>497.41595446905228</c:v>
                </c:pt>
                <c:pt idx="102">
                  <c:v>495.24076935791135</c:v>
                </c:pt>
                <c:pt idx="103">
                  <c:v>493.0736390378575</c:v>
                </c:pt>
                <c:pt idx="104">
                  <c:v>490.91522363777972</c:v>
                </c:pt>
                <c:pt idx="105">
                  <c:v>488.76618063191779</c:v>
                </c:pt>
                <c:pt idx="106">
                  <c:v>486.62716463958969</c:v>
                </c:pt>
                <c:pt idx="107">
                  <c:v>484.49882722578769</c:v>
                </c:pt>
                <c:pt idx="108">
                  <c:v>482.38181670270575</c:v>
                </c:pt>
                <c:pt idx="109">
                  <c:v>480.27677793225712</c:v>
                </c:pt>
                <c:pt idx="110">
                  <c:v>478.18435212964329</c:v>
                </c:pt>
                <c:pt idx="111">
                  <c:v>476.10517666803344</c:v>
                </c:pt>
                <c:pt idx="112">
                  <c:v>474.03988488441468</c:v>
                </c:pt>
                <c:pt idx="113">
                  <c:v>471.98910588667121</c:v>
                </c:pt>
                <c:pt idx="114">
                  <c:v>469.95346436195206</c:v>
                </c:pt>
                <c:pt idx="115">
                  <c:v>467.93358038638542</c:v>
                </c:pt>
                <c:pt idx="116">
                  <c:v>465.93006923619714</c:v>
                </c:pt>
                <c:pt idx="117">
                  <c:v>463.94354120029226</c:v>
                </c:pt>
                <c:pt idx="118">
                  <c:v>461.97460139435424</c:v>
                </c:pt>
                <c:pt idx="119">
                  <c:v>460.02384957652168</c:v>
                </c:pt>
                <c:pt idx="120">
                  <c:v>458.09187996469552</c:v>
                </c:pt>
                <c:pt idx="121">
                  <c:v>456.179281055535</c:v>
                </c:pt>
                <c:pt idx="122">
                  <c:v>454.2866354451956</c:v>
                </c:pt>
                <c:pt idx="123">
                  <c:v>452.41451965186462</c:v>
                </c:pt>
                <c:pt idx="124">
                  <c:v>450.56350394014845</c:v>
                </c:pt>
                <c:pt idx="125">
                  <c:v>448.73415214736394</c:v>
                </c:pt>
                <c:pt idx="126">
                  <c:v>446.92702151178861</c:v>
                </c:pt>
                <c:pt idx="127">
                  <c:v>445.14266250292002</c:v>
                </c:pt>
                <c:pt idx="128">
                  <c:v>443.38161865379783</c:v>
                </c:pt>
                <c:pt idx="129">
                  <c:v>441.64442639543802</c:v>
                </c:pt>
                <c:pt idx="130">
                  <c:v>439.93161489343112</c:v>
                </c:pt>
                <c:pt idx="131">
                  <c:v>438.24370588675299</c:v>
                </c:pt>
                <c:pt idx="132">
                  <c:v>436.58121352883813</c:v>
                </c:pt>
                <c:pt idx="133">
                  <c:v>434.94464423096383</c:v>
                </c:pt>
                <c:pt idx="134">
                  <c:v>433.33449650799196</c:v>
                </c:pt>
                <c:pt idx="135">
                  <c:v>431.75126082651673</c:v>
                </c:pt>
                <c:pt idx="136">
                  <c:v>430.19541945546393</c:v>
                </c:pt>
                <c:pt idx="137">
                  <c:v>428.66744631918698</c:v>
                </c:pt>
                <c:pt idx="138">
                  <c:v>427.16780685310493</c:v>
                </c:pt>
                <c:pt idx="139">
                  <c:v>425.69695786192653</c:v>
                </c:pt>
                <c:pt idx="140">
                  <c:v>424.25534738050294</c:v>
                </c:pt>
                <c:pt idx="141">
                  <c:v>422.84341453735186</c:v>
                </c:pt>
                <c:pt idx="142">
                  <c:v>421.46158942089522</c:v>
                </c:pt>
                <c:pt idx="143">
                  <c:v>420.11029294844934</c:v>
                </c:pt>
                <c:pt idx="144">
                  <c:v>418.78993673801023</c:v>
                </c:pt>
                <c:pt idx="145">
                  <c:v>417.50092298287001</c:v>
                </c:pt>
                <c:pt idx="146">
                  <c:v>416.24364432910551</c:v>
                </c:pt>
                <c:pt idx="147">
                  <c:v>415.01848375597422</c:v>
                </c:pt>
                <c:pt idx="148">
                  <c:v>413.82581445925501</c:v>
                </c:pt>
                <c:pt idx="149">
                  <c:v>412.66599973756945</c:v>
                </c:pt>
                <c:pt idx="150">
                  <c:v>411.53939288171705</c:v>
                </c:pt>
                <c:pt idx="151">
                  <c:v>410.44633706705986</c:v>
                </c:pt>
                <c:pt idx="152">
                  <c:v>409.38716524898757</c:v>
                </c:pt>
                <c:pt idx="153">
                  <c:v>408.36220006149654</c:v>
                </c:pt>
                <c:pt idx="154">
                  <c:v>407.3717537189118</c:v>
                </c:pt>
                <c:pt idx="155">
                  <c:v>406.41612792078411</c:v>
                </c:pt>
                <c:pt idx="156">
                  <c:v>405.49561375998883</c:v>
                </c:pt>
                <c:pt idx="157">
                  <c:v>404.61049163405659</c:v>
                </c:pt>
                <c:pt idx="158">
                  <c:v>403.76103115976133</c:v>
                </c:pt>
                <c:pt idx="159">
                  <c:v>402.94749109099246</c:v>
                </c:pt>
                <c:pt idx="160">
                  <c:v>402.17011923993579</c:v>
                </c:pt>
                <c:pt idx="161">
                  <c:v>401.42915240158777</c:v>
                </c:pt>
                <c:pt idx="162">
                  <c:v>400.72481628162524</c:v>
                </c:pt>
                <c:pt idx="163">
                  <c:v>400.05732542765344</c:v>
                </c:pt>
                <c:pt idx="164">
                  <c:v>399.42688316385261</c:v>
                </c:pt>
                <c:pt idx="165">
                  <c:v>398.83368152904353</c:v>
                </c:pt>
                <c:pt idx="166">
                  <c:v>398.27790121819055</c:v>
                </c:pt>
                <c:pt idx="167">
                  <c:v>397.75971152736048</c:v>
                </c:pt>
                <c:pt idx="168">
                  <c:v>397.27927030215284</c:v>
                </c:pt>
                <c:pt idx="169">
                  <c:v>396.83672388961907</c:v>
                </c:pt>
                <c:pt idx="170">
                  <c:v>396.43220709368336</c:v>
                </c:pt>
                <c:pt idx="171">
                  <c:v>396.06584313408041</c:v>
                </c:pt>
                <c:pt idx="172">
                  <c:v>395.73774360882146</c:v>
                </c:pt>
                <c:pt idx="173">
                  <c:v>395.44800846020019</c:v>
                </c:pt>
                <c:pt idx="174">
                  <c:v>395.19672594434962</c:v>
                </c:pt>
                <c:pt idx="175">
                  <c:v>394.98397260435831</c:v>
                </c:pt>
                <c:pt idx="176">
                  <c:v>394.8098132469546</c:v>
                </c:pt>
                <c:pt idx="177">
                  <c:v>394.67430092276584</c:v>
                </c:pt>
                <c:pt idx="178">
                  <c:v>394.57747691015879</c:v>
                </c:pt>
                <c:pt idx="179">
                  <c:v>394.51937070266558</c:v>
                </c:pt>
                <c:pt idx="180">
                  <c:v>394.5</c:v>
                </c:pt>
              </c:numCache>
            </c:numRef>
          </c:xVal>
          <c:yVal>
            <c:numRef>
              <c:f>'[TAT Soil ^0 Mix7.xlsx]Soil Trial 3'!$R$8:$R$188</c:f>
              <c:numCache>
                <c:formatCode>General</c:formatCode>
                <c:ptCount val="181"/>
                <c:pt idx="0">
                  <c:v>0</c:v>
                </c:pt>
                <c:pt idx="1">
                  <c:v>2.2196626705096252</c:v>
                </c:pt>
                <c:pt idx="2">
                  <c:v>4.4386492102674575</c:v>
                </c:pt>
                <c:pt idx="3">
                  <c:v>6.6562836944776835</c:v>
                </c:pt>
                <c:pt idx="4">
                  <c:v>8.8718906101937023</c:v>
                </c:pt>
                <c:pt idx="5">
                  <c:v>11.08479506208592</c:v>
                </c:pt>
                <c:pt idx="6">
                  <c:v>13.294322978021409</c:v>
                </c:pt>
                <c:pt idx="7">
                  <c:v>15.499801314392792</c:v>
                </c:pt>
                <c:pt idx="8">
                  <c:v>17.700558261133864</c:v>
                </c:pt>
                <c:pt idx="9">
                  <c:v>19.89592344635944</c:v>
                </c:pt>
                <c:pt idx="10">
                  <c:v>22.085228140567111</c:v>
                </c:pt>
                <c:pt idx="11">
                  <c:v>24.26780546033876</c:v>
                </c:pt>
                <c:pt idx="12">
                  <c:v>26.44299057147968</c:v>
                </c:pt>
                <c:pt idx="13">
                  <c:v>28.610120891533526</c:v>
                </c:pt>
                <c:pt idx="14">
                  <c:v>30.768536291611344</c:v>
                </c:pt>
                <c:pt idx="15">
                  <c:v>32.917579297473232</c:v>
                </c:pt>
                <c:pt idx="16">
                  <c:v>35.056595289801358</c:v>
                </c:pt>
                <c:pt idx="17">
                  <c:v>37.184932703603359</c:v>
                </c:pt>
                <c:pt idx="18">
                  <c:v>39.301943226685289</c:v>
                </c:pt>
                <c:pt idx="19">
                  <c:v>41.406981997133919</c:v>
                </c:pt>
                <c:pt idx="20">
                  <c:v>43.499407799747765</c:v>
                </c:pt>
                <c:pt idx="21">
                  <c:v>45.578583261357593</c:v>
                </c:pt>
                <c:pt idx="22">
                  <c:v>47.643875044976355</c:v>
                </c:pt>
                <c:pt idx="23">
                  <c:v>49.69465404271984</c:v>
                </c:pt>
                <c:pt idx="24">
                  <c:v>51.730295567438986</c:v>
                </c:pt>
                <c:pt idx="25">
                  <c:v>53.750179543005665</c:v>
                </c:pt>
                <c:pt idx="26">
                  <c:v>55.75369069319386</c:v>
                </c:pt>
                <c:pt idx="27">
                  <c:v>57.740218729098778</c:v>
                </c:pt>
                <c:pt idx="28">
                  <c:v>59.709158535036771</c:v>
                </c:pt>
                <c:pt idx="29">
                  <c:v>61.659910352869375</c:v>
                </c:pt>
                <c:pt idx="30">
                  <c:v>63.591879964695515</c:v>
                </c:pt>
                <c:pt idx="31">
                  <c:v>65.504478873856044</c:v>
                </c:pt>
                <c:pt idx="32">
                  <c:v>67.397124484195473</c:v>
                </c:pt>
                <c:pt idx="33">
                  <c:v>69.269240277526407</c:v>
                </c:pt>
                <c:pt idx="34">
                  <c:v>71.120255989242608</c:v>
                </c:pt>
                <c:pt idx="35">
                  <c:v>72.949607782027087</c:v>
                </c:pt>
                <c:pt idx="36">
                  <c:v>74.756738417602449</c:v>
                </c:pt>
                <c:pt idx="37">
                  <c:v>76.541097426471026</c:v>
                </c:pt>
                <c:pt idx="38">
                  <c:v>78.302141275593229</c:v>
                </c:pt>
                <c:pt idx="39">
                  <c:v>80.039333533953013</c:v>
                </c:pt>
                <c:pt idx="40">
                  <c:v>81.752145035959927</c:v>
                </c:pt>
                <c:pt idx="41">
                  <c:v>83.440054042638081</c:v>
                </c:pt>
                <c:pt idx="42">
                  <c:v>85.102546400552882</c:v>
                </c:pt>
                <c:pt idx="43">
                  <c:v>86.739115698427199</c:v>
                </c:pt>
                <c:pt idx="44">
                  <c:v>88.349263421399101</c:v>
                </c:pt>
                <c:pt idx="45">
                  <c:v>89.932499102874303</c:v>
                </c:pt>
                <c:pt idx="46">
                  <c:v>91.488340473927082</c:v>
                </c:pt>
                <c:pt idx="47">
                  <c:v>93.016313610204065</c:v>
                </c:pt>
                <c:pt idx="48">
                  <c:v>94.51595307628611</c:v>
                </c:pt>
                <c:pt idx="49">
                  <c:v>95.986802067464524</c:v>
                </c:pt>
                <c:pt idx="50">
                  <c:v>97.428412548888147</c:v>
                </c:pt>
                <c:pt idx="51">
                  <c:v>98.840345392039168</c:v>
                </c:pt>
                <c:pt idx="52">
                  <c:v>100.22217050849585</c:v>
                </c:pt>
                <c:pt idx="53">
                  <c:v>101.57346698094166</c:v>
                </c:pt>
                <c:pt idx="54">
                  <c:v>102.89382319138082</c:v>
                </c:pt>
                <c:pt idx="55">
                  <c:v>104.18283694652104</c:v>
                </c:pt>
                <c:pt idx="56">
                  <c:v>105.44011560028554</c:v>
                </c:pt>
                <c:pt idx="57">
                  <c:v>106.66527617341686</c:v>
                </c:pt>
                <c:pt idx="58">
                  <c:v>107.85794547013602</c:v>
                </c:pt>
                <c:pt idx="59">
                  <c:v>109.01776019182159</c:v>
                </c:pt>
                <c:pt idx="60">
                  <c:v>110.14436704767398</c:v>
                </c:pt>
                <c:pt idx="61">
                  <c:v>111.23742286233121</c:v>
                </c:pt>
                <c:pt idx="62">
                  <c:v>112.29659468040346</c:v>
                </c:pt>
                <c:pt idx="63">
                  <c:v>113.32155986789452</c:v>
                </c:pt>
                <c:pt idx="64">
                  <c:v>114.31200621047924</c:v>
                </c:pt>
                <c:pt idx="65">
                  <c:v>115.26763200860695</c:v>
                </c:pt>
                <c:pt idx="66">
                  <c:v>116.18814616940223</c:v>
                </c:pt>
                <c:pt idx="67">
                  <c:v>117.07326829533446</c:v>
                </c:pt>
                <c:pt idx="68">
                  <c:v>117.92272876962971</c:v>
                </c:pt>
                <c:pt idx="69">
                  <c:v>118.7362688383986</c:v>
                </c:pt>
                <c:pt idx="70">
                  <c:v>119.51364068945526</c:v>
                </c:pt>
                <c:pt idx="71">
                  <c:v>120.25460752780327</c:v>
                </c:pt>
                <c:pt idx="72">
                  <c:v>120.95894364776579</c:v>
                </c:pt>
                <c:pt idx="73">
                  <c:v>121.62643450173759</c:v>
                </c:pt>
                <c:pt idx="74">
                  <c:v>122.25687676553844</c:v>
                </c:pt>
                <c:pt idx="75">
                  <c:v>122.85007840034754</c:v>
                </c:pt>
                <c:pt idx="76">
                  <c:v>123.40585871120047</c:v>
                </c:pt>
                <c:pt idx="77">
                  <c:v>123.92404840203056</c:v>
                </c:pt>
                <c:pt idx="78">
                  <c:v>124.40448962723818</c:v>
                </c:pt>
                <c:pt idx="79">
                  <c:v>124.84703603977199</c:v>
                </c:pt>
                <c:pt idx="80">
                  <c:v>125.2515528357077</c:v>
                </c:pt>
                <c:pt idx="81">
                  <c:v>125.61791679531062</c:v>
                </c:pt>
                <c:pt idx="82">
                  <c:v>125.9460163205696</c:v>
                </c:pt>
                <c:pt idx="83">
                  <c:v>126.23575146919086</c:v>
                </c:pt>
                <c:pt idx="84">
                  <c:v>126.48703398504144</c:v>
                </c:pt>
                <c:pt idx="85">
                  <c:v>126.69978732503276</c:v>
                </c:pt>
                <c:pt idx="86">
                  <c:v>126.87394668243647</c:v>
                </c:pt>
                <c:pt idx="87">
                  <c:v>127.00945900662519</c:v>
                </c:pt>
                <c:pt idx="88">
                  <c:v>127.10628301923225</c:v>
                </c:pt>
                <c:pt idx="89">
                  <c:v>127.16438922672543</c:v>
                </c:pt>
                <c:pt idx="90">
                  <c:v>127.18375992939104</c:v>
                </c:pt>
                <c:pt idx="91">
                  <c:v>127.16438922672543</c:v>
                </c:pt>
                <c:pt idx="92">
                  <c:v>127.10628301923225</c:v>
                </c:pt>
                <c:pt idx="93">
                  <c:v>127.00945900662519</c:v>
                </c:pt>
                <c:pt idx="94">
                  <c:v>126.87394668243647</c:v>
                </c:pt>
                <c:pt idx="95">
                  <c:v>126.69978732503276</c:v>
                </c:pt>
                <c:pt idx="96">
                  <c:v>126.48703398504144</c:v>
                </c:pt>
                <c:pt idx="97">
                  <c:v>126.23575146919087</c:v>
                </c:pt>
                <c:pt idx="98">
                  <c:v>125.9460163205696</c:v>
                </c:pt>
                <c:pt idx="99">
                  <c:v>125.61791679531062</c:v>
                </c:pt>
                <c:pt idx="100">
                  <c:v>125.2515528357077</c:v>
                </c:pt>
                <c:pt idx="101">
                  <c:v>124.84703603977199</c:v>
                </c:pt>
                <c:pt idx="102">
                  <c:v>124.40448962723819</c:v>
                </c:pt>
                <c:pt idx="103">
                  <c:v>123.92404840203056</c:v>
                </c:pt>
                <c:pt idx="104">
                  <c:v>123.40585871120047</c:v>
                </c:pt>
                <c:pt idx="105">
                  <c:v>122.85007840034754</c:v>
                </c:pt>
                <c:pt idx="106">
                  <c:v>122.25687676553844</c:v>
                </c:pt>
                <c:pt idx="107">
                  <c:v>121.62643450173761</c:v>
                </c:pt>
                <c:pt idx="108">
                  <c:v>120.95894364776581</c:v>
                </c:pt>
                <c:pt idx="109">
                  <c:v>120.25460752780329</c:v>
                </c:pt>
                <c:pt idx="110">
                  <c:v>119.51364068945527</c:v>
                </c:pt>
                <c:pt idx="111">
                  <c:v>118.7362688383986</c:v>
                </c:pt>
                <c:pt idx="112">
                  <c:v>117.92272876962971</c:v>
                </c:pt>
                <c:pt idx="113">
                  <c:v>117.07326829533444</c:v>
                </c:pt>
                <c:pt idx="114">
                  <c:v>116.18814616940223</c:v>
                </c:pt>
                <c:pt idx="115">
                  <c:v>115.26763200860697</c:v>
                </c:pt>
                <c:pt idx="116">
                  <c:v>114.31200621047923</c:v>
                </c:pt>
                <c:pt idx="117">
                  <c:v>113.32155986789454</c:v>
                </c:pt>
                <c:pt idx="118">
                  <c:v>112.29659468040346</c:v>
                </c:pt>
                <c:pt idx="119">
                  <c:v>111.23742286233123</c:v>
                </c:pt>
                <c:pt idx="120">
                  <c:v>110.144367047674</c:v>
                </c:pt>
                <c:pt idx="121">
                  <c:v>109.01776019182159</c:v>
                </c:pt>
                <c:pt idx="122">
                  <c:v>107.85794547013603</c:v>
                </c:pt>
                <c:pt idx="123">
                  <c:v>106.66527617341684</c:v>
                </c:pt>
                <c:pt idx="124">
                  <c:v>105.44011560028554</c:v>
                </c:pt>
                <c:pt idx="125">
                  <c:v>104.18283694652102</c:v>
                </c:pt>
                <c:pt idx="126">
                  <c:v>102.89382319138082</c:v>
                </c:pt>
                <c:pt idx="127">
                  <c:v>101.57346698094165</c:v>
                </c:pt>
                <c:pt idx="128">
                  <c:v>100.22217050849585</c:v>
                </c:pt>
                <c:pt idx="129">
                  <c:v>98.840345392039183</c:v>
                </c:pt>
                <c:pt idx="130">
                  <c:v>97.428412548888147</c:v>
                </c:pt>
                <c:pt idx="131">
                  <c:v>95.986802067464538</c:v>
                </c:pt>
                <c:pt idx="132">
                  <c:v>94.51595307628611</c:v>
                </c:pt>
                <c:pt idx="133">
                  <c:v>93.01631361020408</c:v>
                </c:pt>
                <c:pt idx="134">
                  <c:v>91.488340473927082</c:v>
                </c:pt>
                <c:pt idx="135">
                  <c:v>89.932499102874317</c:v>
                </c:pt>
                <c:pt idx="136">
                  <c:v>88.349263421399087</c:v>
                </c:pt>
                <c:pt idx="137">
                  <c:v>86.739115698427213</c:v>
                </c:pt>
                <c:pt idx="138">
                  <c:v>85.102546400552896</c:v>
                </c:pt>
                <c:pt idx="139">
                  <c:v>83.440054042638081</c:v>
                </c:pt>
                <c:pt idx="140">
                  <c:v>81.752145035959956</c:v>
                </c:pt>
                <c:pt idx="141">
                  <c:v>80.039333533953013</c:v>
                </c:pt>
                <c:pt idx="142">
                  <c:v>78.302141275593243</c:v>
                </c:pt>
                <c:pt idx="143">
                  <c:v>76.541097426471012</c:v>
                </c:pt>
                <c:pt idx="144">
                  <c:v>74.756738417602463</c:v>
                </c:pt>
                <c:pt idx="145">
                  <c:v>72.949607782027073</c:v>
                </c:pt>
                <c:pt idx="146">
                  <c:v>71.120255989242608</c:v>
                </c:pt>
                <c:pt idx="147">
                  <c:v>69.269240277526436</c:v>
                </c:pt>
                <c:pt idx="148">
                  <c:v>67.397124484195473</c:v>
                </c:pt>
                <c:pt idx="149">
                  <c:v>65.504478873856073</c:v>
                </c:pt>
                <c:pt idx="150">
                  <c:v>63.591879964695515</c:v>
                </c:pt>
                <c:pt idx="151">
                  <c:v>61.659910352869389</c:v>
                </c:pt>
                <c:pt idx="152">
                  <c:v>59.709158535036757</c:v>
                </c:pt>
                <c:pt idx="153">
                  <c:v>57.740218729098792</c:v>
                </c:pt>
                <c:pt idx="154">
                  <c:v>55.753690693193846</c:v>
                </c:pt>
                <c:pt idx="155">
                  <c:v>53.750179543005672</c:v>
                </c:pt>
                <c:pt idx="156">
                  <c:v>51.730295567439015</c:v>
                </c:pt>
                <c:pt idx="157">
                  <c:v>49.69465404271984</c:v>
                </c:pt>
                <c:pt idx="158">
                  <c:v>47.643875044976383</c:v>
                </c:pt>
                <c:pt idx="159">
                  <c:v>45.578583261357586</c:v>
                </c:pt>
                <c:pt idx="160">
                  <c:v>43.499407799747786</c:v>
                </c:pt>
                <c:pt idx="161">
                  <c:v>41.406981997133904</c:v>
                </c:pt>
                <c:pt idx="162">
                  <c:v>39.301943226685303</c:v>
                </c:pt>
                <c:pt idx="163">
                  <c:v>37.184932703603337</c:v>
                </c:pt>
                <c:pt idx="164">
                  <c:v>35.056595289801365</c:v>
                </c:pt>
                <c:pt idx="165">
                  <c:v>32.917579297473267</c:v>
                </c:pt>
                <c:pt idx="166">
                  <c:v>30.768536291611344</c:v>
                </c:pt>
                <c:pt idx="167">
                  <c:v>28.610120891533551</c:v>
                </c:pt>
                <c:pt idx="168">
                  <c:v>26.442990571479676</c:v>
                </c:pt>
                <c:pt idx="169">
                  <c:v>24.267805460338781</c:v>
                </c:pt>
                <c:pt idx="170">
                  <c:v>22.085228140567104</c:v>
                </c:pt>
                <c:pt idx="171">
                  <c:v>19.895923446359454</c:v>
                </c:pt>
                <c:pt idx="172">
                  <c:v>17.70055826113385</c:v>
                </c:pt>
                <c:pt idx="173">
                  <c:v>15.499801314392801</c:v>
                </c:pt>
                <c:pt idx="174">
                  <c:v>13.294322978021443</c:v>
                </c:pt>
                <c:pt idx="175">
                  <c:v>11.084795062085924</c:v>
                </c:pt>
                <c:pt idx="176">
                  <c:v>8.8718906101937307</c:v>
                </c:pt>
                <c:pt idx="177">
                  <c:v>6.65628369447768</c:v>
                </c:pt>
                <c:pt idx="178">
                  <c:v>4.4386492102674797</c:v>
                </c:pt>
                <c:pt idx="179">
                  <c:v>2.2196626705096159</c:v>
                </c:pt>
                <c:pt idx="180">
                  <c:v>1.5581898696696229E-14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8E1-44C9-9329-708F90F26B88}"/>
            </c:ext>
          </c:extLst>
        </c:ser>
        <c:ser>
          <c:idx val="3"/>
          <c:order val="3"/>
          <c:tx>
            <c:v>failure envelope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98E1-44C9-9329-708F90F26B88}"/>
              </c:ext>
            </c:extLst>
          </c:dPt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'[TAT Soil ^0 Mix7.xlsx]Soil Trial 3'!$W$4:$X$4</c:f>
              <c:numCache>
                <c:formatCode>General</c:formatCode>
                <c:ptCount val="2"/>
                <c:pt idx="0">
                  <c:v>0</c:v>
                </c:pt>
                <c:pt idx="1">
                  <c:v>522</c:v>
                </c:pt>
              </c:numCache>
            </c:numRef>
          </c:xVal>
          <c:yVal>
            <c:numRef>
              <c:f>'[TAT Soil ^0 Mix7.xlsx]Soil Trial 3'!$W$5:$X$5</c:f>
              <c:numCache>
                <c:formatCode>General</c:formatCode>
                <c:ptCount val="2"/>
                <c:pt idx="0">
                  <c:v>24</c:v>
                </c:pt>
                <c:pt idx="1">
                  <c:v>130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98E1-44C9-9329-708F90F26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1925983"/>
        <c:axId val="1151926463"/>
      </c:scatterChart>
      <c:valAx>
        <c:axId val="1151925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Normal</a:t>
                </a:r>
                <a:r>
                  <a:rPr lang="en-IN" sz="1200" b="1" baseline="0" dirty="0"/>
                  <a:t> Stress (kPa)</a:t>
                </a:r>
                <a:endParaRPr lang="en-IN" sz="12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926463"/>
        <c:crosses val="autoZero"/>
        <c:crossBetween val="midCat"/>
        <c:minorUnit val="10"/>
      </c:valAx>
      <c:valAx>
        <c:axId val="115192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Shear</a:t>
                </a:r>
                <a:r>
                  <a:rPr lang="en-IN" sz="1200" b="1" baseline="0" dirty="0"/>
                  <a:t> stress (kPa)</a:t>
                </a:r>
                <a:endParaRPr lang="en-IN" sz="1200" b="1" dirty="0"/>
              </a:p>
            </c:rich>
          </c:tx>
          <c:layout>
            <c:manualLayout>
              <c:xMode val="edge"/>
              <c:yMode val="edge"/>
              <c:x val="0"/>
              <c:y val="0.284494750656167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in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925983"/>
        <c:crosses val="autoZero"/>
        <c:crossBetween val="midCat"/>
        <c:minorUnit val="4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/>
              <a:t>Liquid limit vs Specific Gravity</a:t>
            </a:r>
          </a:p>
        </c:rich>
      </c:tx>
      <c:layout>
        <c:manualLayout>
          <c:xMode val="edge"/>
          <c:yMode val="edge"/>
          <c:x val="0.20334618610817978"/>
          <c:y val="5.4644808743169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23516519197987"/>
          <c:y val="0.19400950905726949"/>
          <c:w val="0.8525715020158563"/>
          <c:h val="0.66621810593347963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15% RM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E6E-469C-B69A-A99D6081F78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20%</a:t>
                    </a:r>
                    <a:r>
                      <a:rPr lang="en-US" baseline="0"/>
                      <a:t> RM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6E-469C-B69A-A99D6081F78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25</a:t>
                    </a:r>
                    <a:r>
                      <a:rPr lang="en-US" baseline="0"/>
                      <a:t> % RM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E6E-469C-B69A-A99D6081F7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'Specific Gravity'!$M$12:$M$14</c:f>
              <c:numCache>
                <c:formatCode>General</c:formatCode>
                <c:ptCount val="3"/>
                <c:pt idx="0">
                  <c:v>2.5099999999999998</c:v>
                </c:pt>
                <c:pt idx="1">
                  <c:v>2.58</c:v>
                </c:pt>
                <c:pt idx="2">
                  <c:v>2.6</c:v>
                </c:pt>
              </c:numCache>
            </c:numRef>
          </c:xVal>
          <c:yVal>
            <c:numRef>
              <c:f>'Specific Gravity'!$N$12:$N$14</c:f>
              <c:numCache>
                <c:formatCode>General</c:formatCode>
                <c:ptCount val="3"/>
                <c:pt idx="0">
                  <c:v>35.4</c:v>
                </c:pt>
                <c:pt idx="1">
                  <c:v>34</c:v>
                </c:pt>
                <c:pt idx="2">
                  <c:v>32.4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E6E-469C-B69A-A99D6081F788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axId val="236516800"/>
        <c:axId val="236514400"/>
      </c:scatterChart>
      <c:valAx>
        <c:axId val="23651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</a:t>
                </a:r>
                <a:r>
                  <a:rPr lang="en-IN" b="1" dirty="0"/>
                  <a:t> Gravity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6514400"/>
        <c:crosses val="autoZero"/>
        <c:crossBetween val="midCat"/>
      </c:valAx>
      <c:valAx>
        <c:axId val="23651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Liquid Limit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51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Dry Density vs Moisture Content</a:t>
            </a:r>
            <a:r>
              <a:rPr lang="en-IN" sz="1600" b="1" baseline="0" dirty="0"/>
              <a:t> </a:t>
            </a:r>
            <a:endParaRPr lang="en-IN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15% RM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'MDD1'!$O$29:$O$32</c:f>
              <c:numCache>
                <c:formatCode>General</c:formatCode>
                <c:ptCount val="4"/>
                <c:pt idx="0">
                  <c:v>16.978727230786674</c:v>
                </c:pt>
                <c:pt idx="1">
                  <c:v>18.464097982858178</c:v>
                </c:pt>
                <c:pt idx="2">
                  <c:v>19.145356407222231</c:v>
                </c:pt>
                <c:pt idx="3">
                  <c:v>20.506950122649222</c:v>
                </c:pt>
              </c:numCache>
            </c:numRef>
          </c:xVal>
          <c:yVal>
            <c:numRef>
              <c:f>'MDD1'!$P$29:$P$32</c:f>
              <c:numCache>
                <c:formatCode>General</c:formatCode>
                <c:ptCount val="4"/>
                <c:pt idx="0">
                  <c:v>1.6469708212726291</c:v>
                </c:pt>
                <c:pt idx="1">
                  <c:v>1.7291483364935154</c:v>
                </c:pt>
                <c:pt idx="2">
                  <c:v>1.7564784313583566</c:v>
                </c:pt>
                <c:pt idx="3">
                  <c:v>1.7332485911930422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4FF-4FD2-8017-F9B182ED8093}"/>
            </c:ext>
          </c:extLst>
        </c:ser>
        <c:ser>
          <c:idx val="1"/>
          <c:order val="1"/>
          <c:tx>
            <c:v>20% RM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'MDD2'!$M$28:$M$32</c:f>
              <c:numCache>
                <c:formatCode>General</c:formatCode>
                <c:ptCount val="5"/>
                <c:pt idx="0">
                  <c:v>11.524163568773211</c:v>
                </c:pt>
                <c:pt idx="1">
                  <c:v>14.006024096385566</c:v>
                </c:pt>
                <c:pt idx="2">
                  <c:v>15.137614678899089</c:v>
                </c:pt>
                <c:pt idx="3">
                  <c:v>16.551193225558141</c:v>
                </c:pt>
                <c:pt idx="4">
                  <c:v>18.501170960187359</c:v>
                </c:pt>
              </c:numCache>
            </c:numRef>
          </c:xVal>
          <c:yVal>
            <c:numRef>
              <c:f>'MDD2'!$N$28:$N$32</c:f>
              <c:numCache>
                <c:formatCode>General</c:formatCode>
                <c:ptCount val="5"/>
                <c:pt idx="0">
                  <c:v>1.7220387359836904</c:v>
                </c:pt>
                <c:pt idx="1">
                  <c:v>1.8003412256923821</c:v>
                </c:pt>
                <c:pt idx="2">
                  <c:v>1.796812749003984</c:v>
                </c:pt>
                <c:pt idx="3">
                  <c:v>1.792512492980904</c:v>
                </c:pt>
                <c:pt idx="4">
                  <c:v>1.7367794418053693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4FF-4FD2-8017-F9B182ED8093}"/>
            </c:ext>
          </c:extLst>
        </c:ser>
        <c:ser>
          <c:idx val="2"/>
          <c:order val="2"/>
          <c:tx>
            <c:v>25% RM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'MDD3'!$L$34:$L$38</c:f>
              <c:numCache>
                <c:formatCode>0.000</c:formatCode>
                <c:ptCount val="5"/>
                <c:pt idx="0">
                  <c:v>13.188565782044021</c:v>
                </c:pt>
                <c:pt idx="1">
                  <c:v>16.102997694081466</c:v>
                </c:pt>
                <c:pt idx="2">
                  <c:v>16.893846920308519</c:v>
                </c:pt>
                <c:pt idx="3">
                  <c:v>18.760107614902367</c:v>
                </c:pt>
                <c:pt idx="4">
                  <c:v>20.426670054057112</c:v>
                </c:pt>
              </c:numCache>
            </c:numRef>
          </c:xVal>
          <c:yVal>
            <c:numRef>
              <c:f>'MDD3'!$M$34:$M$38</c:f>
              <c:numCache>
                <c:formatCode>0.000</c:formatCode>
                <c:ptCount val="5"/>
                <c:pt idx="0">
                  <c:v>1.6291722441280729</c:v>
                </c:pt>
                <c:pt idx="1">
                  <c:v>1.727876323432203</c:v>
                </c:pt>
                <c:pt idx="2">
                  <c:v>1.7798456686724879</c:v>
                </c:pt>
                <c:pt idx="3" formatCode="General">
                  <c:v>1.762176314326019</c:v>
                </c:pt>
                <c:pt idx="4" formatCode="General">
                  <c:v>1.709856581272831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4FF-4FD2-8017-F9B182ED8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3365264"/>
        <c:axId val="863366704"/>
      </c:scatterChart>
      <c:valAx>
        <c:axId val="863365264"/>
        <c:scaling>
          <c:orientation val="minMax"/>
          <c:min val="1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 dirty="0"/>
                  <a:t>Moisture</a:t>
                </a:r>
                <a:r>
                  <a:rPr lang="en-IN" sz="1400" b="1" baseline="0" dirty="0"/>
                  <a:t> Content (%)</a:t>
                </a:r>
                <a:endParaRPr lang="en-IN" sz="1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366704"/>
        <c:crosses val="autoZero"/>
        <c:crossBetween val="midCat"/>
      </c:valAx>
      <c:valAx>
        <c:axId val="86336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 dirty="0"/>
                  <a:t>Dry</a:t>
                </a:r>
                <a:r>
                  <a:rPr lang="en-IN" sz="1400" b="1" baseline="0" dirty="0"/>
                  <a:t> Density (g/cc)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365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Stress</a:t>
            </a:r>
            <a:r>
              <a:rPr lang="en-IN" sz="1600" b="1" baseline="0" dirty="0"/>
              <a:t> vs Strain Graph</a:t>
            </a:r>
            <a:endParaRPr lang="en-IN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7 Days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'Sheet3 (2)'!$E$14:$E$24</c:f>
              <c:numCache>
                <c:formatCode>General</c:formatCode>
                <c:ptCount val="11"/>
                <c:pt idx="0">
                  <c:v>0</c:v>
                </c:pt>
                <c:pt idx="1">
                  <c:v>0.3289473684210526</c:v>
                </c:pt>
                <c:pt idx="2">
                  <c:v>0.6578947368421052</c:v>
                </c:pt>
                <c:pt idx="3">
                  <c:v>0.98684210526315785</c:v>
                </c:pt>
                <c:pt idx="4">
                  <c:v>1.3157894736842104</c:v>
                </c:pt>
                <c:pt idx="5">
                  <c:v>1.6447368421052631</c:v>
                </c:pt>
                <c:pt idx="6">
                  <c:v>1.9736842105263157</c:v>
                </c:pt>
                <c:pt idx="7">
                  <c:v>2.3026315789473681</c:v>
                </c:pt>
                <c:pt idx="8">
                  <c:v>2.6315789473684208</c:v>
                </c:pt>
                <c:pt idx="9">
                  <c:v>2.9605263157894735</c:v>
                </c:pt>
                <c:pt idx="10">
                  <c:v>3.2894736842105261</c:v>
                </c:pt>
              </c:numCache>
            </c:numRef>
          </c:xVal>
          <c:yVal>
            <c:numRef>
              <c:f>'Sheet3 (2)'!$H$14:$H$24</c:f>
              <c:numCache>
                <c:formatCode>General</c:formatCode>
                <c:ptCount val="11"/>
                <c:pt idx="0">
                  <c:v>0</c:v>
                </c:pt>
                <c:pt idx="1">
                  <c:v>60.380852764000615</c:v>
                </c:pt>
                <c:pt idx="2">
                  <c:v>128.96052004758266</c:v>
                </c:pt>
                <c:pt idx="3">
                  <c:v>214.22249743003519</c:v>
                </c:pt>
                <c:pt idx="4">
                  <c:v>341.61727164922559</c:v>
                </c:pt>
                <c:pt idx="5">
                  <c:v>400.06229320721388</c:v>
                </c:pt>
                <c:pt idx="6">
                  <c:v>432.65827454374414</c:v>
                </c:pt>
                <c:pt idx="7">
                  <c:v>431.20640113923497</c:v>
                </c:pt>
                <c:pt idx="8">
                  <c:v>404.47484963268312</c:v>
                </c:pt>
                <c:pt idx="9">
                  <c:v>369.51601550057904</c:v>
                </c:pt>
                <c:pt idx="10">
                  <c:v>351.52417252705305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08-44A5-855A-758F82218F95}"/>
            </c:ext>
          </c:extLst>
        </c:ser>
        <c:ser>
          <c:idx val="1"/>
          <c:order val="1"/>
          <c:tx>
            <c:v>1 Day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'Sheet4 (2)'!$E$14:$E$24</c:f>
              <c:numCache>
                <c:formatCode>General</c:formatCode>
                <c:ptCount val="11"/>
                <c:pt idx="0">
                  <c:v>0</c:v>
                </c:pt>
                <c:pt idx="1">
                  <c:v>0.3289473684210526</c:v>
                </c:pt>
                <c:pt idx="2">
                  <c:v>0.6578947368421052</c:v>
                </c:pt>
                <c:pt idx="3">
                  <c:v>0.98684210526315785</c:v>
                </c:pt>
                <c:pt idx="4">
                  <c:v>1.3157894736842104</c:v>
                </c:pt>
                <c:pt idx="5">
                  <c:v>1.6447368421052631</c:v>
                </c:pt>
                <c:pt idx="6">
                  <c:v>1.9736842105263157</c:v>
                </c:pt>
                <c:pt idx="7">
                  <c:v>2.3026315789473681</c:v>
                </c:pt>
                <c:pt idx="8">
                  <c:v>2.6315789473684208</c:v>
                </c:pt>
                <c:pt idx="9">
                  <c:v>2.9605263157894735</c:v>
                </c:pt>
                <c:pt idx="10">
                  <c:v>3.2894736842105261</c:v>
                </c:pt>
              </c:numCache>
            </c:numRef>
          </c:xVal>
          <c:yVal>
            <c:numRef>
              <c:f>'Sheet4 (2)'!$H$14:$H$24</c:f>
              <c:numCache>
                <c:formatCode>General</c:formatCode>
                <c:ptCount val="11"/>
                <c:pt idx="0">
                  <c:v>0</c:v>
                </c:pt>
                <c:pt idx="1">
                  <c:v>43.129180545714725</c:v>
                </c:pt>
                <c:pt idx="2">
                  <c:v>120.36315204441048</c:v>
                </c:pt>
                <c:pt idx="3">
                  <c:v>197.08469763563238</c:v>
                </c:pt>
                <c:pt idx="4">
                  <c:v>256.21295373691919</c:v>
                </c:pt>
                <c:pt idx="5">
                  <c:v>331.96658372513491</c:v>
                </c:pt>
                <c:pt idx="6">
                  <c:v>381.7573010680095</c:v>
                </c:pt>
                <c:pt idx="7">
                  <c:v>414.29634619259826</c:v>
                </c:pt>
                <c:pt idx="8">
                  <c:v>404.47484963268312</c:v>
                </c:pt>
                <c:pt idx="9">
                  <c:v>386.3121980233326</c:v>
                </c:pt>
                <c:pt idx="10">
                  <c:v>359.89379568245914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08-44A5-855A-758F82218F95}"/>
            </c:ext>
          </c:extLst>
        </c:ser>
        <c:ser>
          <c:idx val="2"/>
          <c:order val="2"/>
          <c:tx>
            <c:v>14 Days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'Sheet4 (3)'!$E$14:$E$25</c:f>
              <c:numCache>
                <c:formatCode>General</c:formatCode>
                <c:ptCount val="12"/>
                <c:pt idx="0">
                  <c:v>0</c:v>
                </c:pt>
                <c:pt idx="1">
                  <c:v>0.3289473684210526</c:v>
                </c:pt>
                <c:pt idx="2">
                  <c:v>0.6578947368421052</c:v>
                </c:pt>
                <c:pt idx="3">
                  <c:v>0.98684210526315785</c:v>
                </c:pt>
                <c:pt idx="4">
                  <c:v>1.3157894736842104</c:v>
                </c:pt>
                <c:pt idx="5">
                  <c:v>1.6447368421052631</c:v>
                </c:pt>
                <c:pt idx="6">
                  <c:v>1.9736842105263157</c:v>
                </c:pt>
                <c:pt idx="7">
                  <c:v>2.3026315789473681</c:v>
                </c:pt>
                <c:pt idx="8">
                  <c:v>2.6315789473684208</c:v>
                </c:pt>
                <c:pt idx="9">
                  <c:v>2.9605263157894735</c:v>
                </c:pt>
                <c:pt idx="10">
                  <c:v>3.2894736842105261</c:v>
                </c:pt>
                <c:pt idx="11">
                  <c:v>3.6184210526315792</c:v>
                </c:pt>
              </c:numCache>
            </c:numRef>
          </c:xVal>
          <c:yVal>
            <c:numRef>
              <c:f>'Sheet4 (3)'!$H$14:$H$25</c:f>
              <c:numCache>
                <c:formatCode>General</c:formatCode>
                <c:ptCount val="12"/>
                <c:pt idx="0">
                  <c:v>0</c:v>
                </c:pt>
                <c:pt idx="1">
                  <c:v>69.00668887314356</c:v>
                </c:pt>
                <c:pt idx="2">
                  <c:v>180.54472806661573</c:v>
                </c:pt>
                <c:pt idx="3">
                  <c:v>282.77369660764646</c:v>
                </c:pt>
                <c:pt idx="4">
                  <c:v>444.10245314399322</c:v>
                </c:pt>
                <c:pt idx="5">
                  <c:v>536.25371217137183</c:v>
                </c:pt>
                <c:pt idx="6">
                  <c:v>636.26216844668261</c:v>
                </c:pt>
                <c:pt idx="7">
                  <c:v>667.94717039214834</c:v>
                </c:pt>
                <c:pt idx="8">
                  <c:v>665.69819002045767</c:v>
                </c:pt>
                <c:pt idx="9">
                  <c:v>545.87593198949173</c:v>
                </c:pt>
                <c:pt idx="10">
                  <c:v>343.15454937164708</c:v>
                </c:pt>
                <c:pt idx="11">
                  <c:v>300.2815817796693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308-44A5-855A-758F82218F95}"/>
            </c:ext>
          </c:extLst>
        </c:ser>
        <c:ser>
          <c:idx val="3"/>
          <c:order val="3"/>
          <c:tx>
            <c:v>28 Days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'Sheet3 (4)'!$E$14:$E$26</c:f>
              <c:numCache>
                <c:formatCode>General</c:formatCode>
                <c:ptCount val="13"/>
                <c:pt idx="0">
                  <c:v>0</c:v>
                </c:pt>
                <c:pt idx="1">
                  <c:v>0.3289473684210526</c:v>
                </c:pt>
                <c:pt idx="2">
                  <c:v>0.6578947368421052</c:v>
                </c:pt>
                <c:pt idx="3">
                  <c:v>0.98684210526315785</c:v>
                </c:pt>
                <c:pt idx="4">
                  <c:v>1.3157894736842104</c:v>
                </c:pt>
                <c:pt idx="5">
                  <c:v>1.6447368421052631</c:v>
                </c:pt>
                <c:pt idx="6">
                  <c:v>1.9736842105263157</c:v>
                </c:pt>
                <c:pt idx="7">
                  <c:v>2.3026315789473681</c:v>
                </c:pt>
                <c:pt idx="8">
                  <c:v>2.6315789473684208</c:v>
                </c:pt>
                <c:pt idx="9">
                  <c:v>2.9605263157894735</c:v>
                </c:pt>
                <c:pt idx="10">
                  <c:v>3.2894736842105261</c:v>
                </c:pt>
                <c:pt idx="11">
                  <c:v>3.6184210526315792</c:v>
                </c:pt>
                <c:pt idx="12">
                  <c:v>3.9473684210526314</c:v>
                </c:pt>
              </c:numCache>
            </c:numRef>
          </c:xVal>
          <c:yVal>
            <c:numRef>
              <c:f>'Sheet3 (4)'!$H$14:$H$26</c:f>
              <c:numCache>
                <c:formatCode>General</c:formatCode>
                <c:ptCount val="13"/>
                <c:pt idx="0">
                  <c:v>0</c:v>
                </c:pt>
                <c:pt idx="1">
                  <c:v>8.625836109142945</c:v>
                </c:pt>
                <c:pt idx="2">
                  <c:v>68.778944025377413</c:v>
                </c:pt>
                <c:pt idx="3">
                  <c:v>171.37799794402818</c:v>
                </c:pt>
                <c:pt idx="4">
                  <c:v>341.61727164922559</c:v>
                </c:pt>
                <c:pt idx="5">
                  <c:v>476.66996637455276</c:v>
                </c:pt>
                <c:pt idx="6">
                  <c:v>653.22915960526075</c:v>
                </c:pt>
                <c:pt idx="7">
                  <c:v>760.95247259864993</c:v>
                </c:pt>
                <c:pt idx="8">
                  <c:v>834.22937736740892</c:v>
                </c:pt>
                <c:pt idx="9">
                  <c:v>865.00339992181</c:v>
                </c:pt>
                <c:pt idx="10">
                  <c:v>820.22306922979055</c:v>
                </c:pt>
                <c:pt idx="11">
                  <c:v>700.65702415256158</c:v>
                </c:pt>
                <c:pt idx="12">
                  <c:v>648.38958159023014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308-44A5-855A-758F82218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4690175"/>
        <c:axId val="1142492927"/>
      </c:scatterChart>
      <c:valAx>
        <c:axId val="113469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Strain (%)</a:t>
                </a:r>
              </a:p>
            </c:rich>
          </c:tx>
          <c:layout>
            <c:manualLayout>
              <c:xMode val="edge"/>
              <c:yMode val="edge"/>
              <c:x val="0.46419317585301839"/>
              <c:y val="0.932490426401617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492927"/>
        <c:crosses val="autoZero"/>
        <c:crossBetween val="midCat"/>
      </c:valAx>
      <c:valAx>
        <c:axId val="114249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/>
                  <a:t>Stress</a:t>
                </a:r>
                <a:r>
                  <a:rPr lang="en-IN" sz="1400" b="1" baseline="0"/>
                  <a:t> (kPa)</a:t>
                </a:r>
                <a:endParaRPr lang="en-IN" sz="14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6901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C27B7-9ED9-4C22-B404-926EE9FF1D1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514350"/>
            <a:ext cx="44545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BBE1-8F4E-4A35-9775-89CAC01B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BBE1-8F4E-4A35-9775-89CAC01B5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0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57" y="1122363"/>
            <a:ext cx="8771737" cy="2387600"/>
          </a:xfrm>
        </p:spPr>
        <p:txBody>
          <a:bodyPr anchor="b">
            <a:normAutofit/>
          </a:bodyPr>
          <a:lstStyle>
            <a:lvl1pPr algn="ctr">
              <a:defRPr sz="4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57" y="3602038"/>
            <a:ext cx="8771737" cy="1655762"/>
          </a:xfrm>
        </p:spPr>
        <p:txBody>
          <a:bodyPr/>
          <a:lstStyle>
            <a:lvl1pPr marL="0" indent="0" algn="ctr">
              <a:buNone/>
              <a:defRPr sz="2339"/>
            </a:lvl1pPr>
            <a:lvl2pPr marL="445541" indent="0" algn="ctr">
              <a:buNone/>
              <a:defRPr sz="1949"/>
            </a:lvl2pPr>
            <a:lvl3pPr marL="891083" indent="0" algn="ctr">
              <a:buNone/>
              <a:defRPr sz="1754"/>
            </a:lvl3pPr>
            <a:lvl4pPr marL="1336624" indent="0" algn="ctr">
              <a:buNone/>
              <a:defRPr sz="1559"/>
            </a:lvl4pPr>
            <a:lvl5pPr marL="1782166" indent="0" algn="ctr">
              <a:buNone/>
              <a:defRPr sz="1559"/>
            </a:lvl5pPr>
            <a:lvl6pPr marL="2227707" indent="0" algn="ctr">
              <a:buNone/>
              <a:defRPr sz="1559"/>
            </a:lvl6pPr>
            <a:lvl7pPr marL="2673248" indent="0" algn="ctr">
              <a:buNone/>
              <a:defRPr sz="1559"/>
            </a:lvl7pPr>
            <a:lvl8pPr marL="3118790" indent="0" algn="ctr">
              <a:buNone/>
              <a:defRPr sz="1559"/>
            </a:lvl8pPr>
            <a:lvl9pPr marL="3564331" indent="0" algn="ctr">
              <a:buNone/>
              <a:defRPr sz="1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F96F-F6FF-45E4-92CB-8512BEA10B1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85" y="4289373"/>
            <a:ext cx="10102975" cy="819355"/>
          </a:xfrm>
        </p:spPr>
        <p:txBody>
          <a:bodyPr anchor="b">
            <a:normAutofit/>
          </a:bodyPr>
          <a:lstStyle>
            <a:lvl1pPr>
              <a:defRPr sz="2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485" y="621322"/>
            <a:ext cx="10102975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18"/>
            </a:lvl1pPr>
            <a:lvl2pPr marL="445541" indent="0">
              <a:buNone/>
              <a:defRPr sz="2729"/>
            </a:lvl2pPr>
            <a:lvl3pPr marL="891083" indent="0">
              <a:buNone/>
              <a:defRPr sz="2339"/>
            </a:lvl3pPr>
            <a:lvl4pPr marL="1336624" indent="0">
              <a:buNone/>
              <a:defRPr sz="1949"/>
            </a:lvl4pPr>
            <a:lvl5pPr marL="1782166" indent="0">
              <a:buNone/>
              <a:defRPr sz="1949"/>
            </a:lvl5pPr>
            <a:lvl6pPr marL="2227707" indent="0">
              <a:buNone/>
              <a:defRPr sz="1949"/>
            </a:lvl6pPr>
            <a:lvl7pPr marL="2673248" indent="0">
              <a:buNone/>
              <a:defRPr sz="1949"/>
            </a:lvl7pPr>
            <a:lvl8pPr marL="3118790" indent="0">
              <a:buNone/>
              <a:defRPr sz="1949"/>
            </a:lvl8pPr>
            <a:lvl9pPr marL="3564331" indent="0">
              <a:buNone/>
              <a:defRPr sz="19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474" y="5108728"/>
            <a:ext cx="10101449" cy="682472"/>
          </a:xfrm>
        </p:spPr>
        <p:txBody>
          <a:bodyPr>
            <a:normAutofit/>
          </a:bodyPr>
          <a:lstStyle>
            <a:lvl1pPr marL="0" indent="0" algn="ctr">
              <a:buNone/>
              <a:defRPr sz="1754"/>
            </a:lvl1pPr>
            <a:lvl2pPr marL="445541" indent="0">
              <a:buNone/>
              <a:defRPr sz="1364"/>
            </a:lvl2pPr>
            <a:lvl3pPr marL="891083" indent="0">
              <a:buNone/>
              <a:defRPr sz="1169"/>
            </a:lvl3pPr>
            <a:lvl4pPr marL="1336624" indent="0">
              <a:buNone/>
              <a:defRPr sz="974"/>
            </a:lvl4pPr>
            <a:lvl5pPr marL="1782166" indent="0">
              <a:buNone/>
              <a:defRPr sz="974"/>
            </a:lvl5pPr>
            <a:lvl6pPr marL="2227707" indent="0">
              <a:buNone/>
              <a:defRPr sz="974"/>
            </a:lvl6pPr>
            <a:lvl7pPr marL="2673248" indent="0">
              <a:buNone/>
              <a:defRPr sz="974"/>
            </a:lvl7pPr>
            <a:lvl8pPr marL="3118790" indent="0">
              <a:buNone/>
              <a:defRPr sz="974"/>
            </a:lvl8pPr>
            <a:lvl9pPr marL="3564331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2276-650F-4465-BDB9-EE6A0A2E8C5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11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74" y="609601"/>
            <a:ext cx="10089525" cy="3424859"/>
          </a:xfrm>
        </p:spPr>
        <p:txBody>
          <a:bodyPr anchor="ctr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475" y="4204820"/>
            <a:ext cx="10089524" cy="1592186"/>
          </a:xfrm>
        </p:spPr>
        <p:txBody>
          <a:bodyPr anchor="ctr"/>
          <a:lstStyle>
            <a:lvl1pPr marL="0" indent="0" algn="ctr">
              <a:buNone/>
              <a:defRPr sz="1559"/>
            </a:lvl1pPr>
            <a:lvl2pPr marL="445541" indent="0">
              <a:buNone/>
              <a:defRPr sz="1364"/>
            </a:lvl2pPr>
            <a:lvl3pPr marL="891083" indent="0">
              <a:buNone/>
              <a:defRPr sz="1169"/>
            </a:lvl3pPr>
            <a:lvl4pPr marL="1336624" indent="0">
              <a:buNone/>
              <a:defRPr sz="974"/>
            </a:lvl4pPr>
            <a:lvl5pPr marL="1782166" indent="0">
              <a:buNone/>
              <a:defRPr sz="974"/>
            </a:lvl5pPr>
            <a:lvl6pPr marL="2227707" indent="0">
              <a:buNone/>
              <a:defRPr sz="974"/>
            </a:lvl6pPr>
            <a:lvl7pPr marL="2673248" indent="0">
              <a:buNone/>
              <a:defRPr sz="974"/>
            </a:lvl7pPr>
            <a:lvl8pPr marL="3118790" indent="0">
              <a:buNone/>
              <a:defRPr sz="974"/>
            </a:lvl8pPr>
            <a:lvl9pPr marL="3564331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2276-650F-4465-BDB9-EE6A0A2E8C5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54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303" y="609600"/>
            <a:ext cx="9065338" cy="2992904"/>
          </a:xfrm>
        </p:spPr>
        <p:txBody>
          <a:bodyPr anchor="ctr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76732" y="3610032"/>
            <a:ext cx="8528933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364"/>
            </a:lvl1pPr>
            <a:lvl2pPr marL="445541" indent="0">
              <a:buNone/>
              <a:defRPr sz="1364"/>
            </a:lvl2pPr>
            <a:lvl3pPr marL="891083" indent="0">
              <a:buNone/>
              <a:defRPr sz="1169"/>
            </a:lvl3pPr>
            <a:lvl4pPr marL="1336624" indent="0">
              <a:buNone/>
              <a:defRPr sz="974"/>
            </a:lvl4pPr>
            <a:lvl5pPr marL="1782166" indent="0">
              <a:buNone/>
              <a:defRPr sz="974"/>
            </a:lvl5pPr>
            <a:lvl6pPr marL="2227707" indent="0">
              <a:buNone/>
              <a:defRPr sz="974"/>
            </a:lvl6pPr>
            <a:lvl7pPr marL="2673248" indent="0">
              <a:buNone/>
              <a:defRPr sz="974"/>
            </a:lvl7pPr>
            <a:lvl8pPr marL="3118790" indent="0">
              <a:buNone/>
              <a:defRPr sz="974"/>
            </a:lvl8pPr>
            <a:lvl9pPr marL="3564331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473" y="4204821"/>
            <a:ext cx="10089525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59"/>
            </a:lvl1pPr>
            <a:lvl2pPr marL="445541" indent="0">
              <a:buNone/>
              <a:defRPr sz="1364"/>
            </a:lvl2pPr>
            <a:lvl3pPr marL="891083" indent="0">
              <a:buNone/>
              <a:defRPr sz="1169"/>
            </a:lvl3pPr>
            <a:lvl4pPr marL="1336624" indent="0">
              <a:buNone/>
              <a:defRPr sz="974"/>
            </a:lvl4pPr>
            <a:lvl5pPr marL="1782166" indent="0">
              <a:buNone/>
              <a:defRPr sz="974"/>
            </a:lvl5pPr>
            <a:lvl6pPr marL="2227707" indent="0">
              <a:buNone/>
              <a:defRPr sz="974"/>
            </a:lvl6pPr>
            <a:lvl7pPr marL="2673248" indent="0">
              <a:buNone/>
              <a:defRPr sz="974"/>
            </a:lvl7pPr>
            <a:lvl8pPr marL="3118790" indent="0">
              <a:buNone/>
              <a:defRPr sz="974"/>
            </a:lvl8pPr>
            <a:lvl9pPr marL="3564331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2276-650F-4465-BDB9-EE6A0A2E8C5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5261" y="735241"/>
            <a:ext cx="594043" cy="584776"/>
          </a:xfrm>
          <a:prstGeom prst="rect">
            <a:avLst/>
          </a:prstGeom>
        </p:spPr>
        <p:txBody>
          <a:bodyPr vert="horz" lIns="89106" tIns="44553" rIns="89106" bIns="4455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79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85956" y="2972093"/>
            <a:ext cx="594043" cy="584776"/>
          </a:xfrm>
          <a:prstGeom prst="rect">
            <a:avLst/>
          </a:prstGeom>
        </p:spPr>
        <p:txBody>
          <a:bodyPr vert="horz" lIns="89106" tIns="44553" rIns="89106" bIns="4455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79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0524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86" y="2126943"/>
            <a:ext cx="10091050" cy="2511835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474" y="4650556"/>
            <a:ext cx="10089526" cy="1140644"/>
          </a:xfrm>
        </p:spPr>
        <p:txBody>
          <a:bodyPr anchor="t"/>
          <a:lstStyle>
            <a:lvl1pPr marL="0" indent="0" algn="ctr">
              <a:buNone/>
              <a:defRPr sz="1559"/>
            </a:lvl1pPr>
            <a:lvl2pPr marL="445541" indent="0">
              <a:buNone/>
              <a:defRPr sz="1364"/>
            </a:lvl2pPr>
            <a:lvl3pPr marL="891083" indent="0">
              <a:buNone/>
              <a:defRPr sz="1169"/>
            </a:lvl3pPr>
            <a:lvl4pPr marL="1336624" indent="0">
              <a:buNone/>
              <a:defRPr sz="974"/>
            </a:lvl4pPr>
            <a:lvl5pPr marL="1782166" indent="0">
              <a:buNone/>
              <a:defRPr sz="974"/>
            </a:lvl5pPr>
            <a:lvl6pPr marL="2227707" indent="0">
              <a:buNone/>
              <a:defRPr sz="974"/>
            </a:lvl6pPr>
            <a:lvl7pPr marL="2673248" indent="0">
              <a:buNone/>
              <a:defRPr sz="974"/>
            </a:lvl7pPr>
            <a:lvl8pPr marL="3118790" indent="0">
              <a:buNone/>
              <a:defRPr sz="974"/>
            </a:lvl8pPr>
            <a:lvl9pPr marL="3564331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2276-650F-4465-BDB9-EE6A0A2E8C5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325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90473" y="609601"/>
            <a:ext cx="100895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90473" y="2088320"/>
            <a:ext cx="3214764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39" b="0">
                <a:solidFill>
                  <a:schemeClr val="tx1"/>
                </a:solidFill>
              </a:defRPr>
            </a:lvl1pPr>
            <a:lvl2pPr marL="445541" indent="0">
              <a:buNone/>
              <a:defRPr sz="1949" b="1"/>
            </a:lvl2pPr>
            <a:lvl3pPr marL="891083" indent="0">
              <a:buNone/>
              <a:defRPr sz="1754" b="1"/>
            </a:lvl3pPr>
            <a:lvl4pPr marL="1336624" indent="0">
              <a:buNone/>
              <a:defRPr sz="1559" b="1"/>
            </a:lvl4pPr>
            <a:lvl5pPr marL="1782166" indent="0">
              <a:buNone/>
              <a:defRPr sz="1559" b="1"/>
            </a:lvl5pPr>
            <a:lvl6pPr marL="2227707" indent="0">
              <a:buNone/>
              <a:defRPr sz="1559" b="1"/>
            </a:lvl6pPr>
            <a:lvl7pPr marL="2673248" indent="0">
              <a:buNone/>
              <a:defRPr sz="1559" b="1"/>
            </a:lvl7pPr>
            <a:lvl8pPr marL="3118790" indent="0">
              <a:buNone/>
              <a:defRPr sz="1559" b="1"/>
            </a:lvl8pPr>
            <a:lvl9pPr marL="3564331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90473" y="2911624"/>
            <a:ext cx="3214764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4"/>
            </a:lvl1pPr>
            <a:lvl2pPr marL="445541" indent="0">
              <a:buNone/>
              <a:defRPr sz="1169"/>
            </a:lvl2pPr>
            <a:lvl3pPr marL="891083" indent="0">
              <a:buNone/>
              <a:defRPr sz="974"/>
            </a:lvl3pPr>
            <a:lvl4pPr marL="1336624" indent="0">
              <a:buNone/>
              <a:defRPr sz="877"/>
            </a:lvl4pPr>
            <a:lvl5pPr marL="1782166" indent="0">
              <a:buNone/>
              <a:defRPr sz="877"/>
            </a:lvl5pPr>
            <a:lvl6pPr marL="2227707" indent="0">
              <a:buNone/>
              <a:defRPr sz="877"/>
            </a:lvl6pPr>
            <a:lvl7pPr marL="2673248" indent="0">
              <a:buNone/>
              <a:defRPr sz="877"/>
            </a:lvl7pPr>
            <a:lvl8pPr marL="3118790" indent="0">
              <a:buNone/>
              <a:defRPr sz="877"/>
            </a:lvl8pPr>
            <a:lvl9pPr marL="356433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1441" y="2088320"/>
            <a:ext cx="3214376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39" b="0">
                <a:solidFill>
                  <a:schemeClr val="tx1"/>
                </a:solidFill>
              </a:defRPr>
            </a:lvl1pPr>
            <a:lvl2pPr marL="445541" indent="0">
              <a:buNone/>
              <a:defRPr sz="1949" b="1"/>
            </a:lvl2pPr>
            <a:lvl3pPr marL="891083" indent="0">
              <a:buNone/>
              <a:defRPr sz="1754" b="1"/>
            </a:lvl3pPr>
            <a:lvl4pPr marL="1336624" indent="0">
              <a:buNone/>
              <a:defRPr sz="1559" b="1"/>
            </a:lvl4pPr>
            <a:lvl5pPr marL="1782166" indent="0">
              <a:buNone/>
              <a:defRPr sz="1559" b="1"/>
            </a:lvl5pPr>
            <a:lvl6pPr marL="2227707" indent="0">
              <a:buNone/>
              <a:defRPr sz="1559" b="1"/>
            </a:lvl6pPr>
            <a:lvl7pPr marL="2673248" indent="0">
              <a:buNone/>
              <a:defRPr sz="1559" b="1"/>
            </a:lvl7pPr>
            <a:lvl8pPr marL="3118790" indent="0">
              <a:buNone/>
              <a:defRPr sz="1559" b="1"/>
            </a:lvl8pPr>
            <a:lvl9pPr marL="3564331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31441" y="2911624"/>
            <a:ext cx="321560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4"/>
            </a:lvl1pPr>
            <a:lvl2pPr marL="445541" indent="0">
              <a:buNone/>
              <a:defRPr sz="1169"/>
            </a:lvl2pPr>
            <a:lvl3pPr marL="891083" indent="0">
              <a:buNone/>
              <a:defRPr sz="974"/>
            </a:lvl3pPr>
            <a:lvl4pPr marL="1336624" indent="0">
              <a:buNone/>
              <a:defRPr sz="877"/>
            </a:lvl4pPr>
            <a:lvl5pPr marL="1782166" indent="0">
              <a:buNone/>
              <a:defRPr sz="877"/>
            </a:lvl5pPr>
            <a:lvl6pPr marL="2227707" indent="0">
              <a:buNone/>
              <a:defRPr sz="877"/>
            </a:lvl6pPr>
            <a:lvl7pPr marL="2673248" indent="0">
              <a:buNone/>
              <a:defRPr sz="877"/>
            </a:lvl7pPr>
            <a:lvl8pPr marL="3118790" indent="0">
              <a:buNone/>
              <a:defRPr sz="877"/>
            </a:lvl8pPr>
            <a:lvl9pPr marL="356433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9813" y="2088320"/>
            <a:ext cx="3207217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39" b="0">
                <a:solidFill>
                  <a:schemeClr val="tx1"/>
                </a:solidFill>
              </a:defRPr>
            </a:lvl1pPr>
            <a:lvl2pPr marL="445541" indent="0">
              <a:buNone/>
              <a:defRPr sz="1949" b="1"/>
            </a:lvl2pPr>
            <a:lvl3pPr marL="891083" indent="0">
              <a:buNone/>
              <a:defRPr sz="1754" b="1"/>
            </a:lvl3pPr>
            <a:lvl4pPr marL="1336624" indent="0">
              <a:buNone/>
              <a:defRPr sz="1559" b="1"/>
            </a:lvl4pPr>
            <a:lvl5pPr marL="1782166" indent="0">
              <a:buNone/>
              <a:defRPr sz="1559" b="1"/>
            </a:lvl5pPr>
            <a:lvl6pPr marL="2227707" indent="0">
              <a:buNone/>
              <a:defRPr sz="1559" b="1"/>
            </a:lvl6pPr>
            <a:lvl7pPr marL="2673248" indent="0">
              <a:buNone/>
              <a:defRPr sz="1559" b="1"/>
            </a:lvl7pPr>
            <a:lvl8pPr marL="3118790" indent="0">
              <a:buNone/>
              <a:defRPr sz="1559" b="1"/>
            </a:lvl8pPr>
            <a:lvl9pPr marL="3564331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2783" y="2911624"/>
            <a:ext cx="3207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4"/>
            </a:lvl1pPr>
            <a:lvl2pPr marL="445541" indent="0">
              <a:buNone/>
              <a:defRPr sz="1169"/>
            </a:lvl2pPr>
            <a:lvl3pPr marL="891083" indent="0">
              <a:buNone/>
              <a:defRPr sz="974"/>
            </a:lvl3pPr>
            <a:lvl4pPr marL="1336624" indent="0">
              <a:buNone/>
              <a:defRPr sz="877"/>
            </a:lvl4pPr>
            <a:lvl5pPr marL="1782166" indent="0">
              <a:buNone/>
              <a:defRPr sz="877"/>
            </a:lvl5pPr>
            <a:lvl6pPr marL="2227707" indent="0">
              <a:buNone/>
              <a:defRPr sz="877"/>
            </a:lvl6pPr>
            <a:lvl7pPr marL="2673248" indent="0">
              <a:buNone/>
              <a:defRPr sz="877"/>
            </a:lvl7pPr>
            <a:lvl8pPr marL="3118790" indent="0">
              <a:buNone/>
              <a:defRPr sz="877"/>
            </a:lvl8pPr>
            <a:lvl9pPr marL="356433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2276-650F-4465-BDB9-EE6A0A2E8C50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5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90474" y="609601"/>
            <a:ext cx="100895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90475" y="4195899"/>
            <a:ext cx="321476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49" b="0">
                <a:solidFill>
                  <a:schemeClr val="tx1"/>
                </a:solidFill>
              </a:defRPr>
            </a:lvl1pPr>
            <a:lvl2pPr marL="445541" indent="0">
              <a:buNone/>
              <a:defRPr sz="1949" b="1"/>
            </a:lvl2pPr>
            <a:lvl3pPr marL="891083" indent="0">
              <a:buNone/>
              <a:defRPr sz="1754" b="1"/>
            </a:lvl3pPr>
            <a:lvl4pPr marL="1336624" indent="0">
              <a:buNone/>
              <a:defRPr sz="1559" b="1"/>
            </a:lvl4pPr>
            <a:lvl5pPr marL="1782166" indent="0">
              <a:buNone/>
              <a:defRPr sz="1559" b="1"/>
            </a:lvl5pPr>
            <a:lvl6pPr marL="2227707" indent="0">
              <a:buNone/>
              <a:defRPr sz="1559" b="1"/>
            </a:lvl6pPr>
            <a:lvl7pPr marL="2673248" indent="0">
              <a:buNone/>
              <a:defRPr sz="1559" b="1"/>
            </a:lvl7pPr>
            <a:lvl8pPr marL="3118790" indent="0">
              <a:buNone/>
              <a:defRPr sz="1559" b="1"/>
            </a:lvl8pPr>
            <a:lvl9pPr marL="3564331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64151" y="2298987"/>
            <a:ext cx="2865017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541" indent="0">
              <a:buNone/>
              <a:defRPr sz="1559"/>
            </a:lvl2pPr>
            <a:lvl3pPr marL="891083" indent="0">
              <a:buNone/>
              <a:defRPr sz="1559"/>
            </a:lvl3pPr>
            <a:lvl4pPr marL="1336624" indent="0">
              <a:buNone/>
              <a:defRPr sz="1559"/>
            </a:lvl4pPr>
            <a:lvl5pPr marL="1782166" indent="0">
              <a:buNone/>
              <a:defRPr sz="1559"/>
            </a:lvl5pPr>
            <a:lvl6pPr marL="2227707" indent="0">
              <a:buNone/>
              <a:defRPr sz="1559"/>
            </a:lvl6pPr>
            <a:lvl7pPr marL="2673248" indent="0">
              <a:buNone/>
              <a:defRPr sz="1559"/>
            </a:lvl7pPr>
            <a:lvl8pPr marL="3118790" indent="0">
              <a:buNone/>
              <a:defRPr sz="1559"/>
            </a:lvl8pPr>
            <a:lvl9pPr marL="3564331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0475" y="4772161"/>
            <a:ext cx="3214763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364"/>
            </a:lvl1pPr>
            <a:lvl2pPr marL="445541" indent="0">
              <a:buNone/>
              <a:defRPr sz="1169"/>
            </a:lvl2pPr>
            <a:lvl3pPr marL="891083" indent="0">
              <a:buNone/>
              <a:defRPr sz="974"/>
            </a:lvl3pPr>
            <a:lvl4pPr marL="1336624" indent="0">
              <a:buNone/>
              <a:defRPr sz="877"/>
            </a:lvl4pPr>
            <a:lvl5pPr marL="1782166" indent="0">
              <a:buNone/>
              <a:defRPr sz="877"/>
            </a:lvl5pPr>
            <a:lvl6pPr marL="2227707" indent="0">
              <a:buNone/>
              <a:defRPr sz="877"/>
            </a:lvl6pPr>
            <a:lvl7pPr marL="2673248" indent="0">
              <a:buNone/>
              <a:defRPr sz="877"/>
            </a:lvl7pPr>
            <a:lvl8pPr marL="3118790" indent="0">
              <a:buNone/>
              <a:defRPr sz="877"/>
            </a:lvl8pPr>
            <a:lvl9pPr marL="356433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9320" y="4195899"/>
            <a:ext cx="321479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49" b="0">
                <a:solidFill>
                  <a:schemeClr val="tx1"/>
                </a:solidFill>
              </a:defRPr>
            </a:lvl1pPr>
            <a:lvl2pPr marL="445541" indent="0">
              <a:buNone/>
              <a:defRPr sz="1949" b="1"/>
            </a:lvl2pPr>
            <a:lvl3pPr marL="891083" indent="0">
              <a:buNone/>
              <a:defRPr sz="1754" b="1"/>
            </a:lvl3pPr>
            <a:lvl4pPr marL="1336624" indent="0">
              <a:buNone/>
              <a:defRPr sz="1559" b="1"/>
            </a:lvl4pPr>
            <a:lvl5pPr marL="1782166" indent="0">
              <a:buNone/>
              <a:defRPr sz="1559" b="1"/>
            </a:lvl5pPr>
            <a:lvl6pPr marL="2227707" indent="0">
              <a:buNone/>
              <a:defRPr sz="1559" b="1"/>
            </a:lvl6pPr>
            <a:lvl7pPr marL="2673248" indent="0">
              <a:buNone/>
              <a:defRPr sz="1559" b="1"/>
            </a:lvl7pPr>
            <a:lvl8pPr marL="3118790" indent="0">
              <a:buNone/>
              <a:defRPr sz="1559" b="1"/>
            </a:lvl8pPr>
            <a:lvl9pPr marL="3564331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52392" y="2298987"/>
            <a:ext cx="2855736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541" indent="0">
              <a:buNone/>
              <a:defRPr sz="1559"/>
            </a:lvl2pPr>
            <a:lvl3pPr marL="891083" indent="0">
              <a:buNone/>
              <a:defRPr sz="1559"/>
            </a:lvl3pPr>
            <a:lvl4pPr marL="1336624" indent="0">
              <a:buNone/>
              <a:defRPr sz="1559"/>
            </a:lvl4pPr>
            <a:lvl5pPr marL="1782166" indent="0">
              <a:buNone/>
              <a:defRPr sz="1559"/>
            </a:lvl5pPr>
            <a:lvl6pPr marL="2227707" indent="0">
              <a:buNone/>
              <a:defRPr sz="1559"/>
            </a:lvl6pPr>
            <a:lvl7pPr marL="2673248" indent="0">
              <a:buNone/>
              <a:defRPr sz="1559"/>
            </a:lvl7pPr>
            <a:lvl8pPr marL="3118790" indent="0">
              <a:buNone/>
              <a:defRPr sz="1559"/>
            </a:lvl8pPr>
            <a:lvl9pPr marL="3564331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28001" y="4772160"/>
            <a:ext cx="3216109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364"/>
            </a:lvl1pPr>
            <a:lvl2pPr marL="445541" indent="0">
              <a:buNone/>
              <a:defRPr sz="1169"/>
            </a:lvl2pPr>
            <a:lvl3pPr marL="891083" indent="0">
              <a:buNone/>
              <a:defRPr sz="974"/>
            </a:lvl3pPr>
            <a:lvl4pPr marL="1336624" indent="0">
              <a:buNone/>
              <a:defRPr sz="877"/>
            </a:lvl4pPr>
            <a:lvl5pPr marL="1782166" indent="0">
              <a:buNone/>
              <a:defRPr sz="877"/>
            </a:lvl5pPr>
            <a:lvl6pPr marL="2227707" indent="0">
              <a:buNone/>
              <a:defRPr sz="877"/>
            </a:lvl6pPr>
            <a:lvl7pPr marL="2673248" indent="0">
              <a:buNone/>
              <a:defRPr sz="877"/>
            </a:lvl7pPr>
            <a:lvl8pPr marL="3118790" indent="0">
              <a:buNone/>
              <a:defRPr sz="877"/>
            </a:lvl8pPr>
            <a:lvl9pPr marL="356433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9935" y="4195899"/>
            <a:ext cx="320593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49" b="0">
                <a:solidFill>
                  <a:schemeClr val="tx1"/>
                </a:solidFill>
              </a:defRPr>
            </a:lvl1pPr>
            <a:lvl2pPr marL="445541" indent="0">
              <a:buNone/>
              <a:defRPr sz="1949" b="1"/>
            </a:lvl2pPr>
            <a:lvl3pPr marL="891083" indent="0">
              <a:buNone/>
              <a:defRPr sz="1754" b="1"/>
            </a:lvl3pPr>
            <a:lvl4pPr marL="1336624" indent="0">
              <a:buNone/>
              <a:defRPr sz="1559" b="1"/>
            </a:lvl4pPr>
            <a:lvl5pPr marL="1782166" indent="0">
              <a:buNone/>
              <a:defRPr sz="1559" b="1"/>
            </a:lvl5pPr>
            <a:lvl6pPr marL="2227707" indent="0">
              <a:buNone/>
              <a:defRPr sz="1559" b="1"/>
            </a:lvl6pPr>
            <a:lvl7pPr marL="2673248" indent="0">
              <a:buNone/>
              <a:defRPr sz="1559" b="1"/>
            </a:lvl7pPr>
            <a:lvl8pPr marL="3118790" indent="0">
              <a:buNone/>
              <a:defRPr sz="1559" b="1"/>
            </a:lvl8pPr>
            <a:lvl9pPr marL="3564331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44737" y="2298987"/>
            <a:ext cx="285728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541" indent="0">
              <a:buNone/>
              <a:defRPr sz="1559"/>
            </a:lvl2pPr>
            <a:lvl3pPr marL="891083" indent="0">
              <a:buNone/>
              <a:defRPr sz="1559"/>
            </a:lvl3pPr>
            <a:lvl4pPr marL="1336624" indent="0">
              <a:buNone/>
              <a:defRPr sz="1559"/>
            </a:lvl4pPr>
            <a:lvl5pPr marL="1782166" indent="0">
              <a:buNone/>
              <a:defRPr sz="1559"/>
            </a:lvl5pPr>
            <a:lvl6pPr marL="2227707" indent="0">
              <a:buNone/>
              <a:defRPr sz="1559"/>
            </a:lvl6pPr>
            <a:lvl7pPr marL="2673248" indent="0">
              <a:buNone/>
              <a:defRPr sz="1559"/>
            </a:lvl7pPr>
            <a:lvl8pPr marL="3118790" indent="0">
              <a:buNone/>
              <a:defRPr sz="1559"/>
            </a:lvl8pPr>
            <a:lvl9pPr marL="3564331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9813" y="4772162"/>
            <a:ext cx="3210186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364"/>
            </a:lvl1pPr>
            <a:lvl2pPr marL="445541" indent="0">
              <a:buNone/>
              <a:defRPr sz="1169"/>
            </a:lvl2pPr>
            <a:lvl3pPr marL="891083" indent="0">
              <a:buNone/>
              <a:defRPr sz="974"/>
            </a:lvl3pPr>
            <a:lvl4pPr marL="1336624" indent="0">
              <a:buNone/>
              <a:defRPr sz="877"/>
            </a:lvl4pPr>
            <a:lvl5pPr marL="1782166" indent="0">
              <a:buNone/>
              <a:defRPr sz="877"/>
            </a:lvl5pPr>
            <a:lvl6pPr marL="2227707" indent="0">
              <a:buNone/>
              <a:defRPr sz="877"/>
            </a:lvl6pPr>
            <a:lvl7pPr marL="2673248" indent="0">
              <a:buNone/>
              <a:defRPr sz="877"/>
            </a:lvl7pPr>
            <a:lvl8pPr marL="3118790" indent="0">
              <a:buNone/>
              <a:defRPr sz="877"/>
            </a:lvl8pPr>
            <a:lvl9pPr marL="356433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2276-650F-4465-BDB9-EE6A0A2E8C50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56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8C4-E6EF-4B9D-A347-085136A3733F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4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4" y="609600"/>
            <a:ext cx="2477766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0474" y="609600"/>
            <a:ext cx="7463248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A00-413F-49E6-847E-60169D9EC7AB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A2DD-9B3C-4199-8200-5C88D97B7365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73" y="657227"/>
            <a:ext cx="9485105" cy="2852737"/>
          </a:xfrm>
        </p:spPr>
        <p:txBody>
          <a:bodyPr anchor="b">
            <a:normAutofit/>
          </a:bodyPr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73" y="3602039"/>
            <a:ext cx="9485105" cy="1500187"/>
          </a:xfrm>
        </p:spPr>
        <p:txBody>
          <a:bodyPr/>
          <a:lstStyle>
            <a:lvl1pPr marL="0" indent="0" algn="ctr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1pPr>
            <a:lvl2pPr marL="445541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1083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624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2166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707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3248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79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4331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E0C0-AED9-40E0-8027-6BE10F07C622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75" y="609601"/>
            <a:ext cx="10089524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474" y="2088320"/>
            <a:ext cx="4975695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5853" y="2088320"/>
            <a:ext cx="4964147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632F-7EA2-420A-B4A8-AF83FD278EBD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75" y="609601"/>
            <a:ext cx="1008952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665" y="2088320"/>
            <a:ext cx="475467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39" b="1"/>
            </a:lvl1pPr>
            <a:lvl2pPr marL="445541" indent="0">
              <a:buNone/>
              <a:defRPr sz="1949" b="1"/>
            </a:lvl2pPr>
            <a:lvl3pPr marL="891083" indent="0">
              <a:buNone/>
              <a:defRPr sz="1754" b="1"/>
            </a:lvl3pPr>
            <a:lvl4pPr marL="1336624" indent="0">
              <a:buNone/>
              <a:defRPr sz="1559" b="1"/>
            </a:lvl4pPr>
            <a:lvl5pPr marL="1782166" indent="0">
              <a:buNone/>
              <a:defRPr sz="1559" b="1"/>
            </a:lvl5pPr>
            <a:lvl6pPr marL="2227707" indent="0">
              <a:buNone/>
              <a:defRPr sz="1559" b="1"/>
            </a:lvl6pPr>
            <a:lvl7pPr marL="2673248" indent="0">
              <a:buNone/>
              <a:defRPr sz="1559" b="1"/>
            </a:lvl7pPr>
            <a:lvl8pPr marL="3118790" indent="0">
              <a:buNone/>
              <a:defRPr sz="1559" b="1"/>
            </a:lvl8pPr>
            <a:lvl9pPr marL="3564331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474" y="2912232"/>
            <a:ext cx="497686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8619" y="2088320"/>
            <a:ext cx="474138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39" b="1"/>
            </a:lvl1pPr>
            <a:lvl2pPr marL="445541" indent="0">
              <a:buNone/>
              <a:defRPr sz="1949" b="1"/>
            </a:lvl2pPr>
            <a:lvl3pPr marL="891083" indent="0">
              <a:buNone/>
              <a:defRPr sz="1754" b="1"/>
            </a:lvl3pPr>
            <a:lvl4pPr marL="1336624" indent="0">
              <a:buNone/>
              <a:defRPr sz="1559" b="1"/>
            </a:lvl4pPr>
            <a:lvl5pPr marL="1782166" indent="0">
              <a:buNone/>
              <a:defRPr sz="1559" b="1"/>
            </a:lvl5pPr>
            <a:lvl6pPr marL="2227707" indent="0">
              <a:buNone/>
              <a:defRPr sz="1559" b="1"/>
            </a:lvl6pPr>
            <a:lvl7pPr marL="2673248" indent="0">
              <a:buNone/>
              <a:defRPr sz="1559" b="1"/>
            </a:lvl7pPr>
            <a:lvl8pPr marL="3118790" indent="0">
              <a:buNone/>
              <a:defRPr sz="1559" b="1"/>
            </a:lvl8pPr>
            <a:lvl9pPr marL="3564331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1" y="2912232"/>
            <a:ext cx="4965319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4C8F-E3F9-4BCE-AAE6-45D87878DEAB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2037-82F1-4B96-B674-E8344738C5BC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3F60-3E9C-43C4-BE49-561A15C032DC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20" y="609600"/>
            <a:ext cx="3831883" cy="2362200"/>
          </a:xfrm>
        </p:spPr>
        <p:txBody>
          <a:bodyPr anchor="b">
            <a:normAutofit/>
          </a:bodyPr>
          <a:lstStyle>
            <a:lvl1pPr>
              <a:defRPr sz="2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8468" y="609600"/>
            <a:ext cx="6031531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820" y="2971801"/>
            <a:ext cx="3831883" cy="2819399"/>
          </a:xfrm>
        </p:spPr>
        <p:txBody>
          <a:bodyPr/>
          <a:lstStyle>
            <a:lvl1pPr marL="0" indent="0" algn="ctr">
              <a:buNone/>
              <a:defRPr sz="1559"/>
            </a:lvl1pPr>
            <a:lvl2pPr marL="445541" indent="0">
              <a:buNone/>
              <a:defRPr sz="1364"/>
            </a:lvl2pPr>
            <a:lvl3pPr marL="891083" indent="0">
              <a:buNone/>
              <a:defRPr sz="1169"/>
            </a:lvl3pPr>
            <a:lvl4pPr marL="1336624" indent="0">
              <a:buNone/>
              <a:defRPr sz="974"/>
            </a:lvl4pPr>
            <a:lvl5pPr marL="1782166" indent="0">
              <a:buNone/>
              <a:defRPr sz="974"/>
            </a:lvl5pPr>
            <a:lvl6pPr marL="2227707" indent="0">
              <a:buNone/>
              <a:defRPr sz="974"/>
            </a:lvl6pPr>
            <a:lvl7pPr marL="2673248" indent="0">
              <a:buNone/>
              <a:defRPr sz="974"/>
            </a:lvl7pPr>
            <a:lvl8pPr marL="3118790" indent="0">
              <a:buNone/>
              <a:defRPr sz="974"/>
            </a:lvl8pPr>
            <a:lvl9pPr marL="3564331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A36-53AC-436D-8F2E-23708FF3F399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19" y="609600"/>
            <a:ext cx="5778440" cy="2362200"/>
          </a:xfrm>
        </p:spPr>
        <p:txBody>
          <a:bodyPr anchor="b">
            <a:normAutofit/>
          </a:bodyPr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35317" y="758881"/>
            <a:ext cx="317227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18"/>
            </a:lvl1pPr>
            <a:lvl2pPr marL="445541" indent="0">
              <a:buNone/>
              <a:defRPr sz="2729"/>
            </a:lvl2pPr>
            <a:lvl3pPr marL="891083" indent="0">
              <a:buNone/>
              <a:defRPr sz="2339"/>
            </a:lvl3pPr>
            <a:lvl4pPr marL="1336624" indent="0">
              <a:buNone/>
              <a:defRPr sz="1949"/>
            </a:lvl4pPr>
            <a:lvl5pPr marL="1782166" indent="0">
              <a:buNone/>
              <a:defRPr sz="1949"/>
            </a:lvl5pPr>
            <a:lvl6pPr marL="2227707" indent="0">
              <a:buNone/>
              <a:defRPr sz="1949"/>
            </a:lvl6pPr>
            <a:lvl7pPr marL="2673248" indent="0">
              <a:buNone/>
              <a:defRPr sz="1949"/>
            </a:lvl7pPr>
            <a:lvl8pPr marL="3118790" indent="0">
              <a:buNone/>
              <a:defRPr sz="1949"/>
            </a:lvl8pPr>
            <a:lvl9pPr marL="3564331" indent="0">
              <a:buNone/>
              <a:defRPr sz="19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473" y="2971800"/>
            <a:ext cx="5783485" cy="2819400"/>
          </a:xfrm>
        </p:spPr>
        <p:txBody>
          <a:bodyPr>
            <a:normAutofit/>
          </a:bodyPr>
          <a:lstStyle>
            <a:lvl1pPr marL="0" indent="0" algn="ctr">
              <a:buNone/>
              <a:defRPr sz="1754"/>
            </a:lvl1pPr>
            <a:lvl2pPr marL="445541" indent="0">
              <a:buNone/>
              <a:defRPr sz="1364"/>
            </a:lvl2pPr>
            <a:lvl3pPr marL="891083" indent="0">
              <a:buNone/>
              <a:defRPr sz="1169"/>
            </a:lvl3pPr>
            <a:lvl4pPr marL="1336624" indent="0">
              <a:buNone/>
              <a:defRPr sz="974"/>
            </a:lvl4pPr>
            <a:lvl5pPr marL="1782166" indent="0">
              <a:buNone/>
              <a:defRPr sz="974"/>
            </a:lvl5pPr>
            <a:lvl6pPr marL="2227707" indent="0">
              <a:buNone/>
              <a:defRPr sz="974"/>
            </a:lvl6pPr>
            <a:lvl7pPr marL="2673248" indent="0">
              <a:buNone/>
              <a:defRPr sz="974"/>
            </a:lvl7pPr>
            <a:lvl8pPr marL="3118790" indent="0">
              <a:buNone/>
              <a:defRPr sz="974"/>
            </a:lvl8pPr>
            <a:lvl9pPr marL="3564331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1D2-7301-40CE-A193-ECB01FA50042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3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475" y="609601"/>
            <a:ext cx="10089524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474" y="2096064"/>
            <a:ext cx="1008952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2768" y="5883276"/>
            <a:ext cx="2673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2276-650F-4465-BDB9-EE6A0A2E8C5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0474" y="5883276"/>
            <a:ext cx="650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5685" y="5883276"/>
            <a:ext cx="73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37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891083" rtl="0" eaLnBrk="1" latinLnBrk="0" hangingPunct="1">
        <a:lnSpc>
          <a:spcPct val="90000"/>
        </a:lnSpc>
        <a:spcBef>
          <a:spcPct val="0"/>
        </a:spcBef>
        <a:buNone/>
        <a:defRPr sz="331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2771" indent="-222771" algn="l" defTabSz="891083" rtl="0" eaLnBrk="1" latinLnBrk="0" hangingPunct="1">
        <a:lnSpc>
          <a:spcPct val="120000"/>
        </a:lnSpc>
        <a:spcBef>
          <a:spcPts val="974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68312" indent="-222771" algn="l" defTabSz="891083" rtl="0" eaLnBrk="1" latinLnBrk="0" hangingPunct="1">
        <a:lnSpc>
          <a:spcPct val="12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13854" indent="-222771" algn="l" defTabSz="891083" rtl="0" eaLnBrk="1" latinLnBrk="0" hangingPunct="1">
        <a:lnSpc>
          <a:spcPct val="120000"/>
        </a:lnSpc>
        <a:spcBef>
          <a:spcPts val="487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59395" indent="-222771" algn="l" defTabSz="891083" rtl="0" eaLnBrk="1" latinLnBrk="0" hangingPunct="1">
        <a:lnSpc>
          <a:spcPct val="120000"/>
        </a:lnSpc>
        <a:spcBef>
          <a:spcPts val="487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04936" indent="-222771" algn="l" defTabSz="891083" rtl="0" eaLnBrk="1" latinLnBrk="0" hangingPunct="1">
        <a:lnSpc>
          <a:spcPct val="120000"/>
        </a:lnSpc>
        <a:spcBef>
          <a:spcPts val="487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450478" indent="-222771" algn="l" defTabSz="891083" rtl="0" eaLnBrk="1" latinLnBrk="0" hangingPunct="1">
        <a:lnSpc>
          <a:spcPct val="120000"/>
        </a:lnSpc>
        <a:spcBef>
          <a:spcPts val="487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896019" indent="-222771" algn="l" defTabSz="891083" rtl="0" eaLnBrk="1" latinLnBrk="0" hangingPunct="1">
        <a:lnSpc>
          <a:spcPct val="120000"/>
        </a:lnSpc>
        <a:spcBef>
          <a:spcPts val="487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341561" indent="-222771" algn="l" defTabSz="891083" rtl="0" eaLnBrk="1" latinLnBrk="0" hangingPunct="1">
        <a:lnSpc>
          <a:spcPct val="120000"/>
        </a:lnSpc>
        <a:spcBef>
          <a:spcPts val="487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787102" indent="-222771" algn="l" defTabSz="891083" rtl="0" eaLnBrk="1" latinLnBrk="0" hangingPunct="1">
        <a:lnSpc>
          <a:spcPct val="120000"/>
        </a:lnSpc>
        <a:spcBef>
          <a:spcPts val="487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541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1083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624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2166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707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3248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790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4331" algn="l" defTabSz="891083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476" y="576449"/>
            <a:ext cx="10737498" cy="106521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Bachelor OF TECHNOLOGY</a:t>
            </a:r>
            <a:b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civil ENGINEERING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799099" y="4456444"/>
            <a:ext cx="3148417" cy="1926856"/>
          </a:xfrm>
        </p:spPr>
        <p:txBody>
          <a:bodyPr>
            <a:normAutofit fontScale="85000" lnSpcReduction="10000"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Guidance of 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Lini Dev K.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Dept. of Civil Engg., NITP.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8DB59-6CA3-EDA1-B39E-617637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25" y="6200737"/>
            <a:ext cx="734314" cy="365125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8825" y="4456444"/>
            <a:ext cx="3473292" cy="2079149"/>
          </a:xfrm>
          <a:prstGeom prst="rect">
            <a:avLst/>
          </a:prstGeom>
        </p:spPr>
        <p:txBody>
          <a:bodyPr vert="horz" lIns="89106" tIns="44553" rIns="89106" bIns="44553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Riya Vishwakarma 2103070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Satyam 2103106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Vishal Kumar 2103089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Aditya Prakash pal 2103101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28BF0-FBFC-4D57-87C2-B3AFA42F80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25" y="1981200"/>
            <a:ext cx="2895600" cy="22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6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6037"/>
            <a:ext cx="6550025" cy="5635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of Red Mud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2A88C-389C-B7E5-C72C-89C63E45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BE281-0688-ABDE-A21D-3423A2DD4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609600"/>
            <a:ext cx="10439400" cy="563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C961F9-08BA-9FEC-E591-A3E7CB962549}"/>
              </a:ext>
            </a:extLst>
          </p:cNvPr>
          <p:cNvSpPr txBox="1"/>
          <p:nvPr/>
        </p:nvSpPr>
        <p:spPr>
          <a:xfrm>
            <a:off x="3578225" y="6356352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3.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 applications of red mud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05A-0DDF-450A-AB83-47F5F76E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157286"/>
            <a:ext cx="5562600" cy="563562"/>
          </a:xfrm>
        </p:spPr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3D86-8207-46A3-BCA4-19AD30F5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2270124"/>
            <a:ext cx="11018015" cy="3063876"/>
          </a:xfrm>
        </p:spPr>
        <p:txBody>
          <a:bodyPr>
            <a:no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mud is collected from HINDALCO Ind. Ltd., Muri, Jharkhand.</a:t>
            </a:r>
          </a:p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Soil is collected from PMCH, Patna, Bihar. </a:t>
            </a:r>
          </a:p>
          <a:p>
            <a:endParaRPr lang="en-IN" sz="2800" dirty="0">
              <a:cs typeface="Times New Roman" panose="02020603050405020304" pitchFamily="18" charset="0"/>
            </a:endParaRPr>
          </a:p>
          <a:p>
            <a:endParaRPr lang="en-IN" sz="2800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2BA2-60DE-62FD-85EB-BA5FD6F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3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8FD5-5AB2-8A90-7DA3-876373DE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03" y="2296886"/>
            <a:ext cx="11275747" cy="2275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cs typeface="Times New Roman" panose="02020603050405020304" pitchFamily="18" charset="0"/>
              </a:rPr>
              <a:t>Results and Discussions</a:t>
            </a:r>
            <a:r>
              <a:rPr lang="en-US" sz="4400" dirty="0">
                <a:cs typeface="Times New Roman" panose="02020603050405020304" pitchFamily="18" charset="0"/>
              </a:rPr>
              <a:t/>
            </a:r>
            <a:br>
              <a:rPr lang="en-US" sz="4400" dirty="0"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1A696-3BD7-CF81-0283-935D4562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4FA5-E042-4B0E-AA7B-440D0A17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26" y="55214"/>
            <a:ext cx="10363199" cy="639762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Particle Size Distribution Curve of red mud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624837-1459-42CA-48BC-93393C4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624AE32-61EB-9C44-ADDD-8F294792E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60540"/>
              </p:ext>
            </p:extLst>
          </p:nvPr>
        </p:nvGraphicFramePr>
        <p:xfrm>
          <a:off x="9140825" y="3777993"/>
          <a:ext cx="2514600" cy="210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09249924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5764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Soil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30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7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29.35 %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Silt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57.15 %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772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D01847D-B090-9DFD-9B3C-14CA90C3005A}"/>
              </a:ext>
            </a:extLst>
          </p:cNvPr>
          <p:cNvSpPr txBox="1"/>
          <p:nvPr/>
        </p:nvSpPr>
        <p:spPr>
          <a:xfrm>
            <a:off x="1825625" y="6171686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4.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Particle size Distribution curve of red mud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3B224E-48AA-4E24-B9E4-B1BAA70AD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19267"/>
              </p:ext>
            </p:extLst>
          </p:nvPr>
        </p:nvGraphicFramePr>
        <p:xfrm>
          <a:off x="136840" y="694976"/>
          <a:ext cx="9131395" cy="536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36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B98C5-8767-6D7E-D9D9-F7E1606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7474D-84FC-55CD-B923-7B6D32D5204C}"/>
              </a:ext>
            </a:extLst>
          </p:cNvPr>
          <p:cNvSpPr txBox="1"/>
          <p:nvPr/>
        </p:nvSpPr>
        <p:spPr>
          <a:xfrm>
            <a:off x="536587" y="615461"/>
            <a:ext cx="1043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 OF RED MUD COLLECTED FROM HINDALCO</a:t>
            </a: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6F43D3CC-3137-911B-2D11-8C4F9AC4D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23173"/>
              </p:ext>
            </p:extLst>
          </p:nvPr>
        </p:nvGraphicFramePr>
        <p:xfrm>
          <a:off x="606425" y="1752600"/>
          <a:ext cx="8534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452658117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275130125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Specific Gravity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3.086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1238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Liquid Limit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673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Plastic Limit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243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Free swell index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0824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01232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Maximum Dry density, MDD  (g/cc)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2.078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08395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OMC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806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Void Ratio,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4952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5158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91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9F2DB4-EADD-2F8C-2004-A5AC350B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115286"/>
            <a:ext cx="10089524" cy="132632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Particle Size Distribution Curve of Soil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7ABD8-AC52-DC8D-C844-8F613B7E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018D3-8EED-CBE9-0A3F-DED9FBA8CB3A}"/>
              </a:ext>
            </a:extLst>
          </p:cNvPr>
          <p:cNvSpPr txBox="1"/>
          <p:nvPr/>
        </p:nvSpPr>
        <p:spPr>
          <a:xfrm>
            <a:off x="1749425" y="6398696"/>
            <a:ext cx="5938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7.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Particle size Distribution curve of Soil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617DC84E-8910-0D34-5599-A8E0DDA6A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55808"/>
              </p:ext>
            </p:extLst>
          </p:nvPr>
        </p:nvGraphicFramePr>
        <p:xfrm>
          <a:off x="9315520" y="4502152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09249924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5764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Soil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30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7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20.174 %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Silt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31.87 %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47.95 %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7722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77EEDC-4640-4792-99A9-C938612FD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034624"/>
              </p:ext>
            </p:extLst>
          </p:nvPr>
        </p:nvGraphicFramePr>
        <p:xfrm>
          <a:off x="530226" y="1143000"/>
          <a:ext cx="8865338" cy="521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266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586C-0DF0-F7DB-DF98-BC345A71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E02843-480D-4A0B-B293-C7ABABB40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748639"/>
              </p:ext>
            </p:extLst>
          </p:nvPr>
        </p:nvGraphicFramePr>
        <p:xfrm>
          <a:off x="2359025" y="1676400"/>
          <a:ext cx="6629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0515A5C-48AB-76BF-3003-7E0039D6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75" y="609601"/>
            <a:ext cx="10089524" cy="1326321"/>
          </a:xfrm>
        </p:spPr>
        <p:txBody>
          <a:bodyPr/>
          <a:lstStyle/>
          <a:p>
            <a:r>
              <a:rPr lang="en-IN" dirty="0"/>
              <a:t>Proctor Test of Soil</a:t>
            </a:r>
          </a:p>
        </p:txBody>
      </p:sp>
    </p:spTree>
    <p:extLst>
      <p:ext uri="{BB962C8B-B14F-4D97-AF65-F5344CB8AC3E}">
        <p14:creationId xmlns:p14="http://schemas.microsoft.com/office/powerpoint/2010/main" val="53018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B9FC-7209-A44A-7C39-B5A86D19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CBR Test of Soil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DE0F-8C12-F811-2D81-3028C600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2CA69A-84D5-558C-A41A-E3581A246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487624"/>
              </p:ext>
            </p:extLst>
          </p:nvPr>
        </p:nvGraphicFramePr>
        <p:xfrm>
          <a:off x="2206625" y="2088799"/>
          <a:ext cx="7031037" cy="415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480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B078-460C-85CE-ECB8-E92DEB74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Triaxial Test of soil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FAB96-704B-F421-D5CE-78FFD5A3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E61E14-BA9C-4276-AD86-7136945B9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24383"/>
              </p:ext>
            </p:extLst>
          </p:nvPr>
        </p:nvGraphicFramePr>
        <p:xfrm>
          <a:off x="890588" y="2095500"/>
          <a:ext cx="8555037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2D96C9-4558-A310-173B-58F211BEA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04551"/>
              </p:ext>
            </p:extLst>
          </p:nvPr>
        </p:nvGraphicFramePr>
        <p:xfrm>
          <a:off x="9445625" y="5151756"/>
          <a:ext cx="19961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63">
                  <a:extLst>
                    <a:ext uri="{9D8B030D-6E8A-4147-A177-3AD203B41FA5}">
                      <a16:colId xmlns:a16="http://schemas.microsoft.com/office/drawing/2014/main" val="3475106887"/>
                    </a:ext>
                  </a:extLst>
                </a:gridCol>
                <a:gridCol w="998063">
                  <a:extLst>
                    <a:ext uri="{9D8B030D-6E8A-4147-A177-3AD203B41FA5}">
                      <a16:colId xmlns:a16="http://schemas.microsoft.com/office/drawing/2014/main" val="4082750109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kPa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717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ϕ</a:t>
                      </a:r>
                      <a:endParaRPr lang="en-IN" sz="18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11.48°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18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42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731D-1F07-ABD7-D3C2-7513ED32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3" y="533400"/>
            <a:ext cx="10692765" cy="1149548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 of  Soil collected from PMCH</a:t>
            </a:r>
            <a:r>
              <a:rPr lang="en-IN" sz="4400" b="1" dirty="0">
                <a:cs typeface="Times New Roman" panose="02020603050405020304" pitchFamily="18" charset="0"/>
              </a:rPr>
              <a:t/>
            </a:r>
            <a:br>
              <a:rPr lang="en-IN" sz="4400" b="1" dirty="0"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B425D-8CA6-B32F-F7A4-DEEEEE8F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4752A1ED-A9F7-4875-A0CD-41940C264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43292"/>
              </p:ext>
            </p:extLst>
          </p:nvPr>
        </p:nvGraphicFramePr>
        <p:xfrm>
          <a:off x="606425" y="1752600"/>
          <a:ext cx="8763000" cy="4724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45265811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3275130125"/>
                    </a:ext>
                  </a:extLst>
                </a:gridCol>
              </a:tblGrid>
              <a:tr h="429491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Specific Gravity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12389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Liquid Limit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6732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Plastic Limit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24300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Free swell index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08246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012323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Maximum Dry density, MDD  (g/cc)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083957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OMC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8062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Void Ratio,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49528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 of Soil (USCS)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59441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UCS (kPa)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51589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Failure Strain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54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F4C3D-6EAE-4918-177F-460E9F148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0226" y="1640395"/>
            <a:ext cx="10756582" cy="27792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Project Topic</a:t>
            </a:r>
          </a:p>
          <a:p>
            <a:pPr marL="0" indent="0" algn="ctr">
              <a:buNone/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Mangal" panose="02040503050203030202" pitchFamily="18" charset="0"/>
              </a:rPr>
              <a:t>Experimental Analysis of Soil Strength Parameters using Red Mud </a:t>
            </a:r>
            <a:endParaRPr lang="en-IN" sz="5400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2174A-383E-8E9B-9951-668FAB60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1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4C1E-5C97-2109-A488-E51EA8DA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8745E72E-40D1-1FE8-394A-D86485895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507234"/>
              </p:ext>
            </p:extLst>
          </p:nvPr>
        </p:nvGraphicFramePr>
        <p:xfrm>
          <a:off x="682625" y="838200"/>
          <a:ext cx="78359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452658117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3275130125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Cohesion,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kPa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1238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Angle of internal friction,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ϕ</a:t>
                      </a:r>
                      <a:endParaRPr lang="en-IN" sz="18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11.48°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673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Compression Index, 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956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Recompression Index, 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612354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Permeability, 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1.1847 x 10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0825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CBR (@ 2.5 mm Penetration)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8.296 %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0737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AA12A9B-27BB-F027-4E46-B263991C6E92}"/>
              </a:ext>
            </a:extLst>
          </p:cNvPr>
          <p:cNvSpPr txBox="1"/>
          <p:nvPr/>
        </p:nvSpPr>
        <p:spPr>
          <a:xfrm>
            <a:off x="606425" y="16412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136779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1B41F-DE99-88A6-3C10-374F4017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04D2A6-3DC9-09DB-FEC4-42AD3DB0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8" y="609600"/>
            <a:ext cx="10090150" cy="132556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 of Mixes Containing Soil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Red Mud</a:t>
            </a: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5441D477-30FC-D2AF-203A-50475601E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77062"/>
              </p:ext>
            </p:extLst>
          </p:nvPr>
        </p:nvGraphicFramePr>
        <p:xfrm>
          <a:off x="715963" y="2103138"/>
          <a:ext cx="10439400" cy="208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79">
                  <a:extLst>
                    <a:ext uri="{9D8B030D-6E8A-4147-A177-3AD203B41FA5}">
                      <a16:colId xmlns:a16="http://schemas.microsoft.com/office/drawing/2014/main" val="452658117"/>
                    </a:ext>
                  </a:extLst>
                </a:gridCol>
                <a:gridCol w="2831296">
                  <a:extLst>
                    <a:ext uri="{9D8B030D-6E8A-4147-A177-3AD203B41FA5}">
                      <a16:colId xmlns:a16="http://schemas.microsoft.com/office/drawing/2014/main" val="3275130125"/>
                    </a:ext>
                  </a:extLst>
                </a:gridCol>
                <a:gridCol w="1079974">
                  <a:extLst>
                    <a:ext uri="{9D8B030D-6E8A-4147-A177-3AD203B41FA5}">
                      <a16:colId xmlns:a16="http://schemas.microsoft.com/office/drawing/2014/main" val="603509380"/>
                    </a:ext>
                  </a:extLst>
                </a:gridCol>
                <a:gridCol w="1126665">
                  <a:extLst>
                    <a:ext uri="{9D8B030D-6E8A-4147-A177-3AD203B41FA5}">
                      <a16:colId xmlns:a16="http://schemas.microsoft.com/office/drawing/2014/main" val="1057719074"/>
                    </a:ext>
                  </a:extLst>
                </a:gridCol>
                <a:gridCol w="1061328">
                  <a:extLst>
                    <a:ext uri="{9D8B030D-6E8A-4147-A177-3AD203B41FA5}">
                      <a16:colId xmlns:a16="http://schemas.microsoft.com/office/drawing/2014/main" val="3032693710"/>
                    </a:ext>
                  </a:extLst>
                </a:gridCol>
                <a:gridCol w="1384229">
                  <a:extLst>
                    <a:ext uri="{9D8B030D-6E8A-4147-A177-3AD203B41FA5}">
                      <a16:colId xmlns:a16="http://schemas.microsoft.com/office/drawing/2014/main" val="2320087964"/>
                    </a:ext>
                  </a:extLst>
                </a:gridCol>
                <a:gridCol w="1384229">
                  <a:extLst>
                    <a:ext uri="{9D8B030D-6E8A-4147-A177-3AD203B41FA5}">
                      <a16:colId xmlns:a16="http://schemas.microsoft.com/office/drawing/2014/main" val="2487199523"/>
                    </a:ext>
                  </a:extLst>
                </a:gridCol>
              </a:tblGrid>
              <a:tr h="388667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Specific Gravity, 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Liquid Limit, 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MDD  (g/cc)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OMC</a:t>
                      </a:r>
                    </a:p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12389"/>
                  </a:ext>
                </a:extLst>
              </a:tr>
              <a:tr h="38866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Soil + 15% 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6732"/>
                  </a:ext>
                </a:extLst>
              </a:tr>
              <a:tr h="388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Soil + 20% 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1.804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24300"/>
                  </a:ext>
                </a:extLst>
              </a:tr>
              <a:tr h="388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Mix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Soil + 25% 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0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708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54DF3-F4F3-10D3-826A-3DC616AE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C1EE1-904C-6F57-624B-348616847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70319"/>
              </p:ext>
            </p:extLst>
          </p:nvPr>
        </p:nvGraphicFramePr>
        <p:xfrm>
          <a:off x="263525" y="2362200"/>
          <a:ext cx="11353800" cy="330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44">
                  <a:extLst>
                    <a:ext uri="{9D8B030D-6E8A-4147-A177-3AD203B41FA5}">
                      <a16:colId xmlns:a16="http://schemas.microsoft.com/office/drawing/2014/main" val="2197309270"/>
                    </a:ext>
                  </a:extLst>
                </a:gridCol>
                <a:gridCol w="3079292">
                  <a:extLst>
                    <a:ext uri="{9D8B030D-6E8A-4147-A177-3AD203B41FA5}">
                      <a16:colId xmlns:a16="http://schemas.microsoft.com/office/drawing/2014/main" val="2668906888"/>
                    </a:ext>
                  </a:extLst>
                </a:gridCol>
                <a:gridCol w="1174570">
                  <a:extLst>
                    <a:ext uri="{9D8B030D-6E8A-4147-A177-3AD203B41FA5}">
                      <a16:colId xmlns:a16="http://schemas.microsoft.com/office/drawing/2014/main" val="3801668092"/>
                    </a:ext>
                  </a:extLst>
                </a:gridCol>
                <a:gridCol w="1225351">
                  <a:extLst>
                    <a:ext uri="{9D8B030D-6E8A-4147-A177-3AD203B41FA5}">
                      <a16:colId xmlns:a16="http://schemas.microsoft.com/office/drawing/2014/main" val="4068547862"/>
                    </a:ext>
                  </a:extLst>
                </a:gridCol>
                <a:gridCol w="1154291">
                  <a:extLst>
                    <a:ext uri="{9D8B030D-6E8A-4147-A177-3AD203B41FA5}">
                      <a16:colId xmlns:a16="http://schemas.microsoft.com/office/drawing/2014/main" val="2623450806"/>
                    </a:ext>
                  </a:extLst>
                </a:gridCol>
                <a:gridCol w="1505476">
                  <a:extLst>
                    <a:ext uri="{9D8B030D-6E8A-4147-A177-3AD203B41FA5}">
                      <a16:colId xmlns:a16="http://schemas.microsoft.com/office/drawing/2014/main" val="639890635"/>
                    </a:ext>
                  </a:extLst>
                </a:gridCol>
                <a:gridCol w="1505476">
                  <a:extLst>
                    <a:ext uri="{9D8B030D-6E8A-4147-A177-3AD203B41FA5}">
                      <a16:colId xmlns:a16="http://schemas.microsoft.com/office/drawing/2014/main" val="400205957"/>
                    </a:ext>
                  </a:extLst>
                </a:gridCol>
              </a:tblGrid>
              <a:tr h="412590"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Unconfined Compressive Strength (kPa)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32408"/>
                  </a:ext>
                </a:extLst>
              </a:tr>
              <a:tr h="412590"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Curing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05525"/>
                  </a:ext>
                </a:extLst>
              </a:tr>
              <a:tr h="41259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Day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 Days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 Days 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 Days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 Days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26703"/>
                  </a:ext>
                </a:extLst>
              </a:tr>
              <a:tr h="412590"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1572"/>
                  </a:ext>
                </a:extLst>
              </a:tr>
              <a:tr h="41259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166.6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166.6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166.6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166.6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054265"/>
                  </a:ext>
                </a:extLst>
              </a:tr>
              <a:tr h="41259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Soil + 15% RM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252.798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278.07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369.51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433.74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91310"/>
                  </a:ext>
                </a:extLst>
              </a:tr>
              <a:tr h="412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Soil + 20% RM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414.29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432.65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667.94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865.01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37326"/>
                  </a:ext>
                </a:extLst>
              </a:tr>
              <a:tr h="412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Mix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Soil + 25% RM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257.69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242.71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297.2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357.44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495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420B41F-AE8B-BC76-9358-A7AF9E28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0" y="623834"/>
            <a:ext cx="10089524" cy="1326321"/>
          </a:xfrm>
        </p:spPr>
        <p:txBody>
          <a:bodyPr/>
          <a:lstStyle/>
          <a:p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UCS</a:t>
            </a: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Mixes Containing Soil</a:t>
            </a:r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Mud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273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246-F771-9288-9C61-51F72661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 of LIQUID LIMIT WITH Red Mud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C6BB2-A5E0-3E61-5924-3D44670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FAA37B-7868-B9B7-26B2-67A33880A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750388"/>
              </p:ext>
            </p:extLst>
          </p:nvPr>
        </p:nvGraphicFramePr>
        <p:xfrm>
          <a:off x="2239537" y="1882270"/>
          <a:ext cx="7391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559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84A7-C277-6A16-6043-E58B6231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228600"/>
            <a:ext cx="10744200" cy="1326321"/>
          </a:xfrm>
        </p:spPr>
        <p:txBody>
          <a:bodyPr/>
          <a:lstStyle/>
          <a:p>
            <a:r>
              <a:rPr lang="en-IN" dirty="0"/>
              <a:t>Variation of MDD and OMC with Red mud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7EA00-2E61-7837-D5E8-29FCAD53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FA93FC4-D112-4C7F-A2F9-E601E17C23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357157"/>
              </p:ext>
            </p:extLst>
          </p:nvPr>
        </p:nvGraphicFramePr>
        <p:xfrm>
          <a:off x="2130425" y="1752600"/>
          <a:ext cx="7924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55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F026-9263-94B3-1EC9-5A348770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 of stress-strain graph of mix 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00FC-52B5-4F17-7B78-239C0917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F7AC96-F12A-4511-9D0A-B28906F62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887748"/>
              </p:ext>
            </p:extLst>
          </p:nvPr>
        </p:nvGraphicFramePr>
        <p:xfrm>
          <a:off x="2282825" y="1691641"/>
          <a:ext cx="7620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471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7E1F-AFCB-0010-5253-643647EA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457200"/>
            <a:ext cx="10307750" cy="91439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CONCLUSION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A9CAB-34E8-747A-B7B7-3778A074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B8108-66BA-9FE6-B5EE-B7508285D037}"/>
              </a:ext>
            </a:extLst>
          </p:cNvPr>
          <p:cNvSpPr txBox="1"/>
          <p:nvPr/>
        </p:nvSpPr>
        <p:spPr>
          <a:xfrm>
            <a:off x="697872" y="1390021"/>
            <a:ext cx="10536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specific gravity of the soil increased with the addition of red mud, enhancing the soil's overall density and strength characteristics.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highest MDD was observed at a 20% red mud (RM) addition, indicating optimal compaction and strength at this percentage.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least OMC was recorded at 20% RM addition, suggesting better water absorption and soil stabilization at this proportion.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liquid limit decreased as the percentage of red mud increased, contributing to improved soil plasticity and reduced swelling potential.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highest UCS value was achieved at 20% RM addition, with a 419% improvement compared to the natural soil, demonstrating superior strength and load-bearing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addition of 20% red mud provided the best overall results, making it suitable for various applications such as brick manufacturing, and as a material for subgrade and subbase layers in road construction and other engineering works.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3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34" y="304800"/>
            <a:ext cx="10692765" cy="1143000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IN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2FD74-5C78-0FAB-BB51-45752689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6025" y="1752600"/>
            <a:ext cx="576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 smtClean="0"/>
              <a:t>IS 2720 </a:t>
            </a:r>
            <a:r>
              <a:rPr lang="en-US" u="sng" dirty="0" smtClean="0"/>
              <a:t>, Indian Standard Methods of Tests for Soil.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691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5" y="2438400"/>
            <a:ext cx="10692765" cy="1143000"/>
          </a:xfrm>
        </p:spPr>
        <p:txBody>
          <a:bodyPr>
            <a:noAutofit/>
          </a:bodyPr>
          <a:lstStyle/>
          <a:p>
            <a:r>
              <a:rPr lang="en-IN" sz="9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rPr>
              <a:t>Thank 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2FD74-5C78-0FAB-BB51-45752689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C6BB69-200D-6465-DC9A-281A9A5F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17" y="0"/>
            <a:ext cx="10693400" cy="114300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B2CD-84C4-B795-28EB-84D02BFE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44" y="1371600"/>
            <a:ext cx="10692765" cy="521176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Rapid industrialization has produced massive amounts of solid and liquid industrial waste.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Agriculture has also led to waste that affects the environment and ultimately human beings.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India, about </a:t>
            </a:r>
            <a:r>
              <a:rPr lang="en-US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4.43 million </a:t>
            </a:r>
            <a:r>
              <a:rPr lang="en-US" sz="24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hazardous waste are generated annually and </a:t>
            </a:r>
            <a:r>
              <a:rPr lang="en-US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9.173 billion </a:t>
            </a:r>
            <a:r>
              <a:rPr lang="en-US" sz="24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globally.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industrial waste called red mud (RM) is considered as strengthening agent in the project.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46C51-3433-BAD6-D031-DBC0BFD7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9181-CDDB-4003-9E6B-DAE2E8B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63" y="165798"/>
            <a:ext cx="10089524" cy="132632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EB6A-C35F-41BE-950E-CD74261DE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63" y="1578540"/>
            <a:ext cx="5049951" cy="44872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and Discussions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AC3A2-763D-4EEB-B62D-C26EFFA0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883-160B-4D22-9A21-45235316CFA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DD087-BAC2-6E1E-471C-6BA93137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0C40A8-0D16-2225-B487-24427FC05061}"/>
              </a:ext>
            </a:extLst>
          </p:cNvPr>
          <p:cNvGrpSpPr/>
          <p:nvPr/>
        </p:nvGrpSpPr>
        <p:grpSpPr>
          <a:xfrm>
            <a:off x="1216025" y="1486049"/>
            <a:ext cx="9113169" cy="4579789"/>
            <a:chOff x="1063625" y="816770"/>
            <a:chExt cx="9113169" cy="457978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539BD7-108E-1AE3-C78E-332236CC9F2A}"/>
                </a:ext>
              </a:extLst>
            </p:cNvPr>
            <p:cNvSpPr/>
            <p:nvPr/>
          </p:nvSpPr>
          <p:spPr>
            <a:xfrm>
              <a:off x="4225925" y="2362200"/>
              <a:ext cx="2781300" cy="1524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Industrial Waste</a:t>
              </a:r>
            </a:p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leads to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B9F06A-99B2-CF4F-8415-E33440DCEDDC}"/>
                </a:ext>
              </a:extLst>
            </p:cNvPr>
            <p:cNvSpPr/>
            <p:nvPr/>
          </p:nvSpPr>
          <p:spPr>
            <a:xfrm>
              <a:off x="1332441" y="1446213"/>
              <a:ext cx="19812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Global warming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C3FA7BF-F82F-A554-0F43-409AAA1943A7}"/>
                </a:ext>
              </a:extLst>
            </p:cNvPr>
            <p:cNvSpPr/>
            <p:nvPr/>
          </p:nvSpPr>
          <p:spPr>
            <a:xfrm>
              <a:off x="1063625" y="2779099"/>
              <a:ext cx="19812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Methane gas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98600FA-6123-FC64-BDA1-AFFCE0602F96}"/>
                </a:ext>
              </a:extLst>
            </p:cNvPr>
            <p:cNvSpPr/>
            <p:nvPr/>
          </p:nvSpPr>
          <p:spPr>
            <a:xfrm>
              <a:off x="4639822" y="816770"/>
              <a:ext cx="19812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Land degradation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D19590-C60E-86F0-C537-46991ED0CC36}"/>
                </a:ext>
              </a:extLst>
            </p:cNvPr>
            <p:cNvSpPr/>
            <p:nvPr/>
          </p:nvSpPr>
          <p:spPr>
            <a:xfrm>
              <a:off x="7919509" y="1446213"/>
              <a:ext cx="19812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Surface water contamination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6BDED0-8E17-1878-3A50-D23AA676F9EF}"/>
                </a:ext>
              </a:extLst>
            </p:cNvPr>
            <p:cNvSpPr/>
            <p:nvPr/>
          </p:nvSpPr>
          <p:spPr>
            <a:xfrm>
              <a:off x="8195594" y="2779098"/>
              <a:ext cx="1981200" cy="80230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Sub-surface water contamination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CFDF897-DC29-8983-11D5-6FE8B5723D32}"/>
                </a:ext>
              </a:extLst>
            </p:cNvPr>
            <p:cNvSpPr/>
            <p:nvPr/>
          </p:nvSpPr>
          <p:spPr>
            <a:xfrm>
              <a:off x="1634533" y="4344413"/>
              <a:ext cx="19812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Human health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E363F4-F8C0-9D1C-3B74-85BE9352AD02}"/>
                </a:ext>
              </a:extLst>
            </p:cNvPr>
            <p:cNvSpPr/>
            <p:nvPr/>
          </p:nvSpPr>
          <p:spPr>
            <a:xfrm>
              <a:off x="4657234" y="4710759"/>
              <a:ext cx="19812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Animal health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05EC91B-CF12-4F98-A727-F7FADCDC8BB3}"/>
                </a:ext>
              </a:extLst>
            </p:cNvPr>
            <p:cNvSpPr/>
            <p:nvPr/>
          </p:nvSpPr>
          <p:spPr>
            <a:xfrm>
              <a:off x="7919509" y="4332447"/>
              <a:ext cx="19812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Soil health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26B531-AE3F-DAE4-5B5D-E4A918681D73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5630422" y="1502570"/>
              <a:ext cx="17412" cy="85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F2EA576-10F2-0457-9485-EAEFAA1A1BE0}"/>
                </a:ext>
              </a:extLst>
            </p:cNvPr>
            <p:cNvCxnSpPr>
              <a:cxnSpLocks/>
              <a:stCxn id="5" idx="7"/>
              <a:endCxn id="14" idx="1"/>
            </p:cNvCxnSpPr>
            <p:nvPr/>
          </p:nvCxnSpPr>
          <p:spPr>
            <a:xfrm flipV="1">
              <a:off x="6599913" y="1789113"/>
              <a:ext cx="1319596" cy="796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D738C87-A086-6AFA-CF51-1932F30F113C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 flipH="1" flipV="1">
              <a:off x="3313641" y="1789113"/>
              <a:ext cx="1319596" cy="796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E37FC00-2B42-B2B6-414F-F88DA77AE8A9}"/>
                </a:ext>
              </a:extLst>
            </p:cNvPr>
            <p:cNvCxnSpPr>
              <a:cxnSpLocks/>
              <a:stCxn id="5" idx="2"/>
              <a:endCxn id="12" idx="3"/>
            </p:cNvCxnSpPr>
            <p:nvPr/>
          </p:nvCxnSpPr>
          <p:spPr>
            <a:xfrm flipH="1" flipV="1">
              <a:off x="3044825" y="3121999"/>
              <a:ext cx="1181100" cy="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62907F5-A1B7-24B6-8C87-4955C7A0160B}"/>
                </a:ext>
              </a:extLst>
            </p:cNvPr>
            <p:cNvCxnSpPr>
              <a:cxnSpLocks/>
              <a:stCxn id="5" idx="6"/>
              <a:endCxn id="15" idx="1"/>
            </p:cNvCxnSpPr>
            <p:nvPr/>
          </p:nvCxnSpPr>
          <p:spPr>
            <a:xfrm>
              <a:off x="7007225" y="3124200"/>
              <a:ext cx="1188369" cy="56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97F073-11BC-73DC-4078-05A760FDA4D1}"/>
                </a:ext>
              </a:extLst>
            </p:cNvPr>
            <p:cNvCxnSpPr>
              <a:cxnSpLocks/>
              <a:stCxn id="5" idx="5"/>
              <a:endCxn id="18" idx="1"/>
            </p:cNvCxnSpPr>
            <p:nvPr/>
          </p:nvCxnSpPr>
          <p:spPr>
            <a:xfrm>
              <a:off x="6599913" y="3663015"/>
              <a:ext cx="1319596" cy="1012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D609F59-5CF5-3D80-C1F7-9AFA07D96789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>
              <a:off x="5616575" y="3886200"/>
              <a:ext cx="31259" cy="824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9EA138-A43E-1969-F4EF-0E0ACE84575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3615733" y="3663015"/>
              <a:ext cx="1017504" cy="1047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C75BCD-F6EB-457D-CD85-0BAF15438A4C}"/>
              </a:ext>
            </a:extLst>
          </p:cNvPr>
          <p:cNvSpPr txBox="1"/>
          <p:nvPr/>
        </p:nvSpPr>
        <p:spPr>
          <a:xfrm>
            <a:off x="1401332" y="471523"/>
            <a:ext cx="937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EFFECTS OF INDUSTRIAL AND AGRICULTURAL WASTE</a:t>
            </a:r>
          </a:p>
        </p:txBody>
      </p:sp>
    </p:spTree>
    <p:extLst>
      <p:ext uri="{BB962C8B-B14F-4D97-AF65-F5344CB8AC3E}">
        <p14:creationId xmlns:p14="http://schemas.microsoft.com/office/powerpoint/2010/main" val="226091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DD087-BAC2-6E1E-471C-6BA93137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C73D8D-8E6F-AB50-0B39-BB0B2312EB13}"/>
              </a:ext>
            </a:extLst>
          </p:cNvPr>
          <p:cNvGrpSpPr/>
          <p:nvPr/>
        </p:nvGrpSpPr>
        <p:grpSpPr>
          <a:xfrm>
            <a:off x="1118207" y="1568596"/>
            <a:ext cx="9164496" cy="4497242"/>
            <a:chOff x="777423" y="899317"/>
            <a:chExt cx="9164496" cy="44972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539BD7-108E-1AE3-C78E-332236CC9F2A}"/>
                </a:ext>
              </a:extLst>
            </p:cNvPr>
            <p:cNvSpPr/>
            <p:nvPr/>
          </p:nvSpPr>
          <p:spPr>
            <a:xfrm>
              <a:off x="4225925" y="2362200"/>
              <a:ext cx="2781300" cy="1524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Industrial Waste</a:t>
              </a:r>
            </a:p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can be used in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B9F06A-99B2-CF4F-8415-E33440DCEDDC}"/>
                </a:ext>
              </a:extLst>
            </p:cNvPr>
            <p:cNvSpPr/>
            <p:nvPr/>
          </p:nvSpPr>
          <p:spPr>
            <a:xfrm>
              <a:off x="777423" y="2781300"/>
              <a:ext cx="1981200" cy="685800"/>
            </a:xfrm>
            <a:prstGeom prst="round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Recycling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98600FA-6123-FC64-BDA1-AFFCE0602F96}"/>
                </a:ext>
              </a:extLst>
            </p:cNvPr>
            <p:cNvSpPr/>
            <p:nvPr/>
          </p:nvSpPr>
          <p:spPr>
            <a:xfrm>
              <a:off x="4625975" y="899317"/>
              <a:ext cx="1981200" cy="685800"/>
            </a:xfrm>
            <a:prstGeom prst="round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Adsorbents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CFDF897-DC29-8983-11D5-6FE8B5723D32}"/>
                </a:ext>
              </a:extLst>
            </p:cNvPr>
            <p:cNvSpPr/>
            <p:nvPr/>
          </p:nvSpPr>
          <p:spPr>
            <a:xfrm>
              <a:off x="7960719" y="2759721"/>
              <a:ext cx="1981200" cy="685800"/>
            </a:xfrm>
            <a:prstGeom prst="round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Construction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E363F4-F8C0-9D1C-3B74-85BE9352AD02}"/>
                </a:ext>
              </a:extLst>
            </p:cNvPr>
            <p:cNvSpPr/>
            <p:nvPr/>
          </p:nvSpPr>
          <p:spPr>
            <a:xfrm>
              <a:off x="4657234" y="4710759"/>
              <a:ext cx="1981200" cy="685800"/>
            </a:xfrm>
            <a:prstGeom prst="roundRect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Bio based oil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26B531-AE3F-DAE4-5B5D-E4A918681D73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646159" y="1585117"/>
              <a:ext cx="0" cy="777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F2EA576-10F2-0457-9485-EAEFAA1A1BE0}"/>
                </a:ext>
              </a:extLst>
            </p:cNvPr>
            <p:cNvCxnSpPr>
              <a:cxnSpLocks/>
              <a:stCxn id="5" idx="6"/>
              <a:endCxn id="16" idx="1"/>
            </p:cNvCxnSpPr>
            <p:nvPr/>
          </p:nvCxnSpPr>
          <p:spPr>
            <a:xfrm flipV="1">
              <a:off x="7007225" y="3102621"/>
              <a:ext cx="953494" cy="2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D738C87-A086-6AFA-CF51-1932F30F113C}"/>
                </a:ext>
              </a:extLst>
            </p:cNvPr>
            <p:cNvCxnSpPr>
              <a:cxnSpLocks/>
              <a:stCxn id="5" idx="2"/>
              <a:endCxn id="6" idx="3"/>
            </p:cNvCxnSpPr>
            <p:nvPr/>
          </p:nvCxnSpPr>
          <p:spPr>
            <a:xfrm flipH="1">
              <a:off x="2758623" y="3124200"/>
              <a:ext cx="1467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D609F59-5CF5-3D80-C1F7-9AFA07D96789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>
              <a:off x="5616575" y="3886200"/>
              <a:ext cx="31259" cy="824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C30D6C-A641-8B83-DD12-F2BAE89247DF}"/>
              </a:ext>
            </a:extLst>
          </p:cNvPr>
          <p:cNvSpPr txBox="1"/>
          <p:nvPr/>
        </p:nvSpPr>
        <p:spPr>
          <a:xfrm>
            <a:off x="1083123" y="442308"/>
            <a:ext cx="98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OF INDUSTRIAL AND AGRICULTURAL WASTE</a:t>
            </a:r>
          </a:p>
        </p:txBody>
      </p:sp>
    </p:spTree>
    <p:extLst>
      <p:ext uri="{BB962C8B-B14F-4D97-AF65-F5344CB8AC3E}">
        <p14:creationId xmlns:p14="http://schemas.microsoft.com/office/powerpoint/2010/main" val="403780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B5E91-4FF8-4401-86A6-5CDE7ADD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D883-160B-4D22-9A21-45235316CFA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991829-3442-4CF7-8843-FBDDE1CA406F}"/>
              </a:ext>
            </a:extLst>
          </p:cNvPr>
          <p:cNvSpPr txBox="1">
            <a:spLocks/>
          </p:cNvSpPr>
          <p:nvPr/>
        </p:nvSpPr>
        <p:spPr>
          <a:xfrm>
            <a:off x="816808" y="685800"/>
            <a:ext cx="10247233" cy="5791200"/>
          </a:xfrm>
          <a:prstGeom prst="rect">
            <a:avLst/>
          </a:prstGeom>
        </p:spPr>
        <p:txBody>
          <a:bodyPr vert="horz" lIns="89106" tIns="44553" rIns="89106" bIns="44553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Mud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mud is a potentially valuable solid waste with a global deposit of 4BT. </a:t>
            </a:r>
          </a:p>
          <a:p>
            <a:pPr marL="742950" lvl="1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generated by extracting alumina from bauxite. </a:t>
            </a:r>
          </a:p>
          <a:p>
            <a:pPr marL="742950" lvl="1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includes Milling &amp; desilication, Digestion &amp; clarification, Precipitation and calcination</a:t>
            </a:r>
            <a:r>
              <a:rPr lang="en-US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highly alkaline and toxic.</a:t>
            </a:r>
          </a:p>
          <a:p>
            <a:pPr marL="742950" lvl="1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and research's for the use of RM.</a:t>
            </a:r>
          </a:p>
          <a:p>
            <a:pPr marL="742950" lvl="1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Chemical and acid treatments were made to make it more effective.</a:t>
            </a:r>
          </a:p>
          <a:p>
            <a:pPr marL="342900" indent="-342900" algn="just">
              <a:lnSpc>
                <a:spcPct val="100000"/>
              </a:lnSpc>
            </a:pPr>
            <a:endParaRPr 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8725" y="624840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 Mud Lake (Al Circle)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7F69B-2BA7-6F06-5484-A4D21A4F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0B01C-6157-46C4-2FF6-6DCD19E36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" y="228544"/>
            <a:ext cx="11049000" cy="58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9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6022244"/>
            <a:ext cx="10134600" cy="487362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2.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Graphical representation of the production, utilization and utilization rate of red mud (Wang,2021)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166FD-79E3-D2D2-850E-E6BC8547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8F6E4-A3E2-69E5-2EF4-B250FD26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181866"/>
            <a:ext cx="9829800" cy="5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49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8066</TotalTime>
  <Words>1008</Words>
  <Application>Microsoft Office PowerPoint</Application>
  <PresentationFormat>Custom</PresentationFormat>
  <Paragraphs>286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Bookman Old Style</vt:lpstr>
      <vt:lpstr>Calibri</vt:lpstr>
      <vt:lpstr>Mangal</vt:lpstr>
      <vt:lpstr>Rockwell</vt:lpstr>
      <vt:lpstr>Times New Roman</vt:lpstr>
      <vt:lpstr>Wingdings</vt:lpstr>
      <vt:lpstr>Damask</vt:lpstr>
      <vt:lpstr> Bachelor OF TECHNOLOGY IN  civil ENGINEERING</vt:lpstr>
      <vt:lpstr>PowerPoint Presentation</vt:lpstr>
      <vt:lpstr>Introduction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Figure 2. Graphical representation of the production, utilization and utilization rate of red mud (Wang,2021)</vt:lpstr>
      <vt:lpstr>Application of Red Mud</vt:lpstr>
      <vt:lpstr>Sample Collection</vt:lpstr>
      <vt:lpstr>Results and Discussions </vt:lpstr>
      <vt:lpstr>Particle Size Distribution Curve of red mud</vt:lpstr>
      <vt:lpstr>PowerPoint Presentation</vt:lpstr>
      <vt:lpstr>Particle Size Distribution Curve of Soil</vt:lpstr>
      <vt:lpstr>Proctor Test of Soil</vt:lpstr>
      <vt:lpstr>CBR Test of Soil</vt:lpstr>
      <vt:lpstr>Triaxial Test of soil</vt:lpstr>
      <vt:lpstr>Properties of  Soil collected from PMCH </vt:lpstr>
      <vt:lpstr>PowerPoint Presentation</vt:lpstr>
      <vt:lpstr>Properties of Mixes Containing Soil and Red Mud</vt:lpstr>
      <vt:lpstr>UCS of Mixes Containing Soil and Red Mud</vt:lpstr>
      <vt:lpstr>Variation of LIQUID LIMIT WITH Red Mud</vt:lpstr>
      <vt:lpstr>Variation of MDD and OMC with Red mud</vt:lpstr>
      <vt:lpstr>Variation of stress-strain graph of mix 2</vt:lpstr>
      <vt:lpstr> CONCLUSION</vt:lpstr>
      <vt:lpstr>Reference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 TECHNIQUE FOR PREDICTING ROCK STRAIN</dc:title>
  <dc:creator>pradeep thangavel</dc:creator>
  <cp:lastModifiedBy>dell</cp:lastModifiedBy>
  <cp:revision>350</cp:revision>
  <dcterms:created xsi:type="dcterms:W3CDTF">2006-08-16T00:00:00Z</dcterms:created>
  <dcterms:modified xsi:type="dcterms:W3CDTF">2024-11-26T06:20:50Z</dcterms:modified>
</cp:coreProperties>
</file>