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73" r:id="rId4"/>
    <p:sldId id="258" r:id="rId5"/>
    <p:sldId id="274" r:id="rId6"/>
    <p:sldId id="259" r:id="rId7"/>
    <p:sldId id="260" r:id="rId8"/>
    <p:sldId id="261" r:id="rId9"/>
    <p:sldId id="262" r:id="rId10"/>
    <p:sldId id="268" r:id="rId11"/>
    <p:sldId id="267" r:id="rId12"/>
    <p:sldId id="266" r:id="rId13"/>
    <p:sldId id="265" r:id="rId14"/>
    <p:sldId id="264" r:id="rId15"/>
    <p:sldId id="270" r:id="rId16"/>
    <p:sldId id="271" r:id="rId17"/>
    <p:sldId id="269" r:id="rId18"/>
    <p:sldId id="263"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a:xfrm>
            <a:off x="838200" y="6356350"/>
            <a:ext cx="2743200" cy="365125"/>
          </a:xfrm>
          <a:prstGeom prst="rect">
            <a:avLst/>
          </a:prstGeom>
        </p:spPr>
        <p:txBody>
          <a:bodyPr/>
          <a:lstStyle/>
          <a:p>
            <a:fld id="{3C04E684-10F4-4CC3-A0B9-F03AA7BE37CF}" type="datetimeFigureOut">
              <a:rPr lang="en-US" smtClean="0"/>
              <a:t>10/16/2024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a:xfrm>
            <a:off x="838200" y="6356350"/>
            <a:ext cx="2743200" cy="365125"/>
          </a:xfrm>
          <a:prstGeom prst="rect">
            <a:avLst/>
          </a:prstGeom>
        </p:spPr>
        <p:txBody>
          <a:bodyPr/>
          <a:lstStyle/>
          <a:p>
            <a:fld id="{3C04E684-10F4-4CC3-A0B9-F03AA7BE37CF}" type="datetimeFigureOut">
              <a:rPr lang="en-US" smtClean="0"/>
              <a:t>10/16/2024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42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a:xfrm>
            <a:off x="838200" y="6356350"/>
            <a:ext cx="2743200" cy="365125"/>
          </a:xfrm>
          <a:prstGeom prst="rect">
            <a:avLst/>
          </a:prstGeom>
        </p:spPr>
        <p:txBody>
          <a:bodyPr/>
          <a:lstStyle/>
          <a:p>
            <a:fld id="{3C04E684-10F4-4CC3-A0B9-F03AA7BE37CF}" type="datetimeFigureOut">
              <a:rPr lang="en-US" smtClean="0"/>
              <a:t>10/16/2024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30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a:xfrm>
            <a:off x="838200" y="6356350"/>
            <a:ext cx="2743200" cy="365125"/>
          </a:xfrm>
          <a:prstGeom prst="rect">
            <a:avLst/>
          </a:prstGeom>
        </p:spPr>
        <p:txBody>
          <a:bodyPr/>
          <a:lstStyle/>
          <a:p>
            <a:fld id="{3C04E684-10F4-4CC3-A0B9-F03AA7BE37CF}" type="datetimeFigureOut">
              <a:rPr lang="en-US" smtClean="0"/>
              <a:t>10/16/2024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69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a:xfrm>
            <a:off x="838200" y="6356350"/>
            <a:ext cx="2743200" cy="365125"/>
          </a:xfrm>
          <a:prstGeom prst="rect">
            <a:avLst/>
          </a:prstGeom>
        </p:spPr>
        <p:txBody>
          <a:bodyPr/>
          <a:lstStyle/>
          <a:p>
            <a:fld id="{3C04E684-10F4-4CC3-A0B9-F03AA7BE37CF}" type="datetimeFigureOut">
              <a:rPr lang="en-US" smtClean="0"/>
              <a:t>10/16/2024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26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a:xfrm>
            <a:off x="838200" y="6356350"/>
            <a:ext cx="2743200" cy="365125"/>
          </a:xfrm>
          <a:prstGeom prst="rect">
            <a:avLst/>
          </a:prstGeom>
        </p:spPr>
        <p:txBody>
          <a:bodyPr/>
          <a:lstStyle/>
          <a:p>
            <a:fld id="{3C04E684-10F4-4CC3-A0B9-F03AA7BE37CF}" type="datetimeFigureOut">
              <a:rPr lang="en-US" smtClean="0"/>
              <a:t>10/16/2024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5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a:xfrm>
            <a:off x="838200" y="6356350"/>
            <a:ext cx="2743200" cy="365125"/>
          </a:xfrm>
          <a:prstGeom prst="rect">
            <a:avLst/>
          </a:prstGeom>
        </p:spPr>
        <p:txBody>
          <a:bodyPr/>
          <a:lstStyle/>
          <a:p>
            <a:fld id="{3C04E684-10F4-4CC3-A0B9-F03AA7BE37CF}" type="datetimeFigureOut">
              <a:rPr lang="en-US" smtClean="0"/>
              <a:t>10/16/2024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23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a:xfrm>
            <a:off x="838200" y="6356350"/>
            <a:ext cx="2743200" cy="365125"/>
          </a:xfrm>
          <a:prstGeom prst="rect">
            <a:avLst/>
          </a:prstGeom>
        </p:spPr>
        <p:txBody>
          <a:bodyPr/>
          <a:lstStyle/>
          <a:p>
            <a:fld id="{3C04E684-10F4-4CC3-A0B9-F03AA7BE37CF}" type="datetimeFigureOut">
              <a:rPr lang="en-US" smtClean="0"/>
              <a:t>10/16/2024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31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a:xfrm>
            <a:off x="838200" y="6356350"/>
            <a:ext cx="2743200" cy="365125"/>
          </a:xfrm>
          <a:prstGeom prst="rect">
            <a:avLst/>
          </a:prstGeom>
        </p:spPr>
        <p:txBody>
          <a:bodyPr/>
          <a:lstStyle/>
          <a:p>
            <a:fld id="{3C04E684-10F4-4CC3-A0B9-F03AA7BE37CF}" type="datetimeFigureOut">
              <a:rPr lang="en-US" smtClean="0"/>
              <a:t>10/16/2024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87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3C04E684-10F4-4CC3-A0B9-F03AA7BE37CF}" type="datetimeFigureOut">
              <a:rPr lang="en-US" smtClean="0"/>
              <a:t>10/16/2024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8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3C04E684-10F4-4CC3-A0B9-F03AA7BE37CF}" type="datetimeFigureOut">
              <a:rPr lang="en-US" smtClean="0"/>
              <a:t>10/16/2024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a:xfrm>
            <a:off x="838200" y="6356350"/>
            <a:ext cx="2743200" cy="365125"/>
          </a:xfrm>
          <a:prstGeom prst="rect">
            <a:avLst/>
          </a:prstGeom>
        </p:spPr>
        <p:txBody>
          <a:bodyPr/>
          <a:lstStyle/>
          <a:p>
            <a:fld id="{3C04E684-10F4-4CC3-A0B9-F03AA7BE37CF}" type="datetimeFigureOut">
              <a:rPr lang="en-US" smtClean="0"/>
              <a:t>10/16/2024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a:xfrm>
            <a:off x="4038600" y="6356350"/>
            <a:ext cx="4114800" cy="365125"/>
          </a:xfrm>
          <a:prstGeom prst="rect">
            <a:avLst/>
          </a:prstGeo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377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1"/>
            <a:ext cx="10515600" cy="824947"/>
          </a:xfrm>
          <a:prstGeom prst="rect">
            <a:avLst/>
          </a:prstGeom>
        </p:spPr>
        <p:txBody>
          <a:bodyPr vert="horz" lIns="91440" tIns="45720" rIns="91440" bIns="45720" rtlCol="0" anchor="ctr">
            <a:normAutofit/>
          </a:bodyPr>
          <a:lstStyle/>
          <a:p>
            <a:r>
              <a:rPr lang="en-IN" dirty="0"/>
              <a:t>Project-1 : Calculator Built In Java</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964096"/>
            <a:ext cx="10515600" cy="57573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A08D-A3CB-8228-9A65-8B692D619CD7}"/>
              </a:ext>
            </a:extLst>
          </p:cNvPr>
          <p:cNvSpPr>
            <a:spLocks noGrp="1"/>
          </p:cNvSpPr>
          <p:nvPr>
            <p:ph type="ctrTitle"/>
          </p:nvPr>
        </p:nvSpPr>
        <p:spPr>
          <a:xfrm>
            <a:off x="234043" y="2146227"/>
            <a:ext cx="11723913" cy="3264408"/>
          </a:xfrm>
        </p:spPr>
        <p:txBody>
          <a:bodyPr/>
          <a:lstStyle/>
          <a:p>
            <a:r>
              <a:rPr lang="en-IN" dirty="0"/>
              <a:t>Riya Bhimani</a:t>
            </a:r>
            <a:endParaRPr lang="en-US" dirty="0"/>
          </a:p>
        </p:txBody>
      </p:sp>
      <p:sp>
        <p:nvSpPr>
          <p:cNvPr id="3" name="Subtitle 2">
            <a:extLst>
              <a:ext uri="{FF2B5EF4-FFF2-40B4-BE49-F238E27FC236}">
                <a16:creationId xmlns:a16="http://schemas.microsoft.com/office/drawing/2014/main" id="{DAA32A77-41FC-5040-43DC-D875E8B9CE0B}"/>
              </a:ext>
            </a:extLst>
          </p:cNvPr>
          <p:cNvSpPr>
            <a:spLocks noGrp="1"/>
          </p:cNvSpPr>
          <p:nvPr>
            <p:ph type="subTitle" idx="1"/>
          </p:nvPr>
        </p:nvSpPr>
        <p:spPr>
          <a:xfrm>
            <a:off x="390143" y="4136571"/>
            <a:ext cx="5705856" cy="435429"/>
          </a:xfrm>
        </p:spPr>
        <p:txBody>
          <a:bodyPr>
            <a:normAutofit lnSpcReduction="10000"/>
          </a:bodyPr>
          <a:lstStyle/>
          <a:p>
            <a:r>
              <a:rPr lang="en-IN" dirty="0"/>
              <a:t>Presented By</a:t>
            </a:r>
            <a:endParaRPr lang="en-US" dirty="0"/>
          </a:p>
        </p:txBody>
      </p:sp>
      <p:sp>
        <p:nvSpPr>
          <p:cNvPr id="4" name="Subtitle 2">
            <a:extLst>
              <a:ext uri="{FF2B5EF4-FFF2-40B4-BE49-F238E27FC236}">
                <a16:creationId xmlns:a16="http://schemas.microsoft.com/office/drawing/2014/main" id="{BF755066-FB94-5A73-794A-7C73A4C8DAD3}"/>
              </a:ext>
            </a:extLst>
          </p:cNvPr>
          <p:cNvSpPr txBox="1">
            <a:spLocks/>
          </p:cNvSpPr>
          <p:nvPr/>
        </p:nvSpPr>
        <p:spPr>
          <a:xfrm>
            <a:off x="390143" y="5612238"/>
            <a:ext cx="5705856" cy="435429"/>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2400" kern="1200" cap="all" baseline="0">
                <a:solidFill>
                  <a:schemeClr val="tx1"/>
                </a:solidFill>
                <a:latin typeface="+mn-lt"/>
                <a:ea typeface="+mn-ea"/>
                <a:cs typeface="+mn-cs"/>
              </a:defRPr>
            </a:lvl1pPr>
            <a:lvl2pPr marL="457200" indent="0" algn="ctr"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6" name="TextBox 5">
            <a:extLst>
              <a:ext uri="{FF2B5EF4-FFF2-40B4-BE49-F238E27FC236}">
                <a16:creationId xmlns:a16="http://schemas.microsoft.com/office/drawing/2014/main" id="{29C64249-23B0-1438-8C0D-CF926514636F}"/>
              </a:ext>
            </a:extLst>
          </p:cNvPr>
          <p:cNvSpPr txBox="1"/>
          <p:nvPr/>
        </p:nvSpPr>
        <p:spPr>
          <a:xfrm>
            <a:off x="544286" y="5575181"/>
            <a:ext cx="6117770" cy="400110"/>
          </a:xfrm>
          <a:prstGeom prst="rect">
            <a:avLst/>
          </a:prstGeom>
          <a:noFill/>
        </p:spPr>
        <p:txBody>
          <a:bodyPr wrap="square">
            <a:spAutoFit/>
          </a:bodyPr>
          <a:lstStyle/>
          <a:p>
            <a:r>
              <a:rPr lang="en-IN" sz="2000" dirty="0"/>
              <a:t>Email : riyabhimani.me@gmail.com</a:t>
            </a:r>
            <a:endParaRPr lang="en-US" sz="2000" dirty="0"/>
          </a:p>
        </p:txBody>
      </p:sp>
    </p:spTree>
    <p:extLst>
      <p:ext uri="{BB962C8B-B14F-4D97-AF65-F5344CB8AC3E}">
        <p14:creationId xmlns:p14="http://schemas.microsoft.com/office/powerpoint/2010/main" val="98348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72CF-49AC-DC5C-FB90-195711A16450}"/>
              </a:ext>
            </a:extLst>
          </p:cNvPr>
          <p:cNvSpPr>
            <a:spLocks noGrp="1"/>
          </p:cNvSpPr>
          <p:nvPr>
            <p:ph type="title"/>
          </p:nvPr>
        </p:nvSpPr>
        <p:spPr/>
        <p:txBody>
          <a:bodyPr/>
          <a:lstStyle/>
          <a:p>
            <a:r>
              <a:rPr lang="en-IN" dirty="0"/>
              <a:t>Project-1 : Calculator Built In Java</a:t>
            </a:r>
            <a:endParaRPr lang="en-US" dirty="0"/>
          </a:p>
        </p:txBody>
      </p:sp>
      <p:pic>
        <p:nvPicPr>
          <p:cNvPr id="5" name="Content Placeholder 4">
            <a:extLst>
              <a:ext uri="{FF2B5EF4-FFF2-40B4-BE49-F238E27FC236}">
                <a16:creationId xmlns:a16="http://schemas.microsoft.com/office/drawing/2014/main" id="{6D3F4D94-C1E2-DADF-CDB8-0357FB45DE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969" y="1140506"/>
            <a:ext cx="10822062" cy="5510665"/>
          </a:xfrm>
        </p:spPr>
      </p:pic>
    </p:spTree>
    <p:extLst>
      <p:ext uri="{BB962C8B-B14F-4D97-AF65-F5344CB8AC3E}">
        <p14:creationId xmlns:p14="http://schemas.microsoft.com/office/powerpoint/2010/main" val="262128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2BE2-0832-A65A-44B6-A7056C055AD6}"/>
              </a:ext>
            </a:extLst>
          </p:cNvPr>
          <p:cNvSpPr>
            <a:spLocks noGrp="1"/>
          </p:cNvSpPr>
          <p:nvPr>
            <p:ph type="title"/>
          </p:nvPr>
        </p:nvSpPr>
        <p:spPr/>
        <p:txBody>
          <a:bodyPr/>
          <a:lstStyle/>
          <a:p>
            <a:r>
              <a:rPr lang="en-IN" dirty="0"/>
              <a:t>Project-1 : Calculator Built In Java</a:t>
            </a:r>
            <a:endParaRPr lang="en-US" dirty="0"/>
          </a:p>
        </p:txBody>
      </p:sp>
      <p:pic>
        <p:nvPicPr>
          <p:cNvPr id="5" name="Content Placeholder 4">
            <a:extLst>
              <a:ext uri="{FF2B5EF4-FFF2-40B4-BE49-F238E27FC236}">
                <a16:creationId xmlns:a16="http://schemas.microsoft.com/office/drawing/2014/main" id="{F8A81C28-0C49-B8E2-5635-4D99D5A5F9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410" y="1034144"/>
            <a:ext cx="10883179" cy="5671457"/>
          </a:xfrm>
        </p:spPr>
      </p:pic>
    </p:spTree>
    <p:extLst>
      <p:ext uri="{BB962C8B-B14F-4D97-AF65-F5344CB8AC3E}">
        <p14:creationId xmlns:p14="http://schemas.microsoft.com/office/powerpoint/2010/main" val="900921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FD7F-B46F-5295-21FD-C10E0ABC4BA5}"/>
              </a:ext>
            </a:extLst>
          </p:cNvPr>
          <p:cNvSpPr>
            <a:spLocks noGrp="1"/>
          </p:cNvSpPr>
          <p:nvPr>
            <p:ph type="title"/>
          </p:nvPr>
        </p:nvSpPr>
        <p:spPr/>
        <p:txBody>
          <a:bodyPr/>
          <a:lstStyle/>
          <a:p>
            <a:r>
              <a:rPr lang="en-IN" dirty="0"/>
              <a:t>Project-1 : Calculator Built In Java</a:t>
            </a:r>
            <a:endParaRPr lang="en-US" dirty="0"/>
          </a:p>
        </p:txBody>
      </p:sp>
      <p:pic>
        <p:nvPicPr>
          <p:cNvPr id="5" name="Content Placeholder 4">
            <a:extLst>
              <a:ext uri="{FF2B5EF4-FFF2-40B4-BE49-F238E27FC236}">
                <a16:creationId xmlns:a16="http://schemas.microsoft.com/office/drawing/2014/main" id="{EB6F4716-04DD-D003-710D-FA58818274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452" y="947058"/>
            <a:ext cx="10871096" cy="5812971"/>
          </a:xfrm>
        </p:spPr>
      </p:pic>
    </p:spTree>
    <p:extLst>
      <p:ext uri="{BB962C8B-B14F-4D97-AF65-F5344CB8AC3E}">
        <p14:creationId xmlns:p14="http://schemas.microsoft.com/office/powerpoint/2010/main" val="397400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9738-C51E-56A6-E210-BB5F0AFE94B0}"/>
              </a:ext>
            </a:extLst>
          </p:cNvPr>
          <p:cNvSpPr>
            <a:spLocks noGrp="1"/>
          </p:cNvSpPr>
          <p:nvPr>
            <p:ph type="title"/>
          </p:nvPr>
        </p:nvSpPr>
        <p:spPr/>
        <p:txBody>
          <a:bodyPr/>
          <a:lstStyle/>
          <a:p>
            <a:r>
              <a:rPr lang="en-IN" dirty="0"/>
              <a:t>Project-1 : Calculator Built In Java</a:t>
            </a:r>
            <a:endParaRPr lang="en-US" dirty="0"/>
          </a:p>
        </p:txBody>
      </p:sp>
      <p:pic>
        <p:nvPicPr>
          <p:cNvPr id="5" name="Content Placeholder 4">
            <a:extLst>
              <a:ext uri="{FF2B5EF4-FFF2-40B4-BE49-F238E27FC236}">
                <a16:creationId xmlns:a16="http://schemas.microsoft.com/office/drawing/2014/main" id="{7071ADEE-CD54-DC8E-F3F3-BBAE50F756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904" y="1034144"/>
            <a:ext cx="11048192" cy="5540828"/>
          </a:xfrm>
        </p:spPr>
      </p:pic>
    </p:spTree>
    <p:extLst>
      <p:ext uri="{BB962C8B-B14F-4D97-AF65-F5344CB8AC3E}">
        <p14:creationId xmlns:p14="http://schemas.microsoft.com/office/powerpoint/2010/main" val="378803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2C73-0CEF-4CCB-E324-3A7EEFB3EA25}"/>
              </a:ext>
            </a:extLst>
          </p:cNvPr>
          <p:cNvSpPr>
            <a:spLocks noGrp="1"/>
          </p:cNvSpPr>
          <p:nvPr>
            <p:ph type="title"/>
          </p:nvPr>
        </p:nvSpPr>
        <p:spPr/>
        <p:txBody>
          <a:bodyPr/>
          <a:lstStyle/>
          <a:p>
            <a:r>
              <a:rPr lang="en-IN" dirty="0"/>
              <a:t>Project-1 : Calculator Built In Java</a:t>
            </a:r>
            <a:endParaRPr lang="en-US" dirty="0"/>
          </a:p>
        </p:txBody>
      </p:sp>
      <p:pic>
        <p:nvPicPr>
          <p:cNvPr id="5" name="Content Placeholder 4">
            <a:extLst>
              <a:ext uri="{FF2B5EF4-FFF2-40B4-BE49-F238E27FC236}">
                <a16:creationId xmlns:a16="http://schemas.microsoft.com/office/drawing/2014/main" id="{BEEA3B00-A273-556E-82F6-191FD0BB6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023257"/>
            <a:ext cx="10700657" cy="5442857"/>
          </a:xfrm>
        </p:spPr>
      </p:pic>
    </p:spTree>
    <p:extLst>
      <p:ext uri="{BB962C8B-B14F-4D97-AF65-F5344CB8AC3E}">
        <p14:creationId xmlns:p14="http://schemas.microsoft.com/office/powerpoint/2010/main" val="3211244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7639-B4C4-4364-A08D-83E2C0EF707E}"/>
              </a:ext>
            </a:extLst>
          </p:cNvPr>
          <p:cNvSpPr>
            <a:spLocks noGrp="1"/>
          </p:cNvSpPr>
          <p:nvPr>
            <p:ph type="title"/>
          </p:nvPr>
        </p:nvSpPr>
        <p:spPr/>
        <p:txBody>
          <a:bodyPr/>
          <a:lstStyle/>
          <a:p>
            <a:r>
              <a:rPr lang="en-IN" dirty="0"/>
              <a:t>Project-1 : Calculator Built In Java</a:t>
            </a:r>
            <a:endParaRPr lang="en-US" dirty="0"/>
          </a:p>
        </p:txBody>
      </p:sp>
      <p:pic>
        <p:nvPicPr>
          <p:cNvPr id="5" name="Content Placeholder 4">
            <a:extLst>
              <a:ext uri="{FF2B5EF4-FFF2-40B4-BE49-F238E27FC236}">
                <a16:creationId xmlns:a16="http://schemas.microsoft.com/office/drawing/2014/main" id="{283EF908-9891-CEA2-08FD-093B738F9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286" y="1045029"/>
            <a:ext cx="10885714" cy="5573485"/>
          </a:xfrm>
        </p:spPr>
      </p:pic>
    </p:spTree>
    <p:extLst>
      <p:ext uri="{BB962C8B-B14F-4D97-AF65-F5344CB8AC3E}">
        <p14:creationId xmlns:p14="http://schemas.microsoft.com/office/powerpoint/2010/main" val="15873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B5A2-173F-7FA1-C383-7D86FEA15B34}"/>
              </a:ext>
            </a:extLst>
          </p:cNvPr>
          <p:cNvSpPr>
            <a:spLocks noGrp="1"/>
          </p:cNvSpPr>
          <p:nvPr>
            <p:ph type="title"/>
          </p:nvPr>
        </p:nvSpPr>
        <p:spPr/>
        <p:txBody>
          <a:bodyPr/>
          <a:lstStyle/>
          <a:p>
            <a:r>
              <a:rPr lang="en-IN" dirty="0"/>
              <a:t>Project-1 : Calculator Built In Java</a:t>
            </a:r>
            <a:endParaRPr lang="en-US" dirty="0"/>
          </a:p>
        </p:txBody>
      </p:sp>
      <p:pic>
        <p:nvPicPr>
          <p:cNvPr id="5" name="Content Placeholder 4">
            <a:extLst>
              <a:ext uri="{FF2B5EF4-FFF2-40B4-BE49-F238E27FC236}">
                <a16:creationId xmlns:a16="http://schemas.microsoft.com/office/drawing/2014/main" id="{B49F2910-E7F7-0E8E-4A2A-3BC9A0DC67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742" y="1088571"/>
            <a:ext cx="9844851" cy="5540829"/>
          </a:xfrm>
        </p:spPr>
      </p:pic>
    </p:spTree>
    <p:extLst>
      <p:ext uri="{BB962C8B-B14F-4D97-AF65-F5344CB8AC3E}">
        <p14:creationId xmlns:p14="http://schemas.microsoft.com/office/powerpoint/2010/main" val="2352065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73F5-7D30-D676-1567-F87D92B95C80}"/>
              </a:ext>
            </a:extLst>
          </p:cNvPr>
          <p:cNvSpPr>
            <a:spLocks noGrp="1"/>
          </p:cNvSpPr>
          <p:nvPr>
            <p:ph type="title"/>
          </p:nvPr>
        </p:nvSpPr>
        <p:spPr/>
        <p:txBody>
          <a:bodyPr/>
          <a:lstStyle/>
          <a:p>
            <a:r>
              <a:rPr lang="en-IN" dirty="0"/>
              <a:t>Project-1 : Calculator Built In Java</a:t>
            </a:r>
            <a:endParaRPr lang="en-US" dirty="0"/>
          </a:p>
        </p:txBody>
      </p:sp>
      <p:pic>
        <p:nvPicPr>
          <p:cNvPr id="9" name="Content Placeholder 8">
            <a:extLst>
              <a:ext uri="{FF2B5EF4-FFF2-40B4-BE49-F238E27FC236}">
                <a16:creationId xmlns:a16="http://schemas.microsoft.com/office/drawing/2014/main" id="{6D86F493-4661-5229-D869-C4858241BC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069" y="1081618"/>
            <a:ext cx="4420217" cy="5367184"/>
          </a:xfrm>
        </p:spPr>
      </p:pic>
      <p:pic>
        <p:nvPicPr>
          <p:cNvPr id="11" name="Picture 10">
            <a:extLst>
              <a:ext uri="{FF2B5EF4-FFF2-40B4-BE49-F238E27FC236}">
                <a16:creationId xmlns:a16="http://schemas.microsoft.com/office/drawing/2014/main" id="{0762EF0F-F0DA-2456-9B0A-E5B64C4E8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976" y="1081618"/>
            <a:ext cx="4420217" cy="5367184"/>
          </a:xfrm>
          <a:prstGeom prst="rect">
            <a:avLst/>
          </a:prstGeom>
        </p:spPr>
      </p:pic>
    </p:spTree>
    <p:extLst>
      <p:ext uri="{BB962C8B-B14F-4D97-AF65-F5344CB8AC3E}">
        <p14:creationId xmlns:p14="http://schemas.microsoft.com/office/powerpoint/2010/main" val="534845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B3E8D-35C8-B0CF-625B-916DD1BCD9F0}"/>
              </a:ext>
            </a:extLst>
          </p:cNvPr>
          <p:cNvSpPr>
            <a:spLocks noGrp="1"/>
          </p:cNvSpPr>
          <p:nvPr>
            <p:ph type="title"/>
          </p:nvPr>
        </p:nvSpPr>
        <p:spPr/>
        <p:txBody>
          <a:bodyPr/>
          <a:lstStyle/>
          <a:p>
            <a:r>
              <a:rPr lang="en-IN" dirty="0"/>
              <a:t>Project-1 : Calculator Built In Java</a:t>
            </a:r>
            <a:endParaRPr lang="en-US" dirty="0"/>
          </a:p>
        </p:txBody>
      </p:sp>
      <p:pic>
        <p:nvPicPr>
          <p:cNvPr id="5" name="Content Placeholder 4">
            <a:extLst>
              <a:ext uri="{FF2B5EF4-FFF2-40B4-BE49-F238E27FC236}">
                <a16:creationId xmlns:a16="http://schemas.microsoft.com/office/drawing/2014/main" id="{FE1540E9-90D7-70EB-1345-165F0C3BC6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417" y="1132115"/>
            <a:ext cx="4092669" cy="5486399"/>
          </a:xfrm>
        </p:spPr>
      </p:pic>
      <p:pic>
        <p:nvPicPr>
          <p:cNvPr id="7" name="Picture 6">
            <a:extLst>
              <a:ext uri="{FF2B5EF4-FFF2-40B4-BE49-F238E27FC236}">
                <a16:creationId xmlns:a16="http://schemas.microsoft.com/office/drawing/2014/main" id="{80F1B56A-3FF6-F678-069F-B24D38502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344" y="1132115"/>
            <a:ext cx="4245428" cy="5486399"/>
          </a:xfrm>
          <a:prstGeom prst="rect">
            <a:avLst/>
          </a:prstGeom>
        </p:spPr>
      </p:pic>
    </p:spTree>
    <p:extLst>
      <p:ext uri="{BB962C8B-B14F-4D97-AF65-F5344CB8AC3E}">
        <p14:creationId xmlns:p14="http://schemas.microsoft.com/office/powerpoint/2010/main" val="856799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1724-D925-EE9A-66F3-E2D1D0A82475}"/>
              </a:ext>
            </a:extLst>
          </p:cNvPr>
          <p:cNvSpPr>
            <a:spLocks noGrp="1"/>
          </p:cNvSpPr>
          <p:nvPr>
            <p:ph type="title"/>
          </p:nvPr>
        </p:nvSpPr>
        <p:spPr/>
        <p:txBody>
          <a:bodyPr/>
          <a:lstStyle/>
          <a:p>
            <a:r>
              <a:rPr lang="en-IN" dirty="0"/>
              <a:t>Project-1 : Calculator Built In Java</a:t>
            </a:r>
            <a:endParaRPr lang="en-US" dirty="0"/>
          </a:p>
        </p:txBody>
      </p:sp>
      <p:sp>
        <p:nvSpPr>
          <p:cNvPr id="3" name="Content Placeholder 2">
            <a:extLst>
              <a:ext uri="{FF2B5EF4-FFF2-40B4-BE49-F238E27FC236}">
                <a16:creationId xmlns:a16="http://schemas.microsoft.com/office/drawing/2014/main" id="{E8BBBDD2-241F-5FFC-C0DB-6386393E528B}"/>
              </a:ext>
            </a:extLst>
          </p:cNvPr>
          <p:cNvSpPr>
            <a:spLocks noGrp="1"/>
          </p:cNvSpPr>
          <p:nvPr>
            <p:ph idx="1"/>
          </p:nvPr>
        </p:nvSpPr>
        <p:spPr>
          <a:xfrm>
            <a:off x="838200" y="824947"/>
            <a:ext cx="10515600" cy="5847995"/>
          </a:xfrm>
        </p:spPr>
        <p:txBody>
          <a:bodyPr/>
          <a:lstStyle/>
          <a:p>
            <a:r>
              <a:rPr lang="en-IN" b="1" u="sng" dirty="0">
                <a:latin typeface="Arial" panose="020B0604020202020204" pitchFamily="34" charset="0"/>
                <a:cs typeface="Arial" panose="020B0604020202020204" pitchFamily="34" charset="0"/>
              </a:rPr>
              <a:t>Conclusion: </a:t>
            </a:r>
          </a:p>
          <a:p>
            <a:endParaRPr lang="en-IN" b="1" u="sn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development of the </a:t>
            </a:r>
            <a:r>
              <a:rPr lang="en-US" b="1" dirty="0">
                <a:latin typeface="Arial" panose="020B0604020202020204" pitchFamily="34" charset="0"/>
                <a:cs typeface="Arial" panose="020B0604020202020204" pitchFamily="34" charset="0"/>
              </a:rPr>
              <a:t>Calculator</a:t>
            </a:r>
            <a:r>
              <a:rPr lang="en-US" dirty="0">
                <a:latin typeface="Arial" panose="020B0604020202020204" pitchFamily="34" charset="0"/>
                <a:cs typeface="Arial" panose="020B0604020202020204" pitchFamily="34" charset="0"/>
              </a:rPr>
              <a:t> application in </a:t>
            </a:r>
            <a:r>
              <a:rPr lang="en-US" b="1" dirty="0">
                <a:latin typeface="Arial" panose="020B0604020202020204" pitchFamily="34" charset="0"/>
                <a:cs typeface="Arial" panose="020B0604020202020204" pitchFamily="34" charset="0"/>
              </a:rPr>
              <a:t>Java</a:t>
            </a:r>
            <a:r>
              <a:rPr lang="en-US" dirty="0">
                <a:latin typeface="Arial" panose="020B0604020202020204" pitchFamily="34" charset="0"/>
                <a:cs typeface="Arial" panose="020B0604020202020204" pitchFamily="34" charset="0"/>
              </a:rPr>
              <a:t> demonstrates a successful implementation of a basic arithmetic tool with a user-friendly graphical user interface (GUI). The project effectively integrates Java's </a:t>
            </a:r>
            <a:r>
              <a:rPr lang="en-US" b="1" dirty="0">
                <a:latin typeface="Arial" panose="020B0604020202020204" pitchFamily="34" charset="0"/>
                <a:cs typeface="Arial" panose="020B0604020202020204" pitchFamily="34" charset="0"/>
              </a:rPr>
              <a:t>Swing</a:t>
            </a:r>
            <a:r>
              <a:rPr lang="en-US" dirty="0">
                <a:latin typeface="Arial" panose="020B0604020202020204" pitchFamily="34" charset="0"/>
                <a:cs typeface="Arial" panose="020B0604020202020204" pitchFamily="34" charset="0"/>
              </a:rPr>
              <a:t> library for front-end design and follows object-oriented programming (OOP) principles for backend logic, making the application modular and easy to maintain. The calculator performs fundamental arithmetic operations accurately, while handling potential errors such as division by zero gracefully.</a:t>
            </a:r>
            <a:endParaRPr lang="en-US"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545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BD7A-ACD9-977D-95E5-FE4119E17DA1}"/>
              </a:ext>
            </a:extLst>
          </p:cNvPr>
          <p:cNvSpPr>
            <a:spLocks noGrp="1"/>
          </p:cNvSpPr>
          <p:nvPr>
            <p:ph type="title"/>
          </p:nvPr>
        </p:nvSpPr>
        <p:spPr>
          <a:xfrm>
            <a:off x="838200" y="0"/>
            <a:ext cx="10515600" cy="947058"/>
          </a:xfrm>
        </p:spPr>
        <p:txBody>
          <a:bodyPr>
            <a:normAutofit/>
          </a:bodyPr>
          <a:lstStyle/>
          <a:p>
            <a:r>
              <a:rPr lang="en-IN" dirty="0"/>
              <a:t>Project-1 : Calculator Built In Java</a:t>
            </a:r>
            <a:endParaRPr lang="en-US" dirty="0"/>
          </a:p>
        </p:txBody>
      </p:sp>
      <p:sp>
        <p:nvSpPr>
          <p:cNvPr id="3" name="Content Placeholder 2">
            <a:extLst>
              <a:ext uri="{FF2B5EF4-FFF2-40B4-BE49-F238E27FC236}">
                <a16:creationId xmlns:a16="http://schemas.microsoft.com/office/drawing/2014/main" id="{EDFFCD45-B4A1-3601-1E99-3D1AEA8B70DA}"/>
              </a:ext>
            </a:extLst>
          </p:cNvPr>
          <p:cNvSpPr>
            <a:spLocks noGrp="1"/>
          </p:cNvSpPr>
          <p:nvPr>
            <p:ph idx="1"/>
          </p:nvPr>
        </p:nvSpPr>
        <p:spPr>
          <a:xfrm>
            <a:off x="762000" y="1186542"/>
            <a:ext cx="10515600" cy="5225143"/>
          </a:xfrm>
        </p:spPr>
        <p:txBody>
          <a:bodyPr/>
          <a:lstStyle/>
          <a:p>
            <a:r>
              <a:rPr lang="en-IN" b="1" u="sng" dirty="0">
                <a:latin typeface="Arial" panose="020B0604020202020204" pitchFamily="34" charset="0"/>
                <a:cs typeface="Arial" panose="020B0604020202020204" pitchFamily="34" charset="0"/>
              </a:rPr>
              <a:t>Abstract :</a:t>
            </a:r>
          </a:p>
          <a:p>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project presents the development of a simple, user-friendly </a:t>
            </a:r>
            <a:r>
              <a:rPr lang="en-US" b="1" dirty="0">
                <a:latin typeface="Arial" panose="020B0604020202020204" pitchFamily="34" charset="0"/>
                <a:cs typeface="Arial" panose="020B0604020202020204" pitchFamily="34" charset="0"/>
              </a:rPr>
              <a:t>Calculator</a:t>
            </a:r>
            <a:r>
              <a:rPr lang="en-US" dirty="0">
                <a:latin typeface="Arial" panose="020B0604020202020204" pitchFamily="34" charset="0"/>
                <a:cs typeface="Arial" panose="020B0604020202020204" pitchFamily="34" charset="0"/>
              </a:rPr>
              <a:t> application built using </a:t>
            </a:r>
            <a:r>
              <a:rPr lang="en-US" b="1" dirty="0">
                <a:latin typeface="Arial" panose="020B0604020202020204" pitchFamily="34" charset="0"/>
                <a:cs typeface="Arial" panose="020B0604020202020204" pitchFamily="34" charset="0"/>
              </a:rPr>
              <a:t>Java</a:t>
            </a:r>
            <a:r>
              <a:rPr lang="en-US" dirty="0">
                <a:latin typeface="Arial" panose="020B0604020202020204" pitchFamily="34" charset="0"/>
                <a:cs typeface="Arial" panose="020B0604020202020204" pitchFamily="34" charset="0"/>
              </a:rPr>
              <a:t>. The calculator is designed to perform basic arithmetic operations, including addition, subtraction, multiplication, and division, with an intuitive graphical user interface (GUI) created using </a:t>
            </a:r>
            <a:r>
              <a:rPr lang="en-US" b="1" dirty="0">
                <a:latin typeface="Arial" panose="020B0604020202020204" pitchFamily="34" charset="0"/>
                <a:cs typeface="Arial" panose="020B0604020202020204" pitchFamily="34" charset="0"/>
              </a:rPr>
              <a:t>Swing</a:t>
            </a:r>
            <a:r>
              <a:rPr lang="en-US" dirty="0">
                <a:latin typeface="Arial" panose="020B0604020202020204" pitchFamily="34" charset="0"/>
                <a:cs typeface="Arial" panose="020B0604020202020204" pitchFamily="34" charset="0"/>
              </a:rPr>
              <a:t>. The objective of the project is to provide users with a functional calculator that emulates the behavior of a standard physical calculator, allowing for real-time calculation inputs and results display.</a:t>
            </a:r>
          </a:p>
        </p:txBody>
      </p:sp>
    </p:spTree>
    <p:extLst>
      <p:ext uri="{BB962C8B-B14F-4D97-AF65-F5344CB8AC3E}">
        <p14:creationId xmlns:p14="http://schemas.microsoft.com/office/powerpoint/2010/main" val="68049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91A8-26F3-F962-7036-DD2C40AF7241}"/>
              </a:ext>
            </a:extLst>
          </p:cNvPr>
          <p:cNvSpPr>
            <a:spLocks noGrp="1"/>
          </p:cNvSpPr>
          <p:nvPr>
            <p:ph type="title"/>
          </p:nvPr>
        </p:nvSpPr>
        <p:spPr/>
        <p:txBody>
          <a:bodyPr/>
          <a:lstStyle/>
          <a:p>
            <a:r>
              <a:rPr lang="en-IN" dirty="0"/>
              <a:t>Project-1 : Calculator Built In Java</a:t>
            </a:r>
            <a:endParaRPr lang="en-US" dirty="0"/>
          </a:p>
        </p:txBody>
      </p:sp>
      <p:sp>
        <p:nvSpPr>
          <p:cNvPr id="7" name="TextBox 6">
            <a:extLst>
              <a:ext uri="{FF2B5EF4-FFF2-40B4-BE49-F238E27FC236}">
                <a16:creationId xmlns:a16="http://schemas.microsoft.com/office/drawing/2014/main" id="{0B218CC7-8C64-F934-7B15-8FA3E2BBC9BA}"/>
              </a:ext>
            </a:extLst>
          </p:cNvPr>
          <p:cNvSpPr txBox="1"/>
          <p:nvPr/>
        </p:nvSpPr>
        <p:spPr>
          <a:xfrm>
            <a:off x="598715" y="1230085"/>
            <a:ext cx="10624457" cy="4832092"/>
          </a:xfrm>
          <a:prstGeom prst="rect">
            <a:avLst/>
          </a:prstGeom>
          <a:noFill/>
        </p:spPr>
        <p:txBody>
          <a:bodyPr wrap="square" rtlCol="0">
            <a:spAutoFit/>
          </a:bodyPr>
          <a:lstStyle/>
          <a:p>
            <a:r>
              <a:rPr lang="en-US" sz="2800" b="1" u="sng" dirty="0">
                <a:latin typeface="Arial" panose="020B0604020202020204" pitchFamily="34" charset="0"/>
                <a:cs typeface="Arial" panose="020B0604020202020204" pitchFamily="34" charset="0"/>
              </a:rPr>
              <a:t>Objective:</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objective of this project is to develop a fully functional </a:t>
            </a:r>
            <a:r>
              <a:rPr lang="en-US" sz="2800" b="1" dirty="0">
                <a:latin typeface="Arial" panose="020B0604020202020204" pitchFamily="34" charset="0"/>
                <a:cs typeface="Arial" panose="020B0604020202020204" pitchFamily="34" charset="0"/>
              </a:rPr>
              <a:t>calculator application</a:t>
            </a:r>
            <a:r>
              <a:rPr lang="en-US" sz="2800" dirty="0">
                <a:latin typeface="Arial" panose="020B0604020202020204" pitchFamily="34" charset="0"/>
                <a:cs typeface="Arial" panose="020B0604020202020204" pitchFamily="34" charset="0"/>
              </a:rPr>
              <a:t> using </a:t>
            </a:r>
            <a:r>
              <a:rPr lang="en-US" sz="2800" b="1" dirty="0">
                <a:latin typeface="Arial" panose="020B0604020202020204" pitchFamily="34" charset="0"/>
                <a:cs typeface="Arial" panose="020B0604020202020204" pitchFamily="34" charset="0"/>
              </a:rPr>
              <a:t>Java</a:t>
            </a:r>
            <a:r>
              <a:rPr lang="en-US" sz="2800" dirty="0">
                <a:latin typeface="Arial" panose="020B0604020202020204" pitchFamily="34" charset="0"/>
                <a:cs typeface="Arial" panose="020B0604020202020204" pitchFamily="34" charset="0"/>
              </a:rPr>
              <a:t>, providing basic arithmetic functionalities such as addition, subtraction, multiplication, and division. The calculator will be designed with a simple </a:t>
            </a:r>
            <a:r>
              <a:rPr lang="en-US" sz="2800" b="1" dirty="0">
                <a:latin typeface="Arial" panose="020B0604020202020204" pitchFamily="34" charset="0"/>
                <a:cs typeface="Arial" panose="020B0604020202020204" pitchFamily="34" charset="0"/>
              </a:rPr>
              <a:t>graphical user interface (GUI)</a:t>
            </a:r>
            <a:r>
              <a:rPr lang="en-US" sz="2800" dirty="0">
                <a:latin typeface="Arial" panose="020B0604020202020204" pitchFamily="34" charset="0"/>
                <a:cs typeface="Arial" panose="020B0604020202020204" pitchFamily="34" charset="0"/>
              </a:rPr>
              <a:t> for ease of use, utilizing Java's </a:t>
            </a:r>
            <a:r>
              <a:rPr lang="en-US" sz="2800" b="1" dirty="0">
                <a:latin typeface="Arial" panose="020B0604020202020204" pitchFamily="34" charset="0"/>
                <a:cs typeface="Arial" panose="020B0604020202020204" pitchFamily="34" charset="0"/>
              </a:rPr>
              <a:t>Swing</a:t>
            </a:r>
            <a:r>
              <a:rPr lang="en-US" sz="2800" dirty="0">
                <a:latin typeface="Arial" panose="020B0604020202020204" pitchFamily="34" charset="0"/>
                <a:cs typeface="Arial" panose="020B0604020202020204" pitchFamily="34" charset="0"/>
              </a:rPr>
              <a:t> or </a:t>
            </a:r>
            <a:r>
              <a:rPr lang="en-US" sz="2800" b="1" dirty="0">
                <a:latin typeface="Arial" panose="020B0604020202020204" pitchFamily="34" charset="0"/>
                <a:cs typeface="Arial" panose="020B0604020202020204" pitchFamily="34" charset="0"/>
              </a:rPr>
              <a:t>JavaFX</a:t>
            </a:r>
            <a:r>
              <a:rPr lang="en-US" sz="2800" dirty="0">
                <a:latin typeface="Arial" panose="020B0604020202020204" pitchFamily="34" charset="0"/>
                <a:cs typeface="Arial" panose="020B0604020202020204" pitchFamily="34" charset="0"/>
              </a:rPr>
              <a:t> libraries. The application aims to offer accurate calculations, support for decimal numbers, and handle invalid inputs gracefully. Future iterations may include advanced features like scientific functions, memory storage, and history tracking.</a:t>
            </a:r>
          </a:p>
        </p:txBody>
      </p:sp>
    </p:spTree>
    <p:extLst>
      <p:ext uri="{BB962C8B-B14F-4D97-AF65-F5344CB8AC3E}">
        <p14:creationId xmlns:p14="http://schemas.microsoft.com/office/powerpoint/2010/main" val="120940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91D7-5C18-198B-E6A5-E2FC5C7E6F1E}"/>
              </a:ext>
            </a:extLst>
          </p:cNvPr>
          <p:cNvSpPr>
            <a:spLocks noGrp="1"/>
          </p:cNvSpPr>
          <p:nvPr>
            <p:ph type="title"/>
          </p:nvPr>
        </p:nvSpPr>
        <p:spPr/>
        <p:txBody>
          <a:bodyPr/>
          <a:lstStyle/>
          <a:p>
            <a:r>
              <a:rPr lang="en-IN" dirty="0"/>
              <a:t>Project-1 : Calculator Built In Java</a:t>
            </a:r>
            <a:endParaRPr lang="en-US" dirty="0"/>
          </a:p>
        </p:txBody>
      </p:sp>
      <p:sp>
        <p:nvSpPr>
          <p:cNvPr id="3" name="Content Placeholder 2">
            <a:extLst>
              <a:ext uri="{FF2B5EF4-FFF2-40B4-BE49-F238E27FC236}">
                <a16:creationId xmlns:a16="http://schemas.microsoft.com/office/drawing/2014/main" id="{CE1819E2-5944-344E-738F-5787C5CA4F51}"/>
              </a:ext>
            </a:extLst>
          </p:cNvPr>
          <p:cNvSpPr>
            <a:spLocks noGrp="1"/>
          </p:cNvSpPr>
          <p:nvPr>
            <p:ph idx="1"/>
          </p:nvPr>
        </p:nvSpPr>
        <p:spPr>
          <a:xfrm>
            <a:off x="838200" y="1208314"/>
            <a:ext cx="10515600" cy="4909457"/>
          </a:xfrm>
        </p:spPr>
        <p:txBody>
          <a:bodyPr>
            <a:normAutofit lnSpcReduction="10000"/>
          </a:bodyPr>
          <a:lstStyle/>
          <a:p>
            <a:r>
              <a:rPr lang="en-US" b="1" u="sng" dirty="0">
                <a:latin typeface="Arial" panose="020B0604020202020204" pitchFamily="34" charset="0"/>
                <a:cs typeface="Arial" panose="020B0604020202020204" pitchFamily="34" charset="0"/>
              </a:rPr>
              <a:t>Introduction:</a:t>
            </a:r>
          </a:p>
          <a:p>
            <a:endParaRPr lang="en-US" b="1" u="sn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Calculators are essential tools for performing mathematical operations, ranging from simple arithmetic to complex equations. This project aims to create a basic calculator application that allows users to execute simple calculations easily. Java, a widely-used programming language, is chosen for this project due to its platform independence and robust libraries for GUI development. The application will focus on providing a smooth user experience while ensuring that all calculations are accurate and efficient</a:t>
            </a:r>
          </a:p>
          <a:p>
            <a:endParaRPr lang="en-US" dirty="0"/>
          </a:p>
        </p:txBody>
      </p:sp>
    </p:spTree>
    <p:extLst>
      <p:ext uri="{BB962C8B-B14F-4D97-AF65-F5344CB8AC3E}">
        <p14:creationId xmlns:p14="http://schemas.microsoft.com/office/powerpoint/2010/main" val="90520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3AE4-20CD-F71A-B8F7-5D8F15C89A87}"/>
              </a:ext>
            </a:extLst>
          </p:cNvPr>
          <p:cNvSpPr>
            <a:spLocks noGrp="1"/>
          </p:cNvSpPr>
          <p:nvPr>
            <p:ph type="title"/>
          </p:nvPr>
        </p:nvSpPr>
        <p:spPr>
          <a:xfrm>
            <a:off x="838200" y="130630"/>
            <a:ext cx="10515600" cy="824947"/>
          </a:xfrm>
        </p:spPr>
        <p:txBody>
          <a:bodyPr/>
          <a:lstStyle/>
          <a:p>
            <a:r>
              <a:rPr lang="en-IN" dirty="0"/>
              <a:t>Project-1 : Calculator Built In Java</a:t>
            </a:r>
            <a:endParaRPr lang="en-US" dirty="0"/>
          </a:p>
        </p:txBody>
      </p:sp>
      <p:sp>
        <p:nvSpPr>
          <p:cNvPr id="3" name="Content Placeholder 2">
            <a:extLst>
              <a:ext uri="{FF2B5EF4-FFF2-40B4-BE49-F238E27FC236}">
                <a16:creationId xmlns:a16="http://schemas.microsoft.com/office/drawing/2014/main" id="{EABA6B48-ACF2-CF33-3E40-AC3E5FDEF9F7}"/>
              </a:ext>
            </a:extLst>
          </p:cNvPr>
          <p:cNvSpPr>
            <a:spLocks noGrp="1"/>
          </p:cNvSpPr>
          <p:nvPr>
            <p:ph idx="1"/>
          </p:nvPr>
        </p:nvSpPr>
        <p:spPr>
          <a:xfrm>
            <a:off x="838200" y="1088571"/>
            <a:ext cx="10515600" cy="5399315"/>
          </a:xfrm>
        </p:spPr>
        <p:txBody>
          <a:bodyPr>
            <a:normAutofit fontScale="92500" lnSpcReduction="10000"/>
          </a:bodyPr>
          <a:lstStyle/>
          <a:p>
            <a:r>
              <a:rPr lang="en-US" b="1" u="sng" dirty="0">
                <a:latin typeface="Arial" panose="020B0604020202020204" pitchFamily="34" charset="0"/>
                <a:cs typeface="Arial" panose="020B0604020202020204" pitchFamily="34" charset="0"/>
              </a:rPr>
              <a:t>Methodology:</a:t>
            </a:r>
          </a:p>
          <a:p>
            <a:pPr marL="0" indent="0">
              <a:buNone/>
            </a:pPr>
            <a:r>
              <a:rPr lang="en-US" b="1" dirty="0">
                <a:solidFill>
                  <a:schemeClr val="accent5"/>
                </a:solidFill>
                <a:latin typeface="Arial" panose="020B0604020202020204" pitchFamily="34" charset="0"/>
                <a:cs typeface="Arial" panose="020B0604020202020204" pitchFamily="34" charset="0"/>
              </a:rPr>
              <a:t>Requirements Gathering</a:t>
            </a:r>
            <a:r>
              <a:rPr lang="en-US" dirty="0">
                <a:latin typeface="Arial" panose="020B0604020202020204" pitchFamily="34" charset="0"/>
                <a:cs typeface="Arial" panose="020B0604020202020204" pitchFamily="34" charset="0"/>
              </a:rPr>
              <a:t>: Identify the core features and functionality of the calculator.</a:t>
            </a:r>
          </a:p>
          <a:p>
            <a:pPr marL="0" indent="0">
              <a:buNone/>
            </a:pPr>
            <a:r>
              <a:rPr lang="en-US" b="1" dirty="0">
                <a:solidFill>
                  <a:schemeClr val="accent5"/>
                </a:solidFill>
                <a:latin typeface="Arial" panose="020B0604020202020204" pitchFamily="34" charset="0"/>
                <a:cs typeface="Arial" panose="020B0604020202020204" pitchFamily="34" charset="0"/>
              </a:rPr>
              <a:t>Design</a:t>
            </a:r>
            <a:r>
              <a:rPr lang="en-US" dirty="0">
                <a:latin typeface="Arial" panose="020B0604020202020204" pitchFamily="34" charset="0"/>
                <a:cs typeface="Arial" panose="020B0604020202020204" pitchFamily="34" charset="0"/>
              </a:rPr>
              <a:t>: Create a user-friendly interface using Java Swing components (buttons, text fields, etc.).</a:t>
            </a:r>
          </a:p>
          <a:p>
            <a:pPr marL="0" indent="0">
              <a:buNone/>
            </a:pPr>
            <a:r>
              <a:rPr lang="en-US" b="1" dirty="0">
                <a:solidFill>
                  <a:schemeClr val="accent5"/>
                </a:solidFill>
                <a:latin typeface="Arial" panose="020B0604020202020204" pitchFamily="34" charset="0"/>
                <a:cs typeface="Arial" panose="020B0604020202020204" pitchFamily="34" charset="0"/>
              </a:rPr>
              <a:t>Implementation</a:t>
            </a:r>
            <a:r>
              <a:rPr lang="en-US" dirty="0">
                <a:latin typeface="Arial" panose="020B0604020202020204" pitchFamily="34" charset="0"/>
                <a:cs typeface="Arial" panose="020B0604020202020204" pitchFamily="34" charset="0"/>
              </a:rPr>
              <a:t>:</a:t>
            </a:r>
          </a:p>
          <a:p>
            <a:pPr marL="274320" lvl="1" indent="0">
              <a:buNone/>
            </a:pPr>
            <a:r>
              <a:rPr lang="en-US" dirty="0">
                <a:latin typeface="Arial" panose="020B0604020202020204" pitchFamily="34" charset="0"/>
                <a:cs typeface="Arial" panose="020B0604020202020204" pitchFamily="34" charset="0"/>
              </a:rPr>
              <a:t>1)Create a main class to handle the application logic.</a:t>
            </a:r>
          </a:p>
          <a:p>
            <a:pPr marL="274320" lvl="1" indent="0">
              <a:buNone/>
            </a:pPr>
            <a:r>
              <a:rPr lang="en-US" dirty="0">
                <a:latin typeface="Arial" panose="020B0604020202020204" pitchFamily="34" charset="0"/>
                <a:cs typeface="Arial" panose="020B0604020202020204" pitchFamily="34" charset="0"/>
              </a:rPr>
              <a:t>2)Implement methods for each arithmetic operation.</a:t>
            </a:r>
          </a:p>
          <a:p>
            <a:pPr marL="274320" lvl="1" indent="0">
              <a:buNone/>
            </a:pPr>
            <a:r>
              <a:rPr lang="en-US" dirty="0">
                <a:latin typeface="Arial" panose="020B0604020202020204" pitchFamily="34" charset="0"/>
                <a:cs typeface="Arial" panose="020B0604020202020204" pitchFamily="34" charset="0"/>
              </a:rPr>
              <a:t>3)Use event listeners to capture user input and trigger calculations.</a:t>
            </a:r>
          </a:p>
          <a:p>
            <a:pPr marL="0" indent="0">
              <a:buNone/>
            </a:pPr>
            <a:r>
              <a:rPr lang="en-US" b="1" dirty="0">
                <a:solidFill>
                  <a:schemeClr val="accent5"/>
                </a:solidFill>
                <a:latin typeface="Arial" panose="020B0604020202020204" pitchFamily="34" charset="0"/>
                <a:cs typeface="Arial" panose="020B0604020202020204" pitchFamily="34" charset="0"/>
              </a:rPr>
              <a:t>Testing</a:t>
            </a:r>
            <a:r>
              <a:rPr lang="en-US" dirty="0">
                <a:latin typeface="Arial" panose="020B0604020202020204" pitchFamily="34" charset="0"/>
                <a:cs typeface="Arial" panose="020B0604020202020204" pitchFamily="34" charset="0"/>
              </a:rPr>
              <a:t>: Conduct thorough testing to ensure all operations perform correctly and handle edge cases (e.g., division by zero).</a:t>
            </a:r>
          </a:p>
          <a:p>
            <a:pPr marL="0" indent="0">
              <a:buNone/>
            </a:pPr>
            <a:r>
              <a:rPr lang="en-US" b="1" dirty="0">
                <a:solidFill>
                  <a:schemeClr val="accent5"/>
                </a:solidFill>
                <a:latin typeface="Arial" panose="020B0604020202020204" pitchFamily="34" charset="0"/>
                <a:cs typeface="Arial" panose="020B0604020202020204" pitchFamily="34" charset="0"/>
              </a:rPr>
              <a:t>Documentation</a:t>
            </a:r>
            <a:r>
              <a:rPr lang="en-US" dirty="0">
                <a:latin typeface="Arial" panose="020B0604020202020204" pitchFamily="34" charset="0"/>
                <a:cs typeface="Arial" panose="020B0604020202020204" pitchFamily="34" charset="0"/>
              </a:rPr>
              <a:t>: Provide clear comments in the code and create a user guide</a:t>
            </a:r>
          </a:p>
          <a:p>
            <a:endParaRPr lang="en-US" b="1" u="sng"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5657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E20F-D8EF-54F4-8E43-D326C60F22D0}"/>
              </a:ext>
            </a:extLst>
          </p:cNvPr>
          <p:cNvSpPr>
            <a:spLocks noGrp="1"/>
          </p:cNvSpPr>
          <p:nvPr>
            <p:ph type="title"/>
          </p:nvPr>
        </p:nvSpPr>
        <p:spPr>
          <a:xfrm>
            <a:off x="838200" y="1"/>
            <a:ext cx="10515600" cy="1001485"/>
          </a:xfrm>
        </p:spPr>
        <p:txBody>
          <a:bodyPr/>
          <a:lstStyle/>
          <a:p>
            <a:r>
              <a:rPr lang="en-IN" dirty="0"/>
              <a:t>Project-1 : Calculator Built In Java</a:t>
            </a:r>
            <a:endParaRPr lang="en-US" dirty="0"/>
          </a:p>
        </p:txBody>
      </p:sp>
      <p:pic>
        <p:nvPicPr>
          <p:cNvPr id="5" name="Content Placeholder 4">
            <a:extLst>
              <a:ext uri="{FF2B5EF4-FFF2-40B4-BE49-F238E27FC236}">
                <a16:creationId xmlns:a16="http://schemas.microsoft.com/office/drawing/2014/main" id="{E3840139-1410-C527-498B-66D5B06156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286" y="1230364"/>
            <a:ext cx="10515600" cy="5309857"/>
          </a:xfrm>
        </p:spPr>
      </p:pic>
    </p:spTree>
    <p:extLst>
      <p:ext uri="{BB962C8B-B14F-4D97-AF65-F5344CB8AC3E}">
        <p14:creationId xmlns:p14="http://schemas.microsoft.com/office/powerpoint/2010/main" val="3203506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2872-B45C-BB00-E1D6-BA1DFF2654F4}"/>
              </a:ext>
            </a:extLst>
          </p:cNvPr>
          <p:cNvSpPr>
            <a:spLocks noGrp="1"/>
          </p:cNvSpPr>
          <p:nvPr>
            <p:ph type="title"/>
          </p:nvPr>
        </p:nvSpPr>
        <p:spPr>
          <a:xfrm>
            <a:off x="838200" y="1"/>
            <a:ext cx="10515600" cy="990599"/>
          </a:xfrm>
        </p:spPr>
        <p:txBody>
          <a:bodyPr/>
          <a:lstStyle/>
          <a:p>
            <a:r>
              <a:rPr lang="en-IN" dirty="0"/>
              <a:t>Project-1 : Calculator Built In Java</a:t>
            </a:r>
            <a:endParaRPr lang="en-US" dirty="0"/>
          </a:p>
        </p:txBody>
      </p:sp>
      <p:pic>
        <p:nvPicPr>
          <p:cNvPr id="5" name="Content Placeholder 4">
            <a:extLst>
              <a:ext uri="{FF2B5EF4-FFF2-40B4-BE49-F238E27FC236}">
                <a16:creationId xmlns:a16="http://schemas.microsoft.com/office/drawing/2014/main" id="{D556CAC3-35D6-9131-75CE-43B453971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914" y="1240971"/>
            <a:ext cx="10297886" cy="5344886"/>
          </a:xfrm>
        </p:spPr>
      </p:pic>
    </p:spTree>
    <p:extLst>
      <p:ext uri="{BB962C8B-B14F-4D97-AF65-F5344CB8AC3E}">
        <p14:creationId xmlns:p14="http://schemas.microsoft.com/office/powerpoint/2010/main" val="65615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2D17-7E3C-2A12-BD49-177883C2F86B}"/>
              </a:ext>
            </a:extLst>
          </p:cNvPr>
          <p:cNvSpPr>
            <a:spLocks noGrp="1"/>
          </p:cNvSpPr>
          <p:nvPr>
            <p:ph type="title"/>
          </p:nvPr>
        </p:nvSpPr>
        <p:spPr>
          <a:xfrm>
            <a:off x="838200" y="1"/>
            <a:ext cx="10515600" cy="1121228"/>
          </a:xfrm>
        </p:spPr>
        <p:txBody>
          <a:bodyPr/>
          <a:lstStyle/>
          <a:p>
            <a:r>
              <a:rPr lang="en-IN" dirty="0"/>
              <a:t>Project-1 : Calculator Built In Java</a:t>
            </a:r>
            <a:endParaRPr lang="en-US" dirty="0"/>
          </a:p>
        </p:txBody>
      </p:sp>
      <p:pic>
        <p:nvPicPr>
          <p:cNvPr id="5" name="Content Placeholder 4">
            <a:extLst>
              <a:ext uri="{FF2B5EF4-FFF2-40B4-BE49-F238E27FC236}">
                <a16:creationId xmlns:a16="http://schemas.microsoft.com/office/drawing/2014/main" id="{B2805F10-C86F-AEC2-1DC0-B48EEB0D44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9393" y="1491344"/>
            <a:ext cx="10133214" cy="5127170"/>
          </a:xfrm>
        </p:spPr>
      </p:pic>
    </p:spTree>
    <p:extLst>
      <p:ext uri="{BB962C8B-B14F-4D97-AF65-F5344CB8AC3E}">
        <p14:creationId xmlns:p14="http://schemas.microsoft.com/office/powerpoint/2010/main" val="3893558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A836-708F-868B-50FD-51B633607874}"/>
              </a:ext>
            </a:extLst>
          </p:cNvPr>
          <p:cNvSpPr>
            <a:spLocks noGrp="1"/>
          </p:cNvSpPr>
          <p:nvPr>
            <p:ph type="title"/>
          </p:nvPr>
        </p:nvSpPr>
        <p:spPr/>
        <p:txBody>
          <a:bodyPr/>
          <a:lstStyle/>
          <a:p>
            <a:r>
              <a:rPr lang="en-IN" dirty="0"/>
              <a:t>Project-1 : Calculator Built In Java</a:t>
            </a:r>
            <a:endParaRPr lang="en-US" dirty="0"/>
          </a:p>
        </p:txBody>
      </p:sp>
      <p:pic>
        <p:nvPicPr>
          <p:cNvPr id="5" name="Content Placeholder 4">
            <a:extLst>
              <a:ext uri="{FF2B5EF4-FFF2-40B4-BE49-F238E27FC236}">
                <a16:creationId xmlns:a16="http://schemas.microsoft.com/office/drawing/2014/main" id="{1318039A-70D0-492F-1013-C9FF25D2DF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400" y="1045029"/>
            <a:ext cx="10515600" cy="5627914"/>
          </a:xfrm>
        </p:spPr>
      </p:pic>
    </p:spTree>
    <p:extLst>
      <p:ext uri="{BB962C8B-B14F-4D97-AF65-F5344CB8AC3E}">
        <p14:creationId xmlns:p14="http://schemas.microsoft.com/office/powerpoint/2010/main" val="2371147467"/>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Brush</Template>
  <TotalTime>42</TotalTime>
  <Words>563</Words>
  <Application>Microsoft Office PowerPoint</Application>
  <PresentationFormat>Widescreen</PresentationFormat>
  <Paragraphs>42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Elephant</vt:lpstr>
      <vt:lpstr>BrushVTI</vt:lpstr>
      <vt:lpstr>Riya Bhimani</vt:lpstr>
      <vt:lpstr>Project-1 : Calculator Built In Java</vt:lpstr>
      <vt:lpstr>Project-1 : Calculator Built In Java</vt:lpstr>
      <vt:lpstr>Project-1 : Calculator Built In Java</vt:lpstr>
      <vt:lpstr>Project-1 : Calculator Built In Java</vt:lpstr>
      <vt:lpstr>Project-1 : Calculator Built In Java</vt:lpstr>
      <vt:lpstr>Project-1 : Calculator Built In Java</vt:lpstr>
      <vt:lpstr>Project-1 : Calculator Built In Java</vt:lpstr>
      <vt:lpstr>Project-1 : Calculator Built In Java</vt:lpstr>
      <vt:lpstr>Project-1 : Calculator Built In Java</vt:lpstr>
      <vt:lpstr>Project-1 : Calculator Built In Java</vt:lpstr>
      <vt:lpstr>Project-1 : Calculator Built In Java</vt:lpstr>
      <vt:lpstr>Project-1 : Calculator Built In Java</vt:lpstr>
      <vt:lpstr>Project-1 : Calculator Built In Java</vt:lpstr>
      <vt:lpstr>Project-1 : Calculator Built In Java</vt:lpstr>
      <vt:lpstr>Project-1 : Calculator Built In Java</vt:lpstr>
      <vt:lpstr>Project-1 : Calculator Built In Java</vt:lpstr>
      <vt:lpstr>Project-1 : Calculator Built In Java</vt:lpstr>
      <vt:lpstr>Project-1 : Calculator Built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Riya Bhimani</dc:creator>
  <cp:lastModifiedBy>Riya Bhimani</cp:lastModifiedBy>
  <cp:revision>3</cp:revision>
  <dcterms:created xsi:type="dcterms:W3CDTF">2024-09-29T13:02:34Z</dcterms:created>
  <dcterms:modified xsi:type="dcterms:W3CDTF">2024-10-16T05:33:09Z</dcterms:modified>
</cp:coreProperties>
</file>