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59" r:id="rId3"/>
    <p:sldId id="258" r:id="rId4"/>
    <p:sldId id="260" r:id="rId5"/>
    <p:sldId id="263" r:id="rId6"/>
    <p:sldId id="265" r:id="rId7"/>
    <p:sldId id="266" r:id="rId8"/>
    <p:sldId id="264" r:id="rId9"/>
    <p:sldId id="267" r:id="rId10"/>
    <p:sldId id="268" r:id="rId11"/>
    <p:sldId id="261"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E6AA00"/>
    <a:srgbClr val="C79E37"/>
    <a:srgbClr val="202E54"/>
    <a:srgbClr val="6C1A00"/>
    <a:srgbClr val="FF2549"/>
    <a:srgbClr val="1D3A00"/>
    <a:srgbClr val="007033"/>
    <a:srgbClr val="5EEC3C"/>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8" autoAdjust="0"/>
    <p:restoredTop sz="94394" autoAdjust="0"/>
  </p:normalViewPr>
  <p:slideViewPr>
    <p:cSldViewPr>
      <p:cViewPr varScale="1">
        <p:scale>
          <a:sx n="112" d="100"/>
          <a:sy n="112" d="100"/>
        </p:scale>
        <p:origin x="610" y="77"/>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4</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891995"/>
            <a:ext cx="8246070" cy="1374345"/>
          </a:xfrm>
          <a:noFill/>
          <a:effectLst>
            <a:outerShdw blurRad="50800" dist="38100" dir="2700000" algn="tl" rotWithShape="0">
              <a:prstClr val="black">
                <a:alpha val="40000"/>
              </a:prstClr>
            </a:outerShdw>
          </a:effectLst>
        </p:spPr>
        <p:txBody>
          <a:bodyPr>
            <a:normAutofit/>
          </a:bodyPr>
          <a:lstStyle>
            <a:lvl1pPr algn="r">
              <a:defRPr sz="3600">
                <a:solidFill>
                  <a:srgbClr val="FF000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2266340"/>
            <a:ext cx="8231372" cy="763525"/>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9/27/2022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763526"/>
          </a:xfrm>
        </p:spPr>
        <p:txBody>
          <a:bodyPr>
            <a:normAutofit/>
          </a:bodyPr>
          <a:lstStyle>
            <a:lvl1pPr algn="r">
              <a:defRPr sz="3600" baseline="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4"/>
          </a:xfrm>
        </p:spPr>
        <p:txBody>
          <a:bodyPr/>
          <a:lstStyle>
            <a:lvl1pPr algn="l">
              <a:defRPr sz="2800">
                <a:solidFill>
                  <a:srgbClr val="0070C0"/>
                </a:solidFill>
              </a:defRPr>
            </a:lvl1pPr>
            <a:lvl2pPr algn="l">
              <a:defRPr>
                <a:solidFill>
                  <a:srgbClr val="0070C0"/>
                </a:solidFill>
              </a:defRPr>
            </a:lvl2pPr>
            <a:lvl3pPr algn="l">
              <a:defRPr>
                <a:solidFill>
                  <a:srgbClr val="0070C0"/>
                </a:solidFill>
              </a:defRPr>
            </a:lvl3pPr>
            <a:lvl4pPr algn="l">
              <a:defRPr>
                <a:solidFill>
                  <a:srgbClr val="0070C0"/>
                </a:solidFill>
              </a:defRPr>
            </a:lvl4pPr>
            <a:lvl5pPr algn="l">
              <a:defRPr>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70605" y="433880"/>
            <a:ext cx="7024430" cy="725349"/>
          </a:xfrm>
        </p:spPr>
        <p:txBody>
          <a:bodyPr>
            <a:normAutofit/>
          </a:bodyPr>
          <a:lstStyle>
            <a:lvl1pPr algn="l">
              <a:defRPr sz="360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670605" y="1197405"/>
            <a:ext cx="7024430"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9/27/2022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128470"/>
            <a:ext cx="8093365" cy="763525"/>
          </a:xfrm>
        </p:spPr>
        <p:txBody>
          <a:bodyPr>
            <a:normAutofit/>
          </a:bodyPr>
          <a:lstStyle>
            <a:lvl1pPr algn="r">
              <a:defRPr sz="3600" baseline="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rgbClr val="0070C0"/>
                </a:solidFill>
              </a:defRPr>
            </a:lvl1pPr>
            <a:lvl2pPr algn="ctr">
              <a:defRPr sz="2000">
                <a:solidFill>
                  <a:srgbClr val="0070C0"/>
                </a:solidFill>
              </a:defRPr>
            </a:lvl2pPr>
            <a:lvl3pPr algn="ctr">
              <a:defRPr sz="1800">
                <a:solidFill>
                  <a:srgbClr val="0070C0"/>
                </a:solidFill>
              </a:defRPr>
            </a:lvl3pPr>
            <a:lvl4pPr algn="ctr">
              <a:defRPr sz="1600">
                <a:solidFill>
                  <a:srgbClr val="0070C0"/>
                </a:solidFill>
              </a:defRPr>
            </a:lvl4pPr>
            <a:lvl5pPr algn="ctr">
              <a:defRPr sz="1600">
                <a:solidFill>
                  <a:srgbClr val="0070C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rgbClr val="0070C0"/>
                </a:solidFill>
              </a:defRPr>
            </a:lvl1pPr>
            <a:lvl2pPr algn="ctr">
              <a:defRPr sz="2000">
                <a:solidFill>
                  <a:srgbClr val="0070C0"/>
                </a:solidFill>
              </a:defRPr>
            </a:lvl2pPr>
            <a:lvl3pPr algn="ctr">
              <a:defRPr sz="1800">
                <a:solidFill>
                  <a:srgbClr val="0070C0"/>
                </a:solidFill>
              </a:defRPr>
            </a:lvl3pPr>
            <a:lvl4pPr algn="ctr">
              <a:defRPr sz="1600">
                <a:solidFill>
                  <a:srgbClr val="0070C0"/>
                </a:solidFill>
              </a:defRPr>
            </a:lvl4pPr>
            <a:lvl5pPr algn="ctr">
              <a:defRPr sz="1600">
                <a:solidFill>
                  <a:srgbClr val="0070C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9/27/2022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5030114" y="1960930"/>
            <a:ext cx="4113885" cy="1221640"/>
          </a:xfrm>
        </p:spPr>
        <p:txBody>
          <a:bodyPr>
            <a:noAutofit/>
          </a:bodyPr>
          <a:lstStyle/>
          <a:p>
            <a:r>
              <a:rPr lang="en-US" sz="4000" b="1" dirty="0">
                <a:solidFill>
                  <a:srgbClr val="00B0F0"/>
                </a:solidFill>
                <a:latin typeface="Bahnschrift SemiBold" panose="020B0502040204020203" pitchFamily="34" charset="0"/>
              </a:rPr>
              <a:t>SCOOP TAB</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523FAB-1300-4A6F-9F00-634A0BF13346}"/>
              </a:ext>
            </a:extLst>
          </p:cNvPr>
          <p:cNvSpPr txBox="1"/>
          <p:nvPr/>
        </p:nvSpPr>
        <p:spPr>
          <a:xfrm>
            <a:off x="296260" y="1502815"/>
            <a:ext cx="6413610" cy="1876411"/>
          </a:xfrm>
          <a:prstGeom prst="rect">
            <a:avLst/>
          </a:prstGeom>
          <a:noFill/>
        </p:spPr>
        <p:txBody>
          <a:bodyPr wrap="square" rtlCol="0">
            <a:spAutoFit/>
          </a:bodyPr>
          <a:lstStyle/>
          <a:p>
            <a:pPr marL="342900" indent="-342900">
              <a:lnSpc>
                <a:spcPct val="150000"/>
              </a:lnSpc>
              <a:buAutoNum type="arabicPeriod"/>
            </a:pPr>
            <a:r>
              <a:rPr lang="en-US" sz="2000" dirty="0">
                <a:latin typeface="Bahnschrift Light SemiCondensed" panose="020B0502040204020203" pitchFamily="34" charset="0"/>
              </a:rPr>
              <a:t>System will be connected through internet</a:t>
            </a:r>
          </a:p>
          <a:p>
            <a:pPr marL="342900" indent="-342900">
              <a:lnSpc>
                <a:spcPct val="150000"/>
              </a:lnSpc>
              <a:buAutoNum type="arabicPeriod"/>
            </a:pPr>
            <a:r>
              <a:rPr lang="en-US" sz="2000" dirty="0">
                <a:latin typeface="Bahnschrift Light SemiCondensed" panose="020B0502040204020203" pitchFamily="34" charset="0"/>
              </a:rPr>
              <a:t>Change in interface to make it user friendly</a:t>
            </a:r>
          </a:p>
          <a:p>
            <a:pPr marL="342900" indent="-342900">
              <a:lnSpc>
                <a:spcPct val="150000"/>
              </a:lnSpc>
              <a:buAutoNum type="arabicPeriod"/>
            </a:pPr>
            <a:r>
              <a:rPr lang="en-US" sz="2000" dirty="0">
                <a:latin typeface="Bahnschrift Light SemiCondensed" panose="020B0502040204020203" pitchFamily="34" charset="0"/>
              </a:rPr>
              <a:t>Limitations will be solved</a:t>
            </a:r>
          </a:p>
          <a:p>
            <a:pPr marL="342900" indent="-342900">
              <a:lnSpc>
                <a:spcPct val="150000"/>
              </a:lnSpc>
              <a:buFontTx/>
              <a:buAutoNum type="arabicPeriod"/>
            </a:pPr>
            <a:r>
              <a:rPr lang="en-US" sz="2000" dirty="0">
                <a:latin typeface="Bahnschrift Light SemiCondensed" panose="020B0502040204020203" pitchFamily="34" charset="0"/>
              </a:rPr>
              <a:t>Customer will be able track his/her order</a:t>
            </a:r>
          </a:p>
        </p:txBody>
      </p:sp>
      <p:sp>
        <p:nvSpPr>
          <p:cNvPr id="6" name="Title 3">
            <a:extLst>
              <a:ext uri="{FF2B5EF4-FFF2-40B4-BE49-F238E27FC236}">
                <a16:creationId xmlns:a16="http://schemas.microsoft.com/office/drawing/2014/main" id="{4CE23F1F-9DCF-426F-B5C8-B913B136E68D}"/>
              </a:ext>
            </a:extLst>
          </p:cNvPr>
          <p:cNvSpPr txBox="1">
            <a:spLocks/>
          </p:cNvSpPr>
          <p:nvPr/>
        </p:nvSpPr>
        <p:spPr>
          <a:xfrm>
            <a:off x="3503065" y="128470"/>
            <a:ext cx="5268322" cy="763525"/>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pPr algn="r"/>
            <a:r>
              <a:rPr lang="en-US" sz="3600" dirty="0">
                <a:solidFill>
                  <a:srgbClr val="00B0F0"/>
                </a:solidFill>
                <a:latin typeface="Bahnschrift SemiBold" panose="020B0502040204020203" pitchFamily="34" charset="0"/>
              </a:rPr>
              <a:t>POSSIBLE UPDATES</a:t>
            </a:r>
          </a:p>
        </p:txBody>
      </p:sp>
    </p:spTree>
    <p:extLst>
      <p:ext uri="{BB962C8B-B14F-4D97-AF65-F5344CB8AC3E}">
        <p14:creationId xmlns:p14="http://schemas.microsoft.com/office/powerpoint/2010/main" val="2301383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E61CE9-4F77-4740-A629-7ABF9DF66052}"/>
              </a:ext>
            </a:extLst>
          </p:cNvPr>
          <p:cNvSpPr>
            <a:spLocks noGrp="1"/>
          </p:cNvSpPr>
          <p:nvPr>
            <p:ph idx="1"/>
          </p:nvPr>
        </p:nvSpPr>
        <p:spPr>
          <a:xfrm>
            <a:off x="448965" y="2113635"/>
            <a:ext cx="7024430" cy="1068935"/>
          </a:xfrm>
        </p:spPr>
        <p:txBody>
          <a:bodyPr/>
          <a:lstStyle/>
          <a:p>
            <a:pPr marL="0" indent="0">
              <a:buNone/>
            </a:pPr>
            <a:r>
              <a:rPr lang="en-US" dirty="0"/>
              <a:t>                                </a:t>
            </a:r>
            <a:r>
              <a:rPr lang="en-US" sz="4400" b="1" dirty="0">
                <a:solidFill>
                  <a:srgbClr val="FF0000"/>
                </a:solidFill>
                <a:latin typeface="Bahnschrift SemiBold" panose="020B0502040204020203" pitchFamily="34" charset="0"/>
              </a:rPr>
              <a:t>THANK YOU</a:t>
            </a:r>
            <a:endParaRPr lang="en-US" b="1" dirty="0">
              <a:solidFill>
                <a:srgbClr val="FF0000"/>
              </a:solidFill>
              <a:latin typeface="Bahnschrift SemiBold" panose="020B0502040204020203" pitchFamily="34" charset="0"/>
            </a:endParaRPr>
          </a:p>
        </p:txBody>
      </p:sp>
    </p:spTree>
    <p:extLst>
      <p:ext uri="{BB962C8B-B14F-4D97-AF65-F5344CB8AC3E}">
        <p14:creationId xmlns:p14="http://schemas.microsoft.com/office/powerpoint/2010/main" val="841240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rgbClr val="00B0F0"/>
                </a:solidFill>
                <a:latin typeface="Bahnschrift SemiBold" panose="020B0502040204020203" pitchFamily="34" charset="0"/>
              </a:rPr>
              <a:t>Project Motivation &amp; Objective</a:t>
            </a:r>
          </a:p>
        </p:txBody>
      </p:sp>
      <p:sp>
        <p:nvSpPr>
          <p:cNvPr id="5" name="Content Placeholder 4"/>
          <p:cNvSpPr>
            <a:spLocks noGrp="1"/>
          </p:cNvSpPr>
          <p:nvPr>
            <p:ph idx="1"/>
          </p:nvPr>
        </p:nvSpPr>
        <p:spPr>
          <a:xfrm>
            <a:off x="1670605" y="1159229"/>
            <a:ext cx="7024430" cy="3664920"/>
          </a:xfrm>
        </p:spPr>
        <p:txBody>
          <a:bodyPr>
            <a:normAutofit/>
          </a:bodyPr>
          <a:lstStyle/>
          <a:p>
            <a:pPr marL="0" indent="0" algn="just">
              <a:buNone/>
            </a:pPr>
            <a:r>
              <a:rPr lang="en-US" sz="2000" dirty="0">
                <a:latin typeface="Bahnschrift Light Condensed" panose="020B0502040204020203" pitchFamily="34" charset="0"/>
              </a:rPr>
              <a:t>Scoop Tab is</a:t>
            </a:r>
            <a:r>
              <a:rPr lang="en-US" sz="2000" b="0" i="0" dirty="0">
                <a:effectLst/>
                <a:latin typeface="Bahnschrift Light Condensed" panose="020B0502040204020203" pitchFamily="34" charset="0"/>
              </a:rPr>
              <a:t> built for making tedious tasks easier, getting things done faster and done efficiently. The system is easier, attractive and more correct from other system. </a:t>
            </a:r>
            <a:r>
              <a:rPr lang="en-US" sz="2000" dirty="0">
                <a:latin typeface="Bahnschrift Light Condensed" panose="020B0502040204020203" pitchFamily="34" charset="0"/>
              </a:rPr>
              <a:t>Also</a:t>
            </a:r>
            <a:r>
              <a:rPr lang="en-US" sz="2000" b="0" i="0" dirty="0">
                <a:effectLst/>
                <a:latin typeface="Bahnschrift Light Condensed" panose="020B0502040204020203" pitchFamily="34" charset="0"/>
              </a:rPr>
              <a:t> non technical users can operate it easily.</a:t>
            </a:r>
          </a:p>
          <a:p>
            <a:pPr marL="0" indent="0" algn="just">
              <a:buNone/>
            </a:pPr>
            <a:endParaRPr lang="en-US" sz="2000" b="0" i="0" dirty="0">
              <a:effectLst/>
              <a:latin typeface="Bahnschrift Light Condensed" panose="020B0502040204020203" pitchFamily="34" charset="0"/>
            </a:endParaRPr>
          </a:p>
          <a:p>
            <a:pPr marL="0" indent="0" algn="just">
              <a:buNone/>
            </a:pPr>
            <a:r>
              <a:rPr lang="en-US" sz="2000" dirty="0">
                <a:latin typeface="Bahnschrift Light Condensed" panose="020B0502040204020203" pitchFamily="34" charset="0"/>
              </a:rPr>
              <a:t>By using Scoop Tab admin can </a:t>
            </a:r>
            <a:r>
              <a:rPr lang="en-US" sz="2000" b="0" i="0" dirty="0">
                <a:effectLst/>
                <a:latin typeface="Bahnschrift Light Condensed" panose="020B0502040204020203" pitchFamily="34" charset="0"/>
              </a:rPr>
              <a:t>store information about the stock of products, customer orders, daily business, billing and staff of a ice cream parlor. The admin can easily access to the system and check for availability of the items. The proposed system enables the customer to make the order by registering their details.</a:t>
            </a:r>
          </a:p>
        </p:txBody>
      </p:sp>
    </p:spTree>
    <p:extLst>
      <p:ext uri="{BB962C8B-B14F-4D97-AF65-F5344CB8AC3E}">
        <p14:creationId xmlns:p14="http://schemas.microsoft.com/office/powerpoint/2010/main" val="1101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6404460" y="128470"/>
            <a:ext cx="2366927" cy="763525"/>
          </a:xfrm>
        </p:spPr>
        <p:txBody>
          <a:bodyPr>
            <a:normAutofit/>
          </a:bodyPr>
          <a:lstStyle/>
          <a:p>
            <a:r>
              <a:rPr lang="en-US" dirty="0">
                <a:solidFill>
                  <a:srgbClr val="00B0F0"/>
                </a:solidFill>
                <a:latin typeface="Bahnschrift SemiBold" panose="020B0502040204020203" pitchFamily="34" charset="0"/>
              </a:rPr>
              <a:t>USER  </a:t>
            </a:r>
          </a:p>
        </p:txBody>
      </p:sp>
      <p:sp>
        <p:nvSpPr>
          <p:cNvPr id="15" name="TextBox 14">
            <a:extLst>
              <a:ext uri="{FF2B5EF4-FFF2-40B4-BE49-F238E27FC236}">
                <a16:creationId xmlns:a16="http://schemas.microsoft.com/office/drawing/2014/main" id="{574C53BF-F5A4-4616-9523-E3DB615268A5}"/>
              </a:ext>
            </a:extLst>
          </p:cNvPr>
          <p:cNvSpPr txBox="1"/>
          <p:nvPr/>
        </p:nvSpPr>
        <p:spPr>
          <a:xfrm>
            <a:off x="754375" y="1502815"/>
            <a:ext cx="5497380" cy="1938992"/>
          </a:xfrm>
          <a:prstGeom prst="rect">
            <a:avLst/>
          </a:prstGeom>
          <a:noFill/>
        </p:spPr>
        <p:txBody>
          <a:bodyPr wrap="square" rtlCol="0">
            <a:spAutoFit/>
          </a:bodyPr>
          <a:lstStyle/>
          <a:p>
            <a:pPr marL="457200" indent="-457200">
              <a:buFont typeface="+mj-lt"/>
              <a:buAutoNum type="arabicPeriod"/>
            </a:pPr>
            <a:r>
              <a:rPr lang="en-US" sz="2400" dirty="0">
                <a:latin typeface="Bahnschrift SemiBold" panose="020B0502040204020203" pitchFamily="34" charset="0"/>
              </a:rPr>
              <a:t>OWNER</a:t>
            </a:r>
          </a:p>
          <a:p>
            <a:pPr marL="457200" indent="-457200">
              <a:buFont typeface="+mj-lt"/>
              <a:buAutoNum type="arabicPeriod"/>
            </a:pPr>
            <a:r>
              <a:rPr lang="en-US" sz="2400" dirty="0">
                <a:latin typeface="Bahnschrift SemiBold" panose="020B0502040204020203" pitchFamily="34" charset="0"/>
              </a:rPr>
              <a:t>PARLOR MANAGER</a:t>
            </a:r>
          </a:p>
          <a:p>
            <a:pPr marL="457200" indent="-457200">
              <a:buFont typeface="+mj-lt"/>
              <a:buAutoNum type="arabicPeriod"/>
            </a:pPr>
            <a:r>
              <a:rPr lang="en-US" sz="2400" dirty="0">
                <a:latin typeface="Bahnschrift SemiBold" panose="020B0502040204020203" pitchFamily="34" charset="0"/>
              </a:rPr>
              <a:t>EMPLOYEE</a:t>
            </a:r>
          </a:p>
          <a:p>
            <a:pPr marL="457200" indent="-457200">
              <a:buFont typeface="+mj-lt"/>
              <a:buAutoNum type="arabicPeriod"/>
            </a:pPr>
            <a:r>
              <a:rPr lang="en-US" sz="2400" dirty="0">
                <a:latin typeface="Bahnschrift SemiBold" panose="020B0502040204020203" pitchFamily="34" charset="0"/>
              </a:rPr>
              <a:t>CUSTOMER</a:t>
            </a:r>
          </a:p>
          <a:p>
            <a:pPr marL="457200" indent="-457200">
              <a:buFont typeface="+mj-lt"/>
              <a:buAutoNum type="arabicPeriod"/>
            </a:pPr>
            <a:endParaRPr lang="en-US" sz="2400" dirty="0">
              <a:latin typeface="Bahnschrift SemiBold" panose="020B0502040204020203" pitchFamily="34" charset="0"/>
            </a:endParaRPr>
          </a:p>
        </p:txBody>
      </p:sp>
    </p:spTree>
    <p:extLst>
      <p:ext uri="{BB962C8B-B14F-4D97-AF65-F5344CB8AC3E}">
        <p14:creationId xmlns:p14="http://schemas.microsoft.com/office/powerpoint/2010/main" val="4170783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85DA904E-8D10-4163-B2F6-F555B8B94BF7}"/>
              </a:ext>
            </a:extLst>
          </p:cNvPr>
          <p:cNvSpPr txBox="1">
            <a:spLocks/>
          </p:cNvSpPr>
          <p:nvPr/>
        </p:nvSpPr>
        <p:spPr>
          <a:xfrm>
            <a:off x="4419295" y="128470"/>
            <a:ext cx="4724705" cy="7635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Bahnschrift SemiBold" panose="020B0502040204020203" pitchFamily="34" charset="0"/>
              </a:rPr>
              <a:t>USE CASE DIAGRAM</a:t>
            </a:r>
          </a:p>
        </p:txBody>
      </p:sp>
      <p:pic>
        <p:nvPicPr>
          <p:cNvPr id="4" name="Picture 3">
            <a:extLst>
              <a:ext uri="{FF2B5EF4-FFF2-40B4-BE49-F238E27FC236}">
                <a16:creationId xmlns:a16="http://schemas.microsoft.com/office/drawing/2014/main" id="{49138FDA-D2A6-4012-B8C4-CF4914CA33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5195" y="1044700"/>
            <a:ext cx="6413609" cy="4098800"/>
          </a:xfrm>
          <a:prstGeom prst="rect">
            <a:avLst/>
          </a:prstGeom>
        </p:spPr>
      </p:pic>
    </p:spTree>
    <p:extLst>
      <p:ext uri="{BB962C8B-B14F-4D97-AF65-F5344CB8AC3E}">
        <p14:creationId xmlns:p14="http://schemas.microsoft.com/office/powerpoint/2010/main" val="109100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42202D-6916-4AED-8D65-1A452A42F28C}"/>
              </a:ext>
            </a:extLst>
          </p:cNvPr>
          <p:cNvSpPr txBox="1"/>
          <p:nvPr/>
        </p:nvSpPr>
        <p:spPr>
          <a:xfrm>
            <a:off x="296260" y="1202144"/>
            <a:ext cx="7406193" cy="2739211"/>
          </a:xfrm>
          <a:prstGeom prst="rect">
            <a:avLst/>
          </a:prstGeom>
          <a:noFill/>
        </p:spPr>
        <p:txBody>
          <a:bodyPr wrap="square" rtlCol="0">
            <a:spAutoFit/>
          </a:bodyPr>
          <a:lstStyle/>
          <a:p>
            <a:pPr algn="just"/>
            <a:r>
              <a:rPr lang="en-US" sz="2800" b="1" dirty="0">
                <a:latin typeface="Bahnschrift SemiBold" panose="020B0502040204020203" pitchFamily="34" charset="0"/>
              </a:rPr>
              <a:t>OWNER</a:t>
            </a:r>
          </a:p>
          <a:p>
            <a:pPr algn="just"/>
            <a:endParaRPr lang="en-US" sz="2400" b="1" dirty="0">
              <a:latin typeface="Bahnschrift SemiBold" panose="020B0502040204020203" pitchFamily="34" charset="0"/>
            </a:endParaRPr>
          </a:p>
          <a:p>
            <a:pPr marL="457200" indent="-457200" algn="just">
              <a:buFont typeface="Wingdings" panose="05000000000000000000" pitchFamily="2" charset="2"/>
              <a:buChar char="§"/>
            </a:pPr>
            <a:r>
              <a:rPr lang="en-US" sz="2400" dirty="0">
                <a:latin typeface="Bahnschrift Light SemiCondensed" panose="020B0502040204020203" pitchFamily="34" charset="0"/>
              </a:rPr>
              <a:t>Can view the items</a:t>
            </a:r>
          </a:p>
          <a:p>
            <a:pPr marL="457200" indent="-457200" algn="just">
              <a:buFont typeface="Wingdings" panose="05000000000000000000" pitchFamily="2" charset="2"/>
              <a:buChar char="§"/>
            </a:pPr>
            <a:r>
              <a:rPr lang="en-US" sz="2400" dirty="0">
                <a:latin typeface="Bahnschrift Light SemiCondensed" panose="020B0502040204020203" pitchFamily="34" charset="0"/>
              </a:rPr>
              <a:t>Can view the review given by customer</a:t>
            </a:r>
          </a:p>
          <a:p>
            <a:pPr marL="457200" indent="-457200" algn="just">
              <a:buFont typeface="Wingdings" panose="05000000000000000000" pitchFamily="2" charset="2"/>
              <a:buChar char="§"/>
            </a:pPr>
            <a:r>
              <a:rPr lang="en-US" sz="2400" dirty="0">
                <a:latin typeface="Bahnschrift Light SemiCondensed" panose="020B0502040204020203" pitchFamily="34" charset="0"/>
              </a:rPr>
              <a:t>Can view the total balance and expense</a:t>
            </a:r>
          </a:p>
          <a:p>
            <a:pPr marL="457200" indent="-457200" algn="just">
              <a:buFont typeface="Wingdings" panose="05000000000000000000" pitchFamily="2" charset="2"/>
              <a:buChar char="§"/>
            </a:pPr>
            <a:r>
              <a:rPr lang="en-US" sz="2400" dirty="0">
                <a:latin typeface="Bahnschrift Light SemiCondensed" panose="020B0502040204020203" pitchFamily="34" charset="0"/>
              </a:rPr>
              <a:t>Can add manager </a:t>
            </a:r>
          </a:p>
          <a:p>
            <a:pPr marL="457200" indent="-457200" algn="just">
              <a:buFont typeface="Wingdings" panose="05000000000000000000" pitchFamily="2" charset="2"/>
              <a:buChar char="§"/>
            </a:pPr>
            <a:r>
              <a:rPr lang="en-US" sz="2400" dirty="0">
                <a:latin typeface="Bahnschrift Light SemiCondensed" panose="020B0502040204020203" pitchFamily="34" charset="0"/>
              </a:rPr>
              <a:t>Can view employee and manager list</a:t>
            </a:r>
          </a:p>
        </p:txBody>
      </p:sp>
      <p:sp>
        <p:nvSpPr>
          <p:cNvPr id="3" name="Title 3">
            <a:extLst>
              <a:ext uri="{FF2B5EF4-FFF2-40B4-BE49-F238E27FC236}">
                <a16:creationId xmlns:a16="http://schemas.microsoft.com/office/drawing/2014/main" id="{72834DBE-A52F-40A1-8558-87E8665D0A17}"/>
              </a:ext>
            </a:extLst>
          </p:cNvPr>
          <p:cNvSpPr txBox="1">
            <a:spLocks/>
          </p:cNvSpPr>
          <p:nvPr/>
        </p:nvSpPr>
        <p:spPr>
          <a:xfrm>
            <a:off x="4419295" y="128470"/>
            <a:ext cx="4724705" cy="7635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Bahnschrift SemiBold" panose="020B0502040204020203" pitchFamily="34" charset="0"/>
              </a:rPr>
              <a:t>FUNCTIONALITIES</a:t>
            </a:r>
          </a:p>
        </p:txBody>
      </p:sp>
    </p:spTree>
    <p:extLst>
      <p:ext uri="{BB962C8B-B14F-4D97-AF65-F5344CB8AC3E}">
        <p14:creationId xmlns:p14="http://schemas.microsoft.com/office/powerpoint/2010/main" val="411753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896B4426-4DB5-4FB0-8E51-AB2CEF92CE27}"/>
              </a:ext>
            </a:extLst>
          </p:cNvPr>
          <p:cNvSpPr txBox="1">
            <a:spLocks/>
          </p:cNvSpPr>
          <p:nvPr/>
        </p:nvSpPr>
        <p:spPr>
          <a:xfrm>
            <a:off x="4419295" y="128470"/>
            <a:ext cx="4724705" cy="7635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Bahnschrift SemiBold" panose="020B0502040204020203" pitchFamily="34" charset="0"/>
              </a:rPr>
              <a:t>FUNCTIONALITIES</a:t>
            </a:r>
          </a:p>
        </p:txBody>
      </p:sp>
      <p:sp>
        <p:nvSpPr>
          <p:cNvPr id="3" name="TextBox 2">
            <a:extLst>
              <a:ext uri="{FF2B5EF4-FFF2-40B4-BE49-F238E27FC236}">
                <a16:creationId xmlns:a16="http://schemas.microsoft.com/office/drawing/2014/main" id="{09A2ED62-E9A3-4A39-B5A3-7E6EE4206BAC}"/>
              </a:ext>
            </a:extLst>
          </p:cNvPr>
          <p:cNvSpPr txBox="1"/>
          <p:nvPr/>
        </p:nvSpPr>
        <p:spPr>
          <a:xfrm>
            <a:off x="287110" y="1197405"/>
            <a:ext cx="8856890" cy="2739211"/>
          </a:xfrm>
          <a:prstGeom prst="rect">
            <a:avLst/>
          </a:prstGeom>
          <a:noFill/>
        </p:spPr>
        <p:txBody>
          <a:bodyPr wrap="square" rtlCol="0">
            <a:spAutoFit/>
          </a:bodyPr>
          <a:lstStyle/>
          <a:p>
            <a:pPr algn="just"/>
            <a:r>
              <a:rPr lang="en-US" sz="2800" b="1" dirty="0">
                <a:latin typeface="Bahnschrift SemiBold" panose="020B0502040204020203" pitchFamily="34" charset="0"/>
              </a:rPr>
              <a:t>MANAGER</a:t>
            </a:r>
          </a:p>
          <a:p>
            <a:pPr algn="just"/>
            <a:endParaRPr lang="en-US" sz="2400" b="1" dirty="0">
              <a:latin typeface="Bahnschrift SemiBold" panose="020B0502040204020203" pitchFamily="34" charset="0"/>
            </a:endParaRPr>
          </a:p>
          <a:p>
            <a:pPr marL="457200" indent="-457200" algn="just">
              <a:buFont typeface="Wingdings" panose="05000000000000000000" pitchFamily="2" charset="2"/>
              <a:buChar char="§"/>
            </a:pPr>
            <a:r>
              <a:rPr lang="en-US" sz="2400" dirty="0">
                <a:latin typeface="Bahnschrift Light SemiCondensed" panose="020B0502040204020203" pitchFamily="34" charset="0"/>
              </a:rPr>
              <a:t>Can view item</a:t>
            </a:r>
          </a:p>
          <a:p>
            <a:pPr marL="457200" indent="-457200" algn="just">
              <a:buFont typeface="Wingdings" panose="05000000000000000000" pitchFamily="2" charset="2"/>
              <a:buChar char="§"/>
            </a:pPr>
            <a:r>
              <a:rPr lang="en-US" sz="2400" dirty="0">
                <a:latin typeface="Bahnschrift Light SemiCondensed" panose="020B0502040204020203" pitchFamily="34" charset="0"/>
              </a:rPr>
              <a:t>Can add item</a:t>
            </a:r>
          </a:p>
          <a:p>
            <a:pPr marL="457200" indent="-457200" algn="just">
              <a:buFont typeface="Wingdings" panose="05000000000000000000" pitchFamily="2" charset="2"/>
              <a:buChar char="§"/>
            </a:pPr>
            <a:r>
              <a:rPr lang="en-US" sz="2400" dirty="0">
                <a:latin typeface="Bahnschrift Light SemiCondensed" panose="020B0502040204020203" pitchFamily="34" charset="0"/>
              </a:rPr>
              <a:t>Can add employee</a:t>
            </a:r>
          </a:p>
          <a:p>
            <a:pPr marL="457200" indent="-457200" algn="just">
              <a:buFont typeface="Wingdings" panose="05000000000000000000" pitchFamily="2" charset="2"/>
              <a:buChar char="§"/>
            </a:pPr>
            <a:r>
              <a:rPr lang="en-US" sz="2400" dirty="0">
                <a:latin typeface="Bahnschrift Light SemiCondensed" panose="020B0502040204020203" pitchFamily="34" charset="0"/>
              </a:rPr>
              <a:t>Can calculate salary</a:t>
            </a:r>
          </a:p>
          <a:p>
            <a:pPr marL="457200" indent="-457200" algn="just">
              <a:buFont typeface="Wingdings" panose="05000000000000000000" pitchFamily="2" charset="2"/>
              <a:buChar char="§"/>
            </a:pPr>
            <a:r>
              <a:rPr lang="en-US" sz="2400" dirty="0">
                <a:latin typeface="Bahnschrift Light SemiCondensed" panose="020B0502040204020203" pitchFamily="34" charset="0"/>
              </a:rPr>
              <a:t>Can pay expense</a:t>
            </a:r>
          </a:p>
        </p:txBody>
      </p:sp>
    </p:spTree>
    <p:extLst>
      <p:ext uri="{BB962C8B-B14F-4D97-AF65-F5344CB8AC3E}">
        <p14:creationId xmlns:p14="http://schemas.microsoft.com/office/powerpoint/2010/main" val="1866113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739E57E7-AC5D-459C-9226-C7CB54D3E152}"/>
              </a:ext>
            </a:extLst>
          </p:cNvPr>
          <p:cNvSpPr txBox="1">
            <a:spLocks/>
          </p:cNvSpPr>
          <p:nvPr/>
        </p:nvSpPr>
        <p:spPr>
          <a:xfrm>
            <a:off x="4419295" y="128470"/>
            <a:ext cx="4724705" cy="7635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Bahnschrift SemiBold" panose="020B0502040204020203" pitchFamily="34" charset="0"/>
              </a:rPr>
              <a:t>FUNCTIONALITIES</a:t>
            </a:r>
          </a:p>
        </p:txBody>
      </p:sp>
      <p:sp>
        <p:nvSpPr>
          <p:cNvPr id="3" name="TextBox 2">
            <a:extLst>
              <a:ext uri="{FF2B5EF4-FFF2-40B4-BE49-F238E27FC236}">
                <a16:creationId xmlns:a16="http://schemas.microsoft.com/office/drawing/2014/main" id="{4A713369-0E70-48B1-B1DF-092E4D8F5A6B}"/>
              </a:ext>
            </a:extLst>
          </p:cNvPr>
          <p:cNvSpPr txBox="1"/>
          <p:nvPr/>
        </p:nvSpPr>
        <p:spPr>
          <a:xfrm>
            <a:off x="287110" y="1197405"/>
            <a:ext cx="8856890" cy="2000548"/>
          </a:xfrm>
          <a:prstGeom prst="rect">
            <a:avLst/>
          </a:prstGeom>
          <a:noFill/>
        </p:spPr>
        <p:txBody>
          <a:bodyPr wrap="square" rtlCol="0">
            <a:spAutoFit/>
          </a:bodyPr>
          <a:lstStyle/>
          <a:p>
            <a:r>
              <a:rPr lang="en-US" sz="2800" b="1" dirty="0">
                <a:latin typeface="Bahnschrift SemiBold" panose="020B0502040204020203" pitchFamily="34" charset="0"/>
              </a:rPr>
              <a:t>EMPLOYEE</a:t>
            </a:r>
          </a:p>
          <a:p>
            <a:endParaRPr lang="en-US" sz="2400" b="1" dirty="0">
              <a:latin typeface="Bahnschrift SemiBold" panose="020B0502040204020203" pitchFamily="34" charset="0"/>
            </a:endParaRPr>
          </a:p>
          <a:p>
            <a:pPr marL="457200" indent="-457200">
              <a:buFont typeface="Wingdings" panose="05000000000000000000" pitchFamily="2" charset="2"/>
              <a:buChar char="§"/>
            </a:pPr>
            <a:r>
              <a:rPr lang="en-US" sz="2400" dirty="0">
                <a:latin typeface="Bahnschrift Light SemiCondensed" panose="020B0502040204020203" pitchFamily="34" charset="0"/>
              </a:rPr>
              <a:t>Can view the items</a:t>
            </a:r>
          </a:p>
          <a:p>
            <a:pPr marL="457200" indent="-457200">
              <a:buFont typeface="Wingdings" panose="05000000000000000000" pitchFamily="2" charset="2"/>
              <a:buChar char="§"/>
            </a:pPr>
            <a:r>
              <a:rPr lang="en-US" sz="2400" dirty="0">
                <a:latin typeface="Bahnschrift Light SemiCondensed" panose="020B0502040204020203" pitchFamily="34" charset="0"/>
              </a:rPr>
              <a:t>Can search items</a:t>
            </a:r>
          </a:p>
          <a:p>
            <a:pPr marL="457200" indent="-457200">
              <a:buFont typeface="Wingdings" panose="05000000000000000000" pitchFamily="2" charset="2"/>
              <a:buChar char="§"/>
            </a:pPr>
            <a:r>
              <a:rPr lang="en-US" sz="2400" dirty="0">
                <a:latin typeface="Bahnschrift Light SemiCondensed" panose="020B0502040204020203" pitchFamily="34" charset="0"/>
              </a:rPr>
              <a:t>Can deliver item</a:t>
            </a:r>
          </a:p>
        </p:txBody>
      </p:sp>
    </p:spTree>
    <p:extLst>
      <p:ext uri="{BB962C8B-B14F-4D97-AF65-F5344CB8AC3E}">
        <p14:creationId xmlns:p14="http://schemas.microsoft.com/office/powerpoint/2010/main" val="2165807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B101CB82-E244-4F8C-9A79-2A03F0712595}"/>
              </a:ext>
            </a:extLst>
          </p:cNvPr>
          <p:cNvSpPr txBox="1">
            <a:spLocks/>
          </p:cNvSpPr>
          <p:nvPr/>
        </p:nvSpPr>
        <p:spPr>
          <a:xfrm>
            <a:off x="4419295" y="128470"/>
            <a:ext cx="4724705" cy="7635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Bahnschrift SemiBold" panose="020B0502040204020203" pitchFamily="34" charset="0"/>
              </a:rPr>
              <a:t>FUNCTIONALITIES</a:t>
            </a:r>
          </a:p>
        </p:txBody>
      </p:sp>
      <p:sp>
        <p:nvSpPr>
          <p:cNvPr id="4" name="TextBox 3">
            <a:extLst>
              <a:ext uri="{FF2B5EF4-FFF2-40B4-BE49-F238E27FC236}">
                <a16:creationId xmlns:a16="http://schemas.microsoft.com/office/drawing/2014/main" id="{27C35988-3965-4A54-A159-DC479D93366B}"/>
              </a:ext>
            </a:extLst>
          </p:cNvPr>
          <p:cNvSpPr txBox="1"/>
          <p:nvPr/>
        </p:nvSpPr>
        <p:spPr>
          <a:xfrm>
            <a:off x="296260" y="1197405"/>
            <a:ext cx="7482545" cy="2369880"/>
          </a:xfrm>
          <a:prstGeom prst="rect">
            <a:avLst/>
          </a:prstGeom>
          <a:noFill/>
        </p:spPr>
        <p:txBody>
          <a:bodyPr wrap="square" rtlCol="0">
            <a:spAutoFit/>
          </a:bodyPr>
          <a:lstStyle/>
          <a:p>
            <a:r>
              <a:rPr lang="en-US" sz="2800" b="1" dirty="0">
                <a:latin typeface="Bahnschrift SemiBold" panose="020B0502040204020203" pitchFamily="34" charset="0"/>
              </a:rPr>
              <a:t>CUSTOMER</a:t>
            </a:r>
          </a:p>
          <a:p>
            <a:endParaRPr lang="en-US" sz="2400" b="1" dirty="0">
              <a:latin typeface="Bahnschrift SemiBold" panose="020B0502040204020203" pitchFamily="34" charset="0"/>
            </a:endParaRPr>
          </a:p>
          <a:p>
            <a:pPr marL="457200" indent="-457200">
              <a:buFont typeface="Wingdings" panose="05000000000000000000" pitchFamily="2" charset="2"/>
              <a:buChar char="§"/>
            </a:pPr>
            <a:r>
              <a:rPr lang="en-US" sz="2400" dirty="0">
                <a:latin typeface="Bahnschrift Light SemiCondensed" panose="020B0502040204020203" pitchFamily="34" charset="0"/>
              </a:rPr>
              <a:t>Can view the items</a:t>
            </a:r>
          </a:p>
          <a:p>
            <a:pPr marL="457200" indent="-457200">
              <a:buFont typeface="Wingdings" panose="05000000000000000000" pitchFamily="2" charset="2"/>
              <a:buChar char="§"/>
            </a:pPr>
            <a:r>
              <a:rPr lang="en-US" sz="2400" dirty="0">
                <a:latin typeface="Bahnschrift Light SemiCondensed" panose="020B0502040204020203" pitchFamily="34" charset="0"/>
              </a:rPr>
              <a:t>Can give review</a:t>
            </a:r>
          </a:p>
          <a:p>
            <a:pPr marL="457200" indent="-457200">
              <a:buFont typeface="Wingdings" panose="05000000000000000000" pitchFamily="2" charset="2"/>
              <a:buChar char="§"/>
            </a:pPr>
            <a:r>
              <a:rPr lang="en-US" sz="2400" dirty="0">
                <a:latin typeface="Bahnschrift Light SemiCondensed" panose="020B0502040204020203" pitchFamily="34" charset="0"/>
              </a:rPr>
              <a:t>Can pay bill</a:t>
            </a:r>
          </a:p>
          <a:p>
            <a:pPr marL="457200" indent="-457200">
              <a:buFont typeface="Wingdings" panose="05000000000000000000" pitchFamily="2" charset="2"/>
              <a:buChar char="§"/>
            </a:pPr>
            <a:r>
              <a:rPr lang="en-US" sz="2400" dirty="0">
                <a:latin typeface="Bahnschrift Light SemiCondensed" panose="020B0502040204020203" pitchFamily="34" charset="0"/>
              </a:rPr>
              <a:t>Can place an order</a:t>
            </a:r>
          </a:p>
        </p:txBody>
      </p:sp>
    </p:spTree>
    <p:extLst>
      <p:ext uri="{BB962C8B-B14F-4D97-AF65-F5344CB8AC3E}">
        <p14:creationId xmlns:p14="http://schemas.microsoft.com/office/powerpoint/2010/main" val="24535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F7CBD57-6B54-418F-8408-95764FEEE5CD}"/>
              </a:ext>
            </a:extLst>
          </p:cNvPr>
          <p:cNvSpPr txBox="1"/>
          <p:nvPr/>
        </p:nvSpPr>
        <p:spPr>
          <a:xfrm>
            <a:off x="296259" y="1350110"/>
            <a:ext cx="8704185" cy="2799741"/>
          </a:xfrm>
          <a:prstGeom prst="rect">
            <a:avLst/>
          </a:prstGeom>
          <a:noFill/>
        </p:spPr>
        <p:txBody>
          <a:bodyPr wrap="square" rtlCol="0">
            <a:spAutoFit/>
          </a:bodyPr>
          <a:lstStyle/>
          <a:p>
            <a:pPr algn="just">
              <a:lnSpc>
                <a:spcPct val="150000"/>
              </a:lnSpc>
            </a:pPr>
            <a:r>
              <a:rPr lang="en-US" sz="2000" dirty="0">
                <a:latin typeface="Bahnschrift Light SemiCondensed" panose="020B0502040204020203" pitchFamily="34" charset="0"/>
              </a:rPr>
              <a:t>1. Owner and Manager can’t view who logged in to the system</a:t>
            </a:r>
          </a:p>
          <a:p>
            <a:pPr algn="just">
              <a:lnSpc>
                <a:spcPct val="150000"/>
              </a:lnSpc>
            </a:pPr>
            <a:r>
              <a:rPr lang="en-US" sz="2000" dirty="0">
                <a:latin typeface="Bahnschrift Light SemiCondensed" panose="020B0502040204020203" pitchFamily="34" charset="0"/>
              </a:rPr>
              <a:t>2. Customer can’t recover  the password if he/she forgot  it </a:t>
            </a:r>
          </a:p>
          <a:p>
            <a:pPr algn="just">
              <a:lnSpc>
                <a:spcPct val="150000"/>
              </a:lnSpc>
            </a:pPr>
            <a:r>
              <a:rPr lang="en-US" sz="2000" dirty="0">
                <a:latin typeface="Bahnschrift Light SemiCondensed" panose="020B0502040204020203" pitchFamily="34" charset="0"/>
              </a:rPr>
              <a:t>3. Manager / Owner can’t delete customer</a:t>
            </a:r>
          </a:p>
          <a:p>
            <a:pPr algn="just">
              <a:lnSpc>
                <a:spcPct val="150000"/>
              </a:lnSpc>
            </a:pPr>
            <a:r>
              <a:rPr lang="en-US" sz="2000" dirty="0">
                <a:latin typeface="Bahnschrift Light SemiCondensed" panose="020B0502040204020203" pitchFamily="34" charset="0"/>
              </a:rPr>
              <a:t>4. Manager/ Owner can’t view  the working hour of an employee</a:t>
            </a:r>
          </a:p>
          <a:p>
            <a:pPr algn="just">
              <a:lnSpc>
                <a:spcPct val="150000"/>
              </a:lnSpc>
            </a:pPr>
            <a:r>
              <a:rPr lang="en-US" sz="2000" dirty="0">
                <a:latin typeface="Bahnschrift Light SemiCondensed" panose="020B0502040204020203" pitchFamily="34" charset="0"/>
              </a:rPr>
              <a:t>5. Maybe  changes in user  interface will make this system more attractive </a:t>
            </a:r>
          </a:p>
          <a:p>
            <a:pPr algn="just">
              <a:lnSpc>
                <a:spcPct val="150000"/>
              </a:lnSpc>
            </a:pPr>
            <a:r>
              <a:rPr lang="en-US" sz="2000" dirty="0">
                <a:latin typeface="Bahnschrift Light SemiCondensed" panose="020B0502040204020203" pitchFamily="34" charset="0"/>
              </a:rPr>
              <a:t> </a:t>
            </a:r>
          </a:p>
        </p:txBody>
      </p:sp>
      <p:sp>
        <p:nvSpPr>
          <p:cNvPr id="6" name="Title 3">
            <a:extLst>
              <a:ext uri="{FF2B5EF4-FFF2-40B4-BE49-F238E27FC236}">
                <a16:creationId xmlns:a16="http://schemas.microsoft.com/office/drawing/2014/main" id="{52BE27EC-9FFE-4960-9CE1-69E37EF2D14C}"/>
              </a:ext>
            </a:extLst>
          </p:cNvPr>
          <p:cNvSpPr txBox="1">
            <a:spLocks/>
          </p:cNvSpPr>
          <p:nvPr/>
        </p:nvSpPr>
        <p:spPr>
          <a:xfrm>
            <a:off x="5335525" y="128470"/>
            <a:ext cx="3435862" cy="763525"/>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pPr algn="r"/>
            <a:r>
              <a:rPr lang="en-US" sz="3600" dirty="0">
                <a:solidFill>
                  <a:srgbClr val="00B0F0"/>
                </a:solidFill>
                <a:latin typeface="Bahnschrift SemiBold" panose="020B0502040204020203" pitchFamily="34" charset="0"/>
              </a:rPr>
              <a:t>LIMITATIONS</a:t>
            </a:r>
          </a:p>
        </p:txBody>
      </p:sp>
    </p:spTree>
    <p:extLst>
      <p:ext uri="{BB962C8B-B14F-4D97-AF65-F5344CB8AC3E}">
        <p14:creationId xmlns:p14="http://schemas.microsoft.com/office/powerpoint/2010/main" val="3840886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284</Words>
  <Application>Microsoft Office PowerPoint</Application>
  <PresentationFormat>On-screen Show (16:9)</PresentationFormat>
  <Paragraphs>54</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Bahnschrift Light Condensed</vt:lpstr>
      <vt:lpstr>Bahnschrift Light SemiCondensed</vt:lpstr>
      <vt:lpstr>Bahnschrift SemiBold</vt:lpstr>
      <vt:lpstr>Calibri</vt:lpstr>
      <vt:lpstr>Wingdings</vt:lpstr>
      <vt:lpstr>Office Theme</vt:lpstr>
      <vt:lpstr>SCOOP TAB</vt:lpstr>
      <vt:lpstr>Project Motivation &amp; Objective</vt:lpstr>
      <vt:lpstr>USER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2022-09-27T15:27:44Z</dcterms:modified>
</cp:coreProperties>
</file>