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8" r:id="rId2"/>
    <p:sldId id="266" r:id="rId3"/>
    <p:sldId id="271" r:id="rId4"/>
    <p:sldId id="257" r:id="rId5"/>
    <p:sldId id="273" r:id="rId6"/>
    <p:sldId id="267" r:id="rId7"/>
    <p:sldId id="268" r:id="rId8"/>
    <p:sldId id="269" r:id="rId9"/>
    <p:sldId id="270" r:id="rId10"/>
    <p:sldId id="277" r:id="rId11"/>
    <p:sldId id="274" r:id="rId12"/>
    <p:sldId id="276" r:id="rId13"/>
    <p:sldId id="27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79" d="100"/>
          <a:sy n="79" d="100"/>
        </p:scale>
        <p:origin x="67" y="16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E3D5A6-963B-434F-A798-58A360ED9DF4}" type="datetimeFigureOut">
              <a:rPr lang="en-US" smtClean="0"/>
              <a:t>12/15/2020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952797-9FE6-4FB9-8027-DEB9B4D70015}" type="slidenum">
              <a:rPr lang="en-US" smtClean="0"/>
              <a:t>‹#›</a:t>
            </a:fld>
            <a:endParaRPr lang="en-US"/>
          </a:p>
        </p:txBody>
      </p:sp>
    </p:spTree>
    <p:extLst>
      <p:ext uri="{BB962C8B-B14F-4D97-AF65-F5344CB8AC3E}">
        <p14:creationId xmlns:p14="http://schemas.microsoft.com/office/powerpoint/2010/main" val="885473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9F3EF1A-1A35-417B-A814-66784174D39E}" type="datetimeFigureOut">
              <a:rPr lang="en-US" smtClean="0"/>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A387BF-6468-465C-824F-457272A958AB}" type="slidenum">
              <a:rPr lang="en-US" smtClean="0"/>
              <a:t>‹#›</a:t>
            </a:fld>
            <a:endParaRPr lang="en-US"/>
          </a:p>
        </p:txBody>
      </p:sp>
    </p:spTree>
    <p:extLst>
      <p:ext uri="{BB962C8B-B14F-4D97-AF65-F5344CB8AC3E}">
        <p14:creationId xmlns:p14="http://schemas.microsoft.com/office/powerpoint/2010/main" val="3016198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F3EF1A-1A35-417B-A814-66784174D39E}" type="datetimeFigureOut">
              <a:rPr lang="en-US" smtClean="0"/>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A387BF-6468-465C-824F-457272A958AB}" type="slidenum">
              <a:rPr lang="en-US" smtClean="0"/>
              <a:t>‹#›</a:t>
            </a:fld>
            <a:endParaRPr lang="en-US"/>
          </a:p>
        </p:txBody>
      </p:sp>
    </p:spTree>
    <p:extLst>
      <p:ext uri="{BB962C8B-B14F-4D97-AF65-F5344CB8AC3E}">
        <p14:creationId xmlns:p14="http://schemas.microsoft.com/office/powerpoint/2010/main" val="3389480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F3EF1A-1A35-417B-A814-66784174D39E}" type="datetimeFigureOut">
              <a:rPr lang="en-US" smtClean="0"/>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A387BF-6468-465C-824F-457272A958A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086084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F3EF1A-1A35-417B-A814-66784174D39E}" type="datetimeFigureOut">
              <a:rPr lang="en-US" smtClean="0"/>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A387BF-6468-465C-824F-457272A958AB}" type="slidenum">
              <a:rPr lang="en-US" smtClean="0"/>
              <a:t>‹#›</a:t>
            </a:fld>
            <a:endParaRPr lang="en-US"/>
          </a:p>
        </p:txBody>
      </p:sp>
    </p:spTree>
    <p:extLst>
      <p:ext uri="{BB962C8B-B14F-4D97-AF65-F5344CB8AC3E}">
        <p14:creationId xmlns:p14="http://schemas.microsoft.com/office/powerpoint/2010/main" val="2130208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F3EF1A-1A35-417B-A814-66784174D39E}" type="datetimeFigureOut">
              <a:rPr lang="en-US" smtClean="0"/>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A387BF-6468-465C-824F-457272A958A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887263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F3EF1A-1A35-417B-A814-66784174D39E}" type="datetimeFigureOut">
              <a:rPr lang="en-US" smtClean="0"/>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A387BF-6468-465C-824F-457272A958AB}" type="slidenum">
              <a:rPr lang="en-US" smtClean="0"/>
              <a:t>‹#›</a:t>
            </a:fld>
            <a:endParaRPr lang="en-US"/>
          </a:p>
        </p:txBody>
      </p:sp>
    </p:spTree>
    <p:extLst>
      <p:ext uri="{BB962C8B-B14F-4D97-AF65-F5344CB8AC3E}">
        <p14:creationId xmlns:p14="http://schemas.microsoft.com/office/powerpoint/2010/main" val="21698826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F3EF1A-1A35-417B-A814-66784174D39E}" type="datetimeFigureOut">
              <a:rPr lang="en-US" smtClean="0"/>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A387BF-6468-465C-824F-457272A958AB}" type="slidenum">
              <a:rPr lang="en-US" smtClean="0"/>
              <a:t>‹#›</a:t>
            </a:fld>
            <a:endParaRPr lang="en-US"/>
          </a:p>
        </p:txBody>
      </p:sp>
    </p:spTree>
    <p:extLst>
      <p:ext uri="{BB962C8B-B14F-4D97-AF65-F5344CB8AC3E}">
        <p14:creationId xmlns:p14="http://schemas.microsoft.com/office/powerpoint/2010/main" val="2833104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F3EF1A-1A35-417B-A814-66784174D39E}" type="datetimeFigureOut">
              <a:rPr lang="en-US" smtClean="0"/>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A387BF-6468-465C-824F-457272A958AB}" type="slidenum">
              <a:rPr lang="en-US" smtClean="0"/>
              <a:t>‹#›</a:t>
            </a:fld>
            <a:endParaRPr lang="en-US"/>
          </a:p>
        </p:txBody>
      </p:sp>
    </p:spTree>
    <p:extLst>
      <p:ext uri="{BB962C8B-B14F-4D97-AF65-F5344CB8AC3E}">
        <p14:creationId xmlns:p14="http://schemas.microsoft.com/office/powerpoint/2010/main" val="1041819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F3EF1A-1A35-417B-A814-66784174D39E}" type="datetimeFigureOut">
              <a:rPr lang="en-US" smtClean="0"/>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A387BF-6468-465C-824F-457272A958AB}" type="slidenum">
              <a:rPr lang="en-US" smtClean="0"/>
              <a:t>‹#›</a:t>
            </a:fld>
            <a:endParaRPr lang="en-US"/>
          </a:p>
        </p:txBody>
      </p:sp>
    </p:spTree>
    <p:extLst>
      <p:ext uri="{BB962C8B-B14F-4D97-AF65-F5344CB8AC3E}">
        <p14:creationId xmlns:p14="http://schemas.microsoft.com/office/powerpoint/2010/main" val="4183734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F3EF1A-1A35-417B-A814-66784174D39E}" type="datetimeFigureOut">
              <a:rPr lang="en-US" smtClean="0"/>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A387BF-6468-465C-824F-457272A958AB}" type="slidenum">
              <a:rPr lang="en-US" smtClean="0"/>
              <a:t>‹#›</a:t>
            </a:fld>
            <a:endParaRPr lang="en-US"/>
          </a:p>
        </p:txBody>
      </p:sp>
    </p:spTree>
    <p:extLst>
      <p:ext uri="{BB962C8B-B14F-4D97-AF65-F5344CB8AC3E}">
        <p14:creationId xmlns:p14="http://schemas.microsoft.com/office/powerpoint/2010/main" val="232900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F3EF1A-1A35-417B-A814-66784174D39E}" type="datetimeFigureOut">
              <a:rPr lang="en-US" smtClean="0"/>
              <a:t>12/15/2020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A387BF-6468-465C-824F-457272A958AB}" type="slidenum">
              <a:rPr lang="en-US" smtClean="0"/>
              <a:t>‹#›</a:t>
            </a:fld>
            <a:endParaRPr lang="en-US"/>
          </a:p>
        </p:txBody>
      </p:sp>
    </p:spTree>
    <p:extLst>
      <p:ext uri="{BB962C8B-B14F-4D97-AF65-F5344CB8AC3E}">
        <p14:creationId xmlns:p14="http://schemas.microsoft.com/office/powerpoint/2010/main" val="3957284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F3EF1A-1A35-417B-A814-66784174D39E}" type="datetimeFigureOut">
              <a:rPr lang="en-US" smtClean="0"/>
              <a:t>12/15/2020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A387BF-6468-465C-824F-457272A958AB}" type="slidenum">
              <a:rPr lang="en-US" smtClean="0"/>
              <a:t>‹#›</a:t>
            </a:fld>
            <a:endParaRPr lang="en-US"/>
          </a:p>
        </p:txBody>
      </p:sp>
    </p:spTree>
    <p:extLst>
      <p:ext uri="{BB962C8B-B14F-4D97-AF65-F5344CB8AC3E}">
        <p14:creationId xmlns:p14="http://schemas.microsoft.com/office/powerpoint/2010/main" val="2350455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F3EF1A-1A35-417B-A814-66784174D39E}" type="datetimeFigureOut">
              <a:rPr lang="en-US" smtClean="0"/>
              <a:t>12/15/2020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A387BF-6468-465C-824F-457272A958AB}" type="slidenum">
              <a:rPr lang="en-US" smtClean="0"/>
              <a:t>‹#›</a:t>
            </a:fld>
            <a:endParaRPr lang="en-US"/>
          </a:p>
        </p:txBody>
      </p:sp>
    </p:spTree>
    <p:extLst>
      <p:ext uri="{BB962C8B-B14F-4D97-AF65-F5344CB8AC3E}">
        <p14:creationId xmlns:p14="http://schemas.microsoft.com/office/powerpoint/2010/main" val="4203894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F3EF1A-1A35-417B-A814-66784174D39E}" type="datetimeFigureOut">
              <a:rPr lang="en-US" smtClean="0"/>
              <a:t>12/15/2020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A387BF-6468-465C-824F-457272A958AB}" type="slidenum">
              <a:rPr lang="en-US" smtClean="0"/>
              <a:t>‹#›</a:t>
            </a:fld>
            <a:endParaRPr lang="en-US"/>
          </a:p>
        </p:txBody>
      </p:sp>
    </p:spTree>
    <p:extLst>
      <p:ext uri="{BB962C8B-B14F-4D97-AF65-F5344CB8AC3E}">
        <p14:creationId xmlns:p14="http://schemas.microsoft.com/office/powerpoint/2010/main" val="3176873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9F3EF1A-1A35-417B-A814-66784174D39E}" type="datetimeFigureOut">
              <a:rPr lang="en-US" smtClean="0"/>
              <a:t>12/15/2020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A387BF-6468-465C-824F-457272A958AB}" type="slidenum">
              <a:rPr lang="en-US" smtClean="0"/>
              <a:t>‹#›</a:t>
            </a:fld>
            <a:endParaRPr lang="en-US"/>
          </a:p>
        </p:txBody>
      </p:sp>
    </p:spTree>
    <p:extLst>
      <p:ext uri="{BB962C8B-B14F-4D97-AF65-F5344CB8AC3E}">
        <p14:creationId xmlns:p14="http://schemas.microsoft.com/office/powerpoint/2010/main" val="3831263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F3EF1A-1A35-417B-A814-66784174D39E}" type="datetimeFigureOut">
              <a:rPr lang="en-US" smtClean="0"/>
              <a:t>12/15/2020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A387BF-6468-465C-824F-457272A958AB}" type="slidenum">
              <a:rPr lang="en-US" smtClean="0"/>
              <a:t>‹#›</a:t>
            </a:fld>
            <a:endParaRPr lang="en-US"/>
          </a:p>
        </p:txBody>
      </p:sp>
    </p:spTree>
    <p:extLst>
      <p:ext uri="{BB962C8B-B14F-4D97-AF65-F5344CB8AC3E}">
        <p14:creationId xmlns:p14="http://schemas.microsoft.com/office/powerpoint/2010/main" val="2278576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9F3EF1A-1A35-417B-A814-66784174D39E}" type="datetimeFigureOut">
              <a:rPr lang="en-US" smtClean="0"/>
              <a:t>12/15/2020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EA387BF-6468-465C-824F-457272A958AB}" type="slidenum">
              <a:rPr lang="en-US" smtClean="0"/>
              <a:t>‹#›</a:t>
            </a:fld>
            <a:endParaRPr lang="en-US"/>
          </a:p>
        </p:txBody>
      </p:sp>
    </p:spTree>
    <p:extLst>
      <p:ext uri="{BB962C8B-B14F-4D97-AF65-F5344CB8AC3E}">
        <p14:creationId xmlns:p14="http://schemas.microsoft.com/office/powerpoint/2010/main" val="34866604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4689" y="2032953"/>
            <a:ext cx="9762488" cy="4172537"/>
          </a:xfrm>
        </p:spPr>
        <p:txBody>
          <a:bodyPr>
            <a:noAutofit/>
          </a:bodyPr>
          <a:lstStyle/>
          <a:p>
            <a:r>
              <a:rPr lang="en-US" sz="2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AMERICARN INTERNATIONAL UNIVERSITY-BANGLADESH										</a:t>
            </a:r>
          </a:p>
          <a:p>
            <a:r>
              <a:rPr lang="en-US" sz="2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Course Name: SOFTWARE ENGINEERING </a:t>
            </a:r>
          </a:p>
          <a:p>
            <a:r>
              <a:rPr lang="en-US" sz="2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Course Teacher: DR.MD.RAZIB HAYAT KHAN</a:t>
            </a:r>
            <a:r>
              <a:rPr lang="en-US" sz="2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a:t>
            </a:r>
          </a:p>
        </p:txBody>
      </p:sp>
      <p:pic>
        <p:nvPicPr>
          <p:cNvPr id="12" name="Picture 11" descr="A close up of a sign&#10;&#10;Description automatically generated">
            <a:extLst>
              <a:ext uri="{FF2B5EF4-FFF2-40B4-BE49-F238E27FC236}">
                <a16:creationId xmlns:a16="http://schemas.microsoft.com/office/drawing/2014/main" id="{5C984EEF-5AF8-4A7D-8A64-E33095B1EC4D}"/>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4261280" y="368896"/>
            <a:ext cx="1879107" cy="1646302"/>
          </a:xfrm>
          <a:prstGeom prst="rect">
            <a:avLst/>
          </a:prstGeom>
        </p:spPr>
      </p:pic>
    </p:spTree>
    <p:extLst>
      <p:ext uri="{BB962C8B-B14F-4D97-AF65-F5344CB8AC3E}">
        <p14:creationId xmlns:p14="http://schemas.microsoft.com/office/powerpoint/2010/main" val="3134030681"/>
      </p:ext>
    </p:extLst>
  </p:cSld>
  <p:clrMapOvr>
    <a:masterClrMapping/>
  </p:clrMapOvr>
  <mc:AlternateContent xmlns:mc="http://schemas.openxmlformats.org/markup-compatibility/2006" xmlns:p14="http://schemas.microsoft.com/office/powerpoint/2010/main">
    <mc:Choice Requires="p14">
      <p:transition spd="slow" p14:dur="2000" advTm="24052"/>
    </mc:Choice>
    <mc:Fallback xmlns="">
      <p:transition spd="slow" advTm="2405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04EAE1D-0416-4C41-9746-9801EE110D1A}"/>
              </a:ext>
            </a:extLst>
          </p:cNvPr>
          <p:cNvSpPr>
            <a:spLocks noGrp="1"/>
          </p:cNvSpPr>
          <p:nvPr>
            <p:ph type="title"/>
          </p:nvPr>
        </p:nvSpPr>
        <p:spPr>
          <a:xfrm>
            <a:off x="559294" y="-82248"/>
            <a:ext cx="8596668" cy="698356"/>
          </a:xfrm>
        </p:spPr>
        <p:txBody>
          <a:bodyPr/>
          <a:lstStyle/>
          <a:p>
            <a:r>
              <a:rPr lang="en-US" dirty="0"/>
              <a:t>                      Gantt Chart</a:t>
            </a:r>
          </a:p>
        </p:txBody>
      </p:sp>
      <p:pic>
        <p:nvPicPr>
          <p:cNvPr id="7" name="Content Placeholder 6">
            <a:extLst>
              <a:ext uri="{FF2B5EF4-FFF2-40B4-BE49-F238E27FC236}">
                <a16:creationId xmlns:a16="http://schemas.microsoft.com/office/drawing/2014/main" id="{43D0F13F-9D56-4772-B5AF-C6BEFEEA03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9294" y="532190"/>
            <a:ext cx="8596668" cy="6325810"/>
          </a:xfrm>
        </p:spPr>
      </p:pic>
    </p:spTree>
    <p:extLst>
      <p:ext uri="{BB962C8B-B14F-4D97-AF65-F5344CB8AC3E}">
        <p14:creationId xmlns:p14="http://schemas.microsoft.com/office/powerpoint/2010/main" val="2515309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473AD-43CA-49E8-B9C2-485404ECF3D2}"/>
              </a:ext>
            </a:extLst>
          </p:cNvPr>
          <p:cNvSpPr>
            <a:spLocks noGrp="1"/>
          </p:cNvSpPr>
          <p:nvPr>
            <p:ph type="title"/>
          </p:nvPr>
        </p:nvSpPr>
        <p:spPr/>
        <p:txBody>
          <a:bodyPr/>
          <a:lstStyle/>
          <a:p>
            <a:r>
              <a:rPr lang="en-US" dirty="0"/>
              <a:t>   Effort Estimation &amp;Budgeting</a:t>
            </a:r>
          </a:p>
        </p:txBody>
      </p:sp>
      <p:sp>
        <p:nvSpPr>
          <p:cNvPr id="6" name="Content Placeholder 5">
            <a:extLst>
              <a:ext uri="{FF2B5EF4-FFF2-40B4-BE49-F238E27FC236}">
                <a16:creationId xmlns:a16="http://schemas.microsoft.com/office/drawing/2014/main" id="{98E4B328-3C7C-4EAA-81F7-97564B4BDA2E}"/>
              </a:ext>
            </a:extLst>
          </p:cNvPr>
          <p:cNvSpPr>
            <a:spLocks noGrp="1"/>
          </p:cNvSpPr>
          <p:nvPr>
            <p:ph idx="1"/>
          </p:nvPr>
        </p:nvSpPr>
        <p:spPr>
          <a:xfrm>
            <a:off x="615190" y="1270000"/>
            <a:ext cx="8596668" cy="5588000"/>
          </a:xfrm>
        </p:spPr>
        <p:txBody>
          <a:bodyPr>
            <a:normAutofit fontScale="85000" lnSpcReduction="20000"/>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Effort = PM = Coefficient*(SLOC/1000)^P</a:t>
            </a: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=2.4(15000/1000)^1.05</a:t>
            </a: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=41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Development time = DM = 2.50*(PM)^T </a:t>
            </a: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=2.50*(41)^.38</a:t>
            </a: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=10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Required number of people = ST = PM/DM</a:t>
            </a: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=41/10</a:t>
            </a: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=4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Designing &amp; Coding=&gt; 10*22*8 [10 month,22 days , 8h]</a:t>
            </a: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=1760 h</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Total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sal</a:t>
            </a:r>
            <a:r>
              <a:rPr lang="en-US" sz="1800" dirty="0">
                <a:effectLst/>
                <a:latin typeface="Calibri" panose="020F0502020204030204" pitchFamily="34" charset="0"/>
                <a:ea typeface="Calibri" panose="020F0502020204030204" pitchFamily="34" charset="0"/>
                <a:cs typeface="Times New Roman" panose="02020603050405020304" pitchFamily="18" charset="0"/>
              </a:rPr>
              <a:t>(dev)= 1760*1100 [1h salary =1100tk] </a:t>
            </a: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=1936000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tk</a:t>
            </a:r>
            <a:r>
              <a:rPr lang="en-US" sz="1800" dirty="0">
                <a:effectLst/>
                <a:latin typeface="Calibri" panose="020F0502020204030204" pitchFamily="34" charset="0"/>
                <a:ea typeface="Calibri" panose="020F0502020204030204" pitchFamily="34" charset="0"/>
                <a:cs typeface="Times New Roman" panose="02020603050405020304" pitchFamily="18" charset="0"/>
              </a:rPr>
              <a:t> [4 dev salary] (1 dev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sal</a:t>
            </a:r>
            <a:r>
              <a:rPr lang="en-US" sz="1800" dirty="0">
                <a:effectLst/>
                <a:latin typeface="Calibri" panose="020F0502020204030204" pitchFamily="34" charset="0"/>
                <a:ea typeface="Calibri" panose="020F0502020204030204" pitchFamily="34" charset="0"/>
                <a:cs typeface="Times New Roman" panose="02020603050405020304" pitchFamily="18" charset="0"/>
              </a:rPr>
              <a:t>=484000)</a:t>
            </a: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Per month salary=(484000/10)</a:t>
            </a: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=48400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tk</a:t>
            </a:r>
            <a:r>
              <a:rPr lang="en-US" sz="1800" dirty="0">
                <a:effectLst/>
                <a:latin typeface="Calibri" panose="020F0502020204030204" pitchFamily="34" charset="0"/>
                <a:ea typeface="Calibri" panose="020F0502020204030204" pitchFamily="34" charset="0"/>
                <a:cs typeface="Times New Roman" panose="02020603050405020304" pitchFamily="18" charset="0"/>
              </a:rPr>
              <a:t>(1 dev)</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Requirement Analysis 15*8*600 [15 days, 600 per h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sal</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=72000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tk</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225642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0DC0F7-7853-4188-903C-14418D3CA6C5}"/>
              </a:ext>
            </a:extLst>
          </p:cNvPr>
          <p:cNvSpPr>
            <a:spLocks noGrp="1"/>
          </p:cNvSpPr>
          <p:nvPr>
            <p:ph idx="1"/>
          </p:nvPr>
        </p:nvSpPr>
        <p:spPr>
          <a:xfrm>
            <a:off x="677334" y="121506"/>
            <a:ext cx="8596668" cy="6736494"/>
          </a:xfrm>
        </p:spPr>
        <p:txBody>
          <a:bodyPr>
            <a:normAutofit lnSpcReduction="10000"/>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Maintenance  </a:t>
            </a:r>
          </a:p>
          <a:p>
            <a:pPr marL="0" marR="0" indent="0">
              <a:lnSpc>
                <a:spcPct val="107000"/>
              </a:lnSpc>
              <a:spcBef>
                <a:spcPts val="0"/>
              </a:spcBef>
              <a:spcAft>
                <a:spcPts val="800"/>
              </a:spcAft>
              <a:buNone/>
            </a:pPr>
            <a:r>
              <a:rPr lang="en-US" dirty="0">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 2*4*6*2500 [per week 2h, 6mon]</a:t>
            </a: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=120000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tk</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Travel Expense </a:t>
            </a:r>
          </a:p>
          <a:p>
            <a:pPr marL="0" marR="0" indent="0">
              <a:lnSpc>
                <a:spcPct val="107000"/>
              </a:lnSpc>
              <a:spcBef>
                <a:spcPts val="0"/>
              </a:spcBef>
              <a:spcAft>
                <a:spcPts val="800"/>
              </a:spcAft>
              <a:buNone/>
            </a:pPr>
            <a:r>
              <a:rPr lang="en-US" dirty="0">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10*5000</a:t>
            </a: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=50000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tk</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Office  Rent      </a:t>
            </a:r>
          </a:p>
          <a:p>
            <a:pPr marL="0" marR="0" indent="0">
              <a:lnSpc>
                <a:spcPct val="107000"/>
              </a:lnSpc>
              <a:spcBef>
                <a:spcPts val="0"/>
              </a:spcBef>
              <a:spcAft>
                <a:spcPts val="800"/>
              </a:spcAft>
              <a:buNone/>
            </a:pPr>
            <a:r>
              <a:rPr lang="en-US" dirty="0">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20000*10=200000 [per month 20000]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Utilities Expenses</a:t>
            </a:r>
          </a:p>
          <a:p>
            <a:pPr marL="0" marR="0" indent="0">
              <a:lnSpc>
                <a:spcPct val="107000"/>
              </a:lnSpc>
              <a:spcBef>
                <a:spcPts val="0"/>
              </a:spcBef>
              <a:spcAft>
                <a:spcPts val="800"/>
              </a:spcAft>
              <a:buNone/>
            </a:pPr>
            <a:r>
              <a:rPr lang="en-US" dirty="0">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 3500*10=35000</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Training/Hardware </a:t>
            </a: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3000*10</a:t>
            </a: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=30000</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Cost=1936000+72000+120000+50000+200000+35000+3000</a:t>
            </a: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=2416000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tk</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Profit margin= 241600*15% </a:t>
            </a: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=362400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tk</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dirty="0">
                <a:latin typeface="Calibri" panose="020F0502020204030204" pitchFamily="34" charset="0"/>
                <a:ea typeface="Calibri" panose="020F0502020204030204" pitchFamily="34" charset="0"/>
                <a:cs typeface="Times New Roman" panose="02020603050405020304" pitchFamily="18" charset="0"/>
              </a:rPr>
              <a:t>Pay bill (client)= 2778400 </a:t>
            </a:r>
            <a:r>
              <a:rPr lang="en-US" dirty="0" err="1">
                <a:latin typeface="Calibri" panose="020F0502020204030204" pitchFamily="34" charset="0"/>
                <a:ea typeface="Calibri" panose="020F0502020204030204" pitchFamily="34" charset="0"/>
                <a:cs typeface="Times New Roman" panose="02020603050405020304" pitchFamily="18" charset="0"/>
              </a:rPr>
              <a:t>tk</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247007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60444-1736-4224-B1E0-6CF1CAB53AEA}"/>
              </a:ext>
            </a:extLst>
          </p:cNvPr>
          <p:cNvSpPr>
            <a:spLocks noGrp="1"/>
          </p:cNvSpPr>
          <p:nvPr>
            <p:ph type="title"/>
          </p:nvPr>
        </p:nvSpPr>
        <p:spPr>
          <a:xfrm>
            <a:off x="677334" y="609600"/>
            <a:ext cx="8596668" cy="5070324"/>
          </a:xfrm>
        </p:spPr>
        <p:txBody>
          <a:bodyPr/>
          <a:lstStyle/>
          <a:p>
            <a:br>
              <a:rPr lang="en-US" dirty="0"/>
            </a:br>
            <a:br>
              <a:rPr lang="en-US" dirty="0"/>
            </a:br>
            <a:br>
              <a:rPr lang="en-US" dirty="0"/>
            </a:br>
            <a:r>
              <a:rPr lang="en-US" dirty="0"/>
              <a:t>            </a:t>
            </a:r>
            <a:r>
              <a:rPr lang="en-US" sz="8000" dirty="0"/>
              <a:t>Thank you</a:t>
            </a:r>
          </a:p>
        </p:txBody>
      </p:sp>
    </p:spTree>
    <p:extLst>
      <p:ext uri="{BB962C8B-B14F-4D97-AF65-F5344CB8AC3E}">
        <p14:creationId xmlns:p14="http://schemas.microsoft.com/office/powerpoint/2010/main" val="3052961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00" y="2006712"/>
            <a:ext cx="9707880" cy="2532062"/>
          </a:xfrm>
        </p:spPr>
        <p:txBody>
          <a:bodyPr>
            <a:normAutofit/>
          </a:bodyPr>
          <a:lstStyle/>
          <a:p>
            <a:r>
              <a:rPr lang="en-US" dirty="0"/>
              <a:t>	</a:t>
            </a:r>
            <a:r>
              <a:rPr lang="en-US" sz="4000" dirty="0"/>
              <a:t>Web Based Reservation System	</a:t>
            </a:r>
          </a:p>
          <a:p>
            <a:r>
              <a:rPr lang="en-US" dirty="0"/>
              <a:t>Group Member </a:t>
            </a:r>
          </a:p>
          <a:p>
            <a:r>
              <a:rPr lang="en-US" dirty="0" err="1"/>
              <a:t>Riyad,MD.Jahidul</a:t>
            </a:r>
            <a:r>
              <a:rPr lang="en-US" dirty="0"/>
              <a:t> Islam [19-41121-2]</a:t>
            </a:r>
          </a:p>
          <a:p>
            <a:r>
              <a:rPr lang="en-US" dirty="0" err="1"/>
              <a:t>Anjum,Md.Tasnim</a:t>
            </a:r>
            <a:r>
              <a:rPr lang="en-US" dirty="0"/>
              <a:t> [19-41136-2]</a:t>
            </a:r>
          </a:p>
          <a:p>
            <a:r>
              <a:rPr lang="en-US" dirty="0"/>
              <a:t>Abdullah Al </a:t>
            </a:r>
            <a:r>
              <a:rPr lang="en-US" dirty="0" err="1"/>
              <a:t>Alid</a:t>
            </a:r>
            <a:r>
              <a:rPr lang="en-US" dirty="0"/>
              <a:t> [19-40096-1]   </a:t>
            </a:r>
          </a:p>
        </p:txBody>
      </p:sp>
    </p:spTree>
    <p:extLst>
      <p:ext uri="{BB962C8B-B14F-4D97-AF65-F5344CB8AC3E}">
        <p14:creationId xmlns:p14="http://schemas.microsoft.com/office/powerpoint/2010/main" val="19501350"/>
      </p:ext>
    </p:extLst>
  </p:cSld>
  <p:clrMapOvr>
    <a:masterClrMapping/>
  </p:clrMapOvr>
  <mc:AlternateContent xmlns:mc="http://schemas.openxmlformats.org/markup-compatibility/2006" xmlns:p14="http://schemas.microsoft.com/office/powerpoint/2010/main">
    <mc:Choice Requires="p14">
      <p:transition spd="slow" p14:dur="2000" advTm="24052"/>
    </mc:Choice>
    <mc:Fallback xmlns="">
      <p:transition spd="slow" advTm="2405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C1AF1-C14A-4B4E-9925-7038BB2736B2}"/>
              </a:ext>
            </a:extLst>
          </p:cNvPr>
          <p:cNvSpPr>
            <a:spLocks noGrp="1"/>
          </p:cNvSpPr>
          <p:nvPr>
            <p:ph type="title"/>
          </p:nvPr>
        </p:nvSpPr>
        <p:spPr/>
        <p:txBody>
          <a:bodyPr/>
          <a:lstStyle/>
          <a:p>
            <a:r>
              <a:rPr lang="en-US" dirty="0"/>
              <a:t>                 Idea Generate</a:t>
            </a:r>
          </a:p>
        </p:txBody>
      </p:sp>
      <p:sp>
        <p:nvSpPr>
          <p:cNvPr id="3" name="Content Placeholder 2">
            <a:extLst>
              <a:ext uri="{FF2B5EF4-FFF2-40B4-BE49-F238E27FC236}">
                <a16:creationId xmlns:a16="http://schemas.microsoft.com/office/drawing/2014/main" id="{28383F42-AA7C-43F4-8B59-1AACF7033620}"/>
              </a:ext>
            </a:extLst>
          </p:cNvPr>
          <p:cNvSpPr>
            <a:spLocks noGrp="1"/>
          </p:cNvSpPr>
          <p:nvPr>
            <p:ph idx="1"/>
          </p:nvPr>
        </p:nvSpPr>
        <p:spPr>
          <a:xfrm>
            <a:off x="390617" y="1207363"/>
            <a:ext cx="8883385" cy="5650637"/>
          </a:xfrm>
        </p:spPr>
        <p:txBody>
          <a:bodyPr/>
          <a:lstStyle/>
          <a:p>
            <a:r>
              <a:rPr lang="en-US" dirty="0"/>
              <a:t>We students sometimes face problems for reserving slot for indoor games, outdoor game and </a:t>
            </a:r>
            <a:r>
              <a:rPr lang="en-US" dirty="0" err="1"/>
              <a:t>muktomoncho</a:t>
            </a:r>
            <a:r>
              <a:rPr lang="en-US" dirty="0"/>
              <a:t>. Also, Faculty members generally face problems when they need to book class room for extra class. After that, If we students need to apply for fund so that we can work on interesting project, the process of applying is not so easy. Next, if someone accidentally lost his/her id card, The process of retrieve new id card is quite difficult. Again, if there is not available  important books in library the process of applying for bringing new books in library is also hard. That’s why  we are working on it by developing a web base system.</a:t>
            </a:r>
          </a:p>
        </p:txBody>
      </p:sp>
    </p:spTree>
    <p:extLst>
      <p:ext uri="{BB962C8B-B14F-4D97-AF65-F5344CB8AC3E}">
        <p14:creationId xmlns:p14="http://schemas.microsoft.com/office/powerpoint/2010/main" val="2352068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9826BF0-F182-4556-998C-726E7D843748}"/>
              </a:ext>
            </a:extLst>
          </p:cNvPr>
          <p:cNvSpPr>
            <a:spLocks noGrp="1"/>
          </p:cNvSpPr>
          <p:nvPr>
            <p:ph type="title"/>
          </p:nvPr>
        </p:nvSpPr>
        <p:spPr/>
        <p:txBody>
          <a:bodyPr/>
          <a:lstStyle/>
          <a:p>
            <a:r>
              <a:rPr lang="en-US" dirty="0"/>
              <a:t>                </a:t>
            </a:r>
            <a:r>
              <a:rPr lang="en-US" dirty="0" err="1"/>
              <a:t>Uml</a:t>
            </a:r>
            <a:r>
              <a:rPr lang="en-US" dirty="0"/>
              <a:t> Use Case Diagram</a:t>
            </a:r>
          </a:p>
        </p:txBody>
      </p:sp>
      <p:sp>
        <p:nvSpPr>
          <p:cNvPr id="3" name="Content Placeholder 2"/>
          <p:cNvSpPr>
            <a:spLocks noGrp="1"/>
          </p:cNvSpPr>
          <p:nvPr>
            <p:ph idx="1"/>
          </p:nvPr>
        </p:nvSpPr>
        <p:spPr>
          <a:xfrm>
            <a:off x="677334" y="2178344"/>
            <a:ext cx="8596668" cy="3880773"/>
          </a:xfrm>
        </p:spPr>
        <p:txBody>
          <a:bodyPr>
            <a:normAutofit/>
          </a:bodyPr>
          <a:lstStyle/>
          <a:p>
            <a:pPr marL="0" indent="0">
              <a:buNone/>
            </a:pPr>
            <a:r>
              <a:rPr lang="en-US" dirty="0"/>
              <a:t>                                                 </a:t>
            </a:r>
          </a:p>
          <a:p>
            <a:pPr marL="0" indent="0">
              <a:buNone/>
            </a:pPr>
            <a:endParaRPr lang="en-US" dirty="0"/>
          </a:p>
          <a:p>
            <a:pPr marL="0" indent="0">
              <a:buNone/>
            </a:pPr>
            <a:endParaRPr lang="en-US" dirty="0"/>
          </a:p>
          <a:p>
            <a:pPr marL="0" indent="0">
              <a:buNone/>
            </a:pPr>
            <a:r>
              <a:rPr lang="en-US" sz="5400" b="1" i="1" dirty="0">
                <a:effectLst>
                  <a:outerShdw blurRad="38100" dist="38100" dir="2700000" algn="tl">
                    <a:srgbClr val="000000">
                      <a:alpha val="43137"/>
                    </a:srgbClr>
                  </a:outerShdw>
                </a:effectLst>
              </a:rPr>
              <a:t>             </a:t>
            </a:r>
            <a:endParaRPr lang="en-US" sz="5400" b="1" dirty="0">
              <a:solidFill>
                <a:schemeClr val="accent1"/>
              </a:solidFill>
              <a:effectLst>
                <a:outerShdw blurRad="38100" dist="38100" dir="2700000" algn="tl">
                  <a:srgbClr val="000000">
                    <a:alpha val="43137"/>
                  </a:srgbClr>
                </a:outerShdw>
              </a:effectLst>
            </a:endParaRPr>
          </a:p>
        </p:txBody>
      </p:sp>
      <p:pic>
        <p:nvPicPr>
          <p:cNvPr id="18" name="Picture 17">
            <a:extLst>
              <a:ext uri="{FF2B5EF4-FFF2-40B4-BE49-F238E27FC236}">
                <a16:creationId xmlns:a16="http://schemas.microsoft.com/office/drawing/2014/main" id="{136225F5-9653-4B59-BBCF-9D33344B99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7861" y="1270000"/>
            <a:ext cx="7395614" cy="5442010"/>
          </a:xfrm>
          <a:prstGeom prst="rect">
            <a:avLst/>
          </a:prstGeom>
        </p:spPr>
      </p:pic>
    </p:spTree>
    <p:extLst>
      <p:ext uri="{BB962C8B-B14F-4D97-AF65-F5344CB8AC3E}">
        <p14:creationId xmlns:p14="http://schemas.microsoft.com/office/powerpoint/2010/main" val="1866536528"/>
      </p:ext>
    </p:extLst>
  </p:cSld>
  <p:clrMapOvr>
    <a:masterClrMapping/>
  </p:clrMapOvr>
  <mc:AlternateContent xmlns:mc="http://schemas.openxmlformats.org/markup-compatibility/2006" xmlns:p14="http://schemas.microsoft.com/office/powerpoint/2010/main">
    <mc:Choice Requires="p14">
      <p:transition spd="slow" p14:dur="2000" advTm="4096"/>
    </mc:Choice>
    <mc:Fallback xmlns="">
      <p:transition spd="slow" advTm="409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Effect transition="in" filter="fade">
                                      <p:cBhvr>
                                        <p:cTn id="11"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72D32-0967-4975-807D-69B309883F1B}"/>
              </a:ext>
            </a:extLst>
          </p:cNvPr>
          <p:cNvSpPr>
            <a:spLocks noGrp="1"/>
          </p:cNvSpPr>
          <p:nvPr>
            <p:ph type="title"/>
          </p:nvPr>
        </p:nvSpPr>
        <p:spPr/>
        <p:txBody>
          <a:bodyPr/>
          <a:lstStyle/>
          <a:p>
            <a:r>
              <a:rPr lang="en-US" dirty="0"/>
              <a:t>                    Mock Design</a:t>
            </a:r>
          </a:p>
        </p:txBody>
      </p:sp>
      <p:pic>
        <p:nvPicPr>
          <p:cNvPr id="5" name="Content Placeholder 4">
            <a:extLst>
              <a:ext uri="{FF2B5EF4-FFF2-40B4-BE49-F238E27FC236}">
                <a16:creationId xmlns:a16="http://schemas.microsoft.com/office/drawing/2014/main" id="{E2B80778-54D9-468E-884C-660C6F85B8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9497" y="1769971"/>
            <a:ext cx="3036161" cy="3881437"/>
          </a:xfrm>
        </p:spPr>
      </p:pic>
      <p:pic>
        <p:nvPicPr>
          <p:cNvPr id="4" name="Picture 3">
            <a:extLst>
              <a:ext uri="{FF2B5EF4-FFF2-40B4-BE49-F238E27FC236}">
                <a16:creationId xmlns:a16="http://schemas.microsoft.com/office/drawing/2014/main" id="{614B0028-64DC-410A-AC3F-C92FE59D3E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3976" y="1769970"/>
            <a:ext cx="2840853" cy="3881437"/>
          </a:xfrm>
          <a:prstGeom prst="rect">
            <a:avLst/>
          </a:prstGeom>
        </p:spPr>
      </p:pic>
      <p:pic>
        <p:nvPicPr>
          <p:cNvPr id="8" name="Picture 7">
            <a:extLst>
              <a:ext uri="{FF2B5EF4-FFF2-40B4-BE49-F238E27FC236}">
                <a16:creationId xmlns:a16="http://schemas.microsoft.com/office/drawing/2014/main" id="{9EE8E8E6-79D4-4A9F-8323-1B9D92FD92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8970" y="1769969"/>
            <a:ext cx="3410653" cy="3796330"/>
          </a:xfrm>
          <a:prstGeom prst="rect">
            <a:avLst/>
          </a:prstGeom>
        </p:spPr>
      </p:pic>
    </p:spTree>
    <p:extLst>
      <p:ext uri="{BB962C8B-B14F-4D97-AF65-F5344CB8AC3E}">
        <p14:creationId xmlns:p14="http://schemas.microsoft.com/office/powerpoint/2010/main" val="4190886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EEFF1-4C7A-4A50-9B3E-2E1F73FC1B85}"/>
              </a:ext>
            </a:extLst>
          </p:cNvPr>
          <p:cNvSpPr>
            <a:spLocks noGrp="1"/>
          </p:cNvSpPr>
          <p:nvPr>
            <p:ph type="title"/>
          </p:nvPr>
        </p:nvSpPr>
        <p:spPr/>
        <p:txBody>
          <a:bodyPr/>
          <a:lstStyle/>
          <a:p>
            <a:r>
              <a:rPr lang="en-US" dirty="0"/>
              <a:t>                Activity Diagram</a:t>
            </a:r>
          </a:p>
        </p:txBody>
      </p:sp>
      <p:pic>
        <p:nvPicPr>
          <p:cNvPr id="7" name="Content Placeholder 6">
            <a:extLst>
              <a:ext uri="{FF2B5EF4-FFF2-40B4-BE49-F238E27FC236}">
                <a16:creationId xmlns:a16="http://schemas.microsoft.com/office/drawing/2014/main" id="{39BDB4D3-7657-4E4E-9074-E70639F87CF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46575" y="1364343"/>
            <a:ext cx="8874835" cy="4357234"/>
          </a:xfrm>
        </p:spPr>
      </p:pic>
    </p:spTree>
    <p:extLst>
      <p:ext uri="{BB962C8B-B14F-4D97-AF65-F5344CB8AC3E}">
        <p14:creationId xmlns:p14="http://schemas.microsoft.com/office/powerpoint/2010/main" val="2192620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AB1DF-B39E-488F-8468-CE50AD2CC44A}"/>
              </a:ext>
            </a:extLst>
          </p:cNvPr>
          <p:cNvSpPr>
            <a:spLocks noGrp="1"/>
          </p:cNvSpPr>
          <p:nvPr>
            <p:ph type="title"/>
          </p:nvPr>
        </p:nvSpPr>
        <p:spPr/>
        <p:txBody>
          <a:bodyPr/>
          <a:lstStyle/>
          <a:p>
            <a:r>
              <a:rPr lang="en-US" dirty="0"/>
              <a:t>                           Jira</a:t>
            </a:r>
          </a:p>
        </p:txBody>
      </p:sp>
      <p:pic>
        <p:nvPicPr>
          <p:cNvPr id="5" name="Content Placeholder 4">
            <a:extLst>
              <a:ext uri="{FF2B5EF4-FFF2-40B4-BE49-F238E27FC236}">
                <a16:creationId xmlns:a16="http://schemas.microsoft.com/office/drawing/2014/main" id="{DF213C21-9E1A-4ADC-A259-C14C1C6B7C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5107" y="1270000"/>
            <a:ext cx="8774481" cy="5348513"/>
          </a:xfrm>
        </p:spPr>
      </p:pic>
      <p:cxnSp>
        <p:nvCxnSpPr>
          <p:cNvPr id="4" name="Straight Connector 3">
            <a:extLst>
              <a:ext uri="{FF2B5EF4-FFF2-40B4-BE49-F238E27FC236}">
                <a16:creationId xmlns:a16="http://schemas.microsoft.com/office/drawing/2014/main" id="{BA30A451-55BA-425D-BE0B-BBC846767F3B}"/>
              </a:ext>
            </a:extLst>
          </p:cNvPr>
          <p:cNvCxnSpPr/>
          <p:nvPr/>
        </p:nvCxnSpPr>
        <p:spPr>
          <a:xfrm>
            <a:off x="3932808" y="417250"/>
            <a:ext cx="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8244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FC6F7-F8E7-4A55-B187-4CEC1D0C2321}"/>
              </a:ext>
            </a:extLst>
          </p:cNvPr>
          <p:cNvSpPr>
            <a:spLocks noGrp="1"/>
          </p:cNvSpPr>
          <p:nvPr>
            <p:ph type="title"/>
          </p:nvPr>
        </p:nvSpPr>
        <p:spPr>
          <a:xfrm>
            <a:off x="721722" y="88778"/>
            <a:ext cx="8596668" cy="692457"/>
          </a:xfrm>
        </p:spPr>
        <p:txBody>
          <a:bodyPr/>
          <a:lstStyle/>
          <a:p>
            <a:r>
              <a:rPr lang="en-US" dirty="0"/>
              <a:t>                           Git</a:t>
            </a:r>
          </a:p>
        </p:txBody>
      </p:sp>
      <p:pic>
        <p:nvPicPr>
          <p:cNvPr id="5" name="Content Placeholder 4">
            <a:extLst>
              <a:ext uri="{FF2B5EF4-FFF2-40B4-BE49-F238E27FC236}">
                <a16:creationId xmlns:a16="http://schemas.microsoft.com/office/drawing/2014/main" id="{3272F5E8-05CF-482E-90ED-BCD71BBDE9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80" y="781235"/>
            <a:ext cx="9382801" cy="6076765"/>
          </a:xfrm>
        </p:spPr>
      </p:pic>
    </p:spTree>
    <p:extLst>
      <p:ext uri="{BB962C8B-B14F-4D97-AF65-F5344CB8AC3E}">
        <p14:creationId xmlns:p14="http://schemas.microsoft.com/office/powerpoint/2010/main" val="2523995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197E8-5B21-4318-B325-E2D8516EA72A}"/>
              </a:ext>
            </a:extLst>
          </p:cNvPr>
          <p:cNvSpPr>
            <a:spLocks noGrp="1"/>
          </p:cNvSpPr>
          <p:nvPr>
            <p:ph type="title"/>
          </p:nvPr>
        </p:nvSpPr>
        <p:spPr/>
        <p:txBody>
          <a:bodyPr/>
          <a:lstStyle/>
          <a:p>
            <a:r>
              <a:rPr lang="en-US" dirty="0"/>
              <a:t>                    Class Diagram</a:t>
            </a:r>
          </a:p>
        </p:txBody>
      </p:sp>
      <p:pic>
        <p:nvPicPr>
          <p:cNvPr id="7" name="Content Placeholder 6">
            <a:extLst>
              <a:ext uri="{FF2B5EF4-FFF2-40B4-BE49-F238E27FC236}">
                <a16:creationId xmlns:a16="http://schemas.microsoft.com/office/drawing/2014/main" id="{0FA8EA32-9637-4F2F-9050-FD3BA7AA2C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97" y="1326408"/>
            <a:ext cx="9516862" cy="5260237"/>
          </a:xfrm>
        </p:spPr>
      </p:pic>
    </p:spTree>
    <p:extLst>
      <p:ext uri="{BB962C8B-B14F-4D97-AF65-F5344CB8AC3E}">
        <p14:creationId xmlns:p14="http://schemas.microsoft.com/office/powerpoint/2010/main" val="139190853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650</TotalTime>
  <Words>365</Words>
  <Application>Microsoft Office PowerPoint</Application>
  <PresentationFormat>Widescreen</PresentationFormat>
  <Paragraphs>58</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Trebuchet MS</vt:lpstr>
      <vt:lpstr>Wingdings 3</vt:lpstr>
      <vt:lpstr>Facet</vt:lpstr>
      <vt:lpstr>PowerPoint Presentation</vt:lpstr>
      <vt:lpstr>PowerPoint Presentation</vt:lpstr>
      <vt:lpstr>                 Idea Generate</vt:lpstr>
      <vt:lpstr>                Uml Use Case Diagram</vt:lpstr>
      <vt:lpstr>                    Mock Design</vt:lpstr>
      <vt:lpstr>                Activity Diagram</vt:lpstr>
      <vt:lpstr>                           Jira</vt:lpstr>
      <vt:lpstr>                           Git</vt:lpstr>
      <vt:lpstr>                    Class Diagram</vt:lpstr>
      <vt:lpstr>                      Gantt Chart</vt:lpstr>
      <vt:lpstr>   Effort Estimation &amp;Budgeting</vt:lpstr>
      <vt:lpstr>PowerPoint Presentation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zishan Zishan</cp:lastModifiedBy>
  <cp:revision>71</cp:revision>
  <dcterms:created xsi:type="dcterms:W3CDTF">2020-08-08T23:58:09Z</dcterms:created>
  <dcterms:modified xsi:type="dcterms:W3CDTF">2020-12-15T08:45:54Z</dcterms:modified>
</cp:coreProperties>
</file>