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 b="def" i="def"/>
      <a:tcStyle>
        <a:tcBdr/>
        <a:fill>
          <a:solidFill>
            <a:srgbClr val="F3F9FA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"/>
          <p:cNvSpPr txBox="1"/>
          <p:nvPr>
            <p:ph type="sldNum" sz="quarter" idx="2"/>
          </p:nvPr>
        </p:nvSpPr>
        <p:spPr>
          <a:xfrm>
            <a:off x="8785125" y="6530974"/>
            <a:ext cx="206476" cy="190501"/>
          </a:xfrm>
          <a:prstGeom prst="rect">
            <a:avLst/>
          </a:prstGeom>
        </p:spPr>
        <p:txBody>
          <a:bodyPr lIns="0" tIns="0" rIns="0" bIns="0" anchor="b"/>
          <a:lstStyle>
            <a:lvl1pPr>
              <a:spcBef>
                <a:spcPts val="500"/>
              </a:spcBef>
              <a:defRPr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" name="Title Text"/>
          <p:cNvSpPr txBox="1"/>
          <p:nvPr>
            <p:ph type="title"/>
          </p:nvPr>
        </p:nvSpPr>
        <p:spPr>
          <a:xfrm>
            <a:off x="152400" y="0"/>
            <a:ext cx="8839200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152400" y="1295400"/>
            <a:ext cx="8839200" cy="5181600"/>
          </a:xfrm>
          <a:prstGeom prst="rect">
            <a:avLst/>
          </a:prstGeom>
        </p:spPr>
        <p:txBody>
          <a:bodyPr/>
          <a:lstStyle>
            <a:lvl1pPr marL="292100" indent="-292100" algn="l">
              <a:buSzPct val="100000"/>
              <a:buChar char="»"/>
            </a:lvl1pPr>
            <a:lvl2pPr marL="707292" indent="-300892" algn="l">
              <a:buSzPct val="100000"/>
              <a:buChar char="▪"/>
            </a:lvl2pPr>
            <a:lvl3pPr marL="1066800" indent="-266700" algn="l">
              <a:buSzPct val="100000"/>
              <a:buChar char="–"/>
            </a:lvl3pPr>
            <a:lvl4pPr marL="1385252" indent="-242252" algn="l">
              <a:buSzPct val="100000"/>
              <a:buChar char="–"/>
            </a:lvl4pPr>
            <a:lvl5pPr marL="1773590" indent="-343252" algn="l">
              <a:buSzPct val="100000"/>
              <a:buChar char="»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04800" y="1600200"/>
            <a:ext cx="85344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04800" y="4038600"/>
            <a:ext cx="8534400" cy="2209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Rounded Rectangle"/>
          <p:cNvSpPr/>
          <p:nvPr/>
        </p:nvSpPr>
        <p:spPr>
          <a:xfrm>
            <a:off x="0" y="0"/>
            <a:ext cx="9144000" cy="1004888"/>
          </a:xfrm>
          <a:prstGeom prst="roundRect">
            <a:avLst>
              <a:gd name="adj" fmla="val 111"/>
            </a:avLst>
          </a:prstGeom>
          <a:gradFill>
            <a:gsLst>
              <a:gs pos="0">
                <a:srgbClr val="76769A"/>
              </a:gs>
              <a:gs pos="100000">
                <a:srgbClr val="4E4E72"/>
              </a:gs>
            </a:gsLst>
            <a:lin ang="16200000"/>
          </a:gradFill>
          <a:ln w="9398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defTabSz="457200">
              <a:lnSpc>
                <a:spcPct val="93000"/>
              </a:lnSpc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0" marR="0" indent="0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346075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739775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1030287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1376362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1833562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2290762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2747962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3205162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OP, Prototypes, and Inheritance"/>
          <p:cNvSpPr txBox="1"/>
          <p:nvPr>
            <p:ph type="ctrTitle"/>
          </p:nvPr>
        </p:nvSpPr>
        <p:spPr>
          <a:xfrm>
            <a:off x="304800" y="1600199"/>
            <a:ext cx="8534400" cy="2286002"/>
          </a:xfrm>
          <a:prstGeom prst="rect">
            <a:avLst/>
          </a:prstGeom>
        </p:spPr>
        <p:txBody>
          <a:bodyPr/>
          <a:lstStyle/>
          <a:p>
            <a:pPr/>
            <a:r>
              <a:t>OOP, Prototypes, and Inheritance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8785125" y="6530975"/>
            <a:ext cx="206475" cy="190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9" name="How constructors 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constructors work</a:t>
            </a:r>
          </a:p>
        </p:txBody>
      </p:sp>
      <p:sp>
        <p:nvSpPr>
          <p:cNvPr id="70" name="when any function called with new, JavaScript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•"/>
            </a:pPr>
            <a:r>
              <a:t>when any function called with new, JavaScript:</a:t>
            </a:r>
          </a:p>
          <a:p>
            <a:pPr lvl="1" marL="685800" indent="-279400">
              <a:spcBef>
                <a:spcPts val="0"/>
              </a:spcBef>
              <a:defRPr sz="2600"/>
            </a:pPr>
            <a:r>
              <a:t>creates a new empty anonymous object</a:t>
            </a:r>
          </a:p>
          <a:p>
            <a:pPr lvl="1" marL="685800" indent="-279400">
              <a:spcBef>
                <a:spcPts val="0"/>
              </a:spcBef>
              <a:defRPr sz="2600"/>
            </a:pPr>
            <a:r>
              <a:t>uses the new empty object as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t> within the call</a:t>
            </a:r>
          </a:p>
          <a:p>
            <a:pPr lvl="1" marL="685800" indent="-279400">
              <a:spcBef>
                <a:spcPts val="0"/>
              </a:spcBef>
              <a:defRPr b="1" sz="2600"/>
            </a:pPr>
            <a:r>
              <a:t>attaches the function's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.prototype</a:t>
            </a:r>
            <a:r>
              <a:t> property to the new object as its internal prototype</a:t>
            </a:r>
          </a:p>
          <a:p>
            <a:pPr lvl="1" marL="685800" indent="-279400">
              <a:spcBef>
                <a:spcPts val="0"/>
              </a:spcBef>
              <a:defRPr sz="2600"/>
            </a:pPr>
            <a:r>
              <a:t>implicitly returns the new object at the end of the call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8785125" y="6530975"/>
            <a:ext cx="206475" cy="190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3" name="The prototype chai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prototype chain</a:t>
            </a:r>
          </a:p>
        </p:txBody>
      </p:sp>
      <p:sp>
        <p:nvSpPr>
          <p:cNvPr id="74" name="var p1 = new Point(4, -3);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ctr">
              <a:buSzTx/>
              <a:buNone/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var p1 = new Point(4, -3);</a:t>
            </a:r>
          </a:p>
          <a:p>
            <a:pPr lvl="1" marL="685800" indent="-279400">
              <a:lnSpc>
                <a:spcPct val="90000"/>
              </a:lnSpc>
              <a:spcBef>
                <a:spcPts val="0"/>
              </a:spcBef>
              <a:defRPr sz="26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lvl="1" marL="685800" indent="-279400">
              <a:lnSpc>
                <a:spcPct val="90000"/>
              </a:lnSpc>
              <a:spcBef>
                <a:spcPts val="0"/>
              </a:spcBef>
              <a:defRPr sz="26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lvl="1" marL="685800" indent="-279400">
              <a:lnSpc>
                <a:spcPct val="90000"/>
              </a:lnSpc>
              <a:spcBef>
                <a:spcPts val="0"/>
              </a:spcBef>
              <a:defRPr sz="26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lvl="1" marL="685800" indent="-279400">
              <a:lnSpc>
                <a:spcPct val="90000"/>
              </a:lnSpc>
              <a:spcBef>
                <a:spcPts val="0"/>
              </a:spcBef>
              <a:defRPr sz="26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lvl="1" marL="685800" indent="-279400">
              <a:lnSpc>
                <a:spcPct val="90000"/>
              </a:lnSpc>
              <a:spcBef>
                <a:spcPts val="0"/>
              </a:spcBef>
              <a:defRPr sz="26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buChar char="•"/>
            </a:pPr>
            <a:r>
              <a:t>when you ask for a property (or method) in an object, JS: </a:t>
            </a:r>
          </a:p>
          <a:p>
            <a:pPr lvl="1" marL="685800" indent="-279400">
              <a:spcBef>
                <a:spcPts val="0"/>
              </a:spcBef>
              <a:defRPr sz="2600"/>
            </a:pPr>
            <a:r>
              <a:t>sees if the </a:t>
            </a:r>
            <a:r>
              <a:rPr b="1"/>
              <a:t>object itself</a:t>
            </a:r>
            <a:r>
              <a:t> contains that property</a:t>
            </a:r>
          </a:p>
          <a:p>
            <a:pPr lvl="1" marL="685800" indent="-279400">
              <a:spcBef>
                <a:spcPts val="0"/>
              </a:spcBef>
              <a:defRPr sz="2600"/>
            </a:pPr>
            <a:r>
              <a:t>if not, recursively checks the object's </a:t>
            </a:r>
            <a:r>
              <a:rPr b="1"/>
              <a:t>prototype</a:t>
            </a:r>
            <a:r>
              <a:t> for it</a:t>
            </a:r>
          </a:p>
          <a:p>
            <a:pPr lvl="1" marL="685800" indent="-279400">
              <a:spcBef>
                <a:spcPts val="0"/>
              </a:spcBef>
              <a:defRPr sz="2600"/>
            </a:pPr>
            <a:r>
              <a:t>if not found, continues up the "prototype chain" until it finds the property or gives up with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undefined</a:t>
            </a:r>
          </a:p>
        </p:txBody>
      </p:sp>
      <p:pic>
        <p:nvPicPr>
          <p:cNvPr id="75" name="prototype-chain.png" descr="prototype-chai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0675" y="1916112"/>
            <a:ext cx="5953125" cy="1905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"/>
          <p:cNvSpPr txBox="1"/>
          <p:nvPr>
            <p:ph type="sldNum" sz="quarter" idx="2"/>
          </p:nvPr>
        </p:nvSpPr>
        <p:spPr>
          <a:xfrm>
            <a:off x="8785125" y="6530975"/>
            <a:ext cx="206475" cy="190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8" name="Augmenting a type via prototyp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05255">
              <a:defRPr sz="4356"/>
            </a:lvl1pPr>
          </a:lstStyle>
          <a:p>
            <a:pPr/>
            <a:r>
              <a:t>Augmenting a type via prototypes</a:t>
            </a:r>
          </a:p>
        </p:txBody>
      </p:sp>
      <p:sp>
        <p:nvSpPr>
          <p:cNvPr id="79" name="// adding a method to the prototyp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77495" indent="-277495" defTabSz="868680">
              <a:lnSpc>
                <a:spcPct val="80000"/>
              </a:lnSpc>
              <a:spcBef>
                <a:spcPts val="500"/>
              </a:spcBef>
              <a:buSzTx/>
              <a:buNone/>
              <a:defRPr sz="228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// adding a method to the prototype</a:t>
            </a:r>
          </a:p>
          <a:p>
            <a:pPr marL="277495" indent="-277495" defTabSz="868680">
              <a:lnSpc>
                <a:spcPct val="80000"/>
              </a:lnSpc>
              <a:spcBef>
                <a:spcPts val="500"/>
              </a:spcBef>
              <a:buSzTx/>
              <a:buNone/>
              <a:defRPr b="1" i="1" sz="2280">
                <a:latin typeface="Consolas"/>
                <a:ea typeface="Consolas"/>
                <a:cs typeface="Consolas"/>
                <a:sym typeface="Consolas"/>
              </a:defRPr>
            </a:pPr>
            <a:r>
              <a:t>function</a:t>
            </a:r>
            <a:r>
              <a:rPr b="0" i="0"/>
              <a:t>.prototype.</a:t>
            </a:r>
            <a:r>
              <a:t>name</a:t>
            </a:r>
            <a:r>
              <a:rPr b="0" i="0"/>
              <a:t> = function(</a:t>
            </a:r>
            <a:r>
              <a:t>params</a:t>
            </a:r>
            <a:r>
              <a:rPr b="0" i="0"/>
              <a:t>) {</a:t>
            </a:r>
          </a:p>
          <a:p>
            <a:pPr marL="277495" indent="-277495" defTabSz="868680">
              <a:lnSpc>
                <a:spcPct val="80000"/>
              </a:lnSpc>
              <a:spcBef>
                <a:spcPts val="500"/>
              </a:spcBef>
              <a:buSzTx/>
              <a:buNone/>
              <a:defRPr sz="228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 b="1" i="1"/>
              <a:t>statements</a:t>
            </a:r>
            <a:r>
              <a:t>;</a:t>
            </a:r>
          </a:p>
          <a:p>
            <a:pPr marL="277495" indent="-277495" defTabSz="868680">
              <a:lnSpc>
                <a:spcPct val="80000"/>
              </a:lnSpc>
              <a:spcBef>
                <a:spcPts val="500"/>
              </a:spcBef>
              <a:buSzTx/>
              <a:buNone/>
              <a:defRPr sz="2280">
                <a:latin typeface="Consolas"/>
                <a:ea typeface="Consolas"/>
                <a:cs typeface="Consolas"/>
                <a:sym typeface="Consolas"/>
              </a:defRPr>
            </a:pPr>
            <a:r>
              <a:t>};</a:t>
            </a:r>
          </a:p>
          <a:p>
            <a:pPr marL="277495" indent="-277495" defTabSz="868680">
              <a:lnSpc>
                <a:spcPct val="80000"/>
              </a:lnSpc>
              <a:buSzTx/>
              <a:buNone/>
              <a:defRPr sz="228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marL="277495" indent="-277495" defTabSz="868680">
              <a:lnSpc>
                <a:spcPct val="80000"/>
              </a:lnSpc>
              <a:spcBef>
                <a:spcPts val="500"/>
              </a:spcBef>
              <a:buSzTx/>
              <a:buNone/>
              <a:defRPr sz="2280">
                <a:latin typeface="Consolas"/>
                <a:ea typeface="Consolas"/>
                <a:cs typeface="Consolas"/>
                <a:sym typeface="Consolas"/>
              </a:defRPr>
            </a:pPr>
            <a:r>
              <a:t>Point.prototype.distanceFromOrigin = function() {</a:t>
            </a:r>
          </a:p>
          <a:p>
            <a:pPr marL="277495" indent="-277495" defTabSz="868680">
              <a:lnSpc>
                <a:spcPct val="80000"/>
              </a:lnSpc>
              <a:spcBef>
                <a:spcPts val="500"/>
              </a:spcBef>
              <a:buSzTx/>
              <a:buNone/>
              <a:defRPr sz="2280">
                <a:latin typeface="Consolas"/>
                <a:ea typeface="Consolas"/>
                <a:cs typeface="Consolas"/>
                <a:sym typeface="Consolas"/>
              </a:defRPr>
            </a:pPr>
            <a:r>
              <a:t>    return Math.sqrt(this.x * this.x +</a:t>
            </a:r>
          </a:p>
          <a:p>
            <a:pPr marL="277495" indent="-277495" defTabSz="868680">
              <a:lnSpc>
                <a:spcPct val="80000"/>
              </a:lnSpc>
              <a:spcBef>
                <a:spcPts val="500"/>
              </a:spcBef>
              <a:buSzTx/>
              <a:buNone/>
              <a:defRPr sz="228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   this.y * this.y);</a:t>
            </a:r>
          </a:p>
          <a:p>
            <a:pPr marL="277495" indent="-277495" defTabSz="868680">
              <a:lnSpc>
                <a:spcPct val="80000"/>
              </a:lnSpc>
              <a:spcBef>
                <a:spcPts val="500"/>
              </a:spcBef>
              <a:buSzTx/>
              <a:buNone/>
              <a:defRPr sz="2280">
                <a:latin typeface="Consolas"/>
                <a:ea typeface="Consolas"/>
                <a:cs typeface="Consolas"/>
                <a:sym typeface="Consolas"/>
              </a:defRPr>
            </a:pPr>
            <a:r>
              <a:t>};</a:t>
            </a:r>
          </a:p>
          <a:p>
            <a:pPr marL="277495" indent="-277495" defTabSz="868680">
              <a:lnSpc>
                <a:spcPct val="80000"/>
              </a:lnSpc>
              <a:buSzTx/>
              <a:buNone/>
              <a:defRPr sz="228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marL="277495" indent="-277495" defTabSz="868680">
              <a:buChar char="•"/>
              <a:defRPr sz="2660"/>
            </a:pPr>
            <a:r>
              <a:t>adding a property to a prototype will give it to all objects that use that prototype</a:t>
            </a:r>
          </a:p>
          <a:p>
            <a:pPr lvl="1" marL="651509" indent="-265429" defTabSz="868680">
              <a:spcBef>
                <a:spcPts val="0"/>
              </a:spcBef>
              <a:defRPr sz="2470"/>
            </a:pPr>
            <a:r>
              <a:t>better than manually adding each method to each object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Number"/>
          <p:cNvSpPr txBox="1"/>
          <p:nvPr>
            <p:ph type="sldNum" sz="quarter" idx="2"/>
          </p:nvPr>
        </p:nvSpPr>
        <p:spPr>
          <a:xfrm>
            <a:off x="8785125" y="6530975"/>
            <a:ext cx="206475" cy="190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2" name="What goes in a prototyp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goes in a prototype?</a:t>
            </a:r>
          </a:p>
        </p:txBody>
      </p:sp>
      <p:sp>
        <p:nvSpPr>
          <p:cNvPr id="83" name="generally only methods and constants (variables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•"/>
            </a:pPr>
            <a:r>
              <a:t>generally only </a:t>
            </a:r>
            <a:r>
              <a:rPr b="1"/>
              <a:t>methods</a:t>
            </a:r>
            <a:r>
              <a:t> and </a:t>
            </a:r>
            <a:r>
              <a:rPr b="1"/>
              <a:t>constants</a:t>
            </a:r>
            <a:r>
              <a:t> (variables)</a:t>
            </a:r>
          </a:p>
          <a:p>
            <a:pPr lvl="1" marL="685800" indent="-279400">
              <a:spcBef>
                <a:spcPts val="0"/>
              </a:spcBef>
              <a:defRPr sz="2600"/>
            </a:pPr>
            <a:r>
              <a:t>not objects' fields!</a:t>
            </a:r>
          </a:p>
          <a:p>
            <a:pPr lvl="1" marL="685800" indent="-279400">
              <a:spcBef>
                <a:spcPts val="0"/>
              </a:spcBef>
              <a:defRPr sz="2600"/>
            </a:pPr>
            <a:r>
              <a:t>can also add "static" methods meant to be called on the prototype itself, e.g.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Math.abs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1" marL="685800" indent="-279400">
              <a:spcBef>
                <a:spcPts val="0"/>
              </a:spcBef>
              <a:defRPr sz="26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buChar char="•"/>
            </a:pPr>
            <a:r>
              <a:t>What would happen if we put the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t> and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t> fields in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Point.prototype</a:t>
            </a:r>
            <a:r>
              <a:t>?</a:t>
            </a:r>
          </a:p>
          <a:p>
            <a:pPr>
              <a:buChar char="•"/>
            </a:pPr>
          </a:p>
          <a:p>
            <a:pPr>
              <a:buChar char="•"/>
              <a:defRPr i="1"/>
            </a:pPr>
            <a:r>
              <a:t>Exercise</a:t>
            </a:r>
            <a:r>
              <a:rPr i="0"/>
              <a:t>: Add </a:t>
            </a:r>
            <a:r>
              <a:rPr i="0">
                <a:latin typeface="Consolas"/>
                <a:ea typeface="Consolas"/>
                <a:cs typeface="Consolas"/>
                <a:sym typeface="Consolas"/>
              </a:rPr>
              <a:t>distance</a:t>
            </a:r>
            <a:r>
              <a:rPr i="0"/>
              <a:t> and </a:t>
            </a:r>
            <a:r>
              <a:rPr i="0"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i="0"/>
              <a:t> methods.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lide Number"/>
          <p:cNvSpPr txBox="1"/>
          <p:nvPr>
            <p:ph type="sldNum" sz="quarter" idx="2"/>
          </p:nvPr>
        </p:nvSpPr>
        <p:spPr>
          <a:xfrm>
            <a:off x="8785125" y="6530975"/>
            <a:ext cx="206475" cy="190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6" name="Exercise solu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 solutions</a:t>
            </a:r>
          </a:p>
        </p:txBody>
      </p:sp>
      <p:sp>
        <p:nvSpPr>
          <p:cNvPr id="87" name="// Distance between this point and the given poin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// Distance between this point and the given point.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>
                <a:latin typeface="Consolas"/>
                <a:ea typeface="Consolas"/>
                <a:cs typeface="Consolas"/>
                <a:sym typeface="Consolas"/>
              </a:defRPr>
            </a:pPr>
            <a:r>
              <a:t>Point.prototype.</a:t>
            </a:r>
            <a:r>
              <a:rPr b="1"/>
              <a:t>distance</a:t>
            </a:r>
            <a:r>
              <a:t> = function(p) {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>
                <a:latin typeface="Consolas"/>
                <a:ea typeface="Consolas"/>
                <a:cs typeface="Consolas"/>
                <a:sym typeface="Consolas"/>
              </a:defRPr>
            </a:pPr>
            <a:r>
              <a:t>    var dx = this.x - p.x;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>
                <a:latin typeface="Consolas"/>
                <a:ea typeface="Consolas"/>
                <a:cs typeface="Consolas"/>
                <a:sym typeface="Consolas"/>
              </a:defRPr>
            </a:pPr>
            <a:r>
              <a:t>    var dy = this.y - p.y;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>
                <a:latin typeface="Consolas"/>
                <a:ea typeface="Consolas"/>
                <a:cs typeface="Consolas"/>
                <a:sym typeface="Consolas"/>
              </a:defRPr>
            </a:pPr>
            <a:r>
              <a:t>    return Math.sqrt(dx * dx + dy * dy);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>
                <a:latin typeface="Consolas"/>
                <a:ea typeface="Consolas"/>
                <a:cs typeface="Consolas"/>
                <a:sym typeface="Consolas"/>
              </a:defRPr>
            </a:pPr>
            <a:r>
              <a:t>};</a:t>
            </a:r>
          </a:p>
          <a:p>
            <a:pPr>
              <a:lnSpc>
                <a:spcPct val="80000"/>
              </a:lnSpc>
              <a:buSzTx/>
              <a:buNone/>
              <a:defRPr sz="24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// A string version of this object, e.g. "(3, -4)".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>
                <a:latin typeface="Consolas"/>
                <a:ea typeface="Consolas"/>
                <a:cs typeface="Consolas"/>
                <a:sym typeface="Consolas"/>
              </a:defRPr>
            </a:pPr>
            <a:r>
              <a:t>Point.prototype.</a:t>
            </a:r>
            <a:r>
              <a:rPr b="1"/>
              <a:t>toString</a:t>
            </a:r>
            <a:r>
              <a:t> = function() {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>
                <a:latin typeface="Consolas"/>
                <a:ea typeface="Consolas"/>
                <a:cs typeface="Consolas"/>
                <a:sym typeface="Consolas"/>
              </a:defRPr>
            </a:pPr>
            <a:r>
              <a:t>    return "(" + this.x + ", " + this.y + ")";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>
                <a:latin typeface="Consolas"/>
                <a:ea typeface="Consolas"/>
                <a:cs typeface="Consolas"/>
                <a:sym typeface="Consolas"/>
              </a:defRPr>
            </a:pPr>
            <a:r>
              <a:t>};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lide Number"/>
          <p:cNvSpPr txBox="1"/>
          <p:nvPr>
            <p:ph type="sldNum" sz="quarter" idx="2"/>
          </p:nvPr>
        </p:nvSpPr>
        <p:spPr>
          <a:xfrm>
            <a:off x="8785125" y="6530975"/>
            <a:ext cx="206475" cy="190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0" name="Modifying built-in prototyp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Modifying built-in prototypes</a:t>
            </a:r>
          </a:p>
        </p:txBody>
      </p:sp>
      <p:sp>
        <p:nvSpPr>
          <p:cNvPr id="91" name="// add a 'contains' method to all String objec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77495" indent="-277495" defTabSz="868680">
              <a:lnSpc>
                <a:spcPct val="80000"/>
              </a:lnSpc>
              <a:spcBef>
                <a:spcPts val="500"/>
              </a:spcBef>
              <a:buSzTx/>
              <a:buNone/>
              <a:defRPr sz="228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// add a 'contains' method to all String objects</a:t>
            </a:r>
          </a:p>
          <a:p>
            <a:pPr marL="277495" indent="-277495" defTabSz="868680">
              <a:lnSpc>
                <a:spcPct val="80000"/>
              </a:lnSpc>
              <a:spcBef>
                <a:spcPts val="500"/>
              </a:spcBef>
              <a:buSzTx/>
              <a:buNone/>
              <a:defRPr sz="2280">
                <a:latin typeface="Consolas"/>
                <a:ea typeface="Consolas"/>
                <a:cs typeface="Consolas"/>
                <a:sym typeface="Consolas"/>
              </a:defRPr>
            </a:pPr>
            <a:r>
              <a:t>String.prototype.</a:t>
            </a:r>
            <a:r>
              <a:rPr b="1"/>
              <a:t>contains</a:t>
            </a:r>
            <a:r>
              <a:t> = function(text) {</a:t>
            </a:r>
          </a:p>
          <a:p>
            <a:pPr marL="277495" indent="-277495" defTabSz="868680">
              <a:lnSpc>
                <a:spcPct val="80000"/>
              </a:lnSpc>
              <a:spcBef>
                <a:spcPts val="500"/>
              </a:spcBef>
              <a:buSzTx/>
              <a:buNone/>
              <a:defRPr sz="2280">
                <a:latin typeface="Consolas"/>
                <a:ea typeface="Consolas"/>
                <a:cs typeface="Consolas"/>
                <a:sym typeface="Consolas"/>
              </a:defRPr>
            </a:pPr>
            <a:r>
              <a:t>    return this.indexOf(text) &gt;= 0;</a:t>
            </a:r>
          </a:p>
          <a:p>
            <a:pPr marL="277495" indent="-277495" defTabSz="868680">
              <a:lnSpc>
                <a:spcPct val="80000"/>
              </a:lnSpc>
              <a:spcBef>
                <a:spcPts val="500"/>
              </a:spcBef>
              <a:buSzTx/>
              <a:buNone/>
              <a:defRPr sz="2280">
                <a:latin typeface="Consolas"/>
                <a:ea typeface="Consolas"/>
                <a:cs typeface="Consolas"/>
                <a:sym typeface="Consolas"/>
              </a:defRPr>
            </a:pPr>
            <a:r>
              <a:t>};</a:t>
            </a:r>
          </a:p>
          <a:p>
            <a:pPr marL="277495" indent="-277495" defTabSz="868680">
              <a:buChar char="•"/>
              <a:defRPr sz="228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marL="277495" indent="-277495" defTabSz="868680">
              <a:buChar char="•"/>
              <a:defRPr sz="2660"/>
            </a:pPr>
            <a:r>
              <a:t>ANY prototype can be modified, including existing types</a:t>
            </a:r>
          </a:p>
          <a:p>
            <a:pPr lvl="1" marL="651509" indent="-265429" defTabSz="868680">
              <a:spcBef>
                <a:spcPts val="0"/>
              </a:spcBef>
              <a:defRPr sz="2470"/>
            </a:pPr>
            <a:r>
              <a:t>many JS add-on libraries do this to augment the language</a:t>
            </a:r>
          </a:p>
          <a:p>
            <a:pPr lvl="1" marL="651509" indent="-265429" defTabSz="868680">
              <a:spcBef>
                <a:spcPts val="0"/>
              </a:spcBef>
              <a:defRPr sz="2470"/>
            </a:pPr>
            <a:r>
              <a:t>not quite the same as adding something to a single object</a:t>
            </a:r>
          </a:p>
          <a:p>
            <a:pPr marL="277495" indent="-277495" defTabSz="868680">
              <a:buChar char="•"/>
              <a:defRPr sz="2660"/>
            </a:pPr>
            <a:r>
              <a:t>Exercise: Add a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reverse</a:t>
            </a:r>
            <a:r>
              <a:t> method to all strings.</a:t>
            </a:r>
          </a:p>
          <a:p>
            <a:pPr marL="277495" indent="-277495" defTabSz="868680">
              <a:buChar char="•"/>
              <a:defRPr sz="2660"/>
            </a:pPr>
            <a:r>
              <a:t>Exercise: Add a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t> method to all arrays.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lide Number"/>
          <p:cNvSpPr txBox="1"/>
          <p:nvPr>
            <p:ph type="sldNum" sz="quarter" idx="2"/>
          </p:nvPr>
        </p:nvSpPr>
        <p:spPr>
          <a:xfrm>
            <a:off x="8785125" y="6530975"/>
            <a:ext cx="206475" cy="190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4" name="Pseudo class-based-inherit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Pseudo class-based-inheritance</a:t>
            </a:r>
          </a:p>
        </p:txBody>
      </p:sp>
      <p:sp>
        <p:nvSpPr>
          <p:cNvPr id="95" name="function SuperClassName(parameters) { ... }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>
                <a:latin typeface="Consolas"/>
                <a:ea typeface="Consolas"/>
                <a:cs typeface="Consolas"/>
                <a:sym typeface="Consolas"/>
              </a:defRPr>
            </a:pPr>
            <a:r>
              <a:t>function </a:t>
            </a:r>
            <a:r>
              <a:rPr b="1" i="1"/>
              <a:t>SuperClassName</a:t>
            </a:r>
            <a:r>
              <a:t>(</a:t>
            </a:r>
            <a:r>
              <a:rPr b="1" i="1"/>
              <a:t>parameters</a:t>
            </a:r>
            <a:r>
              <a:t>) { ... }</a:t>
            </a:r>
          </a:p>
          <a:p>
            <a:pPr>
              <a:lnSpc>
                <a:spcPct val="80000"/>
              </a:lnSpc>
              <a:buSzTx/>
              <a:buNone/>
              <a:defRPr sz="8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>
                <a:latin typeface="Consolas"/>
                <a:ea typeface="Consolas"/>
                <a:cs typeface="Consolas"/>
                <a:sym typeface="Consolas"/>
              </a:defRPr>
            </a:pPr>
            <a:r>
              <a:t>function </a:t>
            </a:r>
            <a:r>
              <a:rPr b="1" i="1"/>
              <a:t>SubClassName</a:t>
            </a:r>
            <a:r>
              <a:t>(</a:t>
            </a:r>
            <a:r>
              <a:rPr b="1" i="1"/>
              <a:t>parameters</a:t>
            </a:r>
            <a:r>
              <a:t>)   { ... }</a:t>
            </a:r>
          </a:p>
          <a:p>
            <a:pPr>
              <a:lnSpc>
                <a:spcPct val="80000"/>
              </a:lnSpc>
              <a:buSzTx/>
              <a:buNone/>
              <a:defRPr sz="8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b="1" i="1" sz="2400">
                <a:latin typeface="Consolas"/>
                <a:ea typeface="Consolas"/>
                <a:cs typeface="Consolas"/>
                <a:sym typeface="Consolas"/>
              </a:defRPr>
            </a:pPr>
            <a:r>
              <a:t>SubClassName</a:t>
            </a:r>
            <a:r>
              <a:rPr b="0" i="0"/>
              <a:t>.prototype =           </a:t>
            </a:r>
            <a:r>
              <a:rPr b="0" i="0">
                <a:solidFill>
                  <a:srgbClr val="008000"/>
                </a:solidFill>
              </a:rPr>
              <a:t>// connect them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>
                <a:latin typeface="Consolas"/>
                <a:ea typeface="Consolas"/>
                <a:cs typeface="Consolas"/>
                <a:sym typeface="Consolas"/>
              </a:defRPr>
            </a:pPr>
            <a:r>
              <a:t>    new </a:t>
            </a:r>
            <a:r>
              <a:rPr b="1" i="1"/>
              <a:t>SuperClassName</a:t>
            </a:r>
            <a:r>
              <a:t>(</a:t>
            </a:r>
            <a:r>
              <a:rPr b="1" i="1"/>
              <a:t>parameters</a:t>
            </a:r>
            <a:r>
              <a:t>);</a:t>
            </a:r>
            <a:endParaRPr sz="1300">
              <a:solidFill>
                <a:srgbClr val="008000"/>
              </a:solidFill>
            </a:endParaRPr>
          </a:p>
          <a:p>
            <a:pPr lvl="1" marL="685800" indent="-279400">
              <a:spcBef>
                <a:spcPts val="0"/>
              </a:spcBef>
              <a:defRPr sz="2600"/>
            </a:pPr>
          </a:p>
          <a:p>
            <a:pPr lvl="1" marL="685800" indent="-279400">
              <a:spcBef>
                <a:spcPts val="0"/>
              </a:spcBef>
              <a:defRPr sz="2600"/>
            </a:pPr>
            <a:r>
              <a:t>to make a "subclass", tell its constructor to use an object of a "superclass" as its prototype</a:t>
            </a:r>
          </a:p>
          <a:p>
            <a:pPr lvl="1" marL="685800" indent="-279400">
              <a:spcBef>
                <a:spcPts val="0"/>
              </a:spcBef>
              <a:defRPr sz="1200"/>
            </a:pPr>
          </a:p>
          <a:p>
            <a:pPr lvl="1" marL="685800" indent="-279400">
              <a:spcBef>
                <a:spcPts val="0"/>
              </a:spcBef>
              <a:defRPr sz="2600"/>
            </a:pPr>
            <a:r>
              <a:t>why not just write it this way?</a:t>
            </a:r>
          </a:p>
          <a:p>
            <a:pPr lvl="1" marL="279400" indent="127000">
              <a:spcBef>
                <a:spcPts val="0"/>
              </a:spcBef>
              <a:buSzTx/>
              <a:buNone/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	SubClassName.prototype = SuperClassName.prototype;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0"/>
                                        <p:tgtEl>
                                          <p:spTgt spid="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5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lide Number"/>
          <p:cNvSpPr txBox="1"/>
          <p:nvPr>
            <p:ph type="sldNum" sz="quarter" idx="2"/>
          </p:nvPr>
        </p:nvSpPr>
        <p:spPr>
          <a:xfrm>
            <a:off x="8785125" y="6530975"/>
            <a:ext cx="206475" cy="190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8" name="Pseudo-inheritance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Pseudo-inheritance example</a:t>
            </a:r>
          </a:p>
        </p:txBody>
      </p:sp>
      <p:sp>
        <p:nvSpPr>
          <p:cNvPr id="99" name="// Constructor for Point3D &quot;subclass&quot;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0415" indent="-280415" defTabSz="877823">
              <a:lnSpc>
                <a:spcPct val="75000"/>
              </a:lnSpc>
              <a:spcBef>
                <a:spcPts val="500"/>
              </a:spcBef>
              <a:buSzTx/>
              <a:buNone/>
              <a:defRPr sz="2304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// Constructor for Point3D "subclass"</a:t>
            </a:r>
          </a:p>
          <a:p>
            <a:pPr marL="280415" indent="-280415" defTabSz="877823">
              <a:lnSpc>
                <a:spcPct val="75000"/>
              </a:lnSpc>
              <a:spcBef>
                <a:spcPts val="500"/>
              </a:spcBef>
              <a:buSzTx/>
              <a:buNone/>
              <a:defRPr sz="2304">
                <a:latin typeface="Consolas"/>
                <a:ea typeface="Consolas"/>
                <a:cs typeface="Consolas"/>
                <a:sym typeface="Consolas"/>
              </a:defRPr>
            </a:pPr>
            <a:r>
              <a:t>function </a:t>
            </a:r>
            <a:r>
              <a:rPr b="1"/>
              <a:t>Point3D</a:t>
            </a:r>
            <a:r>
              <a:t>(x, y, z) {</a:t>
            </a:r>
          </a:p>
          <a:p>
            <a:pPr marL="280415" indent="-280415" defTabSz="877823">
              <a:lnSpc>
                <a:spcPct val="75000"/>
              </a:lnSpc>
              <a:spcBef>
                <a:spcPts val="500"/>
              </a:spcBef>
              <a:buSzTx/>
              <a:buNone/>
              <a:defRPr sz="2304">
                <a:latin typeface="Consolas"/>
                <a:ea typeface="Consolas"/>
                <a:cs typeface="Consolas"/>
                <a:sym typeface="Consolas"/>
              </a:defRPr>
            </a:pPr>
            <a:r>
              <a:t>    this.x = x;</a:t>
            </a:r>
          </a:p>
          <a:p>
            <a:pPr marL="280415" indent="-280415" defTabSz="877823">
              <a:lnSpc>
                <a:spcPct val="75000"/>
              </a:lnSpc>
              <a:spcBef>
                <a:spcPts val="500"/>
              </a:spcBef>
              <a:buSzTx/>
              <a:buNone/>
              <a:defRPr sz="2304">
                <a:latin typeface="Consolas"/>
                <a:ea typeface="Consolas"/>
                <a:cs typeface="Consolas"/>
                <a:sym typeface="Consolas"/>
              </a:defRPr>
            </a:pPr>
            <a:r>
              <a:t>    this.y = y;</a:t>
            </a:r>
          </a:p>
          <a:p>
            <a:pPr marL="280415" indent="-280415" defTabSz="877823">
              <a:lnSpc>
                <a:spcPct val="75000"/>
              </a:lnSpc>
              <a:spcBef>
                <a:spcPts val="500"/>
              </a:spcBef>
              <a:buSzTx/>
              <a:buNone/>
              <a:defRPr sz="2304">
                <a:latin typeface="Consolas"/>
                <a:ea typeface="Consolas"/>
                <a:cs typeface="Consolas"/>
                <a:sym typeface="Consolas"/>
              </a:defRPr>
            </a:pPr>
            <a:r>
              <a:t>    this.z = z;</a:t>
            </a:r>
          </a:p>
          <a:p>
            <a:pPr marL="280415" indent="-280415" defTabSz="877823">
              <a:lnSpc>
                <a:spcPct val="75000"/>
              </a:lnSpc>
              <a:spcBef>
                <a:spcPts val="500"/>
              </a:spcBef>
              <a:buSzTx/>
              <a:buNone/>
              <a:defRPr sz="2304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 marL="280415" indent="-280415" defTabSz="877823">
              <a:lnSpc>
                <a:spcPct val="75000"/>
              </a:lnSpc>
              <a:buSzTx/>
              <a:buNone/>
              <a:defRPr sz="1152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marL="280415" indent="-280415" defTabSz="877823">
              <a:lnSpc>
                <a:spcPct val="75000"/>
              </a:lnSpc>
              <a:spcBef>
                <a:spcPts val="500"/>
              </a:spcBef>
              <a:buSzTx/>
              <a:buNone/>
              <a:defRPr sz="2304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// set it to be a "subclass" of Point</a:t>
            </a:r>
          </a:p>
          <a:p>
            <a:pPr marL="280415" indent="-280415" defTabSz="877823">
              <a:lnSpc>
                <a:spcPct val="75000"/>
              </a:lnSpc>
              <a:spcBef>
                <a:spcPts val="500"/>
              </a:spcBef>
              <a:buSzTx/>
              <a:buNone/>
              <a:defRPr b="1" sz="2304">
                <a:latin typeface="Consolas"/>
                <a:ea typeface="Consolas"/>
                <a:cs typeface="Consolas"/>
                <a:sym typeface="Consolas"/>
              </a:defRPr>
            </a:pPr>
            <a:r>
              <a:t>Point3D.prototype = new Point(0, 0);</a:t>
            </a:r>
          </a:p>
          <a:p>
            <a:pPr marL="280415" indent="-280415" defTabSz="877823">
              <a:lnSpc>
                <a:spcPct val="75000"/>
              </a:lnSpc>
              <a:buSzTx/>
              <a:buNone/>
              <a:defRPr b="1" sz="1152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marL="280415" indent="-280415" defTabSz="877823">
              <a:lnSpc>
                <a:spcPct val="75000"/>
              </a:lnSpc>
              <a:spcBef>
                <a:spcPts val="500"/>
              </a:spcBef>
              <a:buSzTx/>
              <a:buNone/>
              <a:defRPr sz="2304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// override distanceFromOrigin method to be 3D</a:t>
            </a:r>
          </a:p>
          <a:p>
            <a:pPr marL="280415" indent="-280415" defTabSz="877823">
              <a:lnSpc>
                <a:spcPct val="75000"/>
              </a:lnSpc>
              <a:spcBef>
                <a:spcPts val="500"/>
              </a:spcBef>
              <a:buSzTx/>
              <a:buNone/>
              <a:defRPr sz="2304">
                <a:latin typeface="Consolas"/>
                <a:ea typeface="Consolas"/>
                <a:cs typeface="Consolas"/>
                <a:sym typeface="Consolas"/>
              </a:defRPr>
            </a:pPr>
            <a:r>
              <a:t>Point3D.prototype.</a:t>
            </a:r>
            <a:r>
              <a:rPr b="1"/>
              <a:t>distanceFromOrigin</a:t>
            </a:r>
            <a:r>
              <a:t> = function() {</a:t>
            </a:r>
          </a:p>
          <a:p>
            <a:pPr marL="280415" indent="-280415" defTabSz="877823">
              <a:lnSpc>
                <a:spcPct val="75000"/>
              </a:lnSpc>
              <a:spcBef>
                <a:spcPts val="500"/>
              </a:spcBef>
              <a:buSzTx/>
              <a:buNone/>
              <a:defRPr sz="2304">
                <a:latin typeface="Consolas"/>
                <a:ea typeface="Consolas"/>
                <a:cs typeface="Consolas"/>
                <a:sym typeface="Consolas"/>
              </a:defRPr>
            </a:pPr>
            <a:r>
              <a:t>    return Math.sqrt(this.x * this.x +</a:t>
            </a:r>
          </a:p>
          <a:p>
            <a:pPr marL="280415" indent="-280415" defTabSz="877823">
              <a:lnSpc>
                <a:spcPct val="75000"/>
              </a:lnSpc>
              <a:spcBef>
                <a:spcPts val="500"/>
              </a:spcBef>
              <a:buSzTx/>
              <a:buNone/>
              <a:defRPr sz="2304">
                <a:latin typeface="Consolas"/>
                <a:ea typeface="Consolas"/>
                <a:cs typeface="Consolas"/>
                <a:sym typeface="Consolas"/>
              </a:defRPr>
            </a:pPr>
            <a:r>
              <a:t>            this.y * this.y + this.z * this.z);</a:t>
            </a:r>
          </a:p>
          <a:p>
            <a:pPr marL="280415" indent="-280415" defTabSz="877823">
              <a:lnSpc>
                <a:spcPct val="75000"/>
              </a:lnSpc>
              <a:spcBef>
                <a:spcPts val="500"/>
              </a:spcBef>
              <a:buSzTx/>
              <a:buNone/>
              <a:defRPr sz="2304">
                <a:latin typeface="Consolas"/>
                <a:ea typeface="Consolas"/>
                <a:cs typeface="Consolas"/>
                <a:sym typeface="Consolas"/>
              </a:defRPr>
            </a:pPr>
            <a:r>
              <a:t>};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lide Number"/>
          <p:cNvSpPr txBox="1"/>
          <p:nvPr>
            <p:ph type="sldNum" sz="quarter" idx="2"/>
          </p:nvPr>
        </p:nvSpPr>
        <p:spPr>
          <a:xfrm>
            <a:off x="8785125" y="6530975"/>
            <a:ext cx="206475" cy="190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2" name="Problems with pseudo-inherit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4268"/>
            </a:lvl1pPr>
          </a:lstStyle>
          <a:p>
            <a:pPr/>
            <a:r>
              <a:t>Problems with pseudo-inheritance</a:t>
            </a:r>
          </a:p>
        </p:txBody>
      </p:sp>
      <p:sp>
        <p:nvSpPr>
          <p:cNvPr id="103" name="there no equivalent of the super keywor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•"/>
            </a:pPr>
            <a:r>
              <a:t>there no equivalent of the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t> keyword</a:t>
            </a:r>
          </a:p>
          <a:p>
            <a:pPr lvl="1" marL="685800" indent="-279400">
              <a:spcBef>
                <a:spcPts val="0"/>
              </a:spcBef>
              <a:defRPr sz="2600"/>
            </a:pPr>
            <a:r>
              <a:t>no easy way to call the superclass's constructor</a:t>
            </a:r>
          </a:p>
          <a:p>
            <a:pPr lvl="1" marL="685800" indent="-279400">
              <a:spcBef>
                <a:spcPts val="0"/>
              </a:spcBef>
              <a:defRPr sz="1200"/>
            </a:pPr>
          </a:p>
          <a:p>
            <a:pPr>
              <a:buChar char="•"/>
            </a:pPr>
            <a:r>
              <a:t>no built-in way to call an overridden superclass method</a:t>
            </a:r>
          </a:p>
          <a:p>
            <a:pPr lvl="1" marL="685800" indent="-279400">
              <a:spcBef>
                <a:spcPts val="0"/>
              </a:spcBef>
              <a:defRPr sz="2600"/>
            </a:pPr>
            <a:r>
              <a:t>have to write it manually, e.g.</a:t>
            </a:r>
            <a:br/>
            <a:r>
              <a:rPr>
                <a:latin typeface="Consolas"/>
                <a:ea typeface="Consolas"/>
                <a:cs typeface="Consolas"/>
                <a:sym typeface="Consolas"/>
              </a:rPr>
              <a:t>var d = </a:t>
            </a:r>
            <a:r>
              <a:rPr b="1">
                <a:latin typeface="Consolas"/>
                <a:ea typeface="Consolas"/>
                <a:cs typeface="Consolas"/>
                <a:sym typeface="Consolas"/>
              </a:rPr>
              <a:t>Point.prototype.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lvl="1" marL="279400" indent="127000">
              <a:spcBef>
                <a:spcPts val="0"/>
              </a:spcBef>
              <a:buSzTx/>
              <a:buNone/>
              <a:defRPr b="1" sz="2600">
                <a:latin typeface="Consolas"/>
                <a:ea typeface="Consolas"/>
                <a:cs typeface="Consolas"/>
                <a:sym typeface="Consolas"/>
              </a:defRPr>
            </a:pPr>
            <a:r>
              <a:t>	          distanceFromOrigin.apply</a:t>
            </a:r>
            <a:r>
              <a:rPr b="0"/>
              <a:t>(this);</a:t>
            </a:r>
          </a:p>
          <a:p>
            <a:pPr lvl="1" marL="685800" indent="-279400">
              <a:spcBef>
                <a:spcPts val="0"/>
              </a:spcBef>
              <a:defRPr sz="1200"/>
            </a:pPr>
          </a:p>
          <a:p>
            <a:pPr>
              <a:buChar char="•"/>
            </a:pPr>
            <a:r>
              <a:t>solution: many JS libraries add class creation syntax, e.g.</a:t>
            </a:r>
          </a:p>
          <a:p>
            <a:pPr lvl="1" marL="279400" indent="127000">
              <a:spcBef>
                <a:spcPts val="0"/>
              </a:spcBef>
              <a:buSzTx/>
              <a:buNone/>
              <a:defRPr sz="2600">
                <a:latin typeface="Consolas"/>
                <a:ea typeface="Consolas"/>
                <a:cs typeface="Consolas"/>
                <a:sym typeface="Consolas"/>
              </a:defRPr>
            </a:pPr>
            <a:r>
              <a:t>Class.create(</a:t>
            </a:r>
            <a:r>
              <a:rPr b="1" i="1"/>
              <a:t>name</a:t>
            </a:r>
            <a:r>
              <a:t>, </a:t>
            </a:r>
            <a:r>
              <a:rPr b="1" i="1"/>
              <a:t>superclass</a:t>
            </a:r>
            <a:r>
              <a:t>, ...)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lide Number"/>
          <p:cNvSpPr txBox="1"/>
          <p:nvPr>
            <p:ph type="sldNum" sz="quarter" idx="2"/>
          </p:nvPr>
        </p:nvSpPr>
        <p:spPr>
          <a:xfrm>
            <a:off x="8785125" y="6530975"/>
            <a:ext cx="206475" cy="190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6" name="The instanceof keywor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instanceof keyword</a:t>
            </a:r>
          </a:p>
        </p:txBody>
      </p:sp>
      <p:sp>
        <p:nvSpPr>
          <p:cNvPr id="107" name="expr instanceof ConstructorFunc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ctr">
              <a:buSzTx/>
              <a:buNone/>
              <a:defRPr b="1" i="1">
                <a:latin typeface="Consolas"/>
                <a:ea typeface="Consolas"/>
                <a:cs typeface="Consolas"/>
                <a:sym typeface="Consolas"/>
              </a:defRPr>
            </a:pPr>
            <a:r>
              <a:t>expr</a:t>
            </a:r>
            <a:r>
              <a:rPr b="0" i="0"/>
              <a:t> instanceof </a:t>
            </a:r>
            <a:r>
              <a:t>ConstructorFunction</a:t>
            </a:r>
          </a:p>
          <a:p>
            <a:pPr>
              <a:buSzTx/>
              <a:buNone/>
              <a:defRPr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buChar char="•"/>
            </a:pPr>
            <a:r>
              <a:t>returns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t> if the given object was constructed by the given constructor, or is in the object's prototype chain</a:t>
            </a:r>
          </a:p>
          <a:p>
            <a:pPr lvl="1" marL="279400" indent="127000">
              <a:lnSpc>
                <a:spcPct val="70000"/>
              </a:lnSpc>
              <a:spcBef>
                <a:spcPts val="0"/>
              </a:spcBef>
              <a:buSzTx/>
              <a:buNone/>
              <a:defRPr b="1" sz="8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lvl="1" marL="279400" indent="127000">
              <a:lnSpc>
                <a:spcPct val="70000"/>
              </a:lnSpc>
              <a:spcBef>
                <a:spcPts val="0"/>
              </a:spcBef>
              <a:buSzTx/>
              <a:buNone/>
              <a:defRPr b="1" sz="2200">
                <a:latin typeface="Consolas"/>
                <a:ea typeface="Consolas"/>
                <a:cs typeface="Consolas"/>
                <a:sym typeface="Consolas"/>
              </a:defRPr>
            </a:pPr>
            <a:r>
              <a:t>&gt; var p = new Point(3, -4);</a:t>
            </a:r>
          </a:p>
          <a:p>
            <a:pPr lvl="1" marL="279400" indent="127000">
              <a:lnSpc>
                <a:spcPct val="70000"/>
              </a:lnSpc>
              <a:spcBef>
                <a:spcPts val="0"/>
              </a:spcBef>
              <a:buSzTx/>
              <a:buNone/>
              <a:defRPr b="1" sz="2200">
                <a:latin typeface="Consolas"/>
                <a:ea typeface="Consolas"/>
                <a:cs typeface="Consolas"/>
                <a:sym typeface="Consolas"/>
              </a:defRPr>
            </a:pPr>
            <a:r>
              <a:t>&gt; var p3d = new Point3D(3, -4, 5);</a:t>
            </a:r>
          </a:p>
          <a:p>
            <a:pPr lvl="1" marL="279400" indent="127000">
              <a:lnSpc>
                <a:spcPct val="70000"/>
              </a:lnSpc>
              <a:spcBef>
                <a:spcPts val="0"/>
              </a:spcBef>
              <a:buSzTx/>
              <a:buNone/>
              <a:defRPr b="1" sz="2200">
                <a:latin typeface="Consolas"/>
                <a:ea typeface="Consolas"/>
                <a:cs typeface="Consolas"/>
                <a:sym typeface="Consolas"/>
              </a:defRPr>
            </a:pPr>
            <a:r>
              <a:t>&gt; p </a:t>
            </a:r>
            <a:r>
              <a:rPr>
                <a:solidFill>
                  <a:schemeClr val="accent2"/>
                </a:solidFill>
              </a:rPr>
              <a:t>instanceof</a:t>
            </a:r>
            <a:r>
              <a:t> Point</a:t>
            </a:r>
          </a:p>
          <a:p>
            <a:pPr lvl="1" marL="279400" indent="127000">
              <a:lnSpc>
                <a:spcPct val="70000"/>
              </a:lnSpc>
              <a:spcBef>
                <a:spcPts val="0"/>
              </a:spcBef>
              <a:buSzTx/>
              <a:buNone/>
              <a:defRPr i="1" sz="2200">
                <a:latin typeface="Consolas"/>
                <a:ea typeface="Consolas"/>
                <a:cs typeface="Consolas"/>
                <a:sym typeface="Consolas"/>
              </a:defRPr>
            </a:pPr>
            <a:r>
              <a:t>true</a:t>
            </a:r>
          </a:p>
          <a:p>
            <a:pPr lvl="1" marL="279400" indent="127000">
              <a:lnSpc>
                <a:spcPct val="70000"/>
              </a:lnSpc>
              <a:spcBef>
                <a:spcPts val="0"/>
              </a:spcBef>
              <a:buSzTx/>
              <a:buNone/>
              <a:defRPr b="1" sz="2200">
                <a:latin typeface="Consolas"/>
                <a:ea typeface="Consolas"/>
                <a:cs typeface="Consolas"/>
                <a:sym typeface="Consolas"/>
              </a:defRPr>
            </a:pPr>
            <a:r>
              <a:t>&gt; p3d </a:t>
            </a:r>
            <a:r>
              <a:rPr>
                <a:solidFill>
                  <a:schemeClr val="accent2"/>
                </a:solidFill>
              </a:rPr>
              <a:t>instanceof</a:t>
            </a:r>
            <a:r>
              <a:t> Point3D</a:t>
            </a:r>
          </a:p>
          <a:p>
            <a:pPr lvl="1" marL="279400" indent="127000">
              <a:lnSpc>
                <a:spcPct val="70000"/>
              </a:lnSpc>
              <a:spcBef>
                <a:spcPts val="0"/>
              </a:spcBef>
              <a:buSzTx/>
              <a:buNone/>
              <a:defRPr i="1" sz="2200">
                <a:latin typeface="Consolas"/>
                <a:ea typeface="Consolas"/>
                <a:cs typeface="Consolas"/>
                <a:sym typeface="Consolas"/>
              </a:defRPr>
            </a:pPr>
            <a:r>
              <a:t>true</a:t>
            </a:r>
          </a:p>
          <a:p>
            <a:pPr lvl="1" marL="279400" indent="127000">
              <a:lnSpc>
                <a:spcPct val="70000"/>
              </a:lnSpc>
              <a:spcBef>
                <a:spcPts val="0"/>
              </a:spcBef>
              <a:buSzTx/>
              <a:buNone/>
              <a:defRPr b="1" sz="2200">
                <a:latin typeface="Consolas"/>
                <a:ea typeface="Consolas"/>
                <a:cs typeface="Consolas"/>
                <a:sym typeface="Consolas"/>
              </a:defRPr>
            </a:pPr>
            <a:r>
              <a:t>&gt; p3d </a:t>
            </a:r>
            <a:r>
              <a:rPr>
                <a:solidFill>
                  <a:schemeClr val="accent2"/>
                </a:solidFill>
              </a:rPr>
              <a:t>instanceof</a:t>
            </a:r>
            <a:r>
              <a:t> Point</a:t>
            </a:r>
          </a:p>
          <a:p>
            <a:pPr lvl="1" marL="279400" indent="127000">
              <a:lnSpc>
                <a:spcPct val="70000"/>
              </a:lnSpc>
              <a:spcBef>
                <a:spcPts val="0"/>
              </a:spcBef>
              <a:buSzTx/>
              <a:buNone/>
              <a:defRPr i="1" sz="2200">
                <a:latin typeface="Consolas"/>
                <a:ea typeface="Consolas"/>
                <a:cs typeface="Consolas"/>
                <a:sym typeface="Consolas"/>
              </a:defRPr>
            </a:pPr>
            <a:r>
              <a:t>true</a:t>
            </a:r>
          </a:p>
          <a:p>
            <a:pPr lvl="1" marL="279400" indent="127000">
              <a:lnSpc>
                <a:spcPct val="70000"/>
              </a:lnSpc>
              <a:spcBef>
                <a:spcPts val="0"/>
              </a:spcBef>
              <a:buSzTx/>
              <a:buNone/>
              <a:defRPr b="1" sz="2200">
                <a:latin typeface="Consolas"/>
                <a:ea typeface="Consolas"/>
                <a:cs typeface="Consolas"/>
                <a:sym typeface="Consolas"/>
              </a:defRPr>
            </a:pPr>
            <a:r>
              <a:t>&gt; "hello" instanceof Point || {} instanceof Point</a:t>
            </a:r>
          </a:p>
          <a:p>
            <a:pPr lvl="1" marL="279400" indent="127000">
              <a:lnSpc>
                <a:spcPct val="70000"/>
              </a:lnSpc>
              <a:spcBef>
                <a:spcPts val="0"/>
              </a:spcBef>
              <a:buSzTx/>
              <a:buNone/>
              <a:defRPr i="1" sz="2200">
                <a:latin typeface="Consolas"/>
                <a:ea typeface="Consolas"/>
                <a:cs typeface="Consolas"/>
                <a:sym typeface="Consolas"/>
              </a:defRPr>
            </a:pPr>
            <a:r>
              <a:t>false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/>
          <p:nvPr>
            <p:ph type="sldNum" sz="quarter" idx="2"/>
          </p:nvPr>
        </p:nvSpPr>
        <p:spPr>
          <a:xfrm>
            <a:off x="8864599" y="6530975"/>
            <a:ext cx="127001" cy="190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" name="How to get a &quot;class&quot;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to get a "class"?</a:t>
            </a:r>
          </a:p>
        </p:txBody>
      </p:sp>
      <p:sp>
        <p:nvSpPr>
          <p:cNvPr id="36" name="What if we want to create a class, not just one object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•"/>
            </a:pPr>
            <a:r>
              <a:t>What if we want to create a class, not just one object?</a:t>
            </a:r>
          </a:p>
          <a:p>
            <a:pPr lvl="1" marL="685800" indent="-279400">
              <a:spcBef>
                <a:spcPts val="0"/>
              </a:spcBef>
              <a:defRPr sz="2600"/>
            </a:pPr>
            <a:r>
              <a:t>JavaScript, unlike Java, does NOT have classes</a:t>
            </a:r>
          </a:p>
          <a:p>
            <a:pPr lvl="1" marL="685800" indent="-279400">
              <a:spcBef>
                <a:spcPts val="0"/>
              </a:spcBef>
              <a:defRPr sz="2600"/>
            </a:pPr>
            <a:r>
              <a:t>we could emulate a constructor with a function:</a:t>
            </a:r>
          </a:p>
          <a:p>
            <a:pPr lvl="1" marL="279400" indent="127000">
              <a:lnSpc>
                <a:spcPct val="75000"/>
              </a:lnSpc>
              <a:spcBef>
                <a:spcPts val="0"/>
              </a:spcBef>
              <a:buSzTx/>
              <a:buNone/>
              <a:defRPr sz="8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lvl="1" marL="279400" indent="127000">
              <a:lnSpc>
                <a:spcPct val="75000"/>
              </a:lnSpc>
              <a:spcBef>
                <a:spcPts val="0"/>
              </a:spcBef>
              <a:buSzTx/>
              <a:buNone/>
              <a:defRPr sz="2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// Creates and returns a new Point object.</a:t>
            </a:r>
          </a:p>
          <a:p>
            <a:pPr lvl="1" marL="279400" indent="127000">
              <a:lnSpc>
                <a:spcPct val="75000"/>
              </a:lnSpc>
              <a:spcBef>
                <a:spcPts val="0"/>
              </a:spcBef>
              <a:buSzTx/>
              <a:buNone/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function </a:t>
            </a:r>
            <a:r>
              <a:rPr b="1"/>
              <a:t>constructPoint</a:t>
            </a:r>
            <a:r>
              <a:t>(xValue, yValue) { </a:t>
            </a:r>
            <a:r>
              <a:rPr>
                <a:solidFill>
                  <a:srgbClr val="008000"/>
                </a:solidFill>
              </a:rPr>
              <a:t>// bad code</a:t>
            </a:r>
          </a:p>
          <a:p>
            <a:pPr lvl="1" marL="279400" indent="127000">
              <a:lnSpc>
                <a:spcPct val="75000"/>
              </a:lnSpc>
              <a:spcBef>
                <a:spcPts val="0"/>
              </a:spcBef>
              <a:buSzTx/>
              <a:buNone/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    return {</a:t>
            </a:r>
          </a:p>
          <a:p>
            <a:pPr lvl="1" marL="279400" indent="127000">
              <a:lnSpc>
                <a:spcPct val="75000"/>
              </a:lnSpc>
              <a:spcBef>
                <a:spcPts val="0"/>
              </a:spcBef>
              <a:buSzTx/>
              <a:buNone/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        x: xValue,  y: yValue,</a:t>
            </a:r>
          </a:p>
          <a:p>
            <a:pPr lvl="1" marL="279400" indent="127000">
              <a:lnSpc>
                <a:spcPct val="75000"/>
              </a:lnSpc>
              <a:spcBef>
                <a:spcPts val="0"/>
              </a:spcBef>
              <a:buSzTx/>
              <a:buNone/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        distanceFromOrigin: function() {</a:t>
            </a:r>
          </a:p>
          <a:p>
            <a:pPr lvl="1" marL="279400" indent="127000">
              <a:lnSpc>
                <a:spcPct val="75000"/>
              </a:lnSpc>
              <a:spcBef>
                <a:spcPts val="0"/>
              </a:spcBef>
              <a:buSzTx/>
              <a:buNone/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return Math.sqrt(this.x * this.x +</a:t>
            </a:r>
          </a:p>
          <a:p>
            <a:pPr lvl="1" marL="279400" indent="127000">
              <a:lnSpc>
                <a:spcPct val="75000"/>
              </a:lnSpc>
              <a:spcBef>
                <a:spcPts val="0"/>
              </a:spcBef>
              <a:buSzTx/>
              <a:buNone/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           this.y * this.y;</a:t>
            </a:r>
          </a:p>
          <a:p>
            <a:pPr lvl="1" marL="279400" indent="127000">
              <a:lnSpc>
                <a:spcPct val="75000"/>
              </a:lnSpc>
              <a:spcBef>
                <a:spcPts val="0"/>
              </a:spcBef>
              <a:buSzTx/>
              <a:buNone/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        }</a:t>
            </a:r>
          </a:p>
          <a:p>
            <a:pPr lvl="1" marL="279400" indent="127000">
              <a:lnSpc>
                <a:spcPct val="75000"/>
              </a:lnSpc>
              <a:spcBef>
                <a:spcPts val="0"/>
              </a:spcBef>
              <a:buSzTx/>
              <a:buNone/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    };</a:t>
            </a:r>
          </a:p>
          <a:p>
            <a:pPr lvl="1" marL="279400" indent="127000">
              <a:lnSpc>
                <a:spcPct val="75000"/>
              </a:lnSpc>
              <a:spcBef>
                <a:spcPts val="0"/>
              </a:spcBef>
              <a:buSzTx/>
              <a:buNone/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 lvl="1" marL="279400" indent="127000">
              <a:lnSpc>
                <a:spcPct val="75000"/>
              </a:lnSpc>
              <a:spcBef>
                <a:spcPts val="0"/>
              </a:spcBef>
              <a:buSzTx/>
              <a:buNone/>
              <a:defRPr sz="8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lvl="1" marL="279400" indent="127000">
              <a:lnSpc>
                <a:spcPct val="75000"/>
              </a:lnSpc>
              <a:spcBef>
                <a:spcPts val="0"/>
              </a:spcBef>
              <a:buSzTx/>
              <a:buNone/>
              <a:defRPr b="1" sz="2200">
                <a:latin typeface="Consolas"/>
                <a:ea typeface="Consolas"/>
                <a:cs typeface="Consolas"/>
                <a:sym typeface="Consolas"/>
              </a:defRPr>
            </a:pPr>
            <a:r>
              <a:t>&gt; var p = constructPoint(4, -3);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lide Number"/>
          <p:cNvSpPr txBox="1"/>
          <p:nvPr>
            <p:ph type="sldNum" sz="quarter" idx="2"/>
          </p:nvPr>
        </p:nvSpPr>
        <p:spPr>
          <a:xfrm>
            <a:off x="8785125" y="6530975"/>
            <a:ext cx="206475" cy="190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0" name="Another type test: .construc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Another type test: .constructor</a:t>
            </a:r>
          </a:p>
        </p:txBody>
      </p:sp>
      <p:sp>
        <p:nvSpPr>
          <p:cNvPr id="111" name="&gt; var p1 = new Point(3, -4);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273812" indent="124460" defTabSz="896111">
              <a:lnSpc>
                <a:spcPct val="80000"/>
              </a:lnSpc>
              <a:spcBef>
                <a:spcPts val="0"/>
              </a:spcBef>
              <a:buSzTx/>
              <a:buNone/>
              <a:defRPr b="1" sz="2156">
                <a:latin typeface="Consolas"/>
                <a:ea typeface="Consolas"/>
                <a:cs typeface="Consolas"/>
                <a:sym typeface="Consolas"/>
              </a:defRPr>
            </a:pPr>
            <a:r>
              <a:t>&gt; var p1 = new Point(3, -4);</a:t>
            </a:r>
          </a:p>
          <a:p>
            <a:pPr lvl="1" marL="273812" indent="124460" defTabSz="896111">
              <a:lnSpc>
                <a:spcPct val="80000"/>
              </a:lnSpc>
              <a:spcBef>
                <a:spcPts val="0"/>
              </a:spcBef>
              <a:buSzTx/>
              <a:buNone/>
              <a:defRPr b="1" sz="2156">
                <a:latin typeface="Consolas"/>
                <a:ea typeface="Consolas"/>
                <a:cs typeface="Consolas"/>
                <a:sym typeface="Consolas"/>
              </a:defRPr>
            </a:pPr>
            <a:r>
              <a:t>&gt; p1.constructor</a:t>
            </a:r>
          </a:p>
          <a:p>
            <a:pPr lvl="1" marL="273812" indent="124460" defTabSz="896111">
              <a:lnSpc>
                <a:spcPct val="80000"/>
              </a:lnSpc>
              <a:spcBef>
                <a:spcPts val="0"/>
              </a:spcBef>
              <a:buSzTx/>
              <a:buNone/>
              <a:defRPr i="1" sz="2156">
                <a:latin typeface="Consolas"/>
                <a:ea typeface="Consolas"/>
                <a:cs typeface="Consolas"/>
                <a:sym typeface="Consolas"/>
              </a:defRPr>
            </a:pPr>
            <a:r>
              <a:t>function Point(xValue, yValue) { ... }</a:t>
            </a:r>
          </a:p>
          <a:p>
            <a:pPr lvl="1" marL="273812" indent="124460" defTabSz="896111">
              <a:lnSpc>
                <a:spcPct val="80000"/>
              </a:lnSpc>
              <a:spcBef>
                <a:spcPts val="0"/>
              </a:spcBef>
              <a:buSzTx/>
              <a:buNone/>
              <a:defRPr b="1" sz="2156">
                <a:latin typeface="Consolas"/>
                <a:ea typeface="Consolas"/>
                <a:cs typeface="Consolas"/>
                <a:sym typeface="Consolas"/>
              </a:defRPr>
            </a:pPr>
            <a:r>
              <a:t>&gt; var o = {};</a:t>
            </a:r>
          </a:p>
          <a:p>
            <a:pPr lvl="1" marL="273812" indent="124460" defTabSz="896111">
              <a:lnSpc>
                <a:spcPct val="80000"/>
              </a:lnSpc>
              <a:spcBef>
                <a:spcPts val="0"/>
              </a:spcBef>
              <a:buSzTx/>
              <a:buNone/>
              <a:defRPr b="1" sz="2156">
                <a:latin typeface="Consolas"/>
                <a:ea typeface="Consolas"/>
                <a:cs typeface="Consolas"/>
                <a:sym typeface="Consolas"/>
              </a:defRPr>
            </a:pPr>
            <a:r>
              <a:t>&gt; o.constructor</a:t>
            </a:r>
          </a:p>
          <a:p>
            <a:pPr lvl="1" marL="273812" indent="124460" defTabSz="896111">
              <a:lnSpc>
                <a:spcPct val="80000"/>
              </a:lnSpc>
              <a:spcBef>
                <a:spcPts val="0"/>
              </a:spcBef>
              <a:buSzTx/>
              <a:buNone/>
              <a:defRPr i="1" sz="2156">
                <a:latin typeface="Consolas"/>
                <a:ea typeface="Consolas"/>
                <a:cs typeface="Consolas"/>
                <a:sym typeface="Consolas"/>
              </a:defRPr>
            </a:pPr>
            <a:r>
              <a:t>function Object() {[native code for Object.Object]}</a:t>
            </a:r>
          </a:p>
          <a:p>
            <a:pPr marL="286258" indent="-286258" defTabSz="896111">
              <a:buSzTx/>
              <a:buNone/>
              <a:defRPr sz="2352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marL="286258" indent="-286258" defTabSz="896111">
              <a:buChar char="•"/>
              <a:defRPr sz="2744"/>
            </a:pPr>
            <a:r>
              <a:t>every object has a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constructor</a:t>
            </a:r>
            <a:r>
              <a:t> property that refers to the function used to construct it (with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t>)</a:t>
            </a:r>
          </a:p>
          <a:p>
            <a:pPr lvl="1" marL="672084" indent="-273812" defTabSz="896111">
              <a:spcBef>
                <a:spcPts val="0"/>
              </a:spcBef>
              <a:defRPr sz="2548"/>
            </a:pPr>
            <a:r>
              <a:t>if the object was created without a constructor using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t>, its .constructor property refers to the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Object()</a:t>
            </a:r>
            <a:r>
              <a:t> function</a:t>
            </a:r>
          </a:p>
          <a:p>
            <a:pPr lvl="1" marL="672084" indent="-273812" defTabSz="896111">
              <a:spcBef>
                <a:spcPts val="0"/>
              </a:spcBef>
              <a:defRPr sz="2548">
                <a:latin typeface="Consolas"/>
                <a:ea typeface="Consolas"/>
                <a:cs typeface="Consolas"/>
                <a:sym typeface="Consolas"/>
              </a:defRPr>
            </a:pPr>
            <a:r>
              <a:t>constructor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 can be changed; </a:t>
            </a:r>
            <a:r>
              <a:t>instanceof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 will still work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lide Number"/>
          <p:cNvSpPr txBox="1"/>
          <p:nvPr>
            <p:ph type="sldNum" sz="quarter" idx="2"/>
          </p:nvPr>
        </p:nvSpPr>
        <p:spPr>
          <a:xfrm>
            <a:off x="8785125" y="6530975"/>
            <a:ext cx="206475" cy="190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4" name="The base2 libr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base2 library</a:t>
            </a:r>
          </a:p>
        </p:txBody>
      </p:sp>
      <p:sp>
        <p:nvSpPr>
          <p:cNvPr id="115" name="load(&quot;base2.js&quot;);  // http://code.google.com/p/base2/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279400" indent="127000">
              <a:lnSpc>
                <a:spcPct val="70000"/>
              </a:lnSpc>
              <a:spcBef>
                <a:spcPts val="0"/>
              </a:spcBef>
              <a:buSzTx/>
              <a:buNone/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load("</a:t>
            </a:r>
            <a:r>
              <a:rPr b="1"/>
              <a:t>base2.js</a:t>
            </a:r>
            <a:r>
              <a:t>");  </a:t>
            </a:r>
            <a:r>
              <a:rPr>
                <a:solidFill>
                  <a:srgbClr val="008000"/>
                </a:solidFill>
              </a:rPr>
              <a:t>// http://code.google.com/p/base2/</a:t>
            </a:r>
            <a:endParaRPr>
              <a:solidFill>
                <a:srgbClr val="008000"/>
              </a:solidFill>
            </a:endParaRPr>
          </a:p>
          <a:p>
            <a:pPr lvl="1" marL="279400" indent="127000">
              <a:lnSpc>
                <a:spcPct val="70000"/>
              </a:lnSpc>
              <a:spcBef>
                <a:spcPts val="0"/>
              </a:spcBef>
              <a:buSzTx/>
              <a:buNone/>
              <a:defRPr sz="8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lvl="1" marL="279400" indent="127000">
              <a:lnSpc>
                <a:spcPct val="70000"/>
              </a:lnSpc>
              <a:spcBef>
                <a:spcPts val="0"/>
              </a:spcBef>
              <a:buSzTx/>
              <a:buNone/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var Animal = </a:t>
            </a:r>
            <a:r>
              <a:rPr b="1">
                <a:solidFill>
                  <a:schemeClr val="accent2"/>
                </a:solidFill>
              </a:rPr>
              <a:t>Base.extend</a:t>
            </a:r>
            <a:r>
              <a:t>({</a:t>
            </a:r>
          </a:p>
          <a:p>
            <a:pPr lvl="1" marL="279400" indent="127000">
              <a:lnSpc>
                <a:spcPct val="70000"/>
              </a:lnSpc>
              <a:spcBef>
                <a:spcPts val="0"/>
              </a:spcBef>
              <a:buSzTx/>
              <a:buNone/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    constructor: function(name) {</a:t>
            </a:r>
          </a:p>
          <a:p>
            <a:pPr lvl="1" marL="279400" indent="127000">
              <a:lnSpc>
                <a:spcPct val="70000"/>
              </a:lnSpc>
              <a:spcBef>
                <a:spcPts val="0"/>
              </a:spcBef>
              <a:buSzTx/>
              <a:buNone/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        this.name = name;</a:t>
            </a:r>
          </a:p>
          <a:p>
            <a:pPr lvl="1" marL="279400" indent="127000">
              <a:lnSpc>
                <a:spcPct val="70000"/>
              </a:lnSpc>
              <a:spcBef>
                <a:spcPts val="0"/>
              </a:spcBef>
              <a:buSzTx/>
              <a:buNone/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    },</a:t>
            </a:r>
          </a:p>
          <a:p>
            <a:pPr lvl="1" marL="279400" indent="127000">
              <a:lnSpc>
                <a:spcPct val="70000"/>
              </a:lnSpc>
              <a:spcBef>
                <a:spcPts val="0"/>
              </a:spcBef>
              <a:buSzTx/>
              <a:buNone/>
              <a:defRPr sz="8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lvl="1" marL="279400" indent="127000">
              <a:lnSpc>
                <a:spcPct val="70000"/>
              </a:lnSpc>
              <a:spcBef>
                <a:spcPts val="0"/>
              </a:spcBef>
              <a:buSzTx/>
              <a:buNone/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    name: "",</a:t>
            </a:r>
          </a:p>
          <a:p>
            <a:pPr lvl="1" marL="279400" indent="127000">
              <a:lnSpc>
                <a:spcPct val="70000"/>
              </a:lnSpc>
              <a:spcBef>
                <a:spcPts val="0"/>
              </a:spcBef>
              <a:buSzTx/>
              <a:buNone/>
              <a:defRPr sz="8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lvl="1" marL="279400" indent="127000">
              <a:lnSpc>
                <a:spcPct val="70000"/>
              </a:lnSpc>
              <a:spcBef>
                <a:spcPts val="0"/>
              </a:spcBef>
              <a:buSzTx/>
              <a:buNone/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    eat: function() {</a:t>
            </a:r>
          </a:p>
          <a:p>
            <a:pPr lvl="1" marL="279400" indent="127000">
              <a:lnSpc>
                <a:spcPct val="70000"/>
              </a:lnSpc>
              <a:spcBef>
                <a:spcPts val="0"/>
              </a:spcBef>
              <a:buSzTx/>
              <a:buNone/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        this.say("Yum!");</a:t>
            </a:r>
          </a:p>
          <a:p>
            <a:pPr lvl="1" marL="279400" indent="127000">
              <a:lnSpc>
                <a:spcPct val="70000"/>
              </a:lnSpc>
              <a:spcBef>
                <a:spcPts val="0"/>
              </a:spcBef>
              <a:buSzTx/>
              <a:buNone/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    },</a:t>
            </a:r>
          </a:p>
          <a:p>
            <a:pPr lvl="1" marL="279400" indent="127000">
              <a:lnSpc>
                <a:spcPct val="70000"/>
              </a:lnSpc>
              <a:spcBef>
                <a:spcPts val="0"/>
              </a:spcBef>
              <a:buSzTx/>
              <a:buNone/>
              <a:defRPr sz="8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lvl="1" marL="279400" indent="127000">
              <a:lnSpc>
                <a:spcPct val="70000"/>
              </a:lnSpc>
              <a:spcBef>
                <a:spcPts val="0"/>
              </a:spcBef>
              <a:buSzTx/>
              <a:buNone/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    say: function(message) {</a:t>
            </a:r>
          </a:p>
          <a:p>
            <a:pPr lvl="1" marL="279400" indent="127000">
              <a:lnSpc>
                <a:spcPct val="70000"/>
              </a:lnSpc>
              <a:spcBef>
                <a:spcPts val="0"/>
              </a:spcBef>
              <a:buSzTx/>
              <a:buNone/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        print(this.name + ": " + message);</a:t>
            </a:r>
          </a:p>
          <a:p>
            <a:pPr lvl="1" marL="279400" indent="127000">
              <a:lnSpc>
                <a:spcPct val="70000"/>
              </a:lnSpc>
              <a:spcBef>
                <a:spcPts val="0"/>
              </a:spcBef>
              <a:buSzTx/>
              <a:buNone/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    }</a:t>
            </a:r>
          </a:p>
          <a:p>
            <a:pPr lvl="1" marL="279400" indent="127000">
              <a:lnSpc>
                <a:spcPct val="70000"/>
              </a:lnSpc>
              <a:spcBef>
                <a:spcPts val="0"/>
              </a:spcBef>
              <a:buSzTx/>
              <a:buNone/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});</a:t>
            </a:r>
          </a:p>
          <a:p>
            <a:pPr lvl="1" marL="279400" indent="127000">
              <a:lnSpc>
                <a:spcPct val="70000"/>
              </a:lnSpc>
              <a:spcBef>
                <a:spcPts val="0"/>
              </a:spcBef>
              <a:buSzTx/>
              <a:buNone/>
              <a:defRPr sz="1200"/>
            </a:pPr>
          </a:p>
          <a:p>
            <a:pPr lvl="1" marL="685800" indent="-279400">
              <a:lnSpc>
                <a:spcPct val="90000"/>
              </a:lnSpc>
              <a:spcBef>
                <a:spcPts val="0"/>
              </a:spcBef>
              <a:defRPr sz="2600"/>
            </a:pPr>
            <a:r>
              <a:t>intended to make inheritance/subtyping easier</a:t>
            </a:r>
          </a:p>
          <a:p>
            <a:pPr lvl="1" marL="685800" indent="-279400">
              <a:lnSpc>
                <a:spcPct val="90000"/>
              </a:lnSpc>
              <a:spcBef>
                <a:spcPts val="0"/>
              </a:spcBef>
              <a:defRPr sz="2600"/>
            </a:pPr>
            <a:r>
              <a:t>all classes extend a common constructor called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Base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"/>
          <p:cNvSpPr txBox="1"/>
          <p:nvPr>
            <p:ph type="sldNum" sz="quarter" idx="2"/>
          </p:nvPr>
        </p:nvSpPr>
        <p:spPr>
          <a:xfrm>
            <a:off x="8864599" y="6530975"/>
            <a:ext cx="127001" cy="190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9" name="Problems with pseudo-construc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4268"/>
            </a:lvl1pPr>
          </a:lstStyle>
          <a:p>
            <a:pPr/>
            <a:r>
              <a:t>Problems with pseudo-constructor</a:t>
            </a:r>
          </a:p>
        </p:txBody>
      </p:sp>
      <p:sp>
        <p:nvSpPr>
          <p:cNvPr id="40" name="function constructPoint(xValue, yValue) { // bad cod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279400" indent="127000">
              <a:lnSpc>
                <a:spcPct val="75000"/>
              </a:lnSpc>
              <a:spcBef>
                <a:spcPts val="0"/>
              </a:spcBef>
              <a:buSzTx/>
              <a:buNone/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function </a:t>
            </a:r>
            <a:r>
              <a:rPr b="1"/>
              <a:t>constructPoint</a:t>
            </a:r>
            <a:r>
              <a:t>(xValue, yValue) { </a:t>
            </a:r>
            <a:r>
              <a:rPr>
                <a:solidFill>
                  <a:srgbClr val="008000"/>
                </a:solidFill>
              </a:rPr>
              <a:t>// bad code</a:t>
            </a:r>
            <a:endParaRPr>
              <a:solidFill>
                <a:srgbClr val="008000"/>
              </a:solidFill>
            </a:endParaRPr>
          </a:p>
          <a:p>
            <a:pPr lvl="1" marL="279400" indent="127000">
              <a:lnSpc>
                <a:spcPct val="75000"/>
              </a:lnSpc>
              <a:spcBef>
                <a:spcPts val="0"/>
              </a:spcBef>
              <a:buSzTx/>
              <a:buNone/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    return {</a:t>
            </a:r>
          </a:p>
          <a:p>
            <a:pPr lvl="1" marL="279400" indent="127000">
              <a:lnSpc>
                <a:spcPct val="75000"/>
              </a:lnSpc>
              <a:spcBef>
                <a:spcPts val="0"/>
              </a:spcBef>
              <a:buSzTx/>
              <a:buNone/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        x: xValue,  y: yValue,</a:t>
            </a:r>
          </a:p>
          <a:p>
            <a:pPr lvl="1" marL="279400" indent="127000">
              <a:lnSpc>
                <a:spcPct val="75000"/>
              </a:lnSpc>
              <a:spcBef>
                <a:spcPts val="0"/>
              </a:spcBef>
              <a:buSzTx/>
              <a:buNone/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        distanceFromOrigin: function() {</a:t>
            </a:r>
          </a:p>
          <a:p>
            <a:pPr lvl="1" marL="279400" indent="127000">
              <a:lnSpc>
                <a:spcPct val="75000"/>
              </a:lnSpc>
              <a:spcBef>
                <a:spcPts val="0"/>
              </a:spcBef>
              <a:buSzTx/>
              <a:buNone/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return Math.sqrt(this.x * this.x +</a:t>
            </a:r>
          </a:p>
          <a:p>
            <a:pPr lvl="1" marL="279400" indent="127000">
              <a:lnSpc>
                <a:spcPct val="75000"/>
              </a:lnSpc>
              <a:spcBef>
                <a:spcPts val="0"/>
              </a:spcBef>
              <a:buSzTx/>
              <a:buNone/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           this.y * this.y;</a:t>
            </a:r>
          </a:p>
          <a:p>
            <a:pPr lvl="1" marL="279400" indent="127000">
              <a:lnSpc>
                <a:spcPct val="75000"/>
              </a:lnSpc>
              <a:spcBef>
                <a:spcPts val="0"/>
              </a:spcBef>
              <a:buSzTx/>
              <a:buNone/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        }</a:t>
            </a:r>
          </a:p>
          <a:p>
            <a:pPr lvl="1" marL="279400" indent="127000">
              <a:lnSpc>
                <a:spcPct val="75000"/>
              </a:lnSpc>
              <a:spcBef>
                <a:spcPts val="0"/>
              </a:spcBef>
              <a:buSzTx/>
              <a:buNone/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    };</a:t>
            </a:r>
          </a:p>
          <a:p>
            <a:pPr lvl="1" marL="279400" indent="127000">
              <a:lnSpc>
                <a:spcPct val="75000"/>
              </a:lnSpc>
              <a:spcBef>
                <a:spcPts val="0"/>
              </a:spcBef>
              <a:buSzTx/>
              <a:buNone/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 lvl="1" marL="279400" indent="127000">
              <a:lnSpc>
                <a:spcPct val="75000"/>
              </a:lnSpc>
              <a:spcBef>
                <a:spcPts val="0"/>
              </a:spcBef>
              <a:buSzTx/>
              <a:buNone/>
              <a:defRPr sz="800"/>
            </a:pPr>
          </a:p>
          <a:p>
            <a:pPr lvl="1" marL="685800" indent="-279400">
              <a:spcBef>
                <a:spcPts val="0"/>
              </a:spcBef>
              <a:defRPr sz="2600"/>
            </a:pPr>
            <a:r>
              <a:t>ugly</a:t>
            </a:r>
          </a:p>
          <a:p>
            <a:pPr lvl="1" marL="685800" indent="-279400">
              <a:spcBef>
                <a:spcPts val="0"/>
              </a:spcBef>
              <a:defRPr sz="2600"/>
            </a:pPr>
            <a:r>
              <a:t>doesn't match the "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t>" syntax we're used to</a:t>
            </a:r>
          </a:p>
          <a:p>
            <a:pPr lvl="1" marL="685800" indent="-279400">
              <a:spcBef>
                <a:spcPts val="0"/>
              </a:spcBef>
              <a:defRPr sz="2600"/>
            </a:pPr>
            <a:r>
              <a:t>wasteful;  stores a separate copy of the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distanceFromOrigin</a:t>
            </a:r>
            <a:r>
              <a:t> method in each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t> object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"/>
          <p:cNvSpPr txBox="1"/>
          <p:nvPr>
            <p:ph type="sldNum" sz="quarter" idx="2"/>
          </p:nvPr>
        </p:nvSpPr>
        <p:spPr>
          <a:xfrm>
            <a:off x="8864599" y="6530975"/>
            <a:ext cx="127001" cy="190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3" name="Functions as construc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Functions as constructors</a:t>
            </a:r>
          </a:p>
        </p:txBody>
      </p:sp>
      <p:sp>
        <p:nvSpPr>
          <p:cNvPr id="44" name="// Constructs and returns a new Point objec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2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// Constructs and returns a new Point object.</a:t>
            </a:r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function </a:t>
            </a:r>
            <a:r>
              <a:rPr b="1"/>
              <a:t>Point</a:t>
            </a:r>
            <a:r>
              <a:t>(xValue, yValue) {</a:t>
            </a:r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 b="1"/>
              <a:t>this</a:t>
            </a:r>
            <a:r>
              <a:t>.x = xValue;</a:t>
            </a:r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 b="1"/>
              <a:t>this</a:t>
            </a:r>
            <a:r>
              <a:t>.y = yValue;</a:t>
            </a:r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 b="1"/>
              <a:t>this</a:t>
            </a:r>
            <a:r>
              <a:t>.distanceFromOrigin = function() {</a:t>
            </a:r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        return Math.sqrt(</a:t>
            </a:r>
            <a:r>
              <a:rPr b="1"/>
              <a:t>this</a:t>
            </a:r>
            <a:r>
              <a:t>.x * </a:t>
            </a:r>
            <a:r>
              <a:rPr b="1"/>
              <a:t>this</a:t>
            </a:r>
            <a:r>
              <a:t>.x + </a:t>
            </a:r>
            <a:r>
              <a:rPr b="1"/>
              <a:t>this</a:t>
            </a:r>
            <a:r>
              <a:t>.y * </a:t>
            </a:r>
            <a:r>
              <a:rPr b="1"/>
              <a:t>this</a:t>
            </a:r>
            <a:r>
              <a:t>.y);</a:t>
            </a:r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    };</a:t>
            </a:r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lnSpc>
                <a:spcPct val="80000"/>
              </a:lnSpc>
              <a:buSzTx/>
              <a:buNone/>
              <a:defRPr sz="8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b="1" sz="2000">
                <a:latin typeface="Consolas"/>
                <a:ea typeface="Consolas"/>
                <a:cs typeface="Consolas"/>
                <a:sym typeface="Consolas"/>
              </a:defRPr>
            </a:pPr>
            <a:r>
              <a:t>&gt; var p = new Point(4, -3);</a:t>
            </a:r>
          </a:p>
          <a:p>
            <a:pPr>
              <a:lnSpc>
                <a:spcPct val="80000"/>
              </a:lnSpc>
              <a:buSzTx/>
              <a:buNone/>
              <a:defRPr b="1"/>
            </a:pPr>
          </a:p>
          <a:p>
            <a:pPr lvl="1" marL="685800" indent="-279400">
              <a:spcBef>
                <a:spcPts val="0"/>
              </a:spcBef>
              <a:defRPr sz="2600"/>
            </a:pPr>
            <a:r>
              <a:t>a constructor is just a normal function!</a:t>
            </a:r>
          </a:p>
          <a:p>
            <a:pPr lvl="1" marL="685800" indent="-279400">
              <a:spcBef>
                <a:spcPts val="0"/>
              </a:spcBef>
              <a:defRPr sz="2600"/>
            </a:pPr>
            <a:r>
              <a:t>called with new like in Java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"/>
          <p:cNvSpPr txBox="1"/>
          <p:nvPr>
            <p:ph type="sldNum" sz="quarter" idx="2"/>
          </p:nvPr>
        </p:nvSpPr>
        <p:spPr>
          <a:xfrm>
            <a:off x="8864599" y="6530975"/>
            <a:ext cx="127001" cy="190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" name="Functions as construc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Functions as constructors</a:t>
            </a:r>
          </a:p>
        </p:txBody>
      </p:sp>
      <p:sp>
        <p:nvSpPr>
          <p:cNvPr id="48" name="in JavaScript, any function can be used as a constructor!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•"/>
            </a:pPr>
            <a:r>
              <a:t>in JavaScript, any function can be used as a constructor!</a:t>
            </a:r>
          </a:p>
          <a:p>
            <a:pPr lvl="1" marL="685800" indent="-279400">
              <a:spcBef>
                <a:spcPts val="0"/>
              </a:spcBef>
              <a:defRPr sz="2600"/>
            </a:pPr>
            <a:r>
              <a:t>by convention, constructors' names begin in uppercase</a:t>
            </a:r>
          </a:p>
          <a:p>
            <a:pPr lvl="1" marL="685800" indent="-279400">
              <a:spcBef>
                <a:spcPts val="0"/>
              </a:spcBef>
              <a:defRPr sz="2600"/>
            </a:pPr>
            <a:r>
              <a:t>when a function is called w/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t>, it implicitly returns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this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1" marL="279400" indent="127000">
              <a:lnSpc>
                <a:spcPct val="80000"/>
              </a:lnSpc>
              <a:spcBef>
                <a:spcPts val="0"/>
              </a:spcBef>
              <a:buSzTx/>
              <a:buNone/>
              <a:defRPr sz="11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lvl="1" marL="279400" indent="127000">
              <a:lnSpc>
                <a:spcPct val="80000"/>
              </a:lnSpc>
              <a:spcBef>
                <a:spcPts val="0"/>
              </a:spcBef>
              <a:buSzTx/>
              <a:buNone/>
              <a:defRPr sz="2600">
                <a:latin typeface="Consolas"/>
                <a:ea typeface="Consolas"/>
                <a:cs typeface="Consolas"/>
                <a:sym typeface="Consolas"/>
              </a:defRPr>
            </a:pPr>
            <a:r>
              <a:t>	function Point(x, y) {</a:t>
            </a:r>
          </a:p>
          <a:p>
            <a:pPr lvl="1" marL="279400" indent="127000">
              <a:lnSpc>
                <a:spcPct val="80000"/>
              </a:lnSpc>
              <a:spcBef>
                <a:spcPts val="0"/>
              </a:spcBef>
              <a:buSzTx/>
              <a:buNone/>
              <a:defRPr sz="2600">
                <a:latin typeface="Consolas"/>
                <a:ea typeface="Consolas"/>
                <a:cs typeface="Consolas"/>
                <a:sym typeface="Consolas"/>
              </a:defRPr>
            </a:pPr>
            <a:r>
              <a:t>	    this.x = x;</a:t>
            </a:r>
          </a:p>
          <a:p>
            <a:pPr lvl="1" marL="279400" indent="127000">
              <a:lnSpc>
                <a:spcPct val="80000"/>
              </a:lnSpc>
              <a:spcBef>
                <a:spcPts val="0"/>
              </a:spcBef>
              <a:buSzTx/>
              <a:buNone/>
              <a:defRPr sz="2600">
                <a:latin typeface="Consolas"/>
                <a:ea typeface="Consolas"/>
                <a:cs typeface="Consolas"/>
                <a:sym typeface="Consolas"/>
              </a:defRPr>
            </a:pPr>
            <a:r>
              <a:t>	    this.y = y;</a:t>
            </a:r>
          </a:p>
          <a:p>
            <a:pPr lvl="1" marL="279400" indent="127000">
              <a:lnSpc>
                <a:spcPct val="80000"/>
              </a:lnSpc>
              <a:spcBef>
                <a:spcPts val="0"/>
              </a:spcBef>
              <a:buSzTx/>
              <a:buNone/>
              <a:defRPr sz="2600">
                <a:latin typeface="Consolas"/>
                <a:ea typeface="Consolas"/>
                <a:cs typeface="Consolas"/>
                <a:sym typeface="Consolas"/>
              </a:defRPr>
            </a:pPr>
            <a:r>
              <a:t>	}</a:t>
            </a:r>
          </a:p>
          <a:p>
            <a:pPr lvl="1" marL="279400" indent="127000">
              <a:spcBef>
                <a:spcPts val="0"/>
              </a:spcBef>
              <a:buSzTx/>
              <a:buNone/>
              <a:defRPr sz="11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lvl="1" marL="685800" indent="-279400">
              <a:spcBef>
                <a:spcPts val="0"/>
              </a:spcBef>
              <a:defRPr sz="2600"/>
            </a:pPr>
            <a:r>
              <a:t>all global "classes" (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t>,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t>, etc.) are functions acting as constructors, that contain useful properties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"/>
          <p:cNvSpPr txBox="1"/>
          <p:nvPr>
            <p:ph type="sldNum" sz="quarter" idx="2"/>
          </p:nvPr>
        </p:nvSpPr>
        <p:spPr>
          <a:xfrm>
            <a:off x="8864599" y="6530975"/>
            <a:ext cx="127001" cy="190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" name="Functions as construc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Functions as constructors</a:t>
            </a:r>
          </a:p>
        </p:txBody>
      </p:sp>
      <p:sp>
        <p:nvSpPr>
          <p:cNvPr id="52" name="any function can be called as a constructor or a func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•"/>
            </a:pPr>
            <a:r>
              <a:t>any function can be called as a constructor or a function</a:t>
            </a:r>
          </a:p>
          <a:p>
            <a:pPr>
              <a:buChar char="•"/>
            </a:pPr>
            <a:r>
              <a:t>when any function called with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t>, JavaScript:</a:t>
            </a:r>
          </a:p>
          <a:p>
            <a:pPr lvl="1" marL="685800" indent="-279400">
              <a:spcBef>
                <a:spcPts val="0"/>
              </a:spcBef>
              <a:defRPr sz="2600"/>
            </a:pPr>
            <a:r>
              <a:t>creates a new empty anonymous object</a:t>
            </a:r>
          </a:p>
          <a:p>
            <a:pPr lvl="1" marL="685800" indent="-279400">
              <a:spcBef>
                <a:spcPts val="0"/>
              </a:spcBef>
              <a:defRPr sz="2600"/>
            </a:pPr>
            <a:r>
              <a:t>uses the new empty object as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t> within the call</a:t>
            </a:r>
          </a:p>
          <a:p>
            <a:pPr lvl="1" marL="685800" indent="-279400">
              <a:spcBef>
                <a:spcPts val="0"/>
              </a:spcBef>
              <a:defRPr sz="2600"/>
            </a:pPr>
            <a:r>
              <a:t>implicitly returns the new object at the end of the call</a:t>
            </a:r>
          </a:p>
          <a:p>
            <a:pPr lvl="1" marL="685800" indent="-279400">
              <a:spcBef>
                <a:spcPts val="0"/>
              </a:spcBef>
              <a:defRPr sz="2600"/>
            </a:pPr>
          </a:p>
          <a:p>
            <a:pPr>
              <a:buChar char="•"/>
            </a:pPr>
            <a:r>
              <a:t>if you call a "constructor" without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t>,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t> refers to the global object instead</a:t>
            </a:r>
          </a:p>
          <a:p>
            <a:pPr lvl="1" marL="685800" indent="-279400">
              <a:spcBef>
                <a:spcPts val="0"/>
              </a:spcBef>
              <a:defRPr sz="2600"/>
            </a:pPr>
            <a:r>
              <a:t>what happens if our "constructor" is called this way?</a:t>
            </a:r>
          </a:p>
          <a:p>
            <a:pPr lvl="1" marL="279400" indent="127000">
              <a:spcBef>
                <a:spcPts val="0"/>
              </a:spcBef>
              <a:buSzTx/>
              <a:buNone/>
              <a:defRPr b="1" sz="2600">
                <a:latin typeface="Consolas"/>
                <a:ea typeface="Consolas"/>
                <a:cs typeface="Consolas"/>
                <a:sym typeface="Consolas"/>
              </a:defRPr>
            </a:pPr>
            <a:r>
              <a:t>	&gt; var p = </a:t>
            </a:r>
            <a:r>
              <a:rPr>
                <a:solidFill>
                  <a:srgbClr val="800000"/>
                </a:solidFill>
              </a:rPr>
              <a:t>Point</a:t>
            </a:r>
            <a:r>
              <a:t>(4, -3);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0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"/>
          <p:cNvSpPr txBox="1"/>
          <p:nvPr>
            <p:ph type="sldNum" sz="quarter" idx="2"/>
          </p:nvPr>
        </p:nvSpPr>
        <p:spPr>
          <a:xfrm>
            <a:off x="8864599" y="6530975"/>
            <a:ext cx="127001" cy="190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5" name="Prototyp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Prototypes</a:t>
            </a:r>
          </a:p>
        </p:txBody>
      </p:sp>
      <p:sp>
        <p:nvSpPr>
          <p:cNvPr id="56" name="prototype: an ancestor of a JavaScript objec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•"/>
              <a:defRPr b="1"/>
            </a:pPr>
          </a:p>
          <a:p>
            <a:pPr lvl="1" marL="685800" indent="-279400">
              <a:spcBef>
                <a:spcPts val="0"/>
              </a:spcBef>
              <a:defRPr b="1" sz="2600"/>
            </a:pPr>
          </a:p>
          <a:p>
            <a:pPr lvl="1" marL="685800" indent="-279400">
              <a:spcBef>
                <a:spcPts val="0"/>
              </a:spcBef>
              <a:defRPr b="1" sz="2600"/>
            </a:pPr>
          </a:p>
          <a:p>
            <a:pPr lvl="1" marL="685800" indent="-279400">
              <a:spcBef>
                <a:spcPts val="0"/>
              </a:spcBef>
              <a:defRPr b="1" sz="2600"/>
            </a:pPr>
          </a:p>
          <a:p>
            <a:pPr lvl="1" marL="685800" indent="-279400">
              <a:spcBef>
                <a:spcPts val="0"/>
              </a:spcBef>
              <a:defRPr b="1" sz="2600"/>
            </a:pPr>
          </a:p>
          <a:p>
            <a:pPr>
              <a:buChar char="•"/>
              <a:defRPr b="1"/>
            </a:pPr>
            <a:r>
              <a:t>prototype</a:t>
            </a:r>
            <a:r>
              <a:rPr b="0"/>
              <a:t>: an ancestor of a JavaScript object</a:t>
            </a:r>
            <a:endParaRPr b="0"/>
          </a:p>
          <a:p>
            <a:pPr lvl="1" marL="685800" indent="-279400">
              <a:spcBef>
                <a:spcPts val="0"/>
              </a:spcBef>
              <a:defRPr sz="2600"/>
            </a:pPr>
            <a:r>
              <a:t>like a "super-object" instead of a superclass</a:t>
            </a:r>
          </a:p>
          <a:p>
            <a:pPr lvl="1" marL="685800" indent="-279400">
              <a:spcBef>
                <a:spcPts val="0"/>
              </a:spcBef>
              <a:defRPr sz="2600"/>
            </a:pPr>
            <a:r>
              <a:t>a parent at the object level rather than at the class level</a:t>
            </a:r>
          </a:p>
        </p:txBody>
      </p:sp>
      <p:pic>
        <p:nvPicPr>
          <p:cNvPr id="57" name="prototypes1.png" descr="prototypes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6000" y="1143000"/>
            <a:ext cx="4637088" cy="2400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"/>
          <p:cNvSpPr txBox="1"/>
          <p:nvPr>
            <p:ph type="sldNum" sz="quarter" idx="2"/>
          </p:nvPr>
        </p:nvSpPr>
        <p:spPr>
          <a:xfrm>
            <a:off x="8864599" y="6530975"/>
            <a:ext cx="127001" cy="190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" name="Prototyp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Prototypes</a:t>
            </a:r>
          </a:p>
        </p:txBody>
      </p:sp>
      <p:sp>
        <p:nvSpPr>
          <p:cNvPr id="61" name="every object contains a reference to its prototyp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74574" indent="-274574" defTabSz="859536">
              <a:buChar char="•"/>
              <a:defRPr b="1" sz="2632"/>
            </a:pPr>
          </a:p>
          <a:p>
            <a:pPr lvl="1" marL="644651" indent="-262636" defTabSz="859536">
              <a:spcBef>
                <a:spcPts val="0"/>
              </a:spcBef>
              <a:defRPr b="1" sz="2444"/>
            </a:pPr>
          </a:p>
          <a:p>
            <a:pPr lvl="1" marL="644651" indent="-262636" defTabSz="859536">
              <a:spcBef>
                <a:spcPts val="0"/>
              </a:spcBef>
              <a:defRPr b="1" sz="2444"/>
            </a:pPr>
          </a:p>
          <a:p>
            <a:pPr lvl="1" marL="644651" indent="-262636" defTabSz="859536">
              <a:spcBef>
                <a:spcPts val="0"/>
              </a:spcBef>
              <a:defRPr b="1" sz="2444"/>
            </a:pPr>
          </a:p>
          <a:p>
            <a:pPr lvl="1" marL="644651" indent="-262636" defTabSz="859536">
              <a:spcBef>
                <a:spcPts val="0"/>
              </a:spcBef>
              <a:defRPr b="1" sz="2444"/>
            </a:pPr>
          </a:p>
          <a:p>
            <a:pPr marL="274574" indent="-274574" defTabSz="859536">
              <a:buChar char="•"/>
              <a:defRPr sz="2632"/>
            </a:pPr>
            <a:r>
              <a:t>every object contains a reference to its prototype</a:t>
            </a:r>
          </a:p>
          <a:p>
            <a:pPr lvl="1" marL="644651" indent="-262636" defTabSz="859536">
              <a:spcBef>
                <a:spcPts val="0"/>
              </a:spcBef>
              <a:defRPr sz="2068"/>
            </a:pPr>
            <a:r>
              <a:t>default: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Object.prototype</a:t>
            </a:r>
            <a:r>
              <a:t>;  strings →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String.prototype</a:t>
            </a:r>
            <a:r>
              <a:t>;  etc.</a:t>
            </a:r>
          </a:p>
          <a:p>
            <a:pPr lvl="1" marL="644651" indent="-262636" defTabSz="859536">
              <a:spcBef>
                <a:spcPts val="0"/>
              </a:spcBef>
              <a:defRPr sz="658"/>
            </a:pPr>
          </a:p>
          <a:p>
            <a:pPr marL="274574" indent="-274574" defTabSz="859536">
              <a:buChar char="•"/>
              <a:defRPr sz="2632"/>
            </a:pPr>
            <a:r>
              <a:t>a prototype can have a prototype, and so on</a:t>
            </a:r>
          </a:p>
          <a:p>
            <a:pPr lvl="1" marL="644651" indent="-262636" defTabSz="859536">
              <a:spcBef>
                <a:spcPts val="0"/>
              </a:spcBef>
              <a:defRPr sz="2444"/>
            </a:pPr>
            <a:r>
              <a:t>an object "inherits" all methods/data from its prototype(s)</a:t>
            </a:r>
          </a:p>
          <a:p>
            <a:pPr lvl="1" marL="644651" indent="-262636" defTabSz="859536">
              <a:spcBef>
                <a:spcPts val="0"/>
              </a:spcBef>
              <a:defRPr sz="2444"/>
            </a:pPr>
            <a:r>
              <a:t>doesn't have to make a copy of them; saves memory</a:t>
            </a:r>
          </a:p>
          <a:p>
            <a:pPr lvl="1" marL="644651" indent="-262636" defTabSz="859536">
              <a:spcBef>
                <a:spcPts val="0"/>
              </a:spcBef>
              <a:defRPr sz="2444"/>
            </a:pPr>
            <a:r>
              <a:t>prototypes allow JavaScript to mimic classes, inheritance</a:t>
            </a:r>
          </a:p>
        </p:txBody>
      </p:sp>
      <p:pic>
        <p:nvPicPr>
          <p:cNvPr id="62" name="prototypes1.png" descr="prototypes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6000" y="1143000"/>
            <a:ext cx="4637088" cy="2400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8864599" y="6530975"/>
            <a:ext cx="127001" cy="190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5" name="Functions and prototyp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Functions and prototypes</a:t>
            </a:r>
          </a:p>
        </p:txBody>
      </p:sp>
      <p:sp>
        <p:nvSpPr>
          <p:cNvPr id="66" name="// also causes Point.prototype to be define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276606" indent="125729" defTabSz="905255">
              <a:lnSpc>
                <a:spcPct val="80000"/>
              </a:lnSpc>
              <a:spcBef>
                <a:spcPts val="0"/>
              </a:spcBef>
              <a:buSzTx/>
              <a:buNone/>
              <a:defRPr sz="2574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// also causes Point.prototype to be defined</a:t>
            </a:r>
          </a:p>
          <a:p>
            <a:pPr lvl="1" marL="276606" indent="125729" defTabSz="905255">
              <a:lnSpc>
                <a:spcPct val="80000"/>
              </a:lnSpc>
              <a:spcBef>
                <a:spcPts val="0"/>
              </a:spcBef>
              <a:buSzTx/>
              <a:buNone/>
              <a:defRPr sz="2574">
                <a:latin typeface="Consolas"/>
                <a:ea typeface="Consolas"/>
                <a:cs typeface="Consolas"/>
                <a:sym typeface="Consolas"/>
              </a:defRPr>
            </a:pPr>
            <a:r>
              <a:t>function Point(xValue, yValue) {</a:t>
            </a:r>
          </a:p>
          <a:p>
            <a:pPr lvl="1" marL="276606" indent="125729" defTabSz="905255">
              <a:lnSpc>
                <a:spcPct val="80000"/>
              </a:lnSpc>
              <a:spcBef>
                <a:spcPts val="0"/>
              </a:spcBef>
              <a:buSzTx/>
              <a:buNone/>
              <a:defRPr sz="2574">
                <a:latin typeface="Consolas"/>
                <a:ea typeface="Consolas"/>
                <a:cs typeface="Consolas"/>
                <a:sym typeface="Consolas"/>
              </a:defRPr>
            </a:pPr>
            <a:r>
              <a:t>    ...</a:t>
            </a:r>
          </a:p>
          <a:p>
            <a:pPr lvl="1" marL="276606" indent="125729" defTabSz="905255">
              <a:lnSpc>
                <a:spcPct val="80000"/>
              </a:lnSpc>
              <a:spcBef>
                <a:spcPts val="0"/>
              </a:spcBef>
              <a:buSzTx/>
              <a:buNone/>
              <a:defRPr sz="2574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 lvl="1" marL="276606" indent="125729" defTabSz="905255">
              <a:lnSpc>
                <a:spcPct val="80000"/>
              </a:lnSpc>
              <a:spcBef>
                <a:spcPts val="0"/>
              </a:spcBef>
              <a:buSzTx/>
              <a:buNone/>
              <a:defRPr sz="2574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marL="289179" indent="-289179" defTabSz="905255">
              <a:buChar char="•"/>
              <a:defRPr sz="2772"/>
            </a:pPr>
            <a:r>
              <a:t>every function stores a </a:t>
            </a:r>
            <a:r>
              <a:rPr b="1">
                <a:latin typeface="Consolas"/>
                <a:ea typeface="Consolas"/>
                <a:cs typeface="Consolas"/>
                <a:sym typeface="Consolas"/>
              </a:rPr>
              <a:t>prototype</a:t>
            </a:r>
            <a:r>
              <a:t> object property in it</a:t>
            </a:r>
          </a:p>
          <a:p>
            <a:pPr lvl="1" marL="678941" indent="-276606" defTabSz="905255">
              <a:spcBef>
                <a:spcPts val="0"/>
              </a:spcBef>
              <a:defRPr sz="2574"/>
            </a:pPr>
            <a:r>
              <a:t>example: when we define our Point function (constructor), that creates a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Point.prototype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1" marL="678941" indent="-276606" defTabSz="905255">
              <a:spcBef>
                <a:spcPts val="0"/>
              </a:spcBef>
              <a:defRPr sz="2574"/>
            </a:pPr>
            <a:r>
              <a:t>initially this object has nothing in it  (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t> )</a:t>
            </a:r>
          </a:p>
          <a:p>
            <a:pPr lvl="1" marL="678941" indent="-276606" defTabSz="905255">
              <a:spcBef>
                <a:spcPts val="0"/>
              </a:spcBef>
              <a:defRPr sz="2574"/>
            </a:pPr>
            <a:r>
              <a:t>every object you construct will use the function's prototype object as its prototype</a:t>
            </a:r>
          </a:p>
          <a:p>
            <a:pPr lvl="2" marL="1018413" indent="-226313" defTabSz="905255">
              <a:spcBef>
                <a:spcPts val="0"/>
              </a:spcBef>
              <a:buFont typeface="Trebuchet MS"/>
              <a:defRPr sz="2376"/>
            </a:pPr>
            <a:r>
              <a:t>e.g. every new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t> object uses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Point.prototype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 Design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 Design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