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5" r:id="rId29"/>
    <p:sldId id="286" r:id="rId30"/>
    <p:sldId id="284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Verdadeiros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A-4DFE-8984-D583989995C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Falsos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CA-4DFE-8984-D58398999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8588527"/>
        <c:axId val="1828589775"/>
      </c:barChart>
      <c:catAx>
        <c:axId val="182858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8589775"/>
        <c:crosses val="autoZero"/>
        <c:auto val="1"/>
        <c:lblAlgn val="ctr"/>
        <c:lblOffset val="100"/>
        <c:noMultiLvlLbl val="0"/>
      </c:catAx>
      <c:valAx>
        <c:axId val="182858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858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Treino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Verdadeiros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Treino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5-4A47-8122-A16FC2584FA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Falsos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Treino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5-4A47-8122-A16FC2584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952591"/>
        <c:axId val="1834957583"/>
      </c:barChart>
      <c:catAx>
        <c:axId val="183495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4957583"/>
        <c:crosses val="autoZero"/>
        <c:auto val="1"/>
        <c:lblAlgn val="ctr"/>
        <c:lblOffset val="100"/>
        <c:noMultiLvlLbl val="0"/>
      </c:catAx>
      <c:valAx>
        <c:axId val="183495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495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Teste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Verdadeiros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Teste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5-4A47-8122-A16FC2584FA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Falsos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Teste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5-4A47-8122-A16FC2584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952591"/>
        <c:axId val="1834957583"/>
      </c:barChart>
      <c:catAx>
        <c:axId val="183495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4957583"/>
        <c:crosses val="autoZero"/>
        <c:auto val="1"/>
        <c:lblAlgn val="ctr"/>
        <c:lblOffset val="100"/>
        <c:noMultiLvlLbl val="0"/>
      </c:catAx>
      <c:valAx>
        <c:axId val="183495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495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Treino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Planilha1!$A$2:$A$4</c:f>
              <c:strCache>
                <c:ptCount val="3"/>
                <c:pt idx="0">
                  <c:v>Naive Bayes</c:v>
                </c:pt>
                <c:pt idx="1">
                  <c:v>Random Florest</c:v>
                </c:pt>
                <c:pt idx="2">
                  <c:v>Regressão Logística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0.75419999999999998</c:v>
                </c:pt>
                <c:pt idx="1">
                  <c:v>0.98699999999999999</c:v>
                </c:pt>
                <c:pt idx="2">
                  <c:v>0.77280000000000004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C-4CCA-8895-AAD189CD427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Teste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Planilha1!$A$2:$A$4</c:f>
              <c:strCache>
                <c:ptCount val="3"/>
                <c:pt idx="0">
                  <c:v>Naive Bayes</c:v>
                </c:pt>
                <c:pt idx="1">
                  <c:v>Random Florest</c:v>
                </c:pt>
                <c:pt idx="2">
                  <c:v>Regressão Logística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0.7359</c:v>
                </c:pt>
                <c:pt idx="1">
                  <c:v>0.71</c:v>
                </c:pt>
                <c:pt idx="2">
                  <c:v>0.74460000000000004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C-4CCA-8895-AAD189CD4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9687407"/>
        <c:axId val="1869686575"/>
      </c:barChart>
      <c:catAx>
        <c:axId val="186968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9686575"/>
        <c:crosses val="autoZero"/>
        <c:auto val="1"/>
        <c:lblAlgn val="ctr"/>
        <c:lblOffset val="100"/>
        <c:noMultiLvlLbl val="0"/>
      </c:catAx>
      <c:valAx>
        <c:axId val="186968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968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Treino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Planilha1!$A$2:$A$4</c:f>
              <c:strCache>
                <c:ptCount val="3"/>
                <c:pt idx="0">
                  <c:v>Naive Bayes</c:v>
                </c:pt>
                <c:pt idx="1">
                  <c:v>Random Florest</c:v>
                </c:pt>
                <c:pt idx="2">
                  <c:v>Regressão Logística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0.74590000000000001</c:v>
                </c:pt>
                <c:pt idx="1">
                  <c:v>0.98370000000000002</c:v>
                </c:pt>
                <c:pt idx="2">
                  <c:v>0.75729999999999997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C-4CCA-8895-AAD189CD427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Teste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Planilha1!$A$2:$A$4</c:f>
              <c:strCache>
                <c:ptCount val="3"/>
                <c:pt idx="0">
                  <c:v>Naive Bayes</c:v>
                </c:pt>
                <c:pt idx="1">
                  <c:v>Random Florest</c:v>
                </c:pt>
                <c:pt idx="2">
                  <c:v>Regressão Logística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0.74680000000000002</c:v>
                </c:pt>
                <c:pt idx="1">
                  <c:v>0.73380000000000001</c:v>
                </c:pt>
                <c:pt idx="2">
                  <c:v>0.77270000000000005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C-4CCA-8895-AAD189CD4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9687407"/>
        <c:axId val="1869686575"/>
      </c:barChart>
      <c:catAx>
        <c:axId val="186968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9686575"/>
        <c:crosses val="autoZero"/>
        <c:auto val="1"/>
        <c:lblAlgn val="ctr"/>
        <c:lblOffset val="100"/>
        <c:noMultiLvlLbl val="0"/>
      </c:catAx>
      <c:valAx>
        <c:axId val="186968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968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Treino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Planilha1!$A$2:$A$4</c:f>
              <c:strCache>
                <c:ptCount val="3"/>
                <c:pt idx="0">
                  <c:v>Naive Bayes</c:v>
                </c:pt>
                <c:pt idx="1">
                  <c:v>Random Florest</c:v>
                </c:pt>
                <c:pt idx="2">
                  <c:v>Regressão Logística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0.74129999999999996</c:v>
                </c:pt>
                <c:pt idx="1">
                  <c:v>0.97170000000000001</c:v>
                </c:pt>
                <c:pt idx="2">
                  <c:v>0.76519999999999999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C-4CCA-8895-AAD189CD427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Teste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Planilha1!$A$2:$A$4</c:f>
              <c:strCache>
                <c:ptCount val="3"/>
                <c:pt idx="0">
                  <c:v>Naive Bayes</c:v>
                </c:pt>
                <c:pt idx="1">
                  <c:v>Random Florest</c:v>
                </c:pt>
                <c:pt idx="2">
                  <c:v>Regressão Logística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0.75970000000000004</c:v>
                </c:pt>
                <c:pt idx="1">
                  <c:v>0.74350000000000005</c:v>
                </c:pt>
                <c:pt idx="2">
                  <c:v>0.75970000000000004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C-4CCA-8895-AAD189CD4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9687407"/>
        <c:axId val="1869686575"/>
      </c:barChart>
      <c:catAx>
        <c:axId val="186968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9686575"/>
        <c:crosses val="autoZero"/>
        <c:auto val="1"/>
        <c:lblAlgn val="ctr"/>
        <c:lblOffset val="100"/>
        <c:noMultiLvlLbl val="0"/>
      </c:catAx>
      <c:valAx>
        <c:axId val="186968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968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ogisticRegression.html" TargetMode="External"/><Relationship Id="rId2" Type="http://schemas.openxmlformats.org/officeDocument/2006/relationships/hyperlink" Target="https://archive.ics.uci.edu/ml/datasets/pima+indians+diabe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modules/generated/sklearn.naive_bayes.GaussianNB.html" TargetMode="External"/><Relationship Id="rId4" Type="http://schemas.openxmlformats.org/officeDocument/2006/relationships/hyperlink" Target="http://scikit-learn.org/stable/modules/generated/sklearn.ensemble.RandomForestClassifi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Pima</a:t>
            </a:r>
            <a:r>
              <a:rPr lang="pt-BR" dirty="0" smtClean="0"/>
              <a:t> </a:t>
            </a:r>
            <a:r>
              <a:rPr lang="pt-BR" dirty="0" err="1" smtClean="0"/>
              <a:t>Indian</a:t>
            </a:r>
            <a:r>
              <a:rPr lang="pt-BR" dirty="0" smtClean="0"/>
              <a:t> Diabetes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Riyadh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2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 de valores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9" y="3879668"/>
            <a:ext cx="1141108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Mapeando o </a:t>
            </a:r>
            <a:r>
              <a:rPr lang="pt-BR" dirty="0" err="1" smtClean="0"/>
              <a:t>dataset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3" y="3426664"/>
            <a:ext cx="10240760" cy="13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r>
              <a:rPr lang="pt-BR" dirty="0" smtClean="0"/>
              <a:t> o </a:t>
            </a:r>
            <a:r>
              <a:rPr lang="pt-BR" dirty="0" err="1" smtClean="0"/>
              <a:t>dataset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1" y="2594745"/>
            <a:ext cx="11242764" cy="37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r>
              <a:rPr lang="pt-BR" dirty="0" smtClean="0"/>
              <a:t> como os dados estão distribuídos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1" y="2522344"/>
            <a:ext cx="11872846" cy="1685106"/>
          </a:xfrm>
          <a:prstGeom prst="rect">
            <a:avLst/>
          </a:prstGeom>
        </p:spPr>
      </p:pic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836361285"/>
              </p:ext>
            </p:extLst>
          </p:nvPr>
        </p:nvGraphicFramePr>
        <p:xfrm>
          <a:off x="7901577" y="4207450"/>
          <a:ext cx="4290423" cy="265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65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1º Split – 70% treino e 30% teste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314032"/>
            <a:ext cx="8724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1º Split – Verificando o </a:t>
            </a:r>
            <a:r>
              <a:rPr lang="pt-BR" dirty="0" err="1" smtClean="0"/>
              <a:t>split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" y="2370094"/>
            <a:ext cx="834390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94810009"/>
              </p:ext>
            </p:extLst>
          </p:nvPr>
        </p:nvGraphicFramePr>
        <p:xfrm>
          <a:off x="8372036" y="2349702"/>
          <a:ext cx="3663406" cy="194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62972226"/>
              </p:ext>
            </p:extLst>
          </p:nvPr>
        </p:nvGraphicFramePr>
        <p:xfrm>
          <a:off x="8372036" y="4711188"/>
          <a:ext cx="3663406" cy="194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4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ocultos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37" y="2377440"/>
            <a:ext cx="6720526" cy="43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Tratando valores ocultos - Impute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59" y="2794971"/>
            <a:ext cx="10204682" cy="34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Tratando valores ocultos - Impute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59" y="2794971"/>
            <a:ext cx="10204682" cy="34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Construindo e treinando o 1º modelo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95" y="2405576"/>
            <a:ext cx="8659410" cy="40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Pima</a:t>
            </a:r>
            <a:r>
              <a:rPr lang="pt-BR" dirty="0"/>
              <a:t> </a:t>
            </a:r>
            <a:r>
              <a:rPr lang="pt-BR" dirty="0" err="1"/>
              <a:t>Indians</a:t>
            </a:r>
            <a:r>
              <a:rPr lang="pt-BR" dirty="0"/>
              <a:t> Diabetes Data </a:t>
            </a:r>
            <a:r>
              <a:rPr lang="pt-BR" dirty="0" smtClean="0"/>
              <a:t>Set. </a:t>
            </a:r>
          </a:p>
          <a:p>
            <a:pPr algn="just"/>
            <a:r>
              <a:rPr lang="pt-BR" dirty="0"/>
              <a:t>Esse conjunto de dados foi fornecido pelo centro de pesquisa da universidade de The </a:t>
            </a:r>
            <a:r>
              <a:rPr lang="pt-BR" dirty="0" err="1"/>
              <a:t>Johns</a:t>
            </a:r>
            <a:r>
              <a:rPr lang="pt-BR" dirty="0"/>
              <a:t> Hopkins </a:t>
            </a:r>
            <a:r>
              <a:rPr lang="pt-BR" dirty="0" err="1"/>
              <a:t>University</a:t>
            </a:r>
            <a:r>
              <a:rPr lang="pt-BR" dirty="0"/>
              <a:t> nos </a:t>
            </a:r>
            <a:r>
              <a:rPr lang="pt-BR" dirty="0" smtClean="0"/>
              <a:t>EUA em 1990.</a:t>
            </a:r>
            <a:endParaRPr lang="pt-BR" dirty="0" smtClean="0"/>
          </a:p>
          <a:p>
            <a:pPr algn="just"/>
            <a:r>
              <a:rPr lang="pt-BR" dirty="0"/>
              <a:t>Contém dados reais de pessoas que foram </a:t>
            </a:r>
            <a:r>
              <a:rPr lang="pt-BR" dirty="0" smtClean="0"/>
              <a:t>diagnosticadas </a:t>
            </a:r>
            <a:r>
              <a:rPr lang="pt-BR" dirty="0"/>
              <a:t>com </a:t>
            </a:r>
            <a:r>
              <a:rPr lang="pt-BR" dirty="0" smtClean="0"/>
              <a:t>diabetes.</a:t>
            </a:r>
          </a:p>
          <a:p>
            <a:pPr algn="just"/>
            <a:r>
              <a:rPr lang="pt-BR" dirty="0"/>
              <a:t>Utilizado em tarefas de </a:t>
            </a:r>
            <a:r>
              <a:rPr lang="pt-BR" dirty="0" smtClean="0"/>
              <a:t>classificação.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1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a exatidão no modelo dos dados do treino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4" y="2996420"/>
            <a:ext cx="11419372" cy="20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a exatidão no modelo dos dados do </a:t>
            </a:r>
            <a:r>
              <a:rPr lang="pt-BR" dirty="0" smtClean="0"/>
              <a:t>teste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6" y="2743201"/>
            <a:ext cx="11518488" cy="13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modelo –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Florest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2408067"/>
            <a:ext cx="78200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º modelo – Regressão logística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5" y="2480172"/>
            <a:ext cx="11272910" cy="43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 - 1º Split (70 – 30)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682225071"/>
              </p:ext>
            </p:extLst>
          </p:nvPr>
        </p:nvGraphicFramePr>
        <p:xfrm>
          <a:off x="2153817" y="2321169"/>
          <a:ext cx="7884366" cy="453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33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Split (80 – 20)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3" y="2305489"/>
            <a:ext cx="8734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Split – verificando o </a:t>
            </a:r>
            <a:r>
              <a:rPr lang="pt-BR" dirty="0"/>
              <a:t>S</a:t>
            </a:r>
            <a:r>
              <a:rPr lang="pt-BR" dirty="0" smtClean="0"/>
              <a:t>plit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335970"/>
            <a:ext cx="82867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 - 2º Split (80 – 20)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4280688791"/>
              </p:ext>
            </p:extLst>
          </p:nvPr>
        </p:nvGraphicFramePr>
        <p:xfrm>
          <a:off x="2153817" y="2321169"/>
          <a:ext cx="7884366" cy="453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06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º Split (60 – 40)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14" y="2376959"/>
            <a:ext cx="8459372" cy="43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º Split – verificando o Split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2289664"/>
            <a:ext cx="8410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dataset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972272"/>
              </p:ext>
            </p:extLst>
          </p:nvPr>
        </p:nvGraphicFramePr>
        <p:xfrm>
          <a:off x="1154953" y="3255906"/>
          <a:ext cx="10798497" cy="2228518"/>
        </p:xfrm>
        <a:graphic>
          <a:graphicData uri="http://schemas.openxmlformats.org/drawingml/2006/table">
            <a:tbl>
              <a:tblPr/>
              <a:tblGrid>
                <a:gridCol w="2600384">
                  <a:extLst>
                    <a:ext uri="{9D8B030D-6E8A-4147-A177-3AD203B41FA5}">
                      <a16:colId xmlns:a16="http://schemas.microsoft.com/office/drawing/2014/main" val="3034974931"/>
                    </a:ext>
                  </a:extLst>
                </a:gridCol>
                <a:gridCol w="1350998">
                  <a:extLst>
                    <a:ext uri="{9D8B030D-6E8A-4147-A177-3AD203B41FA5}">
                      <a16:colId xmlns:a16="http://schemas.microsoft.com/office/drawing/2014/main" val="1738809357"/>
                    </a:ext>
                  </a:extLst>
                </a:gridCol>
                <a:gridCol w="2187744">
                  <a:extLst>
                    <a:ext uri="{9D8B030D-6E8A-4147-A177-3AD203B41FA5}">
                      <a16:colId xmlns:a16="http://schemas.microsoft.com/office/drawing/2014/main" val="3642617496"/>
                    </a:ext>
                  </a:extLst>
                </a:gridCol>
                <a:gridCol w="1278161">
                  <a:extLst>
                    <a:ext uri="{9D8B030D-6E8A-4147-A177-3AD203B41FA5}">
                      <a16:colId xmlns:a16="http://schemas.microsoft.com/office/drawing/2014/main" val="2799874483"/>
                    </a:ext>
                  </a:extLst>
                </a:gridCol>
                <a:gridCol w="2103049">
                  <a:extLst>
                    <a:ext uri="{9D8B030D-6E8A-4147-A177-3AD203B41FA5}">
                      <a16:colId xmlns:a16="http://schemas.microsoft.com/office/drawing/2014/main" val="3890369503"/>
                    </a:ext>
                  </a:extLst>
                </a:gridCol>
                <a:gridCol w="1278161">
                  <a:extLst>
                    <a:ext uri="{9D8B030D-6E8A-4147-A177-3AD203B41FA5}">
                      <a16:colId xmlns:a16="http://schemas.microsoft.com/office/drawing/2014/main" val="3608505122"/>
                    </a:ext>
                  </a:extLst>
                </a:gridCol>
              </a:tblGrid>
              <a:tr h="820395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Data Set </a:t>
                      </a:r>
                      <a:r>
                        <a:rPr lang="pt-BR" sz="1600" b="1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Characteristics</a:t>
                      </a:r>
                      <a:r>
                        <a:rPr lang="pt-BR" sz="16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:  </a:t>
                      </a:r>
                      <a:endParaRPr lang="pt-BR" sz="16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Multivariate</a:t>
                      </a:r>
                      <a:endParaRPr lang="pt-BR" sz="16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Area: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Life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533694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Attribute Characteristics: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Integer, Real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Date Donated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1990-05-09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70600"/>
                  </a:ext>
                </a:extLst>
              </a:tr>
              <a:tr h="580279"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Associated Tasks: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Classification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Web Hits:</a:t>
                      </a:r>
                      <a:endParaRPr lang="pt-BR" sz="16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377946</a:t>
                      </a:r>
                    </a:p>
                  </a:txBody>
                  <a:tcPr marL="50024" marR="50024" marT="50024" marB="500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5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9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 - 3º Split (60 – 40)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66687033"/>
              </p:ext>
            </p:extLst>
          </p:nvPr>
        </p:nvGraphicFramePr>
        <p:xfrm>
          <a:off x="2153817" y="2321169"/>
          <a:ext cx="7884366" cy="453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1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archive.ics.uci.edu/ml/datasets/pima+indians+diabetes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scikit-learn.org/stable/modules/generated/sklearn.linear_model.LogisticRegression.html</a:t>
            </a:r>
            <a:r>
              <a:rPr lang="pt-BR" dirty="0" smtClean="0"/>
              <a:t> </a:t>
            </a:r>
          </a:p>
          <a:p>
            <a:r>
              <a:rPr lang="pt-BR" dirty="0" smtClean="0">
                <a:hlinkClick r:id="rId4"/>
              </a:rPr>
              <a:t>http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scikit-learn.org/stable/modules/generated/sklearn.ensemble.RandomForestClassifier.html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scikit-learn.org/stable/modules/generated/sklearn.naive_bayes.GaussianNB.html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0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Número </a:t>
            </a:r>
            <a:r>
              <a:rPr lang="pt-BR" dirty="0"/>
              <a:t>de vezes </a:t>
            </a:r>
            <a:r>
              <a:rPr lang="pt-BR" dirty="0" smtClean="0"/>
              <a:t>grávida</a:t>
            </a:r>
          </a:p>
          <a:p>
            <a:r>
              <a:rPr lang="pt-BR" dirty="0" smtClean="0"/>
              <a:t>Concentração </a:t>
            </a:r>
            <a:r>
              <a:rPr lang="pt-BR" dirty="0"/>
              <a:t>de glicose plasmática a 2 horas em um teste oral de tolerância à </a:t>
            </a:r>
            <a:r>
              <a:rPr lang="pt-BR" dirty="0" smtClean="0"/>
              <a:t>glicose</a:t>
            </a:r>
          </a:p>
          <a:p>
            <a:r>
              <a:rPr lang="pt-BR" dirty="0" smtClean="0"/>
              <a:t>Pressão </a:t>
            </a:r>
            <a:r>
              <a:rPr lang="pt-BR" dirty="0"/>
              <a:t>sanguínea diastólica (mm </a:t>
            </a:r>
            <a:r>
              <a:rPr lang="pt-BR" dirty="0" smtClean="0"/>
              <a:t>Hg)</a:t>
            </a:r>
          </a:p>
          <a:p>
            <a:r>
              <a:rPr lang="pt-BR" dirty="0" smtClean="0"/>
              <a:t>Espessura </a:t>
            </a:r>
            <a:r>
              <a:rPr lang="pt-BR" dirty="0"/>
              <a:t>da dobra da pele do tríceps (</a:t>
            </a:r>
            <a:r>
              <a:rPr lang="pt-BR" dirty="0" smtClean="0"/>
              <a:t>mm)</a:t>
            </a:r>
          </a:p>
          <a:p>
            <a:r>
              <a:rPr lang="pt-BR" dirty="0" smtClean="0"/>
              <a:t>Insulina </a:t>
            </a:r>
            <a:r>
              <a:rPr lang="pt-BR" dirty="0"/>
              <a:t>sérica de 2 horas (mu U / ml</a:t>
            </a:r>
            <a:r>
              <a:rPr lang="pt-BR" dirty="0" smtClean="0"/>
              <a:t>)</a:t>
            </a:r>
          </a:p>
          <a:p>
            <a:r>
              <a:rPr lang="pt-BR" dirty="0" smtClean="0"/>
              <a:t> </a:t>
            </a:r>
            <a:r>
              <a:rPr lang="pt-BR" dirty="0"/>
              <a:t>Índice de massa corporal (peso em kg / (altura em m) ^ 2</a:t>
            </a:r>
            <a:r>
              <a:rPr lang="pt-BR" dirty="0" smtClean="0"/>
              <a:t>)</a:t>
            </a:r>
          </a:p>
          <a:p>
            <a:r>
              <a:rPr lang="pt-BR" dirty="0" smtClean="0"/>
              <a:t> </a:t>
            </a:r>
            <a:r>
              <a:rPr lang="pt-BR" dirty="0"/>
              <a:t>Função de </a:t>
            </a:r>
            <a:r>
              <a:rPr lang="pt-BR" dirty="0" smtClean="0"/>
              <a:t>predisposição </a:t>
            </a:r>
            <a:r>
              <a:rPr lang="pt-BR" dirty="0"/>
              <a:t>de </a:t>
            </a:r>
            <a:r>
              <a:rPr lang="pt-BR" dirty="0" smtClean="0"/>
              <a:t>diabetes</a:t>
            </a:r>
          </a:p>
          <a:p>
            <a:r>
              <a:rPr lang="pt-BR" dirty="0" smtClean="0"/>
              <a:t> </a:t>
            </a:r>
            <a:r>
              <a:rPr lang="pt-BR" dirty="0"/>
              <a:t>Idade (anos</a:t>
            </a:r>
            <a:r>
              <a:rPr lang="pt-BR" dirty="0" smtClean="0"/>
              <a:t>) </a:t>
            </a:r>
          </a:p>
          <a:p>
            <a:r>
              <a:rPr lang="pt-BR" dirty="0" smtClean="0"/>
              <a:t> </a:t>
            </a:r>
            <a:r>
              <a:rPr lang="pt-BR" dirty="0"/>
              <a:t>Variável de classe </a:t>
            </a:r>
            <a:r>
              <a:rPr lang="pt-BR" dirty="0" smtClean="0"/>
              <a:t>(false </a:t>
            </a:r>
            <a:r>
              <a:rPr lang="pt-BR" dirty="0"/>
              <a:t>ou 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Objetivo:</a:t>
            </a:r>
          </a:p>
          <a:p>
            <a:pPr lvl="1" algn="just"/>
            <a:r>
              <a:rPr lang="pt-BR" dirty="0"/>
              <a:t>Prever se uma pessoa </a:t>
            </a:r>
            <a:r>
              <a:rPr lang="pt-BR" dirty="0" smtClean="0"/>
              <a:t>irá </a:t>
            </a:r>
            <a:r>
              <a:rPr lang="pt-BR" dirty="0"/>
              <a:t>desenvolver </a:t>
            </a:r>
            <a:r>
              <a:rPr lang="pt-BR" dirty="0" smtClean="0"/>
              <a:t>diabetes</a:t>
            </a:r>
          </a:p>
          <a:p>
            <a:pPr algn="just"/>
            <a:r>
              <a:rPr lang="pt-BR" dirty="0" smtClean="0"/>
              <a:t>Resultados esperados após os algoritmos:</a:t>
            </a:r>
          </a:p>
          <a:p>
            <a:pPr lvl="1" algn="just"/>
            <a:r>
              <a:rPr lang="pt-BR" dirty="0" smtClean="0"/>
              <a:t>Verdadeiro ou falso</a:t>
            </a:r>
          </a:p>
          <a:p>
            <a:pPr algn="just"/>
            <a:r>
              <a:rPr lang="pt-BR" dirty="0" smtClean="0"/>
              <a:t>Utilidade:</a:t>
            </a:r>
          </a:p>
          <a:p>
            <a:pPr lvl="1" algn="just"/>
            <a:r>
              <a:rPr lang="pt-BR" dirty="0"/>
              <a:t>A</a:t>
            </a:r>
            <a:r>
              <a:rPr lang="pt-BR" dirty="0" smtClean="0"/>
              <a:t>judar </a:t>
            </a:r>
            <a:r>
              <a:rPr lang="pt-BR" dirty="0"/>
              <a:t>as políticas públicas de saúde, como ajudar as industrias </a:t>
            </a:r>
            <a:r>
              <a:rPr lang="pt-BR" dirty="0" smtClean="0"/>
              <a:t>farmacêuticas </a:t>
            </a:r>
            <a:r>
              <a:rPr lang="pt-BR" dirty="0"/>
              <a:t>a preverem a busca por </a:t>
            </a:r>
            <a:r>
              <a:rPr lang="pt-BR" dirty="0" smtClean="0"/>
              <a:t>medicamentos.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5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dos dados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027" y="3357154"/>
            <a:ext cx="8875264" cy="16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as 5 primeiras linhas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65" y="2743201"/>
            <a:ext cx="9750188" cy="31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se existem valores nulos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4" y="3148149"/>
            <a:ext cx="10065030" cy="22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correlação entre as variáveis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75" y="2270633"/>
            <a:ext cx="4865368" cy="44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393</Words>
  <Application>Microsoft Office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Íon - Sala da Diretoria</vt:lpstr>
      <vt:lpstr>Pima Indian Diabetes</vt:lpstr>
      <vt:lpstr>Sobre o dataset</vt:lpstr>
      <vt:lpstr>Sobre o dataset</vt:lpstr>
      <vt:lpstr>Sobre o dataset</vt:lpstr>
      <vt:lpstr>Sobre o dataset</vt:lpstr>
      <vt:lpstr>Distribuição dos dados</vt:lpstr>
      <vt:lpstr>Verificando as 5 primeiras linhas</vt:lpstr>
      <vt:lpstr>Verificando se existem valores nulos</vt:lpstr>
      <vt:lpstr>Gráfico de correlação entre as variáveis</vt:lpstr>
      <vt:lpstr>Conversão de tipo de valores</vt:lpstr>
      <vt:lpstr>Mapeando o dataset</vt:lpstr>
      <vt:lpstr>Verificando o dataset</vt:lpstr>
      <vt:lpstr>Verificando como os dados estão distribuídos</vt:lpstr>
      <vt:lpstr>1º Split – 70% treino e 30% teste</vt:lpstr>
      <vt:lpstr>1º Split – Verificando o split</vt:lpstr>
      <vt:lpstr>Valores ocultos</vt:lpstr>
      <vt:lpstr>Tratando valores ocultos - Impute</vt:lpstr>
      <vt:lpstr>Tratando valores ocultos - Impute</vt:lpstr>
      <vt:lpstr>Construindo e treinando o 1º modelo</vt:lpstr>
      <vt:lpstr>Verificando a exatidão no modelo dos dados do treino</vt:lpstr>
      <vt:lpstr>Verificando a exatidão no modelo dos dados do teste</vt:lpstr>
      <vt:lpstr>2º modelo – Random Florest</vt:lpstr>
      <vt:lpstr>3º modelo – Regressão logística</vt:lpstr>
      <vt:lpstr>Resultados - 1º Split (70 – 30)</vt:lpstr>
      <vt:lpstr>2º Split (80 – 20)</vt:lpstr>
      <vt:lpstr>2º Split – verificando o Split</vt:lpstr>
      <vt:lpstr>Resultados - 2º Split (80 – 20)</vt:lpstr>
      <vt:lpstr>3º Split (60 – 40)</vt:lpstr>
      <vt:lpstr>3º Split – verificando o Split</vt:lpstr>
      <vt:lpstr>Resultados - 3º Split (60 – 40)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Pima Indian Diabetes</dc:title>
  <dc:creator>Acadêmico</dc:creator>
  <cp:lastModifiedBy>Acadêmico</cp:lastModifiedBy>
  <cp:revision>22</cp:revision>
  <dcterms:created xsi:type="dcterms:W3CDTF">2018-02-20T14:58:49Z</dcterms:created>
  <dcterms:modified xsi:type="dcterms:W3CDTF">2018-02-26T16:57:35Z</dcterms:modified>
</cp:coreProperties>
</file>