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3944" y="447243"/>
            <a:ext cx="677611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33840" cy="5133340"/>
          </a:xfrm>
          <a:custGeom>
            <a:avLst/>
            <a:gdLst/>
            <a:ahLst/>
            <a:cxnLst/>
            <a:rect l="l" t="t" r="r" b="b"/>
            <a:pathLst>
              <a:path w="9133840" h="5133340">
                <a:moveTo>
                  <a:pt x="0" y="5132831"/>
                </a:moveTo>
                <a:lnTo>
                  <a:pt x="9133332" y="5132831"/>
                </a:lnTo>
                <a:lnTo>
                  <a:pt x="9133332" y="0"/>
                </a:lnTo>
                <a:lnTo>
                  <a:pt x="0" y="0"/>
                </a:lnTo>
                <a:lnTo>
                  <a:pt x="0" y="5132831"/>
                </a:lnTo>
                <a:close/>
              </a:path>
            </a:pathLst>
          </a:custGeom>
          <a:solidFill>
            <a:srgbClr val="212121">
              <a:alpha val="6470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087111" y="0"/>
            <a:ext cx="4057015" cy="5143500"/>
          </a:xfrm>
          <a:custGeom>
            <a:avLst/>
            <a:gdLst/>
            <a:ahLst/>
            <a:cxnLst/>
            <a:rect l="l" t="t" r="r" b="b"/>
            <a:pathLst>
              <a:path w="4057015" h="5143500">
                <a:moveTo>
                  <a:pt x="4056887" y="0"/>
                </a:moveTo>
                <a:lnTo>
                  <a:pt x="0" y="0"/>
                </a:lnTo>
                <a:lnTo>
                  <a:pt x="2666298" y="5143498"/>
                </a:lnTo>
                <a:lnTo>
                  <a:pt x="4056887" y="5143498"/>
                </a:lnTo>
                <a:lnTo>
                  <a:pt x="4056887" y="0"/>
                </a:lnTo>
                <a:close/>
              </a:path>
            </a:pathLst>
          </a:custGeom>
          <a:solidFill>
            <a:srgbClr val="FF8600">
              <a:alpha val="854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393691"/>
            <a:ext cx="7754620" cy="749935"/>
          </a:xfrm>
          <a:custGeom>
            <a:avLst/>
            <a:gdLst/>
            <a:ahLst/>
            <a:cxnLst/>
            <a:rect l="l" t="t" r="r" b="b"/>
            <a:pathLst>
              <a:path w="7754620" h="749935">
                <a:moveTo>
                  <a:pt x="7367651" y="0"/>
                </a:moveTo>
                <a:lnTo>
                  <a:pt x="0" y="0"/>
                </a:lnTo>
                <a:lnTo>
                  <a:pt x="0" y="749806"/>
                </a:lnTo>
                <a:lnTo>
                  <a:pt x="7754111" y="749806"/>
                </a:lnTo>
                <a:lnTo>
                  <a:pt x="7367651" y="0"/>
                </a:lnTo>
                <a:close/>
              </a:path>
            </a:pathLst>
          </a:custGeom>
          <a:solidFill>
            <a:srgbClr val="FFFFFF">
              <a:alpha val="1764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28700" y="4166615"/>
            <a:ext cx="8115300" cy="227329"/>
          </a:xfrm>
          <a:custGeom>
            <a:avLst/>
            <a:gdLst/>
            <a:ahLst/>
            <a:cxnLst/>
            <a:rect l="l" t="t" r="r" b="b"/>
            <a:pathLst>
              <a:path w="8115300" h="227329">
                <a:moveTo>
                  <a:pt x="8115300" y="0"/>
                </a:moveTo>
                <a:lnTo>
                  <a:pt x="0" y="0"/>
                </a:lnTo>
                <a:lnTo>
                  <a:pt x="117043" y="227076"/>
                </a:lnTo>
                <a:lnTo>
                  <a:pt x="8115300" y="227076"/>
                </a:lnTo>
                <a:lnTo>
                  <a:pt x="8115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58185" cy="5143500"/>
          </a:xfrm>
          <a:custGeom>
            <a:avLst/>
            <a:gdLst/>
            <a:ahLst/>
            <a:cxnLst/>
            <a:rect l="l" t="t" r="r" b="b"/>
            <a:pathLst>
              <a:path w="3258185" h="5143500">
                <a:moveTo>
                  <a:pt x="591569" y="0"/>
                </a:moveTo>
                <a:lnTo>
                  <a:pt x="0" y="0"/>
                </a:lnTo>
                <a:lnTo>
                  <a:pt x="0" y="5143498"/>
                </a:lnTo>
                <a:lnTo>
                  <a:pt x="3258065" y="5143498"/>
                </a:lnTo>
                <a:lnTo>
                  <a:pt x="59156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855344" cy="731520"/>
          </a:xfrm>
          <a:custGeom>
            <a:avLst/>
            <a:gdLst/>
            <a:ahLst/>
            <a:cxnLst/>
            <a:rect l="l" t="t" r="r" b="b"/>
            <a:pathLst>
              <a:path w="855344" h="731520">
                <a:moveTo>
                  <a:pt x="477928" y="0"/>
                </a:moveTo>
                <a:lnTo>
                  <a:pt x="0" y="0"/>
                </a:lnTo>
                <a:lnTo>
                  <a:pt x="0" y="731520"/>
                </a:lnTo>
                <a:lnTo>
                  <a:pt x="854963" y="731520"/>
                </a:lnTo>
                <a:lnTo>
                  <a:pt x="47792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7189" y="0"/>
            <a:ext cx="513715" cy="739140"/>
          </a:xfrm>
          <a:custGeom>
            <a:avLst/>
            <a:gdLst/>
            <a:ahLst/>
            <a:cxnLst/>
            <a:rect l="l" t="t" r="r" b="b"/>
            <a:pathLst>
              <a:path w="513715" h="739140">
                <a:moveTo>
                  <a:pt x="129489" y="0"/>
                </a:moveTo>
                <a:lnTo>
                  <a:pt x="0" y="0"/>
                </a:lnTo>
                <a:lnTo>
                  <a:pt x="383921" y="739139"/>
                </a:lnTo>
                <a:lnTo>
                  <a:pt x="513410" y="739139"/>
                </a:lnTo>
                <a:lnTo>
                  <a:pt x="129489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43712" y="272795"/>
            <a:ext cx="7505700" cy="749935"/>
          </a:xfrm>
          <a:custGeom>
            <a:avLst/>
            <a:gdLst/>
            <a:ahLst/>
            <a:cxnLst/>
            <a:rect l="l" t="t" r="r" b="b"/>
            <a:pathLst>
              <a:path w="7505700" h="749935">
                <a:moveTo>
                  <a:pt x="7119238" y="0"/>
                </a:moveTo>
                <a:lnTo>
                  <a:pt x="0" y="0"/>
                </a:lnTo>
                <a:lnTo>
                  <a:pt x="386460" y="749807"/>
                </a:lnTo>
                <a:lnTo>
                  <a:pt x="7505700" y="749807"/>
                </a:lnTo>
                <a:lnTo>
                  <a:pt x="711923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90600" y="272795"/>
            <a:ext cx="8153400" cy="4871085"/>
          </a:xfrm>
          <a:custGeom>
            <a:avLst/>
            <a:gdLst/>
            <a:ahLst/>
            <a:cxnLst/>
            <a:rect l="l" t="t" r="r" b="b"/>
            <a:pathLst>
              <a:path w="8153400" h="4871085">
                <a:moveTo>
                  <a:pt x="8153400" y="4652772"/>
                </a:moveTo>
                <a:lnTo>
                  <a:pt x="0" y="4652772"/>
                </a:lnTo>
                <a:lnTo>
                  <a:pt x="112318" y="4870704"/>
                </a:lnTo>
                <a:lnTo>
                  <a:pt x="8153400" y="4870704"/>
                </a:lnTo>
                <a:lnTo>
                  <a:pt x="8153400" y="4652772"/>
                </a:lnTo>
                <a:close/>
              </a:path>
              <a:path w="8153400" h="4871085">
                <a:moveTo>
                  <a:pt x="8153400" y="0"/>
                </a:moveTo>
                <a:lnTo>
                  <a:pt x="6871716" y="0"/>
                </a:lnTo>
                <a:lnTo>
                  <a:pt x="7258177" y="749808"/>
                </a:lnTo>
                <a:lnTo>
                  <a:pt x="8153400" y="749808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944" y="447243"/>
            <a:ext cx="677611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951" y="1676110"/>
            <a:ext cx="3813175" cy="2141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50711" y="4972094"/>
            <a:ext cx="316484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C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jpe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jpe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mailto:x@cse.uiu.ac.b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x@cse.uiu.ac.b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jpe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4.png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jpe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jpe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439" y="3106877"/>
            <a:ext cx="5383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Database </a:t>
            </a:r>
            <a:r>
              <a:rPr sz="3600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Management</a:t>
            </a:r>
            <a:r>
              <a:rPr sz="3600" spc="-4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439" y="3593513"/>
            <a:ext cx="7983220" cy="5687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229" dirty="0" smtClean="0">
                <a:solidFill>
                  <a:srgbClr val="FF6600"/>
                </a:solidFill>
                <a:latin typeface="Trebuchet MS" panose="020B0603020202020204"/>
                <a:cs typeface="Trebuchet MS" panose="020B0603020202020204"/>
              </a:rPr>
              <a:t>Introduction</a:t>
            </a:r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344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Web-based </a:t>
            </a:r>
            <a:r>
              <a:rPr spc="-130" dirty="0"/>
              <a:t>System </a:t>
            </a:r>
            <a:r>
              <a:rPr spc="-300" dirty="0">
                <a:solidFill>
                  <a:srgbClr val="00AFEF"/>
                </a:solidFill>
              </a:rPr>
              <a:t>&gt;&gt;</a:t>
            </a:r>
            <a:r>
              <a:rPr spc="-545" dirty="0">
                <a:solidFill>
                  <a:srgbClr val="00AFEF"/>
                </a:solidFill>
              </a:rPr>
              <a:t> </a:t>
            </a:r>
            <a:r>
              <a:rPr spc="-65" dirty="0"/>
              <a:t>DBMS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10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300" y="1039367"/>
            <a:ext cx="5414010" cy="2673350"/>
            <a:chOff x="114300" y="1039367"/>
            <a:chExt cx="5414010" cy="2673350"/>
          </a:xfrm>
        </p:grpSpPr>
        <p:sp>
          <p:nvSpPr>
            <p:cNvPr id="5" name="object 5"/>
            <p:cNvSpPr/>
            <p:nvPr/>
          </p:nvSpPr>
          <p:spPr>
            <a:xfrm>
              <a:off x="2189988" y="1479803"/>
              <a:ext cx="880872" cy="112014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4215" y="1039367"/>
              <a:ext cx="595884" cy="594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4300" y="1796795"/>
              <a:ext cx="809244" cy="809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0580" y="1159751"/>
              <a:ext cx="1475232" cy="6614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2604" y="1182115"/>
              <a:ext cx="1318895" cy="513715"/>
            </a:xfrm>
            <a:custGeom>
              <a:avLst/>
              <a:gdLst/>
              <a:ahLst/>
              <a:cxnLst/>
              <a:rect l="l" t="t" r="r" b="b"/>
              <a:pathLst>
                <a:path w="1318895" h="513714">
                  <a:moveTo>
                    <a:pt x="1242450" y="489931"/>
                  </a:moveTo>
                  <a:lnTo>
                    <a:pt x="1233563" y="513714"/>
                  </a:lnTo>
                  <a:lnTo>
                    <a:pt x="1318272" y="504825"/>
                  </a:lnTo>
                  <a:lnTo>
                    <a:pt x="1308599" y="494411"/>
                  </a:lnTo>
                  <a:lnTo>
                    <a:pt x="1254391" y="494411"/>
                  </a:lnTo>
                  <a:lnTo>
                    <a:pt x="1242450" y="489931"/>
                  </a:lnTo>
                  <a:close/>
                </a:path>
                <a:path w="1318895" h="513714">
                  <a:moveTo>
                    <a:pt x="1251327" y="466176"/>
                  </a:moveTo>
                  <a:lnTo>
                    <a:pt x="1242450" y="489931"/>
                  </a:lnTo>
                  <a:lnTo>
                    <a:pt x="1254391" y="494411"/>
                  </a:lnTo>
                  <a:lnTo>
                    <a:pt x="1263281" y="470662"/>
                  </a:lnTo>
                  <a:lnTo>
                    <a:pt x="1251327" y="466176"/>
                  </a:lnTo>
                  <a:close/>
                </a:path>
                <a:path w="1318895" h="513714">
                  <a:moveTo>
                    <a:pt x="1260233" y="442341"/>
                  </a:moveTo>
                  <a:lnTo>
                    <a:pt x="1251327" y="466176"/>
                  </a:lnTo>
                  <a:lnTo>
                    <a:pt x="1263281" y="470662"/>
                  </a:lnTo>
                  <a:lnTo>
                    <a:pt x="1254391" y="494411"/>
                  </a:lnTo>
                  <a:lnTo>
                    <a:pt x="1308599" y="494411"/>
                  </a:lnTo>
                  <a:lnTo>
                    <a:pt x="1260233" y="442341"/>
                  </a:lnTo>
                  <a:close/>
                </a:path>
                <a:path w="1318895" h="513714">
                  <a:moveTo>
                    <a:pt x="8915" y="0"/>
                  </a:moveTo>
                  <a:lnTo>
                    <a:pt x="0" y="23875"/>
                  </a:lnTo>
                  <a:lnTo>
                    <a:pt x="1242450" y="489931"/>
                  </a:lnTo>
                  <a:lnTo>
                    <a:pt x="1251327" y="466176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8680" y="1941601"/>
              <a:ext cx="1437132" cy="2346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1771" y="2005329"/>
              <a:ext cx="1280160" cy="83820"/>
            </a:xfrm>
            <a:custGeom>
              <a:avLst/>
              <a:gdLst/>
              <a:ahLst/>
              <a:cxnLst/>
              <a:rect l="l" t="t" r="r" b="b"/>
              <a:pathLst>
                <a:path w="1280160" h="83819">
                  <a:moveTo>
                    <a:pt x="1203458" y="25490"/>
                  </a:moveTo>
                  <a:lnTo>
                    <a:pt x="0" y="58293"/>
                  </a:lnTo>
                  <a:lnTo>
                    <a:pt x="685" y="83693"/>
                  </a:lnTo>
                  <a:lnTo>
                    <a:pt x="1204135" y="50889"/>
                  </a:lnTo>
                  <a:lnTo>
                    <a:pt x="1203458" y="25490"/>
                  </a:lnTo>
                  <a:close/>
                </a:path>
                <a:path w="1280160" h="83819">
                  <a:moveTo>
                    <a:pt x="1256612" y="25145"/>
                  </a:moveTo>
                  <a:lnTo>
                    <a:pt x="1216113" y="25145"/>
                  </a:lnTo>
                  <a:lnTo>
                    <a:pt x="1216748" y="50545"/>
                  </a:lnTo>
                  <a:lnTo>
                    <a:pt x="1204135" y="50889"/>
                  </a:lnTo>
                  <a:lnTo>
                    <a:pt x="1204810" y="76200"/>
                  </a:lnTo>
                  <a:lnTo>
                    <a:pt x="1279994" y="36068"/>
                  </a:lnTo>
                  <a:lnTo>
                    <a:pt x="1256612" y="25145"/>
                  </a:lnTo>
                  <a:close/>
                </a:path>
                <a:path w="1280160" h="83819">
                  <a:moveTo>
                    <a:pt x="1216113" y="25145"/>
                  </a:moveTo>
                  <a:lnTo>
                    <a:pt x="1203458" y="25490"/>
                  </a:lnTo>
                  <a:lnTo>
                    <a:pt x="1204135" y="50889"/>
                  </a:lnTo>
                  <a:lnTo>
                    <a:pt x="1216748" y="50545"/>
                  </a:lnTo>
                  <a:lnTo>
                    <a:pt x="1216113" y="25145"/>
                  </a:lnTo>
                  <a:close/>
                </a:path>
                <a:path w="1280160" h="83819">
                  <a:moveTo>
                    <a:pt x="1202778" y="0"/>
                  </a:moveTo>
                  <a:lnTo>
                    <a:pt x="1203458" y="25490"/>
                  </a:lnTo>
                  <a:lnTo>
                    <a:pt x="1216113" y="25145"/>
                  </a:lnTo>
                  <a:lnTo>
                    <a:pt x="1256612" y="25145"/>
                  </a:lnTo>
                  <a:lnTo>
                    <a:pt x="1202778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8683" y="2752344"/>
              <a:ext cx="960119" cy="9601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66800" y="2285974"/>
              <a:ext cx="1239012" cy="7406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08849" y="2385821"/>
              <a:ext cx="1082040" cy="582930"/>
            </a:xfrm>
            <a:custGeom>
              <a:avLst/>
              <a:gdLst/>
              <a:ahLst/>
              <a:cxnLst/>
              <a:rect l="l" t="t" r="r" b="b"/>
              <a:pathLst>
                <a:path w="1082039" h="582930">
                  <a:moveTo>
                    <a:pt x="1008338" y="24493"/>
                  </a:moveTo>
                  <a:lnTo>
                    <a:pt x="0" y="560069"/>
                  </a:lnTo>
                  <a:lnTo>
                    <a:pt x="11912" y="582421"/>
                  </a:lnTo>
                  <a:lnTo>
                    <a:pt x="1020260" y="46979"/>
                  </a:lnTo>
                  <a:lnTo>
                    <a:pt x="1008338" y="24493"/>
                  </a:lnTo>
                  <a:close/>
                </a:path>
                <a:path w="1082039" h="582930">
                  <a:moveTo>
                    <a:pt x="1068402" y="18541"/>
                  </a:moveTo>
                  <a:lnTo>
                    <a:pt x="1019543" y="18541"/>
                  </a:lnTo>
                  <a:lnTo>
                    <a:pt x="1031481" y="41020"/>
                  </a:lnTo>
                  <a:lnTo>
                    <a:pt x="1020260" y="46979"/>
                  </a:lnTo>
                  <a:lnTo>
                    <a:pt x="1032116" y="69341"/>
                  </a:lnTo>
                  <a:lnTo>
                    <a:pt x="1068402" y="18541"/>
                  </a:lnTo>
                  <a:close/>
                </a:path>
                <a:path w="1082039" h="582930">
                  <a:moveTo>
                    <a:pt x="1019543" y="18541"/>
                  </a:moveTo>
                  <a:lnTo>
                    <a:pt x="1008338" y="24493"/>
                  </a:lnTo>
                  <a:lnTo>
                    <a:pt x="1020260" y="46979"/>
                  </a:lnTo>
                  <a:lnTo>
                    <a:pt x="1031481" y="41020"/>
                  </a:lnTo>
                  <a:lnTo>
                    <a:pt x="1019543" y="18541"/>
                  </a:lnTo>
                  <a:close/>
                </a:path>
                <a:path w="1082039" h="582930">
                  <a:moveTo>
                    <a:pt x="1081646" y="0"/>
                  </a:moveTo>
                  <a:lnTo>
                    <a:pt x="996429" y="2031"/>
                  </a:lnTo>
                  <a:lnTo>
                    <a:pt x="1008338" y="24493"/>
                  </a:lnTo>
                  <a:lnTo>
                    <a:pt x="1019543" y="18541"/>
                  </a:lnTo>
                  <a:lnTo>
                    <a:pt x="1068402" y="18541"/>
                  </a:lnTo>
                  <a:lnTo>
                    <a:pt x="1081646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7804" y="1179575"/>
              <a:ext cx="1485900" cy="6629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7437" y="1270253"/>
              <a:ext cx="1328420" cy="514350"/>
            </a:xfrm>
            <a:custGeom>
              <a:avLst/>
              <a:gdLst/>
              <a:ahLst/>
              <a:cxnLst/>
              <a:rect l="l" t="t" r="r" b="b"/>
              <a:pathLst>
                <a:path w="1328420" h="514350">
                  <a:moveTo>
                    <a:pt x="75830" y="23859"/>
                  </a:moveTo>
                  <a:lnTo>
                    <a:pt x="66988" y="47621"/>
                  </a:lnTo>
                  <a:lnTo>
                    <a:pt x="1319149" y="514096"/>
                  </a:lnTo>
                  <a:lnTo>
                    <a:pt x="1327912" y="490347"/>
                  </a:lnTo>
                  <a:lnTo>
                    <a:pt x="75830" y="23859"/>
                  </a:lnTo>
                  <a:close/>
                </a:path>
                <a:path w="1328420" h="514350">
                  <a:moveTo>
                    <a:pt x="84709" y="0"/>
                  </a:moveTo>
                  <a:lnTo>
                    <a:pt x="0" y="9144"/>
                  </a:lnTo>
                  <a:lnTo>
                    <a:pt x="58102" y="71500"/>
                  </a:lnTo>
                  <a:lnTo>
                    <a:pt x="66988" y="47621"/>
                  </a:lnTo>
                  <a:lnTo>
                    <a:pt x="55067" y="43180"/>
                  </a:lnTo>
                  <a:lnTo>
                    <a:pt x="63944" y="19431"/>
                  </a:lnTo>
                  <a:lnTo>
                    <a:pt x="77478" y="19431"/>
                  </a:lnTo>
                  <a:lnTo>
                    <a:pt x="84709" y="0"/>
                  </a:lnTo>
                  <a:close/>
                </a:path>
                <a:path w="1328420" h="514350">
                  <a:moveTo>
                    <a:pt x="63944" y="19431"/>
                  </a:moveTo>
                  <a:lnTo>
                    <a:pt x="55067" y="43180"/>
                  </a:lnTo>
                  <a:lnTo>
                    <a:pt x="66988" y="47621"/>
                  </a:lnTo>
                  <a:lnTo>
                    <a:pt x="75830" y="23859"/>
                  </a:lnTo>
                  <a:lnTo>
                    <a:pt x="63944" y="19431"/>
                  </a:lnTo>
                  <a:close/>
                </a:path>
                <a:path w="1328420" h="514350">
                  <a:moveTo>
                    <a:pt x="77478" y="19431"/>
                  </a:moveTo>
                  <a:lnTo>
                    <a:pt x="63944" y="19431"/>
                  </a:lnTo>
                  <a:lnTo>
                    <a:pt x="75830" y="23859"/>
                  </a:lnTo>
                  <a:lnTo>
                    <a:pt x="77478" y="19431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92480" y="2118423"/>
              <a:ext cx="1417320" cy="2361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12113" y="2141473"/>
              <a:ext cx="1259840" cy="112395"/>
            </a:xfrm>
            <a:custGeom>
              <a:avLst/>
              <a:gdLst/>
              <a:ahLst/>
              <a:cxnLst/>
              <a:rect l="l" t="t" r="r" b="b"/>
              <a:pathLst>
                <a:path w="1259839" h="112394">
                  <a:moveTo>
                    <a:pt x="74129" y="35813"/>
                  </a:moveTo>
                  <a:lnTo>
                    <a:pt x="0" y="77850"/>
                  </a:lnTo>
                  <a:lnTo>
                    <a:pt x="78066" y="111887"/>
                  </a:lnTo>
                  <a:lnTo>
                    <a:pt x="76791" y="87249"/>
                  </a:lnTo>
                  <a:lnTo>
                    <a:pt x="64071" y="87249"/>
                  </a:lnTo>
                  <a:lnTo>
                    <a:pt x="62763" y="61849"/>
                  </a:lnTo>
                  <a:lnTo>
                    <a:pt x="75443" y="61192"/>
                  </a:lnTo>
                  <a:lnTo>
                    <a:pt x="74129" y="35813"/>
                  </a:lnTo>
                  <a:close/>
                </a:path>
                <a:path w="1259839" h="112394">
                  <a:moveTo>
                    <a:pt x="75443" y="61192"/>
                  </a:moveTo>
                  <a:lnTo>
                    <a:pt x="62763" y="61849"/>
                  </a:lnTo>
                  <a:lnTo>
                    <a:pt x="64071" y="87249"/>
                  </a:lnTo>
                  <a:lnTo>
                    <a:pt x="76757" y="86592"/>
                  </a:lnTo>
                  <a:lnTo>
                    <a:pt x="75443" y="61192"/>
                  </a:lnTo>
                  <a:close/>
                </a:path>
                <a:path w="1259839" h="112394">
                  <a:moveTo>
                    <a:pt x="76757" y="86592"/>
                  </a:moveTo>
                  <a:lnTo>
                    <a:pt x="64071" y="87249"/>
                  </a:lnTo>
                  <a:lnTo>
                    <a:pt x="76791" y="87249"/>
                  </a:lnTo>
                  <a:lnTo>
                    <a:pt x="76757" y="86592"/>
                  </a:lnTo>
                  <a:close/>
                </a:path>
                <a:path w="1259839" h="112394">
                  <a:moveTo>
                    <a:pt x="1258062" y="0"/>
                  </a:moveTo>
                  <a:lnTo>
                    <a:pt x="75443" y="61192"/>
                  </a:lnTo>
                  <a:lnTo>
                    <a:pt x="76757" y="86592"/>
                  </a:lnTo>
                  <a:lnTo>
                    <a:pt x="1259332" y="25400"/>
                  </a:lnTo>
                  <a:lnTo>
                    <a:pt x="1258062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27175" y="2467343"/>
              <a:ext cx="1207020" cy="7239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46810" y="2490469"/>
              <a:ext cx="1049655" cy="565785"/>
            </a:xfrm>
            <a:custGeom>
              <a:avLst/>
              <a:gdLst/>
              <a:ahLst/>
              <a:cxnLst/>
              <a:rect l="l" t="t" r="r" b="b"/>
              <a:pathLst>
                <a:path w="1049655" h="565785">
                  <a:moveTo>
                    <a:pt x="49415" y="496316"/>
                  </a:moveTo>
                  <a:lnTo>
                    <a:pt x="0" y="565657"/>
                  </a:lnTo>
                  <a:lnTo>
                    <a:pt x="85166" y="563499"/>
                  </a:lnTo>
                  <a:lnTo>
                    <a:pt x="76448" y="547116"/>
                  </a:lnTo>
                  <a:lnTo>
                    <a:pt x="62039" y="547116"/>
                  </a:lnTo>
                  <a:lnTo>
                    <a:pt x="50114" y="524637"/>
                  </a:lnTo>
                  <a:lnTo>
                    <a:pt x="61318" y="518684"/>
                  </a:lnTo>
                  <a:lnTo>
                    <a:pt x="49415" y="496316"/>
                  </a:lnTo>
                  <a:close/>
                </a:path>
                <a:path w="1049655" h="565785">
                  <a:moveTo>
                    <a:pt x="61318" y="518684"/>
                  </a:moveTo>
                  <a:lnTo>
                    <a:pt x="50114" y="524637"/>
                  </a:lnTo>
                  <a:lnTo>
                    <a:pt x="62039" y="547116"/>
                  </a:lnTo>
                  <a:lnTo>
                    <a:pt x="73271" y="541146"/>
                  </a:lnTo>
                  <a:lnTo>
                    <a:pt x="61318" y="518684"/>
                  </a:lnTo>
                  <a:close/>
                </a:path>
                <a:path w="1049655" h="565785">
                  <a:moveTo>
                    <a:pt x="73271" y="541146"/>
                  </a:moveTo>
                  <a:lnTo>
                    <a:pt x="62039" y="547116"/>
                  </a:lnTo>
                  <a:lnTo>
                    <a:pt x="76448" y="547116"/>
                  </a:lnTo>
                  <a:lnTo>
                    <a:pt x="73271" y="541146"/>
                  </a:lnTo>
                  <a:close/>
                </a:path>
                <a:path w="1049655" h="565785">
                  <a:moveTo>
                    <a:pt x="1037590" y="0"/>
                  </a:moveTo>
                  <a:lnTo>
                    <a:pt x="61318" y="518684"/>
                  </a:lnTo>
                  <a:lnTo>
                    <a:pt x="73271" y="541146"/>
                  </a:lnTo>
                  <a:lnTo>
                    <a:pt x="1049528" y="22352"/>
                  </a:lnTo>
                  <a:lnTo>
                    <a:pt x="1037590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51988" y="1941601"/>
              <a:ext cx="1382267" cy="23467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71622" y="2004313"/>
              <a:ext cx="1224915" cy="76200"/>
            </a:xfrm>
            <a:custGeom>
              <a:avLst/>
              <a:gdLst/>
              <a:ahLst/>
              <a:cxnLst/>
              <a:rect l="l" t="t" r="r" b="b"/>
              <a:pathLst>
                <a:path w="1224914" h="76200">
                  <a:moveTo>
                    <a:pt x="76707" y="0"/>
                  </a:moveTo>
                  <a:lnTo>
                    <a:pt x="0" y="37084"/>
                  </a:lnTo>
                  <a:lnTo>
                    <a:pt x="75691" y="76200"/>
                  </a:lnTo>
                  <a:lnTo>
                    <a:pt x="76029" y="50851"/>
                  </a:lnTo>
                  <a:lnTo>
                    <a:pt x="63372" y="50673"/>
                  </a:lnTo>
                  <a:lnTo>
                    <a:pt x="63626" y="25273"/>
                  </a:lnTo>
                  <a:lnTo>
                    <a:pt x="76371" y="25273"/>
                  </a:lnTo>
                  <a:lnTo>
                    <a:pt x="76707" y="0"/>
                  </a:lnTo>
                  <a:close/>
                </a:path>
                <a:path w="1224914" h="76200">
                  <a:moveTo>
                    <a:pt x="76368" y="25452"/>
                  </a:moveTo>
                  <a:lnTo>
                    <a:pt x="76029" y="50851"/>
                  </a:lnTo>
                  <a:lnTo>
                    <a:pt x="1224406" y="67056"/>
                  </a:lnTo>
                  <a:lnTo>
                    <a:pt x="1224788" y="41656"/>
                  </a:lnTo>
                  <a:lnTo>
                    <a:pt x="76368" y="25452"/>
                  </a:lnTo>
                  <a:close/>
                </a:path>
                <a:path w="1224914" h="76200">
                  <a:moveTo>
                    <a:pt x="63626" y="25273"/>
                  </a:moveTo>
                  <a:lnTo>
                    <a:pt x="63372" y="50673"/>
                  </a:lnTo>
                  <a:lnTo>
                    <a:pt x="76029" y="50851"/>
                  </a:lnTo>
                  <a:lnTo>
                    <a:pt x="76368" y="25452"/>
                  </a:lnTo>
                  <a:lnTo>
                    <a:pt x="63626" y="25273"/>
                  </a:lnTo>
                  <a:close/>
                </a:path>
                <a:path w="1224914" h="76200">
                  <a:moveTo>
                    <a:pt x="76371" y="25273"/>
                  </a:moveTo>
                  <a:lnTo>
                    <a:pt x="63626" y="25273"/>
                  </a:lnTo>
                  <a:lnTo>
                    <a:pt x="76368" y="25452"/>
                  </a:lnTo>
                  <a:lnTo>
                    <a:pt x="76371" y="25273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22672" y="1392935"/>
              <a:ext cx="1105407" cy="12639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49523" y="1854733"/>
              <a:ext cx="1373124" cy="23467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92704" y="1914525"/>
              <a:ext cx="1215390" cy="76200"/>
            </a:xfrm>
            <a:custGeom>
              <a:avLst/>
              <a:gdLst/>
              <a:ahLst/>
              <a:cxnLst/>
              <a:rect l="l" t="t" r="r" b="b"/>
              <a:pathLst>
                <a:path w="1215389" h="76200">
                  <a:moveTo>
                    <a:pt x="1139570" y="0"/>
                  </a:moveTo>
                  <a:lnTo>
                    <a:pt x="1139106" y="25295"/>
                  </a:lnTo>
                  <a:lnTo>
                    <a:pt x="1151762" y="25526"/>
                  </a:lnTo>
                  <a:lnTo>
                    <a:pt x="1151255" y="50926"/>
                  </a:lnTo>
                  <a:lnTo>
                    <a:pt x="1138635" y="50926"/>
                  </a:lnTo>
                  <a:lnTo>
                    <a:pt x="1138173" y="76073"/>
                  </a:lnTo>
                  <a:lnTo>
                    <a:pt x="1190998" y="50926"/>
                  </a:lnTo>
                  <a:lnTo>
                    <a:pt x="1151255" y="50926"/>
                  </a:lnTo>
                  <a:lnTo>
                    <a:pt x="1138640" y="50695"/>
                  </a:lnTo>
                  <a:lnTo>
                    <a:pt x="1191483" y="50695"/>
                  </a:lnTo>
                  <a:lnTo>
                    <a:pt x="1215008" y="39497"/>
                  </a:lnTo>
                  <a:lnTo>
                    <a:pt x="1139570" y="0"/>
                  </a:lnTo>
                  <a:close/>
                </a:path>
                <a:path w="1215389" h="76200">
                  <a:moveTo>
                    <a:pt x="1139106" y="25295"/>
                  </a:moveTo>
                  <a:lnTo>
                    <a:pt x="1138640" y="50695"/>
                  </a:lnTo>
                  <a:lnTo>
                    <a:pt x="1151255" y="50926"/>
                  </a:lnTo>
                  <a:lnTo>
                    <a:pt x="1151762" y="25526"/>
                  </a:lnTo>
                  <a:lnTo>
                    <a:pt x="1139106" y="25295"/>
                  </a:lnTo>
                  <a:close/>
                </a:path>
                <a:path w="1215389" h="76200">
                  <a:moveTo>
                    <a:pt x="507" y="4444"/>
                  </a:moveTo>
                  <a:lnTo>
                    <a:pt x="0" y="29844"/>
                  </a:lnTo>
                  <a:lnTo>
                    <a:pt x="1138640" y="50695"/>
                  </a:lnTo>
                  <a:lnTo>
                    <a:pt x="1139106" y="25295"/>
                  </a:lnTo>
                  <a:lnTo>
                    <a:pt x="507" y="4444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  <a:tabLst>
                <a:tab pos="3157220" algn="l"/>
              </a:tabLst>
            </a:pPr>
            <a:r>
              <a:rPr spc="15" dirty="0"/>
              <a:t>192.168.0.103	</a:t>
            </a:r>
            <a:r>
              <a:rPr sz="1800" spc="-15" baseline="-9000" dirty="0"/>
              <a:t>HTTP</a:t>
            </a:r>
            <a:r>
              <a:rPr sz="1800" spc="-195" baseline="-9000" dirty="0"/>
              <a:t> </a:t>
            </a:r>
            <a:r>
              <a:rPr sz="1800" spc="-60" baseline="-9000" dirty="0"/>
              <a:t>req</a:t>
            </a:r>
            <a:endParaRPr sz="1800" baseline="-900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/>
          </a:p>
          <a:p>
            <a:pPr algn="r">
              <a:lnSpc>
                <a:spcPct val="100000"/>
              </a:lnSpc>
            </a:pPr>
            <a:r>
              <a:rPr spc="-10" dirty="0"/>
              <a:t>HTTP</a:t>
            </a:r>
            <a:r>
              <a:rPr spc="-130" dirty="0"/>
              <a:t> </a:t>
            </a:r>
            <a:r>
              <a:rPr spc="-40" dirty="0"/>
              <a:t>res</a:t>
            </a:r>
            <a:endParaRPr spc="-40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/>
          </a:p>
          <a:p>
            <a:pPr>
              <a:lnSpc>
                <a:spcPct val="100000"/>
              </a:lnSpc>
            </a:pPr>
            <a:r>
              <a:rPr spc="15" dirty="0"/>
              <a:t>192.168.0.115</a:t>
            </a:r>
            <a:endParaRPr spc="15" dirty="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  <a:spcBef>
                <a:spcPts val="1165"/>
              </a:spcBef>
            </a:pPr>
            <a:r>
              <a:rPr spc="15" dirty="0"/>
              <a:t>192.168.0.110</a:t>
            </a:r>
            <a:endParaRPr spc="15" dirty="0"/>
          </a:p>
        </p:txBody>
      </p:sp>
      <p:grpSp>
        <p:nvGrpSpPr>
          <p:cNvPr id="27" name="object 27"/>
          <p:cNvGrpSpPr/>
          <p:nvPr/>
        </p:nvGrpSpPr>
        <p:grpSpPr>
          <a:xfrm>
            <a:off x="2633472" y="1488947"/>
            <a:ext cx="5415280" cy="3093720"/>
            <a:chOff x="2633472" y="1488947"/>
            <a:chExt cx="5415280" cy="3093720"/>
          </a:xfrm>
        </p:grpSpPr>
        <p:sp>
          <p:nvSpPr>
            <p:cNvPr id="28" name="object 28"/>
            <p:cNvSpPr/>
            <p:nvPr/>
          </p:nvSpPr>
          <p:spPr>
            <a:xfrm>
              <a:off x="4463795" y="3157727"/>
              <a:ext cx="1056131" cy="142494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750820" y="2656344"/>
              <a:ext cx="1831848" cy="10667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792857" y="2679445"/>
              <a:ext cx="1675130" cy="909319"/>
            </a:xfrm>
            <a:custGeom>
              <a:avLst/>
              <a:gdLst/>
              <a:ahLst/>
              <a:cxnLst/>
              <a:rect l="l" t="t" r="r" b="b"/>
              <a:pathLst>
                <a:path w="1675129" h="909320">
                  <a:moveTo>
                    <a:pt x="1601536" y="884038"/>
                  </a:moveTo>
                  <a:lnTo>
                    <a:pt x="1589532" y="906399"/>
                  </a:lnTo>
                  <a:lnTo>
                    <a:pt x="1674621" y="908939"/>
                  </a:lnTo>
                  <a:lnTo>
                    <a:pt x="1661317" y="890016"/>
                  </a:lnTo>
                  <a:lnTo>
                    <a:pt x="1612645" y="890016"/>
                  </a:lnTo>
                  <a:lnTo>
                    <a:pt x="1601536" y="884038"/>
                  </a:lnTo>
                  <a:close/>
                </a:path>
                <a:path w="1675129" h="909320">
                  <a:moveTo>
                    <a:pt x="1613550" y="861659"/>
                  </a:moveTo>
                  <a:lnTo>
                    <a:pt x="1601536" y="884038"/>
                  </a:lnTo>
                  <a:lnTo>
                    <a:pt x="1612645" y="890016"/>
                  </a:lnTo>
                  <a:lnTo>
                    <a:pt x="1624710" y="867664"/>
                  </a:lnTo>
                  <a:lnTo>
                    <a:pt x="1613550" y="861659"/>
                  </a:lnTo>
                  <a:close/>
                </a:path>
                <a:path w="1675129" h="909320">
                  <a:moveTo>
                    <a:pt x="1625600" y="839216"/>
                  </a:moveTo>
                  <a:lnTo>
                    <a:pt x="1613550" y="861659"/>
                  </a:lnTo>
                  <a:lnTo>
                    <a:pt x="1624710" y="867664"/>
                  </a:lnTo>
                  <a:lnTo>
                    <a:pt x="1612645" y="890016"/>
                  </a:lnTo>
                  <a:lnTo>
                    <a:pt x="1661317" y="890016"/>
                  </a:lnTo>
                  <a:lnTo>
                    <a:pt x="1625600" y="839216"/>
                  </a:lnTo>
                  <a:close/>
                </a:path>
                <a:path w="1675129" h="909320">
                  <a:moveTo>
                    <a:pt x="11937" y="0"/>
                  </a:moveTo>
                  <a:lnTo>
                    <a:pt x="0" y="22352"/>
                  </a:lnTo>
                  <a:lnTo>
                    <a:pt x="1601536" y="884038"/>
                  </a:lnTo>
                  <a:lnTo>
                    <a:pt x="1613550" y="861659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633472" y="2679204"/>
              <a:ext cx="1784603" cy="10484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53106" y="2697861"/>
              <a:ext cx="1627505" cy="9716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225283" y="1488947"/>
              <a:ext cx="822959" cy="11811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529072" y="1732813"/>
              <a:ext cx="1722120" cy="23467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572505" y="1794509"/>
              <a:ext cx="1563370" cy="76200"/>
            </a:xfrm>
            <a:custGeom>
              <a:avLst/>
              <a:gdLst/>
              <a:ahLst/>
              <a:cxnLst/>
              <a:rect l="l" t="t" r="r" b="b"/>
              <a:pathLst>
                <a:path w="1563370" h="76200">
                  <a:moveTo>
                    <a:pt x="1487170" y="0"/>
                  </a:moveTo>
                  <a:lnTo>
                    <a:pt x="1487170" y="76200"/>
                  </a:lnTo>
                  <a:lnTo>
                    <a:pt x="1537970" y="50800"/>
                  </a:lnTo>
                  <a:lnTo>
                    <a:pt x="1499870" y="50800"/>
                  </a:lnTo>
                  <a:lnTo>
                    <a:pt x="1499870" y="25400"/>
                  </a:lnTo>
                  <a:lnTo>
                    <a:pt x="1537970" y="25400"/>
                  </a:lnTo>
                  <a:lnTo>
                    <a:pt x="1487170" y="0"/>
                  </a:lnTo>
                  <a:close/>
                </a:path>
                <a:path w="1563370" h="76200">
                  <a:moveTo>
                    <a:pt x="148717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487170" y="50800"/>
                  </a:lnTo>
                  <a:lnTo>
                    <a:pt x="1487170" y="25400"/>
                  </a:lnTo>
                  <a:close/>
                </a:path>
                <a:path w="1563370" h="76200">
                  <a:moveTo>
                    <a:pt x="1537970" y="25400"/>
                  </a:moveTo>
                  <a:lnTo>
                    <a:pt x="1499870" y="25400"/>
                  </a:lnTo>
                  <a:lnTo>
                    <a:pt x="1499870" y="50800"/>
                  </a:lnTo>
                  <a:lnTo>
                    <a:pt x="1537970" y="50800"/>
                  </a:lnTo>
                  <a:lnTo>
                    <a:pt x="1563370" y="38100"/>
                  </a:lnTo>
                  <a:lnTo>
                    <a:pt x="1537970" y="2540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434583" y="1877567"/>
              <a:ext cx="1738884" cy="23317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554217" y="1937130"/>
              <a:ext cx="1581785" cy="76200"/>
            </a:xfrm>
            <a:custGeom>
              <a:avLst/>
              <a:gdLst/>
              <a:ahLst/>
              <a:cxnLst/>
              <a:rect l="l" t="t" r="r" b="b"/>
              <a:pathLst>
                <a:path w="1581784" h="76200">
                  <a:moveTo>
                    <a:pt x="75692" y="0"/>
                  </a:moveTo>
                  <a:lnTo>
                    <a:pt x="0" y="39116"/>
                  </a:lnTo>
                  <a:lnTo>
                    <a:pt x="76708" y="76200"/>
                  </a:lnTo>
                  <a:lnTo>
                    <a:pt x="76371" y="50926"/>
                  </a:lnTo>
                  <a:lnTo>
                    <a:pt x="63627" y="50926"/>
                  </a:lnTo>
                  <a:lnTo>
                    <a:pt x="63373" y="25526"/>
                  </a:lnTo>
                  <a:lnTo>
                    <a:pt x="76030" y="25353"/>
                  </a:lnTo>
                  <a:lnTo>
                    <a:pt x="75692" y="0"/>
                  </a:lnTo>
                  <a:close/>
                </a:path>
                <a:path w="1581784" h="76200">
                  <a:moveTo>
                    <a:pt x="76030" y="25353"/>
                  </a:moveTo>
                  <a:lnTo>
                    <a:pt x="63373" y="25526"/>
                  </a:lnTo>
                  <a:lnTo>
                    <a:pt x="63627" y="50926"/>
                  </a:lnTo>
                  <a:lnTo>
                    <a:pt x="76368" y="50752"/>
                  </a:lnTo>
                  <a:lnTo>
                    <a:pt x="76030" y="25353"/>
                  </a:lnTo>
                  <a:close/>
                </a:path>
                <a:path w="1581784" h="76200">
                  <a:moveTo>
                    <a:pt x="76368" y="50752"/>
                  </a:moveTo>
                  <a:lnTo>
                    <a:pt x="63627" y="50926"/>
                  </a:lnTo>
                  <a:lnTo>
                    <a:pt x="76371" y="50926"/>
                  </a:lnTo>
                  <a:lnTo>
                    <a:pt x="76368" y="50752"/>
                  </a:lnTo>
                  <a:close/>
                </a:path>
                <a:path w="1581784" h="76200">
                  <a:moveTo>
                    <a:pt x="1581404" y="4699"/>
                  </a:moveTo>
                  <a:lnTo>
                    <a:pt x="76030" y="25353"/>
                  </a:lnTo>
                  <a:lnTo>
                    <a:pt x="76368" y="50752"/>
                  </a:lnTo>
                  <a:lnTo>
                    <a:pt x="1581785" y="30099"/>
                  </a:lnTo>
                  <a:lnTo>
                    <a:pt x="1581404" y="4699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141465" y="1579626"/>
            <a:ext cx="306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00" b="1" spc="-10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QL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67118" y="1151382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172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10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.0.2</a:t>
            </a:r>
            <a:r>
              <a:rPr sz="1200" b="1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50740" y="2950845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8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.8.8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.8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19346" y="1214338"/>
            <a:ext cx="915669" cy="157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157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40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.0.3</a:t>
            </a:r>
            <a:r>
              <a:rPr sz="1200" b="1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" panose="020B0604020202020204"/>
              <a:cs typeface="Arial" panose="020B0604020202020204"/>
            </a:endParaRPr>
          </a:p>
          <a:p>
            <a:pPr marL="210185">
              <a:lnSpc>
                <a:spcPct val="100000"/>
              </a:lnSpc>
              <a:spcBef>
                <a:spcPts val="5"/>
              </a:spcBef>
            </a:pPr>
            <a:r>
              <a:rPr sz="1200" b="1" spc="-5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Facebook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51020" y="1152144"/>
            <a:ext cx="1355090" cy="1742439"/>
          </a:xfrm>
          <a:custGeom>
            <a:avLst/>
            <a:gdLst/>
            <a:ahLst/>
            <a:cxnLst/>
            <a:rect l="l" t="t" r="r" b="b"/>
            <a:pathLst>
              <a:path w="1355089" h="1742439">
                <a:moveTo>
                  <a:pt x="1354836" y="0"/>
                </a:moveTo>
                <a:lnTo>
                  <a:pt x="0" y="0"/>
                </a:lnTo>
                <a:lnTo>
                  <a:pt x="0" y="1741931"/>
                </a:lnTo>
                <a:lnTo>
                  <a:pt x="1354836" y="1741931"/>
                </a:lnTo>
                <a:lnTo>
                  <a:pt x="1354836" y="0"/>
                </a:lnTo>
                <a:close/>
              </a:path>
            </a:pathLst>
          </a:custGeom>
          <a:solidFill>
            <a:srgbClr val="092C50">
              <a:alpha val="9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351020" y="1152144"/>
            <a:ext cx="1355090" cy="1742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905" algn="ctr">
              <a:lnSpc>
                <a:spcPct val="100000"/>
              </a:lnSpc>
              <a:spcBef>
                <a:spcPts val="875"/>
              </a:spcBef>
            </a:pPr>
            <a:r>
              <a:rPr sz="1200" spc="-3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PHP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540" algn="ctr">
              <a:lnSpc>
                <a:spcPct val="100000"/>
              </a:lnSpc>
            </a:pPr>
            <a:r>
              <a:rPr sz="120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JSP(Java)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175" algn="ctr">
              <a:lnSpc>
                <a:spcPct val="100000"/>
              </a:lnSpc>
            </a:pPr>
            <a:r>
              <a:rPr sz="1200" spc="-1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ASP(C#)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46050" marR="135890" indent="-635" algn="ctr">
              <a:lnSpc>
                <a:spcPct val="100000"/>
              </a:lnSpc>
            </a:pPr>
            <a:r>
              <a:rPr sz="1200" spc="-3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Ruby  </a:t>
            </a:r>
            <a:r>
              <a:rPr sz="1200" spc="-3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Dj</a:t>
            </a:r>
            <a:r>
              <a:rPr sz="1200" spc="-3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1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200" spc="-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o(</a:t>
            </a:r>
            <a:r>
              <a:rPr sz="120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200" spc="1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yt</a:t>
            </a:r>
            <a:r>
              <a:rPr sz="1200" spc="2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20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200" spc="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2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20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Node.js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1025652"/>
            <a:ext cx="4326890" cy="3903345"/>
          </a:xfrm>
          <a:custGeom>
            <a:avLst/>
            <a:gdLst/>
            <a:ahLst/>
            <a:cxnLst/>
            <a:rect l="l" t="t" r="r" b="b"/>
            <a:pathLst>
              <a:path w="4326890" h="3903345">
                <a:moveTo>
                  <a:pt x="4326636" y="0"/>
                </a:moveTo>
                <a:lnTo>
                  <a:pt x="0" y="0"/>
                </a:lnTo>
                <a:lnTo>
                  <a:pt x="0" y="3902964"/>
                </a:lnTo>
                <a:lnTo>
                  <a:pt x="4326636" y="3902964"/>
                </a:lnTo>
                <a:lnTo>
                  <a:pt x="4326636" y="0"/>
                </a:lnTo>
                <a:close/>
              </a:path>
            </a:pathLst>
          </a:custGeom>
          <a:solidFill>
            <a:srgbClr val="092C50">
              <a:alpha val="9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0" y="1025652"/>
            <a:ext cx="4351020" cy="390334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DBMS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41605" marR="293370">
              <a:lnSpc>
                <a:spcPct val="100000"/>
              </a:lnSpc>
            </a:pPr>
            <a:r>
              <a:rPr sz="1200" spc="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understands</a:t>
            </a:r>
            <a:r>
              <a:rPr sz="1200" spc="-4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2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commands</a:t>
            </a:r>
            <a:r>
              <a:rPr sz="1200" spc="-2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3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3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queries</a:t>
            </a:r>
            <a:r>
              <a:rPr sz="1200" spc="-1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define  what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required</a:t>
            </a:r>
            <a:r>
              <a:rPr sz="12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12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website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250">
              <a:latin typeface="Arial" panose="020B0604020202020204"/>
              <a:cs typeface="Arial" panose="020B0604020202020204"/>
            </a:endParaRPr>
          </a:p>
          <a:p>
            <a:pPr marL="14160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 panose="020B0604020202020204"/>
              <a:cs typeface="Arial" panose="020B0604020202020204"/>
            </a:endParaRPr>
          </a:p>
          <a:p>
            <a:pPr marL="141605" marR="163195">
              <a:lnSpc>
                <a:spcPct val="100000"/>
              </a:lnSpc>
            </a:pP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thus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meaningful</a:t>
            </a:r>
            <a:r>
              <a:rPr sz="1200" spc="-6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1200" spc="-3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3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accessing</a:t>
            </a:r>
            <a:r>
              <a:rPr sz="1200" spc="-4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3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database  </a:t>
            </a:r>
            <a:r>
              <a:rPr sz="12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retrieve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information.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96917" y="4478263"/>
            <a:ext cx="1479550" cy="3873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"/>
              </a:spcBef>
            </a:pPr>
            <a:r>
              <a:rPr sz="1200" b="1" spc="-60" dirty="0">
                <a:latin typeface="Arial" panose="020B0604020202020204"/>
                <a:cs typeface="Arial" panose="020B0604020202020204"/>
              </a:rPr>
              <a:t>DNS </a:t>
            </a:r>
            <a:r>
              <a:rPr sz="1200" b="1" spc="-55" dirty="0">
                <a:latin typeface="Arial" panose="020B0604020202020204"/>
                <a:cs typeface="Arial" panose="020B0604020202020204"/>
              </a:rPr>
              <a:t>Recursor  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(Internal 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DNS</a:t>
            </a:r>
            <a:r>
              <a:rPr sz="12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Server)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87261" y="2763139"/>
            <a:ext cx="260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Arial" panose="020B0604020202020204"/>
                <a:cs typeface="Arial" panose="020B0604020202020204"/>
              </a:rPr>
              <a:t>Database</a:t>
            </a:r>
            <a:r>
              <a:rPr sz="12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40" dirty="0">
                <a:latin typeface="Arial" panose="020B0604020202020204"/>
                <a:cs typeface="Arial" panose="020B0604020202020204"/>
              </a:rPr>
              <a:t>Server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sz="1200" b="1" spc="-4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Database System </a:t>
            </a:r>
            <a:r>
              <a:rPr sz="1200" b="1" spc="-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200" b="1" spc="-5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DBMS +</a:t>
            </a:r>
            <a:r>
              <a:rPr sz="1200" b="1" spc="-13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590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DBMS </a:t>
            </a:r>
            <a:r>
              <a:rPr spc="-300" dirty="0">
                <a:solidFill>
                  <a:srgbClr val="00AFEF"/>
                </a:solidFill>
              </a:rPr>
              <a:t>&gt;&gt; </a:t>
            </a:r>
            <a:r>
              <a:rPr spc="-175" dirty="0"/>
              <a:t>Key</a:t>
            </a:r>
            <a:r>
              <a:rPr spc="-440" dirty="0"/>
              <a:t> </a:t>
            </a:r>
            <a:r>
              <a:rPr spc="-160" dirty="0"/>
              <a:t>Features</a:t>
            </a:r>
            <a:endParaRPr spc="-160" dirty="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11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300" y="1039367"/>
            <a:ext cx="5414010" cy="2673350"/>
            <a:chOff x="114300" y="1039367"/>
            <a:chExt cx="5414010" cy="2673350"/>
          </a:xfrm>
        </p:grpSpPr>
        <p:sp>
          <p:nvSpPr>
            <p:cNvPr id="5" name="object 5"/>
            <p:cNvSpPr/>
            <p:nvPr/>
          </p:nvSpPr>
          <p:spPr>
            <a:xfrm>
              <a:off x="2189988" y="1479803"/>
              <a:ext cx="880872" cy="112014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4215" y="1039367"/>
              <a:ext cx="595884" cy="594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4300" y="1796795"/>
              <a:ext cx="809244" cy="809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0580" y="1159751"/>
              <a:ext cx="1475232" cy="6614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2604" y="1182115"/>
              <a:ext cx="1318895" cy="513715"/>
            </a:xfrm>
            <a:custGeom>
              <a:avLst/>
              <a:gdLst/>
              <a:ahLst/>
              <a:cxnLst/>
              <a:rect l="l" t="t" r="r" b="b"/>
              <a:pathLst>
                <a:path w="1318895" h="513714">
                  <a:moveTo>
                    <a:pt x="1242450" y="489931"/>
                  </a:moveTo>
                  <a:lnTo>
                    <a:pt x="1233563" y="513714"/>
                  </a:lnTo>
                  <a:lnTo>
                    <a:pt x="1318272" y="504825"/>
                  </a:lnTo>
                  <a:lnTo>
                    <a:pt x="1308599" y="494411"/>
                  </a:lnTo>
                  <a:lnTo>
                    <a:pt x="1254391" y="494411"/>
                  </a:lnTo>
                  <a:lnTo>
                    <a:pt x="1242450" y="489931"/>
                  </a:lnTo>
                  <a:close/>
                </a:path>
                <a:path w="1318895" h="513714">
                  <a:moveTo>
                    <a:pt x="1251327" y="466176"/>
                  </a:moveTo>
                  <a:lnTo>
                    <a:pt x="1242450" y="489931"/>
                  </a:lnTo>
                  <a:lnTo>
                    <a:pt x="1254391" y="494411"/>
                  </a:lnTo>
                  <a:lnTo>
                    <a:pt x="1263281" y="470662"/>
                  </a:lnTo>
                  <a:lnTo>
                    <a:pt x="1251327" y="466176"/>
                  </a:lnTo>
                  <a:close/>
                </a:path>
                <a:path w="1318895" h="513714">
                  <a:moveTo>
                    <a:pt x="1260233" y="442341"/>
                  </a:moveTo>
                  <a:lnTo>
                    <a:pt x="1251327" y="466176"/>
                  </a:lnTo>
                  <a:lnTo>
                    <a:pt x="1263281" y="470662"/>
                  </a:lnTo>
                  <a:lnTo>
                    <a:pt x="1254391" y="494411"/>
                  </a:lnTo>
                  <a:lnTo>
                    <a:pt x="1308599" y="494411"/>
                  </a:lnTo>
                  <a:lnTo>
                    <a:pt x="1260233" y="442341"/>
                  </a:lnTo>
                  <a:close/>
                </a:path>
                <a:path w="1318895" h="513714">
                  <a:moveTo>
                    <a:pt x="8915" y="0"/>
                  </a:moveTo>
                  <a:lnTo>
                    <a:pt x="0" y="23875"/>
                  </a:lnTo>
                  <a:lnTo>
                    <a:pt x="1242450" y="489931"/>
                  </a:lnTo>
                  <a:lnTo>
                    <a:pt x="1251327" y="466176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8680" y="1941601"/>
              <a:ext cx="1437132" cy="2346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1771" y="2005329"/>
              <a:ext cx="1280160" cy="83820"/>
            </a:xfrm>
            <a:custGeom>
              <a:avLst/>
              <a:gdLst/>
              <a:ahLst/>
              <a:cxnLst/>
              <a:rect l="l" t="t" r="r" b="b"/>
              <a:pathLst>
                <a:path w="1280160" h="83819">
                  <a:moveTo>
                    <a:pt x="1203458" y="25490"/>
                  </a:moveTo>
                  <a:lnTo>
                    <a:pt x="0" y="58293"/>
                  </a:lnTo>
                  <a:lnTo>
                    <a:pt x="685" y="83693"/>
                  </a:lnTo>
                  <a:lnTo>
                    <a:pt x="1204135" y="50889"/>
                  </a:lnTo>
                  <a:lnTo>
                    <a:pt x="1203458" y="25490"/>
                  </a:lnTo>
                  <a:close/>
                </a:path>
                <a:path w="1280160" h="83819">
                  <a:moveTo>
                    <a:pt x="1256612" y="25145"/>
                  </a:moveTo>
                  <a:lnTo>
                    <a:pt x="1216113" y="25145"/>
                  </a:lnTo>
                  <a:lnTo>
                    <a:pt x="1216748" y="50545"/>
                  </a:lnTo>
                  <a:lnTo>
                    <a:pt x="1204135" y="50889"/>
                  </a:lnTo>
                  <a:lnTo>
                    <a:pt x="1204810" y="76200"/>
                  </a:lnTo>
                  <a:lnTo>
                    <a:pt x="1279994" y="36068"/>
                  </a:lnTo>
                  <a:lnTo>
                    <a:pt x="1256612" y="25145"/>
                  </a:lnTo>
                  <a:close/>
                </a:path>
                <a:path w="1280160" h="83819">
                  <a:moveTo>
                    <a:pt x="1216113" y="25145"/>
                  </a:moveTo>
                  <a:lnTo>
                    <a:pt x="1203458" y="25490"/>
                  </a:lnTo>
                  <a:lnTo>
                    <a:pt x="1204135" y="50889"/>
                  </a:lnTo>
                  <a:lnTo>
                    <a:pt x="1216748" y="50545"/>
                  </a:lnTo>
                  <a:lnTo>
                    <a:pt x="1216113" y="25145"/>
                  </a:lnTo>
                  <a:close/>
                </a:path>
                <a:path w="1280160" h="83819">
                  <a:moveTo>
                    <a:pt x="1202778" y="0"/>
                  </a:moveTo>
                  <a:lnTo>
                    <a:pt x="1203458" y="25490"/>
                  </a:lnTo>
                  <a:lnTo>
                    <a:pt x="1216113" y="25145"/>
                  </a:lnTo>
                  <a:lnTo>
                    <a:pt x="1256612" y="25145"/>
                  </a:lnTo>
                  <a:lnTo>
                    <a:pt x="1202778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8683" y="2752344"/>
              <a:ext cx="960119" cy="9601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66800" y="2285974"/>
              <a:ext cx="1239012" cy="7406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08849" y="2385821"/>
              <a:ext cx="1082040" cy="582930"/>
            </a:xfrm>
            <a:custGeom>
              <a:avLst/>
              <a:gdLst/>
              <a:ahLst/>
              <a:cxnLst/>
              <a:rect l="l" t="t" r="r" b="b"/>
              <a:pathLst>
                <a:path w="1082039" h="582930">
                  <a:moveTo>
                    <a:pt x="1008338" y="24493"/>
                  </a:moveTo>
                  <a:lnTo>
                    <a:pt x="0" y="560069"/>
                  </a:lnTo>
                  <a:lnTo>
                    <a:pt x="11912" y="582421"/>
                  </a:lnTo>
                  <a:lnTo>
                    <a:pt x="1020260" y="46979"/>
                  </a:lnTo>
                  <a:lnTo>
                    <a:pt x="1008338" y="24493"/>
                  </a:lnTo>
                  <a:close/>
                </a:path>
                <a:path w="1082039" h="582930">
                  <a:moveTo>
                    <a:pt x="1068402" y="18541"/>
                  </a:moveTo>
                  <a:lnTo>
                    <a:pt x="1019543" y="18541"/>
                  </a:lnTo>
                  <a:lnTo>
                    <a:pt x="1031481" y="41020"/>
                  </a:lnTo>
                  <a:lnTo>
                    <a:pt x="1020260" y="46979"/>
                  </a:lnTo>
                  <a:lnTo>
                    <a:pt x="1032116" y="69341"/>
                  </a:lnTo>
                  <a:lnTo>
                    <a:pt x="1068402" y="18541"/>
                  </a:lnTo>
                  <a:close/>
                </a:path>
                <a:path w="1082039" h="582930">
                  <a:moveTo>
                    <a:pt x="1019543" y="18541"/>
                  </a:moveTo>
                  <a:lnTo>
                    <a:pt x="1008338" y="24493"/>
                  </a:lnTo>
                  <a:lnTo>
                    <a:pt x="1020260" y="46979"/>
                  </a:lnTo>
                  <a:lnTo>
                    <a:pt x="1031481" y="41020"/>
                  </a:lnTo>
                  <a:lnTo>
                    <a:pt x="1019543" y="18541"/>
                  </a:lnTo>
                  <a:close/>
                </a:path>
                <a:path w="1082039" h="582930">
                  <a:moveTo>
                    <a:pt x="1081646" y="0"/>
                  </a:moveTo>
                  <a:lnTo>
                    <a:pt x="996429" y="2031"/>
                  </a:lnTo>
                  <a:lnTo>
                    <a:pt x="1008338" y="24493"/>
                  </a:lnTo>
                  <a:lnTo>
                    <a:pt x="1019543" y="18541"/>
                  </a:lnTo>
                  <a:lnTo>
                    <a:pt x="1068402" y="18541"/>
                  </a:lnTo>
                  <a:lnTo>
                    <a:pt x="1081646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7804" y="1179575"/>
              <a:ext cx="1485900" cy="6629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7437" y="1270253"/>
              <a:ext cx="1328420" cy="514350"/>
            </a:xfrm>
            <a:custGeom>
              <a:avLst/>
              <a:gdLst/>
              <a:ahLst/>
              <a:cxnLst/>
              <a:rect l="l" t="t" r="r" b="b"/>
              <a:pathLst>
                <a:path w="1328420" h="514350">
                  <a:moveTo>
                    <a:pt x="75830" y="23859"/>
                  </a:moveTo>
                  <a:lnTo>
                    <a:pt x="66988" y="47621"/>
                  </a:lnTo>
                  <a:lnTo>
                    <a:pt x="1319149" y="514096"/>
                  </a:lnTo>
                  <a:lnTo>
                    <a:pt x="1327912" y="490347"/>
                  </a:lnTo>
                  <a:lnTo>
                    <a:pt x="75830" y="23859"/>
                  </a:lnTo>
                  <a:close/>
                </a:path>
                <a:path w="1328420" h="514350">
                  <a:moveTo>
                    <a:pt x="84709" y="0"/>
                  </a:moveTo>
                  <a:lnTo>
                    <a:pt x="0" y="9144"/>
                  </a:lnTo>
                  <a:lnTo>
                    <a:pt x="58102" y="71500"/>
                  </a:lnTo>
                  <a:lnTo>
                    <a:pt x="66988" y="47621"/>
                  </a:lnTo>
                  <a:lnTo>
                    <a:pt x="55067" y="43180"/>
                  </a:lnTo>
                  <a:lnTo>
                    <a:pt x="63944" y="19431"/>
                  </a:lnTo>
                  <a:lnTo>
                    <a:pt x="77478" y="19431"/>
                  </a:lnTo>
                  <a:lnTo>
                    <a:pt x="84709" y="0"/>
                  </a:lnTo>
                  <a:close/>
                </a:path>
                <a:path w="1328420" h="514350">
                  <a:moveTo>
                    <a:pt x="63944" y="19431"/>
                  </a:moveTo>
                  <a:lnTo>
                    <a:pt x="55067" y="43180"/>
                  </a:lnTo>
                  <a:lnTo>
                    <a:pt x="66988" y="47621"/>
                  </a:lnTo>
                  <a:lnTo>
                    <a:pt x="75830" y="23859"/>
                  </a:lnTo>
                  <a:lnTo>
                    <a:pt x="63944" y="19431"/>
                  </a:lnTo>
                  <a:close/>
                </a:path>
                <a:path w="1328420" h="514350">
                  <a:moveTo>
                    <a:pt x="77478" y="19431"/>
                  </a:moveTo>
                  <a:lnTo>
                    <a:pt x="63944" y="19431"/>
                  </a:lnTo>
                  <a:lnTo>
                    <a:pt x="75830" y="23859"/>
                  </a:lnTo>
                  <a:lnTo>
                    <a:pt x="77478" y="19431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92480" y="2118423"/>
              <a:ext cx="1417320" cy="2361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12113" y="2141473"/>
              <a:ext cx="1259840" cy="112395"/>
            </a:xfrm>
            <a:custGeom>
              <a:avLst/>
              <a:gdLst/>
              <a:ahLst/>
              <a:cxnLst/>
              <a:rect l="l" t="t" r="r" b="b"/>
              <a:pathLst>
                <a:path w="1259839" h="112394">
                  <a:moveTo>
                    <a:pt x="74129" y="35813"/>
                  </a:moveTo>
                  <a:lnTo>
                    <a:pt x="0" y="77850"/>
                  </a:lnTo>
                  <a:lnTo>
                    <a:pt x="78066" y="111887"/>
                  </a:lnTo>
                  <a:lnTo>
                    <a:pt x="76791" y="87249"/>
                  </a:lnTo>
                  <a:lnTo>
                    <a:pt x="64071" y="87249"/>
                  </a:lnTo>
                  <a:lnTo>
                    <a:pt x="62763" y="61849"/>
                  </a:lnTo>
                  <a:lnTo>
                    <a:pt x="75443" y="61192"/>
                  </a:lnTo>
                  <a:lnTo>
                    <a:pt x="74129" y="35813"/>
                  </a:lnTo>
                  <a:close/>
                </a:path>
                <a:path w="1259839" h="112394">
                  <a:moveTo>
                    <a:pt x="75443" y="61192"/>
                  </a:moveTo>
                  <a:lnTo>
                    <a:pt x="62763" y="61849"/>
                  </a:lnTo>
                  <a:lnTo>
                    <a:pt x="64071" y="87249"/>
                  </a:lnTo>
                  <a:lnTo>
                    <a:pt x="76757" y="86592"/>
                  </a:lnTo>
                  <a:lnTo>
                    <a:pt x="75443" y="61192"/>
                  </a:lnTo>
                  <a:close/>
                </a:path>
                <a:path w="1259839" h="112394">
                  <a:moveTo>
                    <a:pt x="76757" y="86592"/>
                  </a:moveTo>
                  <a:lnTo>
                    <a:pt x="64071" y="87249"/>
                  </a:lnTo>
                  <a:lnTo>
                    <a:pt x="76791" y="87249"/>
                  </a:lnTo>
                  <a:lnTo>
                    <a:pt x="76757" y="86592"/>
                  </a:lnTo>
                  <a:close/>
                </a:path>
                <a:path w="1259839" h="112394">
                  <a:moveTo>
                    <a:pt x="1258062" y="0"/>
                  </a:moveTo>
                  <a:lnTo>
                    <a:pt x="75443" y="61192"/>
                  </a:lnTo>
                  <a:lnTo>
                    <a:pt x="76757" y="86592"/>
                  </a:lnTo>
                  <a:lnTo>
                    <a:pt x="1259332" y="25400"/>
                  </a:lnTo>
                  <a:lnTo>
                    <a:pt x="1258062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27175" y="2467343"/>
              <a:ext cx="1207020" cy="7239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46810" y="2490469"/>
              <a:ext cx="1049655" cy="565785"/>
            </a:xfrm>
            <a:custGeom>
              <a:avLst/>
              <a:gdLst/>
              <a:ahLst/>
              <a:cxnLst/>
              <a:rect l="l" t="t" r="r" b="b"/>
              <a:pathLst>
                <a:path w="1049655" h="565785">
                  <a:moveTo>
                    <a:pt x="49415" y="496316"/>
                  </a:moveTo>
                  <a:lnTo>
                    <a:pt x="0" y="565657"/>
                  </a:lnTo>
                  <a:lnTo>
                    <a:pt x="85166" y="563499"/>
                  </a:lnTo>
                  <a:lnTo>
                    <a:pt x="76448" y="547116"/>
                  </a:lnTo>
                  <a:lnTo>
                    <a:pt x="62039" y="547116"/>
                  </a:lnTo>
                  <a:lnTo>
                    <a:pt x="50114" y="524637"/>
                  </a:lnTo>
                  <a:lnTo>
                    <a:pt x="61318" y="518684"/>
                  </a:lnTo>
                  <a:lnTo>
                    <a:pt x="49415" y="496316"/>
                  </a:lnTo>
                  <a:close/>
                </a:path>
                <a:path w="1049655" h="565785">
                  <a:moveTo>
                    <a:pt x="61318" y="518684"/>
                  </a:moveTo>
                  <a:lnTo>
                    <a:pt x="50114" y="524637"/>
                  </a:lnTo>
                  <a:lnTo>
                    <a:pt x="62039" y="547116"/>
                  </a:lnTo>
                  <a:lnTo>
                    <a:pt x="73271" y="541146"/>
                  </a:lnTo>
                  <a:lnTo>
                    <a:pt x="61318" y="518684"/>
                  </a:lnTo>
                  <a:close/>
                </a:path>
                <a:path w="1049655" h="565785">
                  <a:moveTo>
                    <a:pt x="73271" y="541146"/>
                  </a:moveTo>
                  <a:lnTo>
                    <a:pt x="62039" y="547116"/>
                  </a:lnTo>
                  <a:lnTo>
                    <a:pt x="76448" y="547116"/>
                  </a:lnTo>
                  <a:lnTo>
                    <a:pt x="73271" y="541146"/>
                  </a:lnTo>
                  <a:close/>
                </a:path>
                <a:path w="1049655" h="565785">
                  <a:moveTo>
                    <a:pt x="1037590" y="0"/>
                  </a:moveTo>
                  <a:lnTo>
                    <a:pt x="61318" y="518684"/>
                  </a:lnTo>
                  <a:lnTo>
                    <a:pt x="73271" y="541146"/>
                  </a:lnTo>
                  <a:lnTo>
                    <a:pt x="1049528" y="22352"/>
                  </a:lnTo>
                  <a:lnTo>
                    <a:pt x="1037590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51988" y="1941601"/>
              <a:ext cx="1382267" cy="23467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71622" y="2004313"/>
              <a:ext cx="1224915" cy="76200"/>
            </a:xfrm>
            <a:custGeom>
              <a:avLst/>
              <a:gdLst/>
              <a:ahLst/>
              <a:cxnLst/>
              <a:rect l="l" t="t" r="r" b="b"/>
              <a:pathLst>
                <a:path w="1224914" h="76200">
                  <a:moveTo>
                    <a:pt x="76707" y="0"/>
                  </a:moveTo>
                  <a:lnTo>
                    <a:pt x="0" y="37084"/>
                  </a:lnTo>
                  <a:lnTo>
                    <a:pt x="75691" y="76200"/>
                  </a:lnTo>
                  <a:lnTo>
                    <a:pt x="76029" y="50851"/>
                  </a:lnTo>
                  <a:lnTo>
                    <a:pt x="63372" y="50673"/>
                  </a:lnTo>
                  <a:lnTo>
                    <a:pt x="63626" y="25273"/>
                  </a:lnTo>
                  <a:lnTo>
                    <a:pt x="76371" y="25273"/>
                  </a:lnTo>
                  <a:lnTo>
                    <a:pt x="76707" y="0"/>
                  </a:lnTo>
                  <a:close/>
                </a:path>
                <a:path w="1224914" h="76200">
                  <a:moveTo>
                    <a:pt x="76368" y="25452"/>
                  </a:moveTo>
                  <a:lnTo>
                    <a:pt x="76029" y="50851"/>
                  </a:lnTo>
                  <a:lnTo>
                    <a:pt x="1224406" y="67056"/>
                  </a:lnTo>
                  <a:lnTo>
                    <a:pt x="1224788" y="41656"/>
                  </a:lnTo>
                  <a:lnTo>
                    <a:pt x="76368" y="25452"/>
                  </a:lnTo>
                  <a:close/>
                </a:path>
                <a:path w="1224914" h="76200">
                  <a:moveTo>
                    <a:pt x="63626" y="25273"/>
                  </a:moveTo>
                  <a:lnTo>
                    <a:pt x="63372" y="50673"/>
                  </a:lnTo>
                  <a:lnTo>
                    <a:pt x="76029" y="50851"/>
                  </a:lnTo>
                  <a:lnTo>
                    <a:pt x="76368" y="25452"/>
                  </a:lnTo>
                  <a:lnTo>
                    <a:pt x="63626" y="25273"/>
                  </a:lnTo>
                  <a:close/>
                </a:path>
                <a:path w="1224914" h="76200">
                  <a:moveTo>
                    <a:pt x="76371" y="25273"/>
                  </a:moveTo>
                  <a:lnTo>
                    <a:pt x="63626" y="25273"/>
                  </a:lnTo>
                  <a:lnTo>
                    <a:pt x="76368" y="25452"/>
                  </a:lnTo>
                  <a:lnTo>
                    <a:pt x="76371" y="25273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22672" y="1392935"/>
              <a:ext cx="1105407" cy="12639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49523" y="1854733"/>
              <a:ext cx="1373124" cy="23467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92704" y="1914525"/>
              <a:ext cx="1215390" cy="76200"/>
            </a:xfrm>
            <a:custGeom>
              <a:avLst/>
              <a:gdLst/>
              <a:ahLst/>
              <a:cxnLst/>
              <a:rect l="l" t="t" r="r" b="b"/>
              <a:pathLst>
                <a:path w="1215389" h="76200">
                  <a:moveTo>
                    <a:pt x="1139570" y="0"/>
                  </a:moveTo>
                  <a:lnTo>
                    <a:pt x="1139106" y="25295"/>
                  </a:lnTo>
                  <a:lnTo>
                    <a:pt x="1151762" y="25526"/>
                  </a:lnTo>
                  <a:lnTo>
                    <a:pt x="1151255" y="50926"/>
                  </a:lnTo>
                  <a:lnTo>
                    <a:pt x="1138635" y="50926"/>
                  </a:lnTo>
                  <a:lnTo>
                    <a:pt x="1138173" y="76073"/>
                  </a:lnTo>
                  <a:lnTo>
                    <a:pt x="1190998" y="50926"/>
                  </a:lnTo>
                  <a:lnTo>
                    <a:pt x="1151255" y="50926"/>
                  </a:lnTo>
                  <a:lnTo>
                    <a:pt x="1138640" y="50695"/>
                  </a:lnTo>
                  <a:lnTo>
                    <a:pt x="1191483" y="50695"/>
                  </a:lnTo>
                  <a:lnTo>
                    <a:pt x="1215008" y="39497"/>
                  </a:lnTo>
                  <a:lnTo>
                    <a:pt x="1139570" y="0"/>
                  </a:lnTo>
                  <a:close/>
                </a:path>
                <a:path w="1215389" h="76200">
                  <a:moveTo>
                    <a:pt x="1139106" y="25295"/>
                  </a:moveTo>
                  <a:lnTo>
                    <a:pt x="1138640" y="50695"/>
                  </a:lnTo>
                  <a:lnTo>
                    <a:pt x="1151255" y="50926"/>
                  </a:lnTo>
                  <a:lnTo>
                    <a:pt x="1151762" y="25526"/>
                  </a:lnTo>
                  <a:lnTo>
                    <a:pt x="1139106" y="25295"/>
                  </a:lnTo>
                  <a:close/>
                </a:path>
                <a:path w="1215389" h="76200">
                  <a:moveTo>
                    <a:pt x="507" y="4444"/>
                  </a:moveTo>
                  <a:lnTo>
                    <a:pt x="0" y="29844"/>
                  </a:lnTo>
                  <a:lnTo>
                    <a:pt x="1138640" y="50695"/>
                  </a:lnTo>
                  <a:lnTo>
                    <a:pt x="1139106" y="25295"/>
                  </a:lnTo>
                  <a:lnTo>
                    <a:pt x="507" y="4444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406646" y="1190625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157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40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.0.3</a:t>
            </a:r>
            <a:r>
              <a:rPr sz="1200" b="1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  <a:tabLst>
                <a:tab pos="3157220" algn="l"/>
              </a:tabLst>
            </a:pPr>
            <a:r>
              <a:rPr spc="15" dirty="0"/>
              <a:t>192.168.0.103	</a:t>
            </a:r>
            <a:r>
              <a:rPr sz="1800" spc="-15" baseline="-9000" dirty="0"/>
              <a:t>HTTP</a:t>
            </a:r>
            <a:r>
              <a:rPr sz="1800" spc="-195" baseline="-9000" dirty="0"/>
              <a:t> </a:t>
            </a:r>
            <a:r>
              <a:rPr sz="1800" spc="-60" baseline="-9000" dirty="0"/>
              <a:t>req</a:t>
            </a:r>
            <a:endParaRPr sz="1800" baseline="-900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/>
          </a:p>
          <a:p>
            <a:pPr algn="r">
              <a:lnSpc>
                <a:spcPct val="100000"/>
              </a:lnSpc>
            </a:pPr>
            <a:r>
              <a:rPr spc="-10" dirty="0"/>
              <a:t>HTTP</a:t>
            </a:r>
            <a:r>
              <a:rPr spc="-130" dirty="0"/>
              <a:t> </a:t>
            </a:r>
            <a:r>
              <a:rPr spc="-40" dirty="0"/>
              <a:t>res</a:t>
            </a:r>
            <a:endParaRPr spc="-40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/>
          </a:p>
          <a:p>
            <a:pPr>
              <a:lnSpc>
                <a:spcPct val="100000"/>
              </a:lnSpc>
            </a:pPr>
            <a:r>
              <a:rPr spc="15" dirty="0"/>
              <a:t>192.168.0.115</a:t>
            </a:r>
            <a:endParaRPr spc="15" dirty="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  <a:spcBef>
                <a:spcPts val="1165"/>
              </a:spcBef>
            </a:pPr>
            <a:r>
              <a:rPr spc="15" dirty="0"/>
              <a:t>192.168.0.110</a:t>
            </a:r>
            <a:endParaRPr spc="15" dirty="0"/>
          </a:p>
        </p:txBody>
      </p:sp>
      <p:grpSp>
        <p:nvGrpSpPr>
          <p:cNvPr id="28" name="object 28"/>
          <p:cNvGrpSpPr/>
          <p:nvPr/>
        </p:nvGrpSpPr>
        <p:grpSpPr>
          <a:xfrm>
            <a:off x="2633472" y="1488947"/>
            <a:ext cx="5415280" cy="3093720"/>
            <a:chOff x="2633472" y="1488947"/>
            <a:chExt cx="5415280" cy="3093720"/>
          </a:xfrm>
        </p:grpSpPr>
        <p:sp>
          <p:nvSpPr>
            <p:cNvPr id="29" name="object 29"/>
            <p:cNvSpPr/>
            <p:nvPr/>
          </p:nvSpPr>
          <p:spPr>
            <a:xfrm>
              <a:off x="4463795" y="3157727"/>
              <a:ext cx="1056131" cy="142494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750820" y="2656344"/>
              <a:ext cx="1831848" cy="10667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792857" y="2679445"/>
              <a:ext cx="1675130" cy="909319"/>
            </a:xfrm>
            <a:custGeom>
              <a:avLst/>
              <a:gdLst/>
              <a:ahLst/>
              <a:cxnLst/>
              <a:rect l="l" t="t" r="r" b="b"/>
              <a:pathLst>
                <a:path w="1675129" h="909320">
                  <a:moveTo>
                    <a:pt x="1601536" y="884038"/>
                  </a:moveTo>
                  <a:lnTo>
                    <a:pt x="1589532" y="906399"/>
                  </a:lnTo>
                  <a:lnTo>
                    <a:pt x="1674621" y="908939"/>
                  </a:lnTo>
                  <a:lnTo>
                    <a:pt x="1661317" y="890016"/>
                  </a:lnTo>
                  <a:lnTo>
                    <a:pt x="1612645" y="890016"/>
                  </a:lnTo>
                  <a:lnTo>
                    <a:pt x="1601536" y="884038"/>
                  </a:lnTo>
                  <a:close/>
                </a:path>
                <a:path w="1675129" h="909320">
                  <a:moveTo>
                    <a:pt x="1613550" y="861659"/>
                  </a:moveTo>
                  <a:lnTo>
                    <a:pt x="1601536" y="884038"/>
                  </a:lnTo>
                  <a:lnTo>
                    <a:pt x="1612645" y="890016"/>
                  </a:lnTo>
                  <a:lnTo>
                    <a:pt x="1624710" y="867664"/>
                  </a:lnTo>
                  <a:lnTo>
                    <a:pt x="1613550" y="861659"/>
                  </a:lnTo>
                  <a:close/>
                </a:path>
                <a:path w="1675129" h="909320">
                  <a:moveTo>
                    <a:pt x="1625600" y="839216"/>
                  </a:moveTo>
                  <a:lnTo>
                    <a:pt x="1613550" y="861659"/>
                  </a:lnTo>
                  <a:lnTo>
                    <a:pt x="1624710" y="867664"/>
                  </a:lnTo>
                  <a:lnTo>
                    <a:pt x="1612645" y="890016"/>
                  </a:lnTo>
                  <a:lnTo>
                    <a:pt x="1661317" y="890016"/>
                  </a:lnTo>
                  <a:lnTo>
                    <a:pt x="1625600" y="839216"/>
                  </a:lnTo>
                  <a:close/>
                </a:path>
                <a:path w="1675129" h="909320">
                  <a:moveTo>
                    <a:pt x="11937" y="0"/>
                  </a:moveTo>
                  <a:lnTo>
                    <a:pt x="0" y="22352"/>
                  </a:lnTo>
                  <a:lnTo>
                    <a:pt x="1601536" y="884038"/>
                  </a:lnTo>
                  <a:lnTo>
                    <a:pt x="1613550" y="861659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33472" y="2679204"/>
              <a:ext cx="1784603" cy="10484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753106" y="2697861"/>
              <a:ext cx="1627505" cy="9716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25283" y="1488947"/>
              <a:ext cx="822959" cy="11811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529072" y="1732813"/>
              <a:ext cx="1722120" cy="23467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572505" y="1794509"/>
              <a:ext cx="1563370" cy="76200"/>
            </a:xfrm>
            <a:custGeom>
              <a:avLst/>
              <a:gdLst/>
              <a:ahLst/>
              <a:cxnLst/>
              <a:rect l="l" t="t" r="r" b="b"/>
              <a:pathLst>
                <a:path w="1563370" h="76200">
                  <a:moveTo>
                    <a:pt x="1487170" y="0"/>
                  </a:moveTo>
                  <a:lnTo>
                    <a:pt x="1487170" y="76200"/>
                  </a:lnTo>
                  <a:lnTo>
                    <a:pt x="1537970" y="50800"/>
                  </a:lnTo>
                  <a:lnTo>
                    <a:pt x="1499870" y="50800"/>
                  </a:lnTo>
                  <a:lnTo>
                    <a:pt x="1499870" y="25400"/>
                  </a:lnTo>
                  <a:lnTo>
                    <a:pt x="1537970" y="25400"/>
                  </a:lnTo>
                  <a:lnTo>
                    <a:pt x="1487170" y="0"/>
                  </a:lnTo>
                  <a:close/>
                </a:path>
                <a:path w="1563370" h="76200">
                  <a:moveTo>
                    <a:pt x="148717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487170" y="50800"/>
                  </a:lnTo>
                  <a:lnTo>
                    <a:pt x="1487170" y="25400"/>
                  </a:lnTo>
                  <a:close/>
                </a:path>
                <a:path w="1563370" h="76200">
                  <a:moveTo>
                    <a:pt x="1537970" y="25400"/>
                  </a:moveTo>
                  <a:lnTo>
                    <a:pt x="1499870" y="25400"/>
                  </a:lnTo>
                  <a:lnTo>
                    <a:pt x="1499870" y="50800"/>
                  </a:lnTo>
                  <a:lnTo>
                    <a:pt x="1537970" y="50800"/>
                  </a:lnTo>
                  <a:lnTo>
                    <a:pt x="1563370" y="38100"/>
                  </a:lnTo>
                  <a:lnTo>
                    <a:pt x="1537970" y="2540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434583" y="1877567"/>
              <a:ext cx="1738884" cy="23317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554217" y="1937130"/>
              <a:ext cx="1581785" cy="76200"/>
            </a:xfrm>
            <a:custGeom>
              <a:avLst/>
              <a:gdLst/>
              <a:ahLst/>
              <a:cxnLst/>
              <a:rect l="l" t="t" r="r" b="b"/>
              <a:pathLst>
                <a:path w="1581784" h="76200">
                  <a:moveTo>
                    <a:pt x="75692" y="0"/>
                  </a:moveTo>
                  <a:lnTo>
                    <a:pt x="0" y="39116"/>
                  </a:lnTo>
                  <a:lnTo>
                    <a:pt x="76708" y="76200"/>
                  </a:lnTo>
                  <a:lnTo>
                    <a:pt x="76371" y="50926"/>
                  </a:lnTo>
                  <a:lnTo>
                    <a:pt x="63627" y="50926"/>
                  </a:lnTo>
                  <a:lnTo>
                    <a:pt x="63373" y="25526"/>
                  </a:lnTo>
                  <a:lnTo>
                    <a:pt x="76030" y="25353"/>
                  </a:lnTo>
                  <a:lnTo>
                    <a:pt x="75692" y="0"/>
                  </a:lnTo>
                  <a:close/>
                </a:path>
                <a:path w="1581784" h="76200">
                  <a:moveTo>
                    <a:pt x="76030" y="25353"/>
                  </a:moveTo>
                  <a:lnTo>
                    <a:pt x="63373" y="25526"/>
                  </a:lnTo>
                  <a:lnTo>
                    <a:pt x="63627" y="50926"/>
                  </a:lnTo>
                  <a:lnTo>
                    <a:pt x="76368" y="50752"/>
                  </a:lnTo>
                  <a:lnTo>
                    <a:pt x="76030" y="25353"/>
                  </a:lnTo>
                  <a:close/>
                </a:path>
                <a:path w="1581784" h="76200">
                  <a:moveTo>
                    <a:pt x="76368" y="50752"/>
                  </a:moveTo>
                  <a:lnTo>
                    <a:pt x="63627" y="50926"/>
                  </a:lnTo>
                  <a:lnTo>
                    <a:pt x="76371" y="50926"/>
                  </a:lnTo>
                  <a:lnTo>
                    <a:pt x="76368" y="50752"/>
                  </a:lnTo>
                  <a:close/>
                </a:path>
                <a:path w="1581784" h="76200">
                  <a:moveTo>
                    <a:pt x="1581404" y="4699"/>
                  </a:moveTo>
                  <a:lnTo>
                    <a:pt x="76030" y="25353"/>
                  </a:lnTo>
                  <a:lnTo>
                    <a:pt x="76368" y="50752"/>
                  </a:lnTo>
                  <a:lnTo>
                    <a:pt x="1581785" y="30099"/>
                  </a:lnTo>
                  <a:lnTo>
                    <a:pt x="1581404" y="4699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141465" y="1579626"/>
            <a:ext cx="306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00" b="1" spc="-10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QL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67118" y="1151382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172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10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.0.2</a:t>
            </a:r>
            <a:r>
              <a:rPr sz="1200" b="1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50740" y="2950845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8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.8.8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.8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17211" y="2588132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Facebook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1025652"/>
            <a:ext cx="4326890" cy="3903345"/>
          </a:xfrm>
          <a:custGeom>
            <a:avLst/>
            <a:gdLst/>
            <a:ahLst/>
            <a:cxnLst/>
            <a:rect l="l" t="t" r="r" b="b"/>
            <a:pathLst>
              <a:path w="4326890" h="3903345">
                <a:moveTo>
                  <a:pt x="4326636" y="0"/>
                </a:moveTo>
                <a:lnTo>
                  <a:pt x="0" y="0"/>
                </a:lnTo>
                <a:lnTo>
                  <a:pt x="0" y="3902964"/>
                </a:lnTo>
                <a:lnTo>
                  <a:pt x="4326636" y="3902964"/>
                </a:lnTo>
                <a:lnTo>
                  <a:pt x="4326636" y="0"/>
                </a:lnTo>
                <a:close/>
              </a:path>
            </a:pathLst>
          </a:custGeom>
          <a:solidFill>
            <a:srgbClr val="092C50">
              <a:alpha val="9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7592" y="1233932"/>
            <a:ext cx="371030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06F0E"/>
              </a:buClr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Minimizes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00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redundancy.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buClr>
                <a:srgbClr val="F06F0E"/>
              </a:buClr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consistency.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buClr>
                <a:srgbClr val="F06F0E"/>
              </a:buClr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Easy </a:t>
            </a:r>
            <a:r>
              <a:rPr sz="12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write,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update, search,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delete</a:t>
            </a:r>
            <a:r>
              <a:rPr sz="1200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buClr>
                <a:srgbClr val="F06F0E"/>
              </a:buClr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atomicity </a:t>
            </a:r>
            <a:r>
              <a:rPr sz="12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updates.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buClr>
                <a:srgbClr val="F06F0E"/>
              </a:buClr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Concurrency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control </a:t>
            </a:r>
            <a:r>
              <a:rPr sz="1200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sz="1200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users.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buClr>
                <a:srgbClr val="F06F0E"/>
              </a:buClr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isolation.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buClr>
                <a:srgbClr val="F06F0E"/>
              </a:buClr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high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level </a:t>
            </a:r>
            <a:r>
              <a:rPr sz="12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security.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buClr>
                <a:srgbClr val="F06F0E"/>
              </a:buClr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Easy </a:t>
            </a:r>
            <a:r>
              <a:rPr sz="12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add/update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different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integrity</a:t>
            </a:r>
            <a:r>
              <a:rPr sz="1200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constraints.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96917" y="4478263"/>
            <a:ext cx="1479550" cy="3873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"/>
              </a:spcBef>
            </a:pPr>
            <a:r>
              <a:rPr sz="1200" b="1" spc="-60" dirty="0">
                <a:latin typeface="Arial" panose="020B0604020202020204"/>
                <a:cs typeface="Arial" panose="020B0604020202020204"/>
              </a:rPr>
              <a:t>DNS </a:t>
            </a:r>
            <a:r>
              <a:rPr sz="1200" b="1" spc="-55" dirty="0">
                <a:latin typeface="Arial" panose="020B0604020202020204"/>
                <a:cs typeface="Arial" panose="020B0604020202020204"/>
              </a:rPr>
              <a:t>Recursor  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(Internal 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DNS</a:t>
            </a:r>
            <a:r>
              <a:rPr sz="12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Server)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87261" y="2763139"/>
            <a:ext cx="260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Arial" panose="020B0604020202020204"/>
                <a:cs typeface="Arial" panose="020B0604020202020204"/>
              </a:rPr>
              <a:t>Database</a:t>
            </a:r>
            <a:r>
              <a:rPr sz="12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40" dirty="0">
                <a:latin typeface="Arial" panose="020B0604020202020204"/>
                <a:cs typeface="Arial" panose="020B0604020202020204"/>
              </a:rPr>
              <a:t>Server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sz="1200" b="1" spc="-4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Database System </a:t>
            </a:r>
            <a:r>
              <a:rPr sz="1200" b="1" spc="-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200" b="1" spc="-5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DBMS +</a:t>
            </a:r>
            <a:r>
              <a:rPr sz="1200" b="1" spc="-13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441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Database </a:t>
            </a:r>
            <a:r>
              <a:rPr spc="-130" dirty="0"/>
              <a:t>System </a:t>
            </a:r>
            <a:r>
              <a:rPr spc="-160" dirty="0"/>
              <a:t>Structure </a:t>
            </a:r>
            <a:r>
              <a:rPr spc="-300" dirty="0">
                <a:solidFill>
                  <a:srgbClr val="00AFEF"/>
                </a:solidFill>
              </a:rPr>
              <a:t>&gt;&gt; </a:t>
            </a:r>
            <a:r>
              <a:rPr spc="-190" dirty="0"/>
              <a:t>Query</a:t>
            </a:r>
            <a:r>
              <a:rPr spc="-415" dirty="0"/>
              <a:t> </a:t>
            </a:r>
            <a:r>
              <a:rPr spc="-135" dirty="0"/>
              <a:t>Processor</a:t>
            </a:r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12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3336" y="1372933"/>
            <a:ext cx="7887334" cy="2687320"/>
            <a:chOff x="783336" y="1372933"/>
            <a:chExt cx="7887334" cy="2687320"/>
          </a:xfrm>
        </p:grpSpPr>
        <p:sp>
          <p:nvSpPr>
            <p:cNvPr id="5" name="object 5"/>
            <p:cNvSpPr/>
            <p:nvPr/>
          </p:nvSpPr>
          <p:spPr>
            <a:xfrm>
              <a:off x="783336" y="1891284"/>
              <a:ext cx="1441703" cy="165201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75431" y="1377696"/>
              <a:ext cx="5590540" cy="2677795"/>
            </a:xfrm>
            <a:custGeom>
              <a:avLst/>
              <a:gdLst/>
              <a:ahLst/>
              <a:cxnLst/>
              <a:rect l="l" t="t" r="r" b="b"/>
              <a:pathLst>
                <a:path w="5590540" h="2677795">
                  <a:moveTo>
                    <a:pt x="0" y="2677667"/>
                  </a:moveTo>
                  <a:lnTo>
                    <a:pt x="5590032" y="2677667"/>
                  </a:lnTo>
                  <a:lnTo>
                    <a:pt x="5590032" y="0"/>
                  </a:lnTo>
                  <a:lnTo>
                    <a:pt x="0" y="0"/>
                  </a:lnTo>
                  <a:lnTo>
                    <a:pt x="0" y="2677667"/>
                  </a:lnTo>
                  <a:close/>
                </a:path>
              </a:pathLst>
            </a:custGeom>
            <a:ln w="9525">
              <a:solidFill>
                <a:srgbClr val="9533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155060" y="1298857"/>
            <a:ext cx="5266690" cy="86296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03200" algn="ctr">
              <a:lnSpc>
                <a:spcPct val="100000"/>
              </a:lnSpc>
              <a:spcBef>
                <a:spcPts val="930"/>
              </a:spcBef>
            </a:pPr>
            <a:r>
              <a:rPr sz="1200" b="1" spc="-65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1200" b="1" spc="-30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45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Processor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250">
              <a:latin typeface="Arial" panose="020B0604020202020204"/>
              <a:cs typeface="Arial" panose="020B0604020202020204"/>
            </a:endParaRPr>
          </a:p>
          <a:p>
            <a:pPr marL="299085" marR="5080" indent="-287020">
              <a:lnSpc>
                <a:spcPct val="100000"/>
              </a:lnSpc>
              <a:buClr>
                <a:srgbClr val="FF6600"/>
              </a:buClr>
              <a:buSzPct val="129000"/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200" b="1" spc="-90" dirty="0">
                <a:latin typeface="Arial" panose="020B0604020202020204"/>
                <a:cs typeface="Arial" panose="020B0604020202020204"/>
              </a:rPr>
              <a:t>DDL 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interpreter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: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interprets </a:t>
            </a:r>
            <a:r>
              <a:rPr sz="1200" spc="-70" dirty="0">
                <a:latin typeface="Arial" panose="020B0604020202020204"/>
                <a:cs typeface="Arial" panose="020B0604020202020204"/>
              </a:rPr>
              <a:t>DDL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statements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records the </a:t>
            </a:r>
            <a:r>
              <a:rPr sz="1200" spc="25" dirty="0">
                <a:latin typeface="Arial" panose="020B0604020202020204"/>
                <a:cs typeface="Arial" panose="020B0604020202020204"/>
              </a:rPr>
              <a:t>definitions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in 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the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data</a:t>
            </a:r>
            <a:r>
              <a:rPr sz="1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dictionary.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5060" y="2319020"/>
            <a:ext cx="4601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SzPct val="129000"/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200" b="1" spc="-40" dirty="0">
                <a:latin typeface="Arial" panose="020B0604020202020204"/>
                <a:cs typeface="Arial" panose="020B0604020202020204"/>
              </a:rPr>
              <a:t>DML 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compiler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: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translates 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DML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query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statements </a:t>
            </a:r>
            <a:r>
              <a:rPr sz="1200" spc="30" dirty="0">
                <a:latin typeface="Arial" panose="020B0604020202020204"/>
                <a:cs typeface="Arial" panose="020B0604020202020204"/>
              </a:rPr>
              <a:t>into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low-level  </a:t>
            </a:r>
            <a:r>
              <a:rPr sz="1200" spc="25" dirty="0">
                <a:latin typeface="Arial" panose="020B0604020202020204"/>
                <a:cs typeface="Arial" panose="020B0604020202020204"/>
              </a:rPr>
              <a:t>instructions</a:t>
            </a:r>
            <a:r>
              <a:rPr sz="12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latin typeface="Arial" panose="020B0604020202020204"/>
                <a:cs typeface="Arial" panose="020B0604020202020204"/>
              </a:rPr>
              <a:t>that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the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query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evaluation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engine</a:t>
            </a:r>
            <a:r>
              <a:rPr sz="1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understands.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1572" y="2867660"/>
            <a:ext cx="4991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Arial" panose="020B0604020202020204"/>
                <a:cs typeface="Arial" panose="020B0604020202020204"/>
              </a:rPr>
              <a:t>Also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performs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query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optimization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i.e.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latin typeface="Arial" panose="020B0604020202020204"/>
                <a:cs typeface="Arial" panose="020B0604020202020204"/>
              </a:rPr>
              <a:t>it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picks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lowest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latin typeface="Arial" panose="020B0604020202020204"/>
                <a:cs typeface="Arial" panose="020B0604020202020204"/>
              </a:rPr>
              <a:t>cost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evaluation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plan  </a:t>
            </a:r>
            <a:r>
              <a:rPr sz="1200" spc="40" dirty="0">
                <a:latin typeface="Arial" panose="020B0604020202020204"/>
                <a:cs typeface="Arial" panose="020B0604020202020204"/>
              </a:rPr>
              <a:t>from 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a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number </a:t>
            </a:r>
            <a:r>
              <a:rPr sz="1200" spc="50" dirty="0">
                <a:latin typeface="Arial" panose="020B0604020202020204"/>
                <a:cs typeface="Arial" panose="020B0604020202020204"/>
              </a:rPr>
              <a:t>of</a:t>
            </a:r>
            <a:r>
              <a:rPr sz="12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alternative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evaluation plans.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5060" y="3416553"/>
            <a:ext cx="5340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SzPct val="129000"/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200" b="1" spc="-65" dirty="0">
                <a:latin typeface="Arial" panose="020B0604020202020204"/>
                <a:cs typeface="Arial" panose="020B0604020202020204"/>
              </a:rPr>
              <a:t>Query 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evaluation engine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: </a:t>
            </a:r>
            <a:r>
              <a:rPr sz="1200" dirty="0">
                <a:latin typeface="Arial" panose="020B0604020202020204"/>
                <a:cs typeface="Arial" panose="020B0604020202020204"/>
              </a:rPr>
              <a:t>executes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low-level </a:t>
            </a:r>
            <a:r>
              <a:rPr sz="1200" spc="25" dirty="0">
                <a:latin typeface="Arial" panose="020B0604020202020204"/>
                <a:cs typeface="Arial" panose="020B0604020202020204"/>
              </a:rPr>
              <a:t>instructions </a:t>
            </a:r>
            <a:r>
              <a:rPr sz="1200" dirty="0">
                <a:latin typeface="Arial" panose="020B0604020202020204"/>
                <a:cs typeface="Arial" panose="020B0604020202020204"/>
              </a:rPr>
              <a:t>generated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2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the  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DML</a:t>
            </a:r>
            <a:r>
              <a:rPr sz="1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compiler.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16251" y="2353081"/>
            <a:ext cx="1160145" cy="234950"/>
            <a:chOff x="2016251" y="2353081"/>
            <a:chExt cx="1160145" cy="234950"/>
          </a:xfrm>
        </p:grpSpPr>
        <p:sp>
          <p:nvSpPr>
            <p:cNvPr id="12" name="object 12"/>
            <p:cNvSpPr/>
            <p:nvPr/>
          </p:nvSpPr>
          <p:spPr>
            <a:xfrm>
              <a:off x="2016251" y="2353081"/>
              <a:ext cx="1159751" cy="2346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59431" y="2416428"/>
              <a:ext cx="1002665" cy="76200"/>
            </a:xfrm>
            <a:custGeom>
              <a:avLst/>
              <a:gdLst/>
              <a:ahLst/>
              <a:cxnLst/>
              <a:rect l="l" t="t" r="r" b="b"/>
              <a:pathLst>
                <a:path w="1002664" h="76200">
                  <a:moveTo>
                    <a:pt x="978276" y="25018"/>
                  </a:moveTo>
                  <a:lnTo>
                    <a:pt x="938657" y="25018"/>
                  </a:lnTo>
                  <a:lnTo>
                    <a:pt x="939292" y="50418"/>
                  </a:lnTo>
                  <a:lnTo>
                    <a:pt x="926548" y="50684"/>
                  </a:lnTo>
                  <a:lnTo>
                    <a:pt x="927100" y="76072"/>
                  </a:lnTo>
                  <a:lnTo>
                    <a:pt x="1002411" y="36448"/>
                  </a:lnTo>
                  <a:lnTo>
                    <a:pt x="978276" y="25018"/>
                  </a:lnTo>
                  <a:close/>
                </a:path>
                <a:path w="1002664" h="76200">
                  <a:moveTo>
                    <a:pt x="925997" y="25282"/>
                  </a:moveTo>
                  <a:lnTo>
                    <a:pt x="0" y="44576"/>
                  </a:lnTo>
                  <a:lnTo>
                    <a:pt x="507" y="69976"/>
                  </a:lnTo>
                  <a:lnTo>
                    <a:pt x="926548" y="50684"/>
                  </a:lnTo>
                  <a:lnTo>
                    <a:pt x="925997" y="25282"/>
                  </a:lnTo>
                  <a:close/>
                </a:path>
                <a:path w="1002664" h="76200">
                  <a:moveTo>
                    <a:pt x="938657" y="25018"/>
                  </a:moveTo>
                  <a:lnTo>
                    <a:pt x="925997" y="25282"/>
                  </a:lnTo>
                  <a:lnTo>
                    <a:pt x="926548" y="50684"/>
                  </a:lnTo>
                  <a:lnTo>
                    <a:pt x="939292" y="50418"/>
                  </a:lnTo>
                  <a:lnTo>
                    <a:pt x="938657" y="25018"/>
                  </a:lnTo>
                  <a:close/>
                </a:path>
                <a:path w="1002664" h="76200">
                  <a:moveTo>
                    <a:pt x="925449" y="0"/>
                  </a:moveTo>
                  <a:lnTo>
                    <a:pt x="925997" y="25282"/>
                  </a:lnTo>
                  <a:lnTo>
                    <a:pt x="938657" y="25018"/>
                  </a:lnTo>
                  <a:lnTo>
                    <a:pt x="978276" y="25018"/>
                  </a:lnTo>
                  <a:lnTo>
                    <a:pt x="925449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91084" y="1121663"/>
            <a:ext cx="984885" cy="256540"/>
          </a:xfrm>
          <a:prstGeom prst="rect">
            <a:avLst/>
          </a:prstGeom>
          <a:solidFill>
            <a:srgbClr val="FFFFFF"/>
          </a:solidFill>
          <a:ln w="12700">
            <a:solidFill>
              <a:srgbClr val="953334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235"/>
              </a:spcBef>
            </a:pPr>
            <a:r>
              <a:rPr sz="1200" spc="5" dirty="0">
                <a:latin typeface="Arial" panose="020B0604020202020204"/>
                <a:cs typeface="Arial" panose="020B0604020202020204"/>
              </a:rPr>
              <a:t>Program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4188" y="1121663"/>
            <a:ext cx="1094740" cy="256540"/>
          </a:xfrm>
          <a:prstGeom prst="rect">
            <a:avLst/>
          </a:prstGeom>
          <a:solidFill>
            <a:srgbClr val="FFFFFF"/>
          </a:solidFill>
          <a:ln w="12700">
            <a:solidFill>
              <a:srgbClr val="953334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35"/>
              </a:spcBef>
            </a:pPr>
            <a:r>
              <a:rPr sz="1200" spc="-30" dirty="0">
                <a:latin typeface="Arial" panose="020B0604020202020204"/>
                <a:cs typeface="Arial" panose="020B0604020202020204"/>
              </a:rPr>
              <a:t>Query</a:t>
            </a:r>
            <a:r>
              <a:rPr sz="1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Tool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7951" y="1374012"/>
            <a:ext cx="1278255" cy="516890"/>
          </a:xfrm>
          <a:custGeom>
            <a:avLst/>
            <a:gdLst/>
            <a:ahLst/>
            <a:cxnLst/>
            <a:rect l="l" t="t" r="r" b="b"/>
            <a:pathLst>
              <a:path w="1278255" h="516889">
                <a:moveTo>
                  <a:pt x="327050" y="516394"/>
                </a:moveTo>
                <a:lnTo>
                  <a:pt x="322148" y="465963"/>
                </a:lnTo>
                <a:lnTo>
                  <a:pt x="318833" y="431673"/>
                </a:lnTo>
                <a:lnTo>
                  <a:pt x="291973" y="448538"/>
                </a:lnTo>
                <a:lnTo>
                  <a:pt x="10769" y="254"/>
                </a:lnTo>
                <a:lnTo>
                  <a:pt x="0" y="7112"/>
                </a:lnTo>
                <a:lnTo>
                  <a:pt x="281216" y="455282"/>
                </a:lnTo>
                <a:lnTo>
                  <a:pt x="254279" y="472186"/>
                </a:lnTo>
                <a:lnTo>
                  <a:pt x="327050" y="516394"/>
                </a:lnTo>
                <a:close/>
              </a:path>
              <a:path w="1278255" h="516889">
                <a:moveTo>
                  <a:pt x="1278051" y="7366"/>
                </a:moveTo>
                <a:lnTo>
                  <a:pt x="1267764" y="0"/>
                </a:lnTo>
                <a:lnTo>
                  <a:pt x="938288" y="451180"/>
                </a:lnTo>
                <a:lnTo>
                  <a:pt x="912672" y="432435"/>
                </a:lnTo>
                <a:lnTo>
                  <a:pt x="898448" y="516394"/>
                </a:lnTo>
                <a:lnTo>
                  <a:pt x="974140" y="477393"/>
                </a:lnTo>
                <a:lnTo>
                  <a:pt x="962494" y="468884"/>
                </a:lnTo>
                <a:lnTo>
                  <a:pt x="948474" y="458635"/>
                </a:lnTo>
                <a:lnTo>
                  <a:pt x="1278051" y="7366"/>
                </a:lnTo>
                <a:close/>
              </a:path>
            </a:pathLst>
          </a:custGeom>
          <a:solidFill>
            <a:srgbClr val="942E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70000" y="2773425"/>
            <a:ext cx="1054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Storage</a:t>
            </a:r>
            <a:r>
              <a:rPr sz="1000" b="1" spc="-4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-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Manager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6772" y="3157854"/>
            <a:ext cx="588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6096" y="2405887"/>
            <a:ext cx="1042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1000" b="1" spc="-80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-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Processor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504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Database </a:t>
            </a:r>
            <a:r>
              <a:rPr spc="-130" dirty="0"/>
              <a:t>System </a:t>
            </a:r>
            <a:r>
              <a:rPr spc="-160" dirty="0"/>
              <a:t>Structure </a:t>
            </a:r>
            <a:r>
              <a:rPr spc="-300" dirty="0">
                <a:solidFill>
                  <a:srgbClr val="00AFEF"/>
                </a:solidFill>
              </a:rPr>
              <a:t>&gt;&gt; </a:t>
            </a:r>
            <a:r>
              <a:rPr spc="-150" dirty="0"/>
              <a:t>Storage</a:t>
            </a:r>
            <a:r>
              <a:rPr spc="-425" dirty="0"/>
              <a:t> </a:t>
            </a:r>
            <a:r>
              <a:rPr spc="-160" dirty="0"/>
              <a:t>Manager</a:t>
            </a:r>
            <a:endParaRPr spc="-160" dirty="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13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3336" y="1526857"/>
            <a:ext cx="7858125" cy="2872105"/>
            <a:chOff x="783336" y="1526857"/>
            <a:chExt cx="7858125" cy="2872105"/>
          </a:xfrm>
        </p:grpSpPr>
        <p:sp>
          <p:nvSpPr>
            <p:cNvPr id="5" name="object 5"/>
            <p:cNvSpPr/>
            <p:nvPr/>
          </p:nvSpPr>
          <p:spPr>
            <a:xfrm>
              <a:off x="783336" y="1891283"/>
              <a:ext cx="1441703" cy="165201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4952" y="1531619"/>
              <a:ext cx="5591810" cy="2862580"/>
            </a:xfrm>
            <a:custGeom>
              <a:avLst/>
              <a:gdLst/>
              <a:ahLst/>
              <a:cxnLst/>
              <a:rect l="l" t="t" r="r" b="b"/>
              <a:pathLst>
                <a:path w="5591809" h="2862579">
                  <a:moveTo>
                    <a:pt x="0" y="2862072"/>
                  </a:moveTo>
                  <a:lnTo>
                    <a:pt x="5591556" y="2862072"/>
                  </a:lnTo>
                  <a:lnTo>
                    <a:pt x="5591556" y="0"/>
                  </a:lnTo>
                  <a:lnTo>
                    <a:pt x="0" y="0"/>
                  </a:lnTo>
                  <a:lnTo>
                    <a:pt x="0" y="2862072"/>
                  </a:lnTo>
                  <a:close/>
                </a:path>
              </a:pathLst>
            </a:custGeom>
            <a:ln w="9525">
              <a:solidFill>
                <a:srgbClr val="9533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124961" y="1557273"/>
            <a:ext cx="5276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Storage</a:t>
            </a:r>
            <a:r>
              <a:rPr sz="1200" b="1" spc="-55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25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Manager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250">
              <a:latin typeface="Arial" panose="020B0604020202020204"/>
              <a:cs typeface="Arial" panose="020B0604020202020204"/>
            </a:endParaRPr>
          </a:p>
          <a:p>
            <a:pPr marL="299085" marR="5080" indent="-287020">
              <a:lnSpc>
                <a:spcPct val="100000"/>
              </a:lnSpc>
              <a:buClr>
                <a:srgbClr val="FF6600"/>
              </a:buClr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200" b="1" spc="-35" dirty="0">
                <a:latin typeface="Arial" panose="020B0604020202020204"/>
                <a:cs typeface="Arial" panose="020B0604020202020204"/>
              </a:rPr>
              <a:t>Authorization </a:t>
            </a:r>
            <a:r>
              <a:rPr sz="1200" b="1" spc="-50" dirty="0">
                <a:latin typeface="Arial" panose="020B0604020202020204"/>
                <a:cs typeface="Arial" panose="020B0604020202020204"/>
              </a:rPr>
              <a:t>and 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integrity 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manager </a:t>
            </a:r>
            <a:r>
              <a:rPr sz="1200" spc="25" dirty="0">
                <a:latin typeface="Arial" panose="020B0604020202020204"/>
                <a:cs typeface="Arial" panose="020B0604020202020204"/>
              </a:rPr>
              <a:t>tests </a:t>
            </a:r>
            <a:r>
              <a:rPr sz="1200" spc="35" dirty="0">
                <a:latin typeface="Arial" panose="020B0604020202020204"/>
                <a:cs typeface="Arial" panose="020B0604020202020204"/>
              </a:rPr>
              <a:t>for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the </a:t>
            </a:r>
            <a:r>
              <a:rPr sz="1200" spc="25" dirty="0">
                <a:latin typeface="Arial" panose="020B0604020202020204"/>
                <a:cs typeface="Arial" panose="020B0604020202020204"/>
              </a:rPr>
              <a:t>satisfaction </a:t>
            </a:r>
            <a:r>
              <a:rPr sz="1200" spc="50" dirty="0">
                <a:latin typeface="Arial" panose="020B0604020202020204"/>
                <a:cs typeface="Arial" panose="020B0604020202020204"/>
              </a:rPr>
              <a:t>of</a:t>
            </a:r>
            <a:r>
              <a:rPr sz="12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integrity  constraints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checks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the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authority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latin typeface="Arial" panose="020B0604020202020204"/>
                <a:cs typeface="Arial" panose="020B0604020202020204"/>
              </a:rPr>
              <a:t>of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users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latin typeface="Arial" panose="020B0604020202020204"/>
                <a:cs typeface="Arial" panose="020B0604020202020204"/>
              </a:rPr>
              <a:t>to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access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data.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961" y="2471369"/>
            <a:ext cx="52184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200" b="1" spc="-35" dirty="0">
                <a:latin typeface="Arial" panose="020B0604020202020204"/>
                <a:cs typeface="Arial" panose="020B0604020202020204"/>
              </a:rPr>
              <a:t>Transaction</a:t>
            </a:r>
            <a:r>
              <a:rPr sz="12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manager</a:t>
            </a:r>
            <a:r>
              <a:rPr sz="12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ensures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latin typeface="Arial" panose="020B0604020202020204"/>
                <a:cs typeface="Arial" panose="020B0604020202020204"/>
              </a:rPr>
              <a:t>that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the</a:t>
            </a:r>
            <a:r>
              <a:rPr sz="1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database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remains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in</a:t>
            </a:r>
            <a:r>
              <a:rPr sz="1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consistent  (correct) state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despite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system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failures,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1200" spc="25" dirty="0">
                <a:latin typeface="Arial" panose="020B0604020202020204"/>
                <a:cs typeface="Arial" panose="020B0604020202020204"/>
              </a:rPr>
              <a:t>that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concurrent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transaction 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executions </a:t>
            </a:r>
            <a:r>
              <a:rPr sz="1200" dirty="0">
                <a:latin typeface="Arial" panose="020B0604020202020204"/>
                <a:cs typeface="Arial" panose="020B0604020202020204"/>
              </a:rPr>
              <a:t>proceed </a:t>
            </a:r>
            <a:r>
              <a:rPr sz="1200" spc="25" dirty="0">
                <a:latin typeface="Arial" panose="020B0604020202020204"/>
                <a:cs typeface="Arial" panose="020B0604020202020204"/>
              </a:rPr>
              <a:t>without</a:t>
            </a:r>
            <a:r>
              <a:rPr sz="12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latin typeface="Arial" panose="020B0604020202020204"/>
                <a:cs typeface="Arial" panose="020B0604020202020204"/>
              </a:rPr>
              <a:t>conflicting.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4961" y="3203575"/>
            <a:ext cx="5099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200" b="1" spc="-30" dirty="0">
                <a:latin typeface="Arial" panose="020B0604020202020204"/>
                <a:cs typeface="Arial" panose="020B0604020202020204"/>
              </a:rPr>
              <a:t>File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manager</a:t>
            </a:r>
            <a:r>
              <a:rPr sz="12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manages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the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allocation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latin typeface="Arial" panose="020B0604020202020204"/>
                <a:cs typeface="Arial" panose="020B0604020202020204"/>
              </a:rPr>
              <a:t>of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space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on</a:t>
            </a:r>
            <a:r>
              <a:rPr sz="1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disk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storage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the 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data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structures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used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latin typeface="Arial" panose="020B0604020202020204"/>
                <a:cs typeface="Arial" panose="020B0604020202020204"/>
              </a:rPr>
              <a:t>to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represent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information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stored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on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disk.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4961" y="3752494"/>
            <a:ext cx="5098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200" b="1" spc="-30" dirty="0">
                <a:latin typeface="Arial" panose="020B0604020202020204"/>
                <a:cs typeface="Arial" panose="020B0604020202020204"/>
              </a:rPr>
              <a:t>Buffer</a:t>
            </a:r>
            <a:r>
              <a:rPr sz="12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manager</a:t>
            </a:r>
            <a:r>
              <a:rPr sz="12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latin typeface="Arial" panose="020B0604020202020204"/>
                <a:cs typeface="Arial" panose="020B0604020202020204"/>
              </a:rPr>
              <a:t>is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responsible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35" dirty="0">
                <a:latin typeface="Arial" panose="020B0604020202020204"/>
                <a:cs typeface="Arial" panose="020B0604020202020204"/>
              </a:rPr>
              <a:t>for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fetching</a:t>
            </a:r>
            <a:r>
              <a:rPr sz="1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data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latin typeface="Arial" panose="020B0604020202020204"/>
                <a:cs typeface="Arial" panose="020B0604020202020204"/>
              </a:rPr>
              <a:t>from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disk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storage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30" dirty="0">
                <a:latin typeface="Arial" panose="020B0604020202020204"/>
                <a:cs typeface="Arial" panose="020B0604020202020204"/>
              </a:rPr>
              <a:t>into 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main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memory,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deciding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what</a:t>
            </a:r>
            <a:r>
              <a:rPr sz="1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data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latin typeface="Arial" panose="020B0604020202020204"/>
                <a:cs typeface="Arial" panose="020B0604020202020204"/>
              </a:rPr>
              <a:t>to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cache</a:t>
            </a:r>
            <a:r>
              <a:rPr sz="1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in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main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memory.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16251" y="2776727"/>
            <a:ext cx="1144905" cy="233679"/>
            <a:chOff x="2016251" y="2776727"/>
            <a:chExt cx="1144905" cy="233679"/>
          </a:xfrm>
        </p:grpSpPr>
        <p:sp>
          <p:nvSpPr>
            <p:cNvPr id="12" name="object 12"/>
            <p:cNvSpPr/>
            <p:nvPr/>
          </p:nvSpPr>
          <p:spPr>
            <a:xfrm>
              <a:off x="2016251" y="2776727"/>
              <a:ext cx="1144536" cy="2331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59558" y="2837179"/>
              <a:ext cx="986155" cy="76200"/>
            </a:xfrm>
            <a:custGeom>
              <a:avLst/>
              <a:gdLst/>
              <a:ahLst/>
              <a:cxnLst/>
              <a:rect l="l" t="t" r="r" b="b"/>
              <a:pathLst>
                <a:path w="986155" h="76200">
                  <a:moveTo>
                    <a:pt x="910209" y="0"/>
                  </a:moveTo>
                  <a:lnTo>
                    <a:pt x="910039" y="25437"/>
                  </a:lnTo>
                  <a:lnTo>
                    <a:pt x="922782" y="25526"/>
                  </a:lnTo>
                  <a:lnTo>
                    <a:pt x="922655" y="50926"/>
                  </a:lnTo>
                  <a:lnTo>
                    <a:pt x="909869" y="50926"/>
                  </a:lnTo>
                  <a:lnTo>
                    <a:pt x="909701" y="76200"/>
                  </a:lnTo>
                  <a:lnTo>
                    <a:pt x="961275" y="50926"/>
                  </a:lnTo>
                  <a:lnTo>
                    <a:pt x="922655" y="50926"/>
                  </a:lnTo>
                  <a:lnTo>
                    <a:pt x="961458" y="50837"/>
                  </a:lnTo>
                  <a:lnTo>
                    <a:pt x="986155" y="38734"/>
                  </a:lnTo>
                  <a:lnTo>
                    <a:pt x="910209" y="0"/>
                  </a:lnTo>
                  <a:close/>
                </a:path>
                <a:path w="986155" h="76200">
                  <a:moveTo>
                    <a:pt x="910039" y="25437"/>
                  </a:moveTo>
                  <a:lnTo>
                    <a:pt x="909870" y="50837"/>
                  </a:lnTo>
                  <a:lnTo>
                    <a:pt x="922655" y="50926"/>
                  </a:lnTo>
                  <a:lnTo>
                    <a:pt x="922782" y="25526"/>
                  </a:lnTo>
                  <a:lnTo>
                    <a:pt x="910039" y="25437"/>
                  </a:lnTo>
                  <a:close/>
                </a:path>
                <a:path w="986155" h="76200">
                  <a:moveTo>
                    <a:pt x="254" y="19050"/>
                  </a:moveTo>
                  <a:lnTo>
                    <a:pt x="0" y="44450"/>
                  </a:lnTo>
                  <a:lnTo>
                    <a:pt x="909870" y="50837"/>
                  </a:lnTo>
                  <a:lnTo>
                    <a:pt x="910039" y="25437"/>
                  </a:lnTo>
                  <a:lnTo>
                    <a:pt x="254" y="1905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91084" y="1121663"/>
            <a:ext cx="984885" cy="256540"/>
          </a:xfrm>
          <a:prstGeom prst="rect">
            <a:avLst/>
          </a:prstGeom>
          <a:solidFill>
            <a:srgbClr val="FFFFFF"/>
          </a:solidFill>
          <a:ln w="12700">
            <a:solidFill>
              <a:srgbClr val="953334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235"/>
              </a:spcBef>
            </a:pPr>
            <a:r>
              <a:rPr sz="1200" spc="5" dirty="0">
                <a:latin typeface="Arial" panose="020B0604020202020204"/>
                <a:cs typeface="Arial" panose="020B0604020202020204"/>
              </a:rPr>
              <a:t>Program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4188" y="1121663"/>
            <a:ext cx="1094740" cy="256540"/>
          </a:xfrm>
          <a:prstGeom prst="rect">
            <a:avLst/>
          </a:prstGeom>
          <a:solidFill>
            <a:srgbClr val="FFFFFF"/>
          </a:solidFill>
          <a:ln w="12700">
            <a:solidFill>
              <a:srgbClr val="953334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35"/>
              </a:spcBef>
            </a:pPr>
            <a:r>
              <a:rPr sz="1200" spc="-30" dirty="0">
                <a:latin typeface="Arial" panose="020B0604020202020204"/>
                <a:cs typeface="Arial" panose="020B0604020202020204"/>
              </a:rPr>
              <a:t>Query</a:t>
            </a:r>
            <a:r>
              <a:rPr sz="1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Tool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7951" y="1374012"/>
            <a:ext cx="1278255" cy="516890"/>
          </a:xfrm>
          <a:custGeom>
            <a:avLst/>
            <a:gdLst/>
            <a:ahLst/>
            <a:cxnLst/>
            <a:rect l="l" t="t" r="r" b="b"/>
            <a:pathLst>
              <a:path w="1278255" h="516889">
                <a:moveTo>
                  <a:pt x="327050" y="516394"/>
                </a:moveTo>
                <a:lnTo>
                  <a:pt x="322148" y="465963"/>
                </a:lnTo>
                <a:lnTo>
                  <a:pt x="318833" y="431673"/>
                </a:lnTo>
                <a:lnTo>
                  <a:pt x="291973" y="448538"/>
                </a:lnTo>
                <a:lnTo>
                  <a:pt x="10769" y="254"/>
                </a:lnTo>
                <a:lnTo>
                  <a:pt x="0" y="7112"/>
                </a:lnTo>
                <a:lnTo>
                  <a:pt x="281216" y="455282"/>
                </a:lnTo>
                <a:lnTo>
                  <a:pt x="254279" y="472186"/>
                </a:lnTo>
                <a:lnTo>
                  <a:pt x="327050" y="516394"/>
                </a:lnTo>
                <a:close/>
              </a:path>
              <a:path w="1278255" h="516889">
                <a:moveTo>
                  <a:pt x="1278051" y="7366"/>
                </a:moveTo>
                <a:lnTo>
                  <a:pt x="1267764" y="0"/>
                </a:lnTo>
                <a:lnTo>
                  <a:pt x="938288" y="451180"/>
                </a:lnTo>
                <a:lnTo>
                  <a:pt x="912672" y="432435"/>
                </a:lnTo>
                <a:lnTo>
                  <a:pt x="898448" y="516394"/>
                </a:lnTo>
                <a:lnTo>
                  <a:pt x="974140" y="477393"/>
                </a:lnTo>
                <a:lnTo>
                  <a:pt x="962494" y="468884"/>
                </a:lnTo>
                <a:lnTo>
                  <a:pt x="948474" y="458635"/>
                </a:lnTo>
                <a:lnTo>
                  <a:pt x="1278051" y="7366"/>
                </a:lnTo>
                <a:close/>
              </a:path>
            </a:pathLst>
          </a:custGeom>
          <a:solidFill>
            <a:srgbClr val="942E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76096" y="2405887"/>
            <a:ext cx="1042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1000" b="1" spc="-80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-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Processor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0000" y="2773425"/>
            <a:ext cx="1054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Storage</a:t>
            </a:r>
            <a:r>
              <a:rPr sz="1000" b="1" spc="-4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-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Manager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6772" y="3157854"/>
            <a:ext cx="588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612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Database </a:t>
            </a:r>
            <a:r>
              <a:rPr spc="-130" dirty="0"/>
              <a:t>System </a:t>
            </a:r>
            <a:r>
              <a:rPr spc="-160" dirty="0"/>
              <a:t>Structure </a:t>
            </a:r>
            <a:r>
              <a:rPr spc="-300" dirty="0">
                <a:solidFill>
                  <a:srgbClr val="00AFEF"/>
                </a:solidFill>
              </a:rPr>
              <a:t>&gt;&gt;</a:t>
            </a:r>
            <a:r>
              <a:rPr spc="-490" dirty="0">
                <a:solidFill>
                  <a:srgbClr val="00AFEF"/>
                </a:solidFill>
              </a:rPr>
              <a:t> </a:t>
            </a:r>
            <a:r>
              <a:rPr spc="-180" dirty="0"/>
              <a:t>Database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14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3336" y="1886521"/>
            <a:ext cx="7858125" cy="1948180"/>
            <a:chOff x="783336" y="1886521"/>
            <a:chExt cx="7858125" cy="1948180"/>
          </a:xfrm>
        </p:grpSpPr>
        <p:sp>
          <p:nvSpPr>
            <p:cNvPr id="5" name="object 5"/>
            <p:cNvSpPr/>
            <p:nvPr/>
          </p:nvSpPr>
          <p:spPr>
            <a:xfrm>
              <a:off x="783336" y="1891283"/>
              <a:ext cx="1441703" cy="165201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4952" y="1891283"/>
              <a:ext cx="5591810" cy="1938655"/>
            </a:xfrm>
            <a:custGeom>
              <a:avLst/>
              <a:gdLst/>
              <a:ahLst/>
              <a:cxnLst/>
              <a:rect l="l" t="t" r="r" b="b"/>
              <a:pathLst>
                <a:path w="5591809" h="1938654">
                  <a:moveTo>
                    <a:pt x="0" y="1938527"/>
                  </a:moveTo>
                  <a:lnTo>
                    <a:pt x="5591556" y="1938527"/>
                  </a:lnTo>
                  <a:lnTo>
                    <a:pt x="5591556" y="0"/>
                  </a:lnTo>
                  <a:lnTo>
                    <a:pt x="0" y="0"/>
                  </a:lnTo>
                  <a:lnTo>
                    <a:pt x="0" y="1938527"/>
                  </a:lnTo>
                  <a:close/>
                </a:path>
              </a:pathLst>
            </a:custGeom>
            <a:ln w="9525">
              <a:solidFill>
                <a:srgbClr val="9533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525515" y="1917319"/>
            <a:ext cx="668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961" y="2177571"/>
            <a:ext cx="4747895" cy="86296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30"/>
              </a:spcBef>
              <a:buClr>
                <a:srgbClr val="FF6600"/>
              </a:buClr>
              <a:buSzPct val="129000"/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200" b="1" spc="-35" dirty="0">
                <a:latin typeface="Arial" panose="020B0604020202020204"/>
                <a:cs typeface="Arial" panose="020B0604020202020204"/>
              </a:rPr>
              <a:t>Data 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files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,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which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store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the </a:t>
            </a:r>
            <a:r>
              <a:rPr sz="1200" dirty="0">
                <a:latin typeface="Arial" panose="020B0604020202020204"/>
                <a:cs typeface="Arial" panose="020B0604020202020204"/>
              </a:rPr>
              <a:t>database</a:t>
            </a:r>
            <a:r>
              <a:rPr sz="12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30" dirty="0">
                <a:latin typeface="Arial" panose="020B0604020202020204"/>
                <a:cs typeface="Arial" panose="020B0604020202020204"/>
              </a:rPr>
              <a:t>itself.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99085" marR="5080" indent="-287020">
              <a:lnSpc>
                <a:spcPct val="100000"/>
              </a:lnSpc>
              <a:spcBef>
                <a:spcPts val="1440"/>
              </a:spcBef>
              <a:buClr>
                <a:srgbClr val="FF6600"/>
              </a:buClr>
              <a:buSzPct val="129000"/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200" b="1" spc="-35" dirty="0">
                <a:latin typeface="Arial" panose="020B0604020202020204"/>
                <a:cs typeface="Arial" panose="020B0604020202020204"/>
              </a:rPr>
              <a:t>Data</a:t>
            </a:r>
            <a:r>
              <a:rPr sz="12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45" dirty="0">
                <a:latin typeface="Arial" panose="020B0604020202020204"/>
                <a:cs typeface="Arial" panose="020B0604020202020204"/>
              </a:rPr>
              <a:t>dictionary</a:t>
            </a:r>
            <a:r>
              <a:rPr sz="1200" spc="-45" dirty="0">
                <a:latin typeface="Arial" panose="020B0604020202020204"/>
                <a:cs typeface="Arial" panose="020B0604020202020204"/>
              </a:rPr>
              <a:t>,</a:t>
            </a:r>
            <a:r>
              <a:rPr sz="1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which</a:t>
            </a:r>
            <a:r>
              <a:rPr sz="12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stores</a:t>
            </a:r>
            <a:r>
              <a:rPr sz="120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metadata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about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the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latin typeface="Arial" panose="020B0604020202020204"/>
                <a:cs typeface="Arial" panose="020B0604020202020204"/>
              </a:rPr>
              <a:t>structure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latin typeface="Arial" panose="020B0604020202020204"/>
                <a:cs typeface="Arial" panose="020B0604020202020204"/>
              </a:rPr>
              <a:t>of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the  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database,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in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particular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the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schema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latin typeface="Arial" panose="020B0604020202020204"/>
                <a:cs typeface="Arial" panose="020B0604020202020204"/>
              </a:rPr>
              <a:t>of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the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database.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4961" y="3197732"/>
            <a:ext cx="485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SzPct val="129000"/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200" b="1" spc="-45" dirty="0">
                <a:latin typeface="Arial" panose="020B0604020202020204"/>
                <a:cs typeface="Arial" panose="020B0604020202020204"/>
              </a:rPr>
              <a:t>Indices</a:t>
            </a:r>
            <a:r>
              <a:rPr sz="1200" spc="-45" dirty="0">
                <a:latin typeface="Arial" panose="020B0604020202020204"/>
                <a:cs typeface="Arial" panose="020B0604020202020204"/>
              </a:rPr>
              <a:t>,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which</a:t>
            </a:r>
            <a:r>
              <a:rPr sz="1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provide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35" dirty="0">
                <a:latin typeface="Arial" panose="020B0604020202020204"/>
                <a:cs typeface="Arial" panose="020B0604020202020204"/>
              </a:rPr>
              <a:t>fast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access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latin typeface="Arial" panose="020B0604020202020204"/>
                <a:cs typeface="Arial" panose="020B0604020202020204"/>
              </a:rPr>
              <a:t>to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data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latin typeface="Arial" panose="020B0604020202020204"/>
                <a:cs typeface="Arial" panose="020B0604020202020204"/>
              </a:rPr>
              <a:t>items.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database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index 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provides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pointers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latin typeface="Arial" panose="020B0604020202020204"/>
                <a:cs typeface="Arial" panose="020B0604020202020204"/>
              </a:rPr>
              <a:t>to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those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data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latin typeface="Arial" panose="020B0604020202020204"/>
                <a:cs typeface="Arial" panose="020B0604020202020204"/>
              </a:rPr>
              <a:t>items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latin typeface="Arial" panose="020B0604020202020204"/>
                <a:cs typeface="Arial" panose="020B0604020202020204"/>
              </a:rPr>
              <a:t>that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hold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particular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value.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08632" y="3150133"/>
            <a:ext cx="1146175" cy="234950"/>
            <a:chOff x="2008632" y="3150133"/>
            <a:chExt cx="1146175" cy="234950"/>
          </a:xfrm>
        </p:grpSpPr>
        <p:sp>
          <p:nvSpPr>
            <p:cNvPr id="11" name="object 11"/>
            <p:cNvSpPr/>
            <p:nvPr/>
          </p:nvSpPr>
          <p:spPr>
            <a:xfrm>
              <a:off x="2008632" y="3150133"/>
              <a:ext cx="1146047" cy="2346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52066" y="3211830"/>
              <a:ext cx="988694" cy="76200"/>
            </a:xfrm>
            <a:custGeom>
              <a:avLst/>
              <a:gdLst/>
              <a:ahLst/>
              <a:cxnLst/>
              <a:rect l="l" t="t" r="r" b="b"/>
              <a:pathLst>
                <a:path w="988694" h="76200">
                  <a:moveTo>
                    <a:pt x="912367" y="0"/>
                  </a:moveTo>
                  <a:lnTo>
                    <a:pt x="912367" y="76200"/>
                  </a:lnTo>
                  <a:lnTo>
                    <a:pt x="963167" y="50800"/>
                  </a:lnTo>
                  <a:lnTo>
                    <a:pt x="925067" y="50800"/>
                  </a:lnTo>
                  <a:lnTo>
                    <a:pt x="925067" y="25400"/>
                  </a:lnTo>
                  <a:lnTo>
                    <a:pt x="963167" y="25400"/>
                  </a:lnTo>
                  <a:lnTo>
                    <a:pt x="912367" y="0"/>
                  </a:lnTo>
                  <a:close/>
                </a:path>
                <a:path w="988694" h="76200">
                  <a:moveTo>
                    <a:pt x="912367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912367" y="50800"/>
                  </a:lnTo>
                  <a:lnTo>
                    <a:pt x="912367" y="25400"/>
                  </a:lnTo>
                  <a:close/>
                </a:path>
                <a:path w="988694" h="76200">
                  <a:moveTo>
                    <a:pt x="963167" y="25400"/>
                  </a:moveTo>
                  <a:lnTo>
                    <a:pt x="925067" y="25400"/>
                  </a:lnTo>
                  <a:lnTo>
                    <a:pt x="925067" y="50800"/>
                  </a:lnTo>
                  <a:lnTo>
                    <a:pt x="963167" y="50800"/>
                  </a:lnTo>
                  <a:lnTo>
                    <a:pt x="988567" y="38100"/>
                  </a:lnTo>
                  <a:lnTo>
                    <a:pt x="963167" y="2540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91084" y="1121663"/>
            <a:ext cx="984885" cy="256540"/>
          </a:xfrm>
          <a:prstGeom prst="rect">
            <a:avLst/>
          </a:prstGeom>
          <a:solidFill>
            <a:srgbClr val="FFFFFF"/>
          </a:solidFill>
          <a:ln w="12700">
            <a:solidFill>
              <a:srgbClr val="953334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235"/>
              </a:spcBef>
            </a:pPr>
            <a:r>
              <a:rPr sz="1200" spc="5" dirty="0">
                <a:latin typeface="Arial" panose="020B0604020202020204"/>
                <a:cs typeface="Arial" panose="020B0604020202020204"/>
              </a:rPr>
              <a:t>Program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4188" y="1121663"/>
            <a:ext cx="1094740" cy="256540"/>
          </a:xfrm>
          <a:prstGeom prst="rect">
            <a:avLst/>
          </a:prstGeom>
          <a:solidFill>
            <a:srgbClr val="FFFFFF"/>
          </a:solidFill>
          <a:ln w="12700">
            <a:solidFill>
              <a:srgbClr val="953334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35"/>
              </a:spcBef>
            </a:pPr>
            <a:r>
              <a:rPr sz="1200" spc="-30" dirty="0">
                <a:latin typeface="Arial" panose="020B0604020202020204"/>
                <a:cs typeface="Arial" panose="020B0604020202020204"/>
              </a:rPr>
              <a:t>Query</a:t>
            </a:r>
            <a:r>
              <a:rPr sz="1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Tool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7951" y="1374012"/>
            <a:ext cx="1278255" cy="516890"/>
          </a:xfrm>
          <a:custGeom>
            <a:avLst/>
            <a:gdLst/>
            <a:ahLst/>
            <a:cxnLst/>
            <a:rect l="l" t="t" r="r" b="b"/>
            <a:pathLst>
              <a:path w="1278255" h="516889">
                <a:moveTo>
                  <a:pt x="327050" y="516394"/>
                </a:moveTo>
                <a:lnTo>
                  <a:pt x="322148" y="465963"/>
                </a:lnTo>
                <a:lnTo>
                  <a:pt x="318833" y="431673"/>
                </a:lnTo>
                <a:lnTo>
                  <a:pt x="291973" y="448538"/>
                </a:lnTo>
                <a:lnTo>
                  <a:pt x="10769" y="254"/>
                </a:lnTo>
                <a:lnTo>
                  <a:pt x="0" y="7112"/>
                </a:lnTo>
                <a:lnTo>
                  <a:pt x="281216" y="455282"/>
                </a:lnTo>
                <a:lnTo>
                  <a:pt x="254279" y="472186"/>
                </a:lnTo>
                <a:lnTo>
                  <a:pt x="327050" y="516394"/>
                </a:lnTo>
                <a:close/>
              </a:path>
              <a:path w="1278255" h="516889">
                <a:moveTo>
                  <a:pt x="1278051" y="7366"/>
                </a:moveTo>
                <a:lnTo>
                  <a:pt x="1267764" y="0"/>
                </a:lnTo>
                <a:lnTo>
                  <a:pt x="938288" y="451180"/>
                </a:lnTo>
                <a:lnTo>
                  <a:pt x="912672" y="432435"/>
                </a:lnTo>
                <a:lnTo>
                  <a:pt x="898448" y="516394"/>
                </a:lnTo>
                <a:lnTo>
                  <a:pt x="974140" y="477393"/>
                </a:lnTo>
                <a:lnTo>
                  <a:pt x="962494" y="468884"/>
                </a:lnTo>
                <a:lnTo>
                  <a:pt x="948474" y="458635"/>
                </a:lnTo>
                <a:lnTo>
                  <a:pt x="1278051" y="7366"/>
                </a:lnTo>
                <a:close/>
              </a:path>
            </a:pathLst>
          </a:custGeom>
          <a:solidFill>
            <a:srgbClr val="942E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76096" y="2405887"/>
            <a:ext cx="1042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1000" b="1" spc="-80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-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Processor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0000" y="2773425"/>
            <a:ext cx="1054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Storage</a:t>
            </a:r>
            <a:r>
              <a:rPr sz="1000" b="1" spc="-4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-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Manager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6772" y="3157854"/>
            <a:ext cx="588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1935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Data</a:t>
            </a:r>
            <a:r>
              <a:rPr spc="-295" dirty="0"/>
              <a:t> </a:t>
            </a:r>
            <a:r>
              <a:rPr spc="-175" dirty="0"/>
              <a:t>Abstraction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15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74203" y="1532168"/>
            <a:ext cx="4304890" cy="23947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018032"/>
            <a:ext cx="4326890" cy="3904615"/>
          </a:xfrm>
          <a:custGeom>
            <a:avLst/>
            <a:gdLst/>
            <a:ahLst/>
            <a:cxnLst/>
            <a:rect l="l" t="t" r="r" b="b"/>
            <a:pathLst>
              <a:path w="4326890" h="3904615">
                <a:moveTo>
                  <a:pt x="4326636" y="0"/>
                </a:moveTo>
                <a:lnTo>
                  <a:pt x="0" y="0"/>
                </a:lnTo>
                <a:lnTo>
                  <a:pt x="0" y="3904488"/>
                </a:lnTo>
                <a:lnTo>
                  <a:pt x="4326636" y="3904488"/>
                </a:lnTo>
                <a:lnTo>
                  <a:pt x="4326636" y="0"/>
                </a:lnTo>
                <a:close/>
              </a:path>
            </a:pathLst>
          </a:custGeom>
          <a:solidFill>
            <a:srgbClr val="092C50">
              <a:alpha val="9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592" y="1044321"/>
            <a:ext cx="411035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06F0E"/>
              </a:buClr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database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 </a:t>
            </a:r>
            <a:r>
              <a:rPr sz="12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interrelated 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data(DB)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2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programs(DBMS)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2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allow</a:t>
            </a:r>
            <a:r>
              <a:rPr sz="12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users  </a:t>
            </a:r>
            <a:r>
              <a:rPr sz="12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access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modify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1200" spc="-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99085" marR="56515" indent="-287020">
              <a:lnSpc>
                <a:spcPct val="100000"/>
              </a:lnSpc>
              <a:buClr>
                <a:srgbClr val="F06F0E"/>
              </a:buClr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major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purpose </a:t>
            </a:r>
            <a:r>
              <a:rPr sz="12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database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provide  users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abstract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view </a:t>
            </a:r>
            <a:r>
              <a:rPr sz="12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data.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is,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hides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certain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details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12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stored 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maintained.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99085" marR="323215" indent="-287020">
              <a:lnSpc>
                <a:spcPct val="100000"/>
              </a:lnSpc>
              <a:buClr>
                <a:srgbClr val="F06F0E"/>
              </a:buClr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simplify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users’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interactions </a:t>
            </a:r>
            <a:r>
              <a:rPr sz="12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system, 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developers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hide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complexity </a:t>
            </a:r>
            <a:r>
              <a:rPr sz="12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users</a:t>
            </a:r>
            <a:r>
              <a:rPr sz="1200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through 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several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levels </a:t>
            </a:r>
            <a:r>
              <a:rPr sz="12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abstraction.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6607" y="2265141"/>
            <a:ext cx="7034530" cy="2393315"/>
            <a:chOff x="1816607" y="2265141"/>
            <a:chExt cx="7034530" cy="2393315"/>
          </a:xfrm>
        </p:grpSpPr>
        <p:sp>
          <p:nvSpPr>
            <p:cNvPr id="3" name="object 3"/>
            <p:cNvSpPr/>
            <p:nvPr/>
          </p:nvSpPr>
          <p:spPr>
            <a:xfrm>
              <a:off x="4542882" y="2265141"/>
              <a:ext cx="4307775" cy="239330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45635" y="4355591"/>
              <a:ext cx="2151888" cy="2331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88307" y="4416551"/>
              <a:ext cx="1993900" cy="76200"/>
            </a:xfrm>
            <a:custGeom>
              <a:avLst/>
              <a:gdLst/>
              <a:ahLst/>
              <a:cxnLst/>
              <a:rect l="l" t="t" r="r" b="b"/>
              <a:pathLst>
                <a:path w="1993900" h="76200">
                  <a:moveTo>
                    <a:pt x="1917700" y="0"/>
                  </a:moveTo>
                  <a:lnTo>
                    <a:pt x="1917700" y="76200"/>
                  </a:lnTo>
                  <a:lnTo>
                    <a:pt x="1981200" y="44450"/>
                  </a:lnTo>
                  <a:lnTo>
                    <a:pt x="1930400" y="44450"/>
                  </a:lnTo>
                  <a:lnTo>
                    <a:pt x="1930400" y="31750"/>
                  </a:lnTo>
                  <a:lnTo>
                    <a:pt x="1981200" y="31750"/>
                  </a:lnTo>
                  <a:lnTo>
                    <a:pt x="1917700" y="0"/>
                  </a:lnTo>
                  <a:close/>
                </a:path>
                <a:path w="1993900" h="76200">
                  <a:moveTo>
                    <a:pt x="1917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17700" y="44450"/>
                  </a:lnTo>
                  <a:lnTo>
                    <a:pt x="1917700" y="31750"/>
                  </a:lnTo>
                  <a:close/>
                </a:path>
                <a:path w="1993900" h="76200">
                  <a:moveTo>
                    <a:pt x="1981200" y="31750"/>
                  </a:moveTo>
                  <a:lnTo>
                    <a:pt x="1930400" y="31750"/>
                  </a:lnTo>
                  <a:lnTo>
                    <a:pt x="1930400" y="44450"/>
                  </a:lnTo>
                  <a:lnTo>
                    <a:pt x="1981200" y="44450"/>
                  </a:lnTo>
                  <a:lnTo>
                    <a:pt x="1993900" y="38100"/>
                  </a:lnTo>
                  <a:lnTo>
                    <a:pt x="1981200" y="317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16607" y="4279391"/>
              <a:ext cx="2182495" cy="346075"/>
            </a:xfrm>
            <a:custGeom>
              <a:avLst/>
              <a:gdLst/>
              <a:ahLst/>
              <a:cxnLst/>
              <a:rect l="l" t="t" r="r" b="b"/>
              <a:pathLst>
                <a:path w="2182495" h="346075">
                  <a:moveTo>
                    <a:pt x="2182368" y="0"/>
                  </a:moveTo>
                  <a:lnTo>
                    <a:pt x="0" y="0"/>
                  </a:lnTo>
                  <a:lnTo>
                    <a:pt x="0" y="345947"/>
                  </a:lnTo>
                  <a:lnTo>
                    <a:pt x="2182368" y="345947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0916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Database</a:t>
            </a:r>
            <a:r>
              <a:rPr spc="-305" dirty="0"/>
              <a:t> </a:t>
            </a:r>
            <a:r>
              <a:rPr spc="-140" dirty="0"/>
              <a:t>Schema</a:t>
            </a:r>
            <a:endParaRPr spc="-140" dirty="0"/>
          </a:p>
        </p:txBody>
      </p:sp>
      <p:sp>
        <p:nvSpPr>
          <p:cNvPr id="8" name="object 8"/>
          <p:cNvSpPr txBox="1"/>
          <p:nvPr/>
        </p:nvSpPr>
        <p:spPr>
          <a:xfrm>
            <a:off x="313436" y="1105915"/>
            <a:ext cx="7826375" cy="7175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Schema</a:t>
            </a:r>
            <a:r>
              <a:rPr sz="12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describes</a:t>
            </a:r>
            <a:r>
              <a:rPr sz="12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overall</a:t>
            </a:r>
            <a:r>
              <a:rPr sz="12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design</a:t>
            </a:r>
            <a:r>
              <a:rPr sz="1200" spc="-4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different</a:t>
            </a:r>
            <a:r>
              <a:rPr sz="12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levels.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431800" marR="5080" indent="-419100">
              <a:lnSpc>
                <a:spcPct val="95000"/>
              </a:lnSpc>
              <a:spcBef>
                <a:spcPts val="265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2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schema(logical)</a:t>
            </a:r>
            <a:r>
              <a:rPr sz="12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corresponds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2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2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conceptual</a:t>
            </a:r>
            <a:r>
              <a:rPr sz="12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tools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4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languages</a:t>
            </a:r>
            <a:r>
              <a:rPr sz="1200" spc="-4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for 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describing</a:t>
            </a:r>
            <a:r>
              <a:rPr sz="12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data,</a:t>
            </a:r>
            <a:r>
              <a:rPr sz="12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relationships,</a:t>
            </a:r>
            <a:r>
              <a:rPr sz="12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semantics,</a:t>
            </a:r>
            <a:r>
              <a:rPr sz="12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consistency</a:t>
            </a:r>
            <a:r>
              <a:rPr sz="1200" spc="-4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constraints.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16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6607" y="4279391"/>
            <a:ext cx="2182495" cy="346075"/>
          </a:xfrm>
          <a:prstGeom prst="rect">
            <a:avLst/>
          </a:prstGeom>
          <a:ln w="12700">
            <a:solidFill>
              <a:srgbClr val="FF66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590"/>
              </a:spcBef>
            </a:pPr>
            <a:r>
              <a:rPr sz="1200" spc="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Physical</a:t>
            </a:r>
            <a:r>
              <a:rPr sz="1200" spc="-5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schema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16607" y="3544823"/>
            <a:ext cx="4281170" cy="315595"/>
            <a:chOff x="1816607" y="3544823"/>
            <a:chExt cx="4281170" cy="315595"/>
          </a:xfrm>
        </p:grpSpPr>
        <p:sp>
          <p:nvSpPr>
            <p:cNvPr id="12" name="object 12"/>
            <p:cNvSpPr/>
            <p:nvPr/>
          </p:nvSpPr>
          <p:spPr>
            <a:xfrm>
              <a:off x="3945635" y="3616451"/>
              <a:ext cx="2151888" cy="2331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88307" y="3677411"/>
              <a:ext cx="1993900" cy="76200"/>
            </a:xfrm>
            <a:custGeom>
              <a:avLst/>
              <a:gdLst/>
              <a:ahLst/>
              <a:cxnLst/>
              <a:rect l="l" t="t" r="r" b="b"/>
              <a:pathLst>
                <a:path w="1993900" h="76200">
                  <a:moveTo>
                    <a:pt x="1917700" y="0"/>
                  </a:moveTo>
                  <a:lnTo>
                    <a:pt x="1917700" y="76200"/>
                  </a:lnTo>
                  <a:lnTo>
                    <a:pt x="1981200" y="44450"/>
                  </a:lnTo>
                  <a:lnTo>
                    <a:pt x="1930400" y="44450"/>
                  </a:lnTo>
                  <a:lnTo>
                    <a:pt x="1930400" y="31750"/>
                  </a:lnTo>
                  <a:lnTo>
                    <a:pt x="1981200" y="31750"/>
                  </a:lnTo>
                  <a:lnTo>
                    <a:pt x="1917700" y="0"/>
                  </a:lnTo>
                  <a:close/>
                </a:path>
                <a:path w="1993900" h="76200">
                  <a:moveTo>
                    <a:pt x="1917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17700" y="44450"/>
                  </a:lnTo>
                  <a:lnTo>
                    <a:pt x="1917700" y="31750"/>
                  </a:lnTo>
                  <a:close/>
                </a:path>
                <a:path w="1993900" h="76200">
                  <a:moveTo>
                    <a:pt x="1981200" y="31750"/>
                  </a:moveTo>
                  <a:lnTo>
                    <a:pt x="1930400" y="31750"/>
                  </a:lnTo>
                  <a:lnTo>
                    <a:pt x="1930400" y="44450"/>
                  </a:lnTo>
                  <a:lnTo>
                    <a:pt x="1981200" y="44450"/>
                  </a:lnTo>
                  <a:lnTo>
                    <a:pt x="1993900" y="38100"/>
                  </a:lnTo>
                  <a:lnTo>
                    <a:pt x="1981200" y="317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16607" y="3544823"/>
              <a:ext cx="2182495" cy="315595"/>
            </a:xfrm>
            <a:custGeom>
              <a:avLst/>
              <a:gdLst/>
              <a:ahLst/>
              <a:cxnLst/>
              <a:rect l="l" t="t" r="r" b="b"/>
              <a:pathLst>
                <a:path w="2182495" h="315595">
                  <a:moveTo>
                    <a:pt x="2182368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2182368" y="315467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816607" y="3544823"/>
            <a:ext cx="2182495" cy="315595"/>
          </a:xfrm>
          <a:prstGeom prst="rect">
            <a:avLst/>
          </a:prstGeom>
          <a:ln w="12700">
            <a:solidFill>
              <a:srgbClr val="FF66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470"/>
              </a:spcBef>
            </a:pPr>
            <a:r>
              <a:rPr sz="1200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Logical</a:t>
            </a:r>
            <a:r>
              <a:rPr sz="1200" spc="-4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schema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16607" y="2662427"/>
            <a:ext cx="2582545" cy="315595"/>
            <a:chOff x="1816607" y="2662427"/>
            <a:chExt cx="2582545" cy="315595"/>
          </a:xfrm>
        </p:grpSpPr>
        <p:sp>
          <p:nvSpPr>
            <p:cNvPr id="17" name="object 17"/>
            <p:cNvSpPr/>
            <p:nvPr/>
          </p:nvSpPr>
          <p:spPr>
            <a:xfrm>
              <a:off x="3963771" y="2760432"/>
              <a:ext cx="435254" cy="1255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88307" y="2767710"/>
              <a:ext cx="387350" cy="76200"/>
            </a:xfrm>
            <a:custGeom>
              <a:avLst/>
              <a:gdLst/>
              <a:ahLst/>
              <a:cxnLst/>
              <a:rect l="l" t="t" r="r" b="b"/>
              <a:pathLst>
                <a:path w="387350" h="76200">
                  <a:moveTo>
                    <a:pt x="374714" y="31750"/>
                  </a:moveTo>
                  <a:lnTo>
                    <a:pt x="323595" y="31750"/>
                  </a:lnTo>
                  <a:lnTo>
                    <a:pt x="323722" y="44450"/>
                  </a:lnTo>
                  <a:lnTo>
                    <a:pt x="310970" y="44470"/>
                  </a:lnTo>
                  <a:lnTo>
                    <a:pt x="311022" y="76200"/>
                  </a:lnTo>
                  <a:lnTo>
                    <a:pt x="387222" y="37972"/>
                  </a:lnTo>
                  <a:lnTo>
                    <a:pt x="374714" y="31750"/>
                  </a:lnTo>
                  <a:close/>
                </a:path>
                <a:path w="387350" h="76200">
                  <a:moveTo>
                    <a:pt x="310948" y="31769"/>
                  </a:moveTo>
                  <a:lnTo>
                    <a:pt x="0" y="32257"/>
                  </a:lnTo>
                  <a:lnTo>
                    <a:pt x="0" y="44957"/>
                  </a:lnTo>
                  <a:lnTo>
                    <a:pt x="310970" y="44470"/>
                  </a:lnTo>
                  <a:lnTo>
                    <a:pt x="310948" y="31769"/>
                  </a:lnTo>
                  <a:close/>
                </a:path>
                <a:path w="387350" h="76200">
                  <a:moveTo>
                    <a:pt x="323595" y="31750"/>
                  </a:moveTo>
                  <a:lnTo>
                    <a:pt x="310948" y="31769"/>
                  </a:lnTo>
                  <a:lnTo>
                    <a:pt x="310970" y="44470"/>
                  </a:lnTo>
                  <a:lnTo>
                    <a:pt x="323722" y="44450"/>
                  </a:lnTo>
                  <a:lnTo>
                    <a:pt x="323595" y="31750"/>
                  </a:lnTo>
                  <a:close/>
                </a:path>
                <a:path w="387350" h="76200">
                  <a:moveTo>
                    <a:pt x="310895" y="0"/>
                  </a:moveTo>
                  <a:lnTo>
                    <a:pt x="310948" y="31769"/>
                  </a:lnTo>
                  <a:lnTo>
                    <a:pt x="374714" y="31750"/>
                  </a:lnTo>
                  <a:lnTo>
                    <a:pt x="310895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816607" y="2662427"/>
              <a:ext cx="2182495" cy="315595"/>
            </a:xfrm>
            <a:custGeom>
              <a:avLst/>
              <a:gdLst/>
              <a:ahLst/>
              <a:cxnLst/>
              <a:rect l="l" t="t" r="r" b="b"/>
              <a:pathLst>
                <a:path w="2182495" h="315594">
                  <a:moveTo>
                    <a:pt x="2182368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2182368" y="315468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816607" y="2662427"/>
            <a:ext cx="2182495" cy="315595"/>
          </a:xfrm>
          <a:prstGeom prst="rect">
            <a:avLst/>
          </a:prstGeom>
          <a:ln w="12700">
            <a:solidFill>
              <a:srgbClr val="FF66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470"/>
              </a:spcBef>
            </a:pPr>
            <a:r>
              <a:rPr sz="1200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External/View</a:t>
            </a:r>
            <a:r>
              <a:rPr sz="1200" spc="-6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schema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4669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Types </a:t>
            </a:r>
            <a:r>
              <a:rPr spc="-160" dirty="0"/>
              <a:t>of </a:t>
            </a:r>
            <a:r>
              <a:rPr spc="-200" dirty="0"/>
              <a:t>Data</a:t>
            </a:r>
            <a:r>
              <a:rPr spc="-480" dirty="0"/>
              <a:t> </a:t>
            </a:r>
            <a:r>
              <a:rPr spc="-150" dirty="0"/>
              <a:t>Models</a:t>
            </a:r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529234" y="1206245"/>
            <a:ext cx="6397625" cy="2428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650"/>
              </a:lnSpc>
              <a:spcBef>
                <a:spcPts val="110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High-level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conceptual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00" spc="-1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model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508000">
              <a:lnSpc>
                <a:spcPts val="1440"/>
              </a:lnSpc>
              <a:tabLst>
                <a:tab pos="8890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▹	</a:t>
            </a:r>
            <a:r>
              <a:rPr sz="1200" spc="-85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E-R</a:t>
            </a:r>
            <a:r>
              <a:rPr sz="1200" spc="-45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Model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508000">
              <a:lnSpc>
                <a:spcPts val="1650"/>
              </a:lnSpc>
              <a:tabLst>
                <a:tab pos="8890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▹	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Object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oriented</a:t>
            </a:r>
            <a:r>
              <a:rPr sz="1200" spc="-6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Model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25"/>
              </a:lnSpc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Record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based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logical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00" spc="-1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models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431800">
              <a:lnSpc>
                <a:spcPts val="1405"/>
              </a:lnSpc>
            </a:pP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2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12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models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specify</a:t>
            </a:r>
            <a:r>
              <a:rPr sz="12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logical</a:t>
            </a:r>
            <a:r>
              <a:rPr sz="12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structure</a:t>
            </a:r>
            <a:r>
              <a:rPr sz="12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12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2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records,</a:t>
            </a:r>
            <a:r>
              <a:rPr sz="12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fields</a:t>
            </a:r>
            <a:r>
              <a:rPr sz="12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attributes.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508000">
              <a:lnSpc>
                <a:spcPts val="1650"/>
              </a:lnSpc>
              <a:spcBef>
                <a:spcPts val="1090"/>
              </a:spcBef>
              <a:tabLst>
                <a:tab pos="8890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▹	</a:t>
            </a:r>
            <a:r>
              <a:rPr sz="1200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Relational </a:t>
            </a:r>
            <a:r>
              <a:rPr sz="1200" spc="15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sz="1200" spc="10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1200" spc="-2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collections </a:t>
            </a:r>
            <a:r>
              <a:rPr sz="1200" spc="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tables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508000">
              <a:lnSpc>
                <a:spcPts val="1440"/>
              </a:lnSpc>
              <a:tabLst>
                <a:tab pos="8890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▹	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Hierarchical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sz="1200" spc="10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1200" spc="-2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collections </a:t>
            </a:r>
            <a:r>
              <a:rPr sz="1200" spc="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trees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508000">
              <a:lnSpc>
                <a:spcPts val="1650"/>
              </a:lnSpc>
              <a:tabLst>
                <a:tab pos="8890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▹	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Network</a:t>
            </a:r>
            <a:r>
              <a:rPr sz="12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2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12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collections</a:t>
            </a:r>
            <a:r>
              <a:rPr sz="12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records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and</a:t>
            </a:r>
            <a:r>
              <a:rPr sz="12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links</a:t>
            </a:r>
            <a:r>
              <a:rPr sz="1200" spc="-4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(graphs)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Physical data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models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(physical</a:t>
            </a:r>
            <a:r>
              <a:rPr sz="1200" spc="-15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level)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17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7584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SQL </a:t>
            </a:r>
            <a:r>
              <a:rPr spc="-110" dirty="0">
                <a:solidFill>
                  <a:srgbClr val="00AFEF"/>
                </a:solidFill>
              </a:rPr>
              <a:t>vs </a:t>
            </a:r>
            <a:r>
              <a:rPr spc="-140" dirty="0"/>
              <a:t>NoSQL</a:t>
            </a:r>
            <a:r>
              <a:rPr spc="-570" dirty="0"/>
              <a:t> </a:t>
            </a:r>
            <a:r>
              <a:rPr spc="-180" dirty="0"/>
              <a:t>Database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18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7446" y="1206627"/>
          <a:ext cx="8531860" cy="3032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0840"/>
                <a:gridCol w="4351020"/>
              </a:tblGrid>
              <a:tr h="370839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95" dirty="0">
                          <a:latin typeface="Arial" panose="020B0604020202020204"/>
                          <a:cs typeface="Arial" panose="020B0604020202020204"/>
                        </a:rPr>
                        <a:t>SQL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70" dirty="0">
                          <a:latin typeface="Arial" panose="020B0604020202020204"/>
                          <a:cs typeface="Arial" panose="020B0604020202020204"/>
                        </a:rPr>
                        <a:t>NoSQL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Relational</a:t>
                      </a:r>
                      <a:r>
                        <a:rPr sz="1200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15" dirty="0">
                          <a:latin typeface="Arial" panose="020B0604020202020204"/>
                          <a:cs typeface="Arial" panose="020B0604020202020204"/>
                        </a:rPr>
                        <a:t>Database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3981B9"/>
                      </a:solidFill>
                      <a:prstDash val="solid"/>
                    </a:lnT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10" dirty="0">
                          <a:latin typeface="Arial" panose="020B0604020202020204"/>
                          <a:cs typeface="Arial" panose="020B0604020202020204"/>
                        </a:rPr>
                        <a:t>Non-relational</a:t>
                      </a:r>
                      <a:r>
                        <a:rPr sz="1200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15" dirty="0">
                          <a:latin typeface="Arial" panose="020B0604020202020204"/>
                          <a:cs typeface="Arial" panose="020B0604020202020204"/>
                        </a:rPr>
                        <a:t>Database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3981B9"/>
                      </a:solidFill>
                      <a:prstDash val="solid"/>
                    </a:lnT>
                    <a:solidFill>
                      <a:srgbClr val="D7E5F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 marR="1695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70" dirty="0">
                          <a:latin typeface="Arial" panose="020B0604020202020204"/>
                          <a:cs typeface="Arial" panose="020B0604020202020204"/>
                        </a:rPr>
                        <a:t>SQL 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databases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use </a:t>
                      </a:r>
                      <a:r>
                        <a:rPr sz="1200" spc="15" dirty="0">
                          <a:latin typeface="Arial" panose="020B0604020202020204"/>
                          <a:cs typeface="Arial" panose="020B0604020202020204"/>
                        </a:rPr>
                        <a:t>structured 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query language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and </a:t>
                      </a:r>
                      <a:r>
                        <a:rPr sz="1200" spc="-15" dirty="0">
                          <a:latin typeface="Arial" panose="020B0604020202020204"/>
                          <a:cs typeface="Arial" panose="020B0604020202020204"/>
                        </a:rPr>
                        <a:t>have</a:t>
                      </a:r>
                      <a:r>
                        <a:rPr sz="1200" spc="-2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20" dirty="0">
                          <a:latin typeface="Arial" panose="020B0604020202020204"/>
                          <a:cs typeface="Arial" panose="020B0604020202020204"/>
                        </a:rPr>
                        <a:t>a  </a:t>
                      </a:r>
                      <a:r>
                        <a:rPr sz="1200" spc="5" dirty="0">
                          <a:latin typeface="Arial" panose="020B0604020202020204"/>
                          <a:cs typeface="Arial" panose="020B0604020202020204"/>
                        </a:rPr>
                        <a:t>predefined</a:t>
                      </a:r>
                      <a:r>
                        <a:rPr sz="1200" spc="-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schema.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77165" marR="1600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45" dirty="0">
                          <a:latin typeface="Arial" panose="020B0604020202020204"/>
                          <a:cs typeface="Arial" panose="020B0604020202020204"/>
                        </a:rPr>
                        <a:t>NoSQL 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databases </a:t>
                      </a:r>
                      <a:r>
                        <a:rPr sz="1200" spc="-15" dirty="0">
                          <a:latin typeface="Arial" panose="020B0604020202020204"/>
                          <a:cs typeface="Arial" panose="020B0604020202020204"/>
                        </a:rPr>
                        <a:t>have </a:t>
                      </a:r>
                      <a:r>
                        <a:rPr sz="1200" spc="10" dirty="0">
                          <a:latin typeface="Arial" panose="020B0604020202020204"/>
                          <a:cs typeface="Arial" panose="020B0604020202020204"/>
                        </a:rPr>
                        <a:t>dynamic </a:t>
                      </a:r>
                      <a:r>
                        <a:rPr sz="1200" spc="5" dirty="0">
                          <a:latin typeface="Arial" panose="020B0604020202020204"/>
                          <a:cs typeface="Arial" panose="020B0604020202020204"/>
                        </a:rPr>
                        <a:t>schemas </a:t>
                      </a:r>
                      <a:r>
                        <a:rPr sz="1200" spc="35" dirty="0">
                          <a:latin typeface="Arial" panose="020B0604020202020204"/>
                          <a:cs typeface="Arial" panose="020B0604020202020204"/>
                        </a:rPr>
                        <a:t>for</a:t>
                      </a:r>
                      <a:r>
                        <a:rPr sz="12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15" dirty="0">
                          <a:latin typeface="Arial" panose="020B0604020202020204"/>
                          <a:cs typeface="Arial" panose="020B0604020202020204"/>
                        </a:rPr>
                        <a:t>unstructured  </a:t>
                      </a:r>
                      <a:r>
                        <a:rPr sz="1200" spc="5" dirty="0">
                          <a:latin typeface="Arial" panose="020B0604020202020204"/>
                          <a:cs typeface="Arial" panose="020B0604020202020204"/>
                        </a:rPr>
                        <a:t>data.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/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70" dirty="0">
                          <a:latin typeface="Arial" panose="020B0604020202020204"/>
                          <a:cs typeface="Arial" panose="020B0604020202020204"/>
                        </a:rPr>
                        <a:t>SQL 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databases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are </a:t>
                      </a:r>
                      <a:r>
                        <a:rPr sz="1200" spc="10" dirty="0">
                          <a:latin typeface="Arial" panose="020B0604020202020204"/>
                          <a:cs typeface="Arial" panose="020B0604020202020204"/>
                        </a:rPr>
                        <a:t>vertically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" dirty="0">
                          <a:latin typeface="Arial" panose="020B0604020202020204"/>
                          <a:cs typeface="Arial" panose="020B0604020202020204"/>
                        </a:rPr>
                        <a:t>scalable.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45" dirty="0">
                          <a:latin typeface="Arial" panose="020B0604020202020204"/>
                          <a:cs typeface="Arial" panose="020B0604020202020204"/>
                        </a:rPr>
                        <a:t>NoSQL 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databases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are </a:t>
                      </a:r>
                      <a:r>
                        <a:rPr sz="1200" spc="15" dirty="0">
                          <a:latin typeface="Arial" panose="020B0604020202020204"/>
                          <a:cs typeface="Arial" panose="020B0604020202020204"/>
                        </a:rPr>
                        <a:t>horizontally</a:t>
                      </a:r>
                      <a:r>
                        <a:rPr sz="1200" spc="-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" dirty="0">
                          <a:latin typeface="Arial" panose="020B0604020202020204"/>
                          <a:cs typeface="Arial" panose="020B0604020202020204"/>
                        </a:rPr>
                        <a:t>scalable.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solidFill>
                      <a:srgbClr val="D7E5F1"/>
                    </a:solidFill>
                  </a:tcPr>
                </a:tc>
              </a:tr>
              <a:tr h="4571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70" dirty="0">
                          <a:latin typeface="Arial" panose="020B0604020202020204"/>
                          <a:cs typeface="Arial" panose="020B0604020202020204"/>
                        </a:rPr>
                        <a:t>SQL 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databases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are </a:t>
                      </a:r>
                      <a:r>
                        <a:rPr sz="1200" spc="10" dirty="0">
                          <a:latin typeface="Arial" panose="020B0604020202020204"/>
                          <a:cs typeface="Arial" panose="020B0604020202020204"/>
                        </a:rPr>
                        <a:t>table</a:t>
                      </a:r>
                      <a:r>
                        <a:rPr sz="1200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based.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45" dirty="0">
                          <a:latin typeface="Arial" panose="020B0604020202020204"/>
                          <a:cs typeface="Arial" panose="020B0604020202020204"/>
                        </a:rPr>
                        <a:t>NoSQL 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databases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are 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document,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key-value, 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graph </a:t>
                      </a:r>
                      <a:r>
                        <a:rPr sz="1200" spc="15" dirty="0">
                          <a:latin typeface="Arial" panose="020B0604020202020204"/>
                          <a:cs typeface="Arial" panose="020B0604020202020204"/>
                        </a:rPr>
                        <a:t>or</a:t>
                      </a:r>
                      <a:r>
                        <a:rPr sz="1200" spc="-1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5" dirty="0">
                          <a:latin typeface="Arial" panose="020B0604020202020204"/>
                          <a:cs typeface="Arial" panose="020B0604020202020204"/>
                        </a:rPr>
                        <a:t>wide-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1200" spc="20" dirty="0">
                          <a:latin typeface="Arial" panose="020B0604020202020204"/>
                          <a:cs typeface="Arial" panose="020B0604020202020204"/>
                        </a:rPr>
                        <a:t>column</a:t>
                      </a:r>
                      <a:r>
                        <a:rPr sz="1200" spc="-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15" dirty="0">
                          <a:latin typeface="Arial" panose="020B0604020202020204"/>
                          <a:cs typeface="Arial" panose="020B0604020202020204"/>
                        </a:rPr>
                        <a:t>stores.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/>
                </a:tc>
              </a:tr>
              <a:tr h="1005840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05"/>
                        </a:spcBef>
                        <a:buClr>
                          <a:srgbClr val="FF6600"/>
                        </a:buClr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200" spc="-25" dirty="0">
                          <a:latin typeface="Arial" panose="020B0604020202020204"/>
                          <a:cs typeface="Arial" panose="020B0604020202020204"/>
                        </a:rPr>
                        <a:t>SQLite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200" spc="-15" dirty="0">
                          <a:latin typeface="Arial" panose="020B0604020202020204"/>
                          <a:cs typeface="Arial" panose="020B0604020202020204"/>
                        </a:rPr>
                        <a:t>PostgreSQL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200" spc="-15" dirty="0">
                          <a:latin typeface="Arial" panose="020B0604020202020204"/>
                          <a:cs typeface="Arial" panose="020B0604020202020204"/>
                        </a:rPr>
                        <a:t>Oracle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200" spc="-35" dirty="0">
                          <a:latin typeface="Arial" panose="020B0604020202020204"/>
                          <a:cs typeface="Arial" panose="020B0604020202020204"/>
                        </a:rPr>
                        <a:t>MySQL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200" spc="35" dirty="0">
                          <a:latin typeface="Arial" panose="020B0604020202020204"/>
                          <a:cs typeface="Arial" panose="020B0604020202020204"/>
                        </a:rPr>
                        <a:t>Microsoft </a:t>
                      </a:r>
                      <a:r>
                        <a:rPr sz="1200" spc="-70" dirty="0">
                          <a:latin typeface="Arial" panose="020B0604020202020204"/>
                          <a:cs typeface="Arial" panose="020B0604020202020204"/>
                        </a:rPr>
                        <a:t>SQL</a:t>
                      </a:r>
                      <a:r>
                        <a:rPr sz="1200" spc="-1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server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463550" indent="-287020">
                        <a:lnSpc>
                          <a:spcPct val="100000"/>
                        </a:lnSpc>
                        <a:spcBef>
                          <a:spcPts val="305"/>
                        </a:spcBef>
                        <a:buClr>
                          <a:srgbClr val="FF6600"/>
                        </a:buClr>
                        <a:buChar char="•"/>
                        <a:tabLst>
                          <a:tab pos="463550" algn="l"/>
                          <a:tab pos="463550" algn="l"/>
                        </a:tabLst>
                      </a:pP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MongoDB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463550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Char char="•"/>
                        <a:tabLst>
                          <a:tab pos="463550" algn="l"/>
                          <a:tab pos="463550" algn="l"/>
                        </a:tabLst>
                      </a:pP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Cassandra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4486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Relational </a:t>
            </a:r>
            <a:r>
              <a:rPr spc="-180" dirty="0"/>
              <a:t>Database </a:t>
            </a:r>
            <a:r>
              <a:rPr spc="-300" dirty="0">
                <a:solidFill>
                  <a:srgbClr val="00AFEF"/>
                </a:solidFill>
              </a:rPr>
              <a:t>&gt;&gt;</a:t>
            </a:r>
            <a:r>
              <a:rPr spc="-409" dirty="0">
                <a:solidFill>
                  <a:srgbClr val="00AFEF"/>
                </a:solidFill>
              </a:rPr>
              <a:t> </a:t>
            </a:r>
            <a:r>
              <a:rPr spc="-130" dirty="0"/>
              <a:t>MySQL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19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1096" y="1148080"/>
          <a:ext cx="2425699" cy="1842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675005"/>
                <a:gridCol w="648969"/>
              </a:tblGrid>
              <a:tr h="3048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 panose="020B0604020202020204"/>
                          <a:cs typeface="Arial" panose="020B0604020202020204"/>
                        </a:rPr>
                        <a:t>Student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28575">
                      <a:solidFill>
                        <a:srgbClr val="3981B9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student_id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age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  <a:tr h="3082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ABC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25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</a:tr>
              <a:tr h="3082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DEF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20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  <a:tr h="3081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GHI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22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</a:tr>
              <a:tr h="3082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JKL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27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41669" y="1148080"/>
          <a:ext cx="2633980" cy="1842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325"/>
                <a:gridCol w="852805"/>
                <a:gridCol w="704850"/>
              </a:tblGrid>
              <a:tr h="3048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 panose="020B0604020202020204"/>
                          <a:cs typeface="Arial" panose="020B0604020202020204"/>
                        </a:rPr>
                        <a:t>Course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28575">
                      <a:solidFill>
                        <a:srgbClr val="3981B9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course_id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faculty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  <a:tr h="3082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Java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</a:tr>
              <a:tr h="3082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Python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Y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  <a:tr h="30810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CPP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W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</a:tr>
              <a:tr h="3082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5" dirty="0">
                          <a:latin typeface="Arial" panose="020B0604020202020204"/>
                          <a:cs typeface="Arial" panose="020B0604020202020204"/>
                        </a:rPr>
                        <a:t>JS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24073" y="2990469"/>
          <a:ext cx="2868295" cy="1842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0460"/>
                <a:gridCol w="984250"/>
                <a:gridCol w="743585"/>
              </a:tblGrid>
              <a:tr h="304800">
                <a:tc gridSpan="3">
                  <a:txBody>
                    <a:bodyPr/>
                    <a:lstStyle/>
                    <a:p>
                      <a:pPr marL="7473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 panose="020B0604020202020204"/>
                          <a:cs typeface="Arial" panose="020B0604020202020204"/>
                        </a:rPr>
                        <a:t>Student_Course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28575">
                      <a:solidFill>
                        <a:srgbClr val="3981B9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student_id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course_Id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marks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  <a:tr h="3081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85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</a:tr>
              <a:tr h="3081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90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  <a:tr h="3081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70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</a:tr>
              <a:tr h="3081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67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444752" y="2990595"/>
            <a:ext cx="1685925" cy="927100"/>
          </a:xfrm>
          <a:custGeom>
            <a:avLst/>
            <a:gdLst/>
            <a:ahLst/>
            <a:cxnLst/>
            <a:rect l="l" t="t" r="r" b="b"/>
            <a:pathLst>
              <a:path w="1685925" h="927100">
                <a:moveTo>
                  <a:pt x="1615800" y="895754"/>
                </a:moveTo>
                <a:lnTo>
                  <a:pt x="1600580" y="923556"/>
                </a:lnTo>
                <a:lnTo>
                  <a:pt x="1685671" y="926731"/>
                </a:lnTo>
                <a:lnTo>
                  <a:pt x="1668399" y="901814"/>
                </a:lnTo>
                <a:lnTo>
                  <a:pt x="1626870" y="901814"/>
                </a:lnTo>
                <a:lnTo>
                  <a:pt x="1615800" y="895754"/>
                </a:lnTo>
                <a:close/>
              </a:path>
              <a:path w="1685925" h="927100">
                <a:moveTo>
                  <a:pt x="1621897" y="884616"/>
                </a:moveTo>
                <a:lnTo>
                  <a:pt x="1615800" y="895754"/>
                </a:lnTo>
                <a:lnTo>
                  <a:pt x="1626870" y="901814"/>
                </a:lnTo>
                <a:lnTo>
                  <a:pt x="1632965" y="890676"/>
                </a:lnTo>
                <a:lnTo>
                  <a:pt x="1621897" y="884616"/>
                </a:lnTo>
                <a:close/>
              </a:path>
              <a:path w="1685925" h="927100">
                <a:moveTo>
                  <a:pt x="1637156" y="856742"/>
                </a:moveTo>
                <a:lnTo>
                  <a:pt x="1621897" y="884616"/>
                </a:lnTo>
                <a:lnTo>
                  <a:pt x="1632965" y="890676"/>
                </a:lnTo>
                <a:lnTo>
                  <a:pt x="1626870" y="901814"/>
                </a:lnTo>
                <a:lnTo>
                  <a:pt x="1668399" y="901814"/>
                </a:lnTo>
                <a:lnTo>
                  <a:pt x="1637156" y="856742"/>
                </a:lnTo>
                <a:close/>
              </a:path>
              <a:path w="1685925" h="927100">
                <a:moveTo>
                  <a:pt x="6095" y="0"/>
                </a:moveTo>
                <a:lnTo>
                  <a:pt x="0" y="11176"/>
                </a:lnTo>
                <a:lnTo>
                  <a:pt x="1615800" y="895754"/>
                </a:lnTo>
                <a:lnTo>
                  <a:pt x="1621897" y="884616"/>
                </a:lnTo>
                <a:lnTo>
                  <a:pt x="6095" y="0"/>
                </a:lnTo>
                <a:close/>
              </a:path>
            </a:pathLst>
          </a:custGeom>
          <a:solidFill>
            <a:srgbClr val="942E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98464" y="2990595"/>
            <a:ext cx="1659255" cy="927100"/>
          </a:xfrm>
          <a:custGeom>
            <a:avLst/>
            <a:gdLst/>
            <a:ahLst/>
            <a:cxnLst/>
            <a:rect l="l" t="t" r="r" b="b"/>
            <a:pathLst>
              <a:path w="1659254" h="927100">
                <a:moveTo>
                  <a:pt x="48006" y="856361"/>
                </a:moveTo>
                <a:lnTo>
                  <a:pt x="0" y="926731"/>
                </a:lnTo>
                <a:lnTo>
                  <a:pt x="85089" y="922972"/>
                </a:lnTo>
                <a:lnTo>
                  <a:pt x="73084" y="901407"/>
                </a:lnTo>
                <a:lnTo>
                  <a:pt x="58547" y="901407"/>
                </a:lnTo>
                <a:lnTo>
                  <a:pt x="52450" y="890308"/>
                </a:lnTo>
                <a:lnTo>
                  <a:pt x="63486" y="884167"/>
                </a:lnTo>
                <a:lnTo>
                  <a:pt x="48006" y="856361"/>
                </a:lnTo>
                <a:close/>
              </a:path>
              <a:path w="1659254" h="927100">
                <a:moveTo>
                  <a:pt x="63486" y="884167"/>
                </a:moveTo>
                <a:lnTo>
                  <a:pt x="52450" y="890308"/>
                </a:lnTo>
                <a:lnTo>
                  <a:pt x="58547" y="901407"/>
                </a:lnTo>
                <a:lnTo>
                  <a:pt x="69646" y="895232"/>
                </a:lnTo>
                <a:lnTo>
                  <a:pt x="63486" y="884167"/>
                </a:lnTo>
                <a:close/>
              </a:path>
              <a:path w="1659254" h="927100">
                <a:moveTo>
                  <a:pt x="69646" y="895232"/>
                </a:moveTo>
                <a:lnTo>
                  <a:pt x="58547" y="901407"/>
                </a:lnTo>
                <a:lnTo>
                  <a:pt x="73084" y="901407"/>
                </a:lnTo>
                <a:lnTo>
                  <a:pt x="69646" y="895232"/>
                </a:lnTo>
                <a:close/>
              </a:path>
              <a:path w="1659254" h="927100">
                <a:moveTo>
                  <a:pt x="1652524" y="0"/>
                </a:moveTo>
                <a:lnTo>
                  <a:pt x="63486" y="884167"/>
                </a:lnTo>
                <a:lnTo>
                  <a:pt x="69646" y="895232"/>
                </a:lnTo>
                <a:lnTo>
                  <a:pt x="1658746" y="11176"/>
                </a:lnTo>
                <a:lnTo>
                  <a:pt x="1652524" y="0"/>
                </a:lnTo>
                <a:close/>
              </a:path>
            </a:pathLst>
          </a:custGeom>
          <a:solidFill>
            <a:srgbClr val="942E2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289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Data </a:t>
            </a:r>
            <a:r>
              <a:rPr spc="-110" dirty="0">
                <a:solidFill>
                  <a:srgbClr val="00AFEF"/>
                </a:solidFill>
              </a:rPr>
              <a:t>vs</a:t>
            </a:r>
            <a:r>
              <a:rPr spc="-355" dirty="0">
                <a:solidFill>
                  <a:srgbClr val="00AFEF"/>
                </a:solidFill>
              </a:rPr>
              <a:t> </a:t>
            </a:r>
            <a:r>
              <a:rPr spc="-165" dirty="0"/>
              <a:t>Information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237236" y="1149525"/>
            <a:ext cx="4247515" cy="27012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Computer</a:t>
            </a:r>
            <a:r>
              <a:rPr sz="1200" spc="-20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 Data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63525" marR="539115" indent="-251460">
              <a:lnSpc>
                <a:spcPct val="95000"/>
              </a:lnSpc>
              <a:spcBef>
                <a:spcPts val="335"/>
              </a:spcBef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1550" spc="-220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collection </a:t>
            </a:r>
            <a:r>
              <a:rPr sz="1200" spc="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values. Those values can 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be 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characters,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numbers,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00" spc="-19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type.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25"/>
              </a:lnSpc>
              <a:spcBef>
                <a:spcPts val="250"/>
              </a:spcBef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1550" spc="-245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Computer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bunch </a:t>
            </a:r>
            <a:r>
              <a:rPr sz="1200" spc="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1’s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0’s,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known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as binary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63525">
              <a:lnSpc>
                <a:spcPts val="1405"/>
              </a:lnSpc>
            </a:pP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63525" marR="5080" indent="-251460" algn="just">
              <a:lnSpc>
                <a:spcPct val="98000"/>
              </a:lnSpc>
              <a:spcBef>
                <a:spcPts val="295"/>
              </a:spcBef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1550" spc="-5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Computer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processed 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 computer’s </a:t>
            </a:r>
            <a:r>
              <a:rPr sz="1200" spc="-7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CPU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is 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stored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digitally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200" spc="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files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folders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 computer’s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hard 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disk.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Example </a:t>
            </a:r>
            <a:r>
              <a:rPr sz="1200" spc="5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5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Data: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1827530">
              <a:lnSpc>
                <a:spcPct val="100000"/>
              </a:lnSpc>
              <a:spcBef>
                <a:spcPts val="600"/>
              </a:spcBef>
            </a:pPr>
            <a:r>
              <a:rPr sz="1200" spc="-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UIU, </a:t>
            </a:r>
            <a:r>
              <a:rPr sz="12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Email:,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Mr. </a:t>
            </a:r>
            <a:r>
              <a:rPr sz="1200" spc="-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X, </a:t>
            </a:r>
            <a:r>
              <a:rPr sz="12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  <a:hlinkClick r:id="rId1"/>
              </a:rPr>
              <a:t>x@cse.uiu.ac.bd, </a:t>
            </a:r>
            <a:r>
              <a:rPr sz="12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Dept. </a:t>
            </a:r>
            <a:r>
              <a:rPr sz="1200" spc="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-9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CSE,</a:t>
            </a:r>
            <a:r>
              <a:rPr sz="1200" spc="-1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Lecturer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0709" y="1149525"/>
            <a:ext cx="3701415" cy="14820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20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Information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64160" marR="5080" indent="-251460">
              <a:lnSpc>
                <a:spcPct val="98000"/>
              </a:lnSpc>
              <a:spcBef>
                <a:spcPts val="280"/>
              </a:spcBef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 </a:t>
            </a:r>
            <a:r>
              <a:rPr sz="12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processed,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interpreted,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organized, 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structured</a:t>
            </a:r>
            <a:r>
              <a:rPr sz="12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2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presented</a:t>
            </a:r>
            <a:r>
              <a:rPr sz="12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2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given</a:t>
            </a:r>
            <a:r>
              <a:rPr sz="1200" spc="-5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context</a:t>
            </a:r>
            <a:r>
              <a:rPr sz="12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12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2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make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them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meaningful or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useful, they 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called 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information.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64160" marR="154940" indent="-251460">
              <a:lnSpc>
                <a:spcPct val="95000"/>
              </a:lnSpc>
              <a:spcBef>
                <a:spcPts val="335"/>
              </a:spcBef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1550" spc="-90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raw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material(i.e. </a:t>
            </a:r>
            <a:r>
              <a:rPr sz="1200" spc="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bits </a:t>
            </a:r>
            <a:r>
              <a:rPr sz="1200" spc="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information)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1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product.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0709" y="3124326"/>
            <a:ext cx="1706245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</a:pPr>
            <a:r>
              <a:rPr sz="1200" spc="-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Example </a:t>
            </a:r>
            <a:r>
              <a:rPr sz="1200" spc="5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Information</a:t>
            </a:r>
            <a:r>
              <a:rPr sz="1200" spc="-17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: 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Mr.</a:t>
            </a:r>
            <a:r>
              <a:rPr sz="12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4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X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829310">
              <a:lnSpc>
                <a:spcPct val="100000"/>
              </a:lnSpc>
            </a:pP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Lecturer  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Dept. </a:t>
            </a:r>
            <a:r>
              <a:rPr sz="1200" spc="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1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CSE  </a:t>
            </a:r>
            <a:r>
              <a:rPr sz="1200" spc="-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UIU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Email:</a:t>
            </a:r>
            <a:r>
              <a:rPr sz="1200" spc="-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  <a:hlinkClick r:id="rId1"/>
              </a:rPr>
              <a:t>x@cse.uiu.ac.bd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303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Non-relational </a:t>
            </a:r>
            <a:r>
              <a:rPr spc="-180" dirty="0"/>
              <a:t>Database </a:t>
            </a:r>
            <a:r>
              <a:rPr spc="-300" dirty="0">
                <a:solidFill>
                  <a:srgbClr val="00AFEF"/>
                </a:solidFill>
              </a:rPr>
              <a:t>&gt;&gt;</a:t>
            </a:r>
            <a:r>
              <a:rPr spc="-430" dirty="0">
                <a:solidFill>
                  <a:srgbClr val="00AFEF"/>
                </a:solidFill>
              </a:rPr>
              <a:t> </a:t>
            </a:r>
            <a:r>
              <a:rPr spc="-125" dirty="0"/>
              <a:t>MongoDB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9831" y="1025652"/>
            <a:ext cx="8964295" cy="3903345"/>
            <a:chOff x="179831" y="1025652"/>
            <a:chExt cx="8964295" cy="3903345"/>
          </a:xfrm>
        </p:grpSpPr>
        <p:sp>
          <p:nvSpPr>
            <p:cNvPr id="5" name="object 5"/>
            <p:cNvSpPr/>
            <p:nvPr/>
          </p:nvSpPr>
          <p:spPr>
            <a:xfrm>
              <a:off x="179831" y="1025652"/>
              <a:ext cx="8964295" cy="3903345"/>
            </a:xfrm>
            <a:custGeom>
              <a:avLst/>
              <a:gdLst/>
              <a:ahLst/>
              <a:cxnLst/>
              <a:rect l="l" t="t" r="r" b="b"/>
              <a:pathLst>
                <a:path w="8964295" h="3903345">
                  <a:moveTo>
                    <a:pt x="8964168" y="0"/>
                  </a:moveTo>
                  <a:lnTo>
                    <a:pt x="0" y="0"/>
                  </a:lnTo>
                  <a:lnTo>
                    <a:pt x="0" y="3902964"/>
                  </a:lnTo>
                  <a:lnTo>
                    <a:pt x="8964168" y="3902964"/>
                  </a:lnTo>
                  <a:lnTo>
                    <a:pt x="8964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7679" y="1164336"/>
              <a:ext cx="4067555" cy="169621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602223" y="1164336"/>
              <a:ext cx="2619755" cy="19735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29867" y="3276600"/>
            <a:ext cx="1606550" cy="300355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305"/>
              </a:spcBef>
            </a:pPr>
            <a:r>
              <a:rPr sz="140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1400" spc="-4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6688" y="3281171"/>
            <a:ext cx="1607820" cy="300355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305"/>
              </a:spcBef>
            </a:pPr>
            <a:r>
              <a:rPr sz="140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1400" spc="-4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289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Data </a:t>
            </a:r>
            <a:r>
              <a:rPr spc="-110" dirty="0">
                <a:solidFill>
                  <a:srgbClr val="00AFEF"/>
                </a:solidFill>
              </a:rPr>
              <a:t>vs</a:t>
            </a:r>
            <a:r>
              <a:rPr spc="-355" dirty="0">
                <a:solidFill>
                  <a:srgbClr val="00AFEF"/>
                </a:solidFill>
              </a:rPr>
              <a:t> </a:t>
            </a:r>
            <a:r>
              <a:rPr spc="-165" dirty="0"/>
              <a:t>Information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936" y="1197033"/>
            <a:ext cx="8472170" cy="365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  <a:tabLst>
                <a:tab pos="4672965" algn="l"/>
              </a:tabLst>
            </a:pPr>
            <a:r>
              <a:rPr sz="1400" spc="5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Computer</a:t>
            </a:r>
            <a:r>
              <a:rPr sz="1400" spc="-80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5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Data	</a:t>
            </a:r>
            <a:r>
              <a:rPr sz="1400" spc="30" dirty="0">
                <a:solidFill>
                  <a:srgbClr val="F06F0E"/>
                </a:solidFill>
                <a:latin typeface="Arial" panose="020B0604020202020204"/>
                <a:cs typeface="Arial" panose="020B0604020202020204"/>
              </a:rPr>
              <a:t>Information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50825" indent="-251460">
              <a:lnSpc>
                <a:spcPct val="96000"/>
              </a:lnSpc>
              <a:spcBef>
                <a:spcPts val="295"/>
              </a:spcBef>
              <a:tabLst>
                <a:tab pos="4672965" algn="l"/>
                <a:tab pos="4924425" algn="l"/>
              </a:tabLst>
            </a:pPr>
            <a:r>
              <a:rPr sz="1800" spc="620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1800" spc="-110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4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4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a</a:t>
            </a:r>
            <a:r>
              <a:rPr sz="14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14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values.</a:t>
            </a:r>
            <a:r>
              <a:rPr sz="1400" spc="-4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Those</a:t>
            </a:r>
            <a:r>
              <a:rPr sz="14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1400" spc="-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4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be	</a:t>
            </a:r>
            <a:r>
              <a:rPr sz="1800" spc="620" dirty="0">
                <a:solidFill>
                  <a:srgbClr val="FF8600"/>
                </a:solidFill>
                <a:latin typeface="DejaVu Sans"/>
                <a:cs typeface="DejaVu Sans"/>
              </a:rPr>
              <a:t>▸ </a:t>
            </a:r>
            <a:r>
              <a:rPr sz="14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14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4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processed, </a:t>
            </a:r>
            <a:r>
              <a:rPr sz="14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interpreted, 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characters, </a:t>
            </a:r>
            <a:r>
              <a:rPr sz="14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numbers, </a:t>
            </a:r>
            <a:r>
              <a:rPr sz="14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4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4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1400" spc="-17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4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type.		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organized,</a:t>
            </a:r>
            <a:r>
              <a:rPr sz="1400" spc="-7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structured</a:t>
            </a:r>
            <a:r>
              <a:rPr sz="1400" spc="-7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400" spc="-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presented</a:t>
            </a:r>
            <a:r>
              <a:rPr sz="1400" spc="-8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400" spc="-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given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820"/>
              </a:lnSpc>
              <a:spcBef>
                <a:spcPts val="200"/>
              </a:spcBef>
              <a:tabLst>
                <a:tab pos="4924425" algn="l"/>
              </a:tabLst>
            </a:pPr>
            <a:r>
              <a:rPr sz="1800" spc="620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1800" spc="-114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Computer</a:t>
            </a:r>
            <a:r>
              <a:rPr sz="1400" spc="-7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4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4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bunch</a:t>
            </a:r>
            <a:r>
              <a:rPr sz="1400" spc="-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-4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1’s</a:t>
            </a:r>
            <a:r>
              <a:rPr sz="14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0’s,</a:t>
            </a:r>
            <a:r>
              <a:rPr sz="14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known</a:t>
            </a:r>
            <a:r>
              <a:rPr sz="1400" spc="-6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as	</a:t>
            </a:r>
            <a:r>
              <a:rPr sz="2100" spc="30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context</a:t>
            </a:r>
            <a:r>
              <a:rPr sz="2100" spc="-104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22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2100" spc="-60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100" spc="-52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75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100" spc="-60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7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make</a:t>
            </a:r>
            <a:r>
              <a:rPr sz="2100" spc="-97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37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them</a:t>
            </a:r>
            <a:r>
              <a:rPr sz="2100" spc="-89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22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meaningful</a:t>
            </a:r>
            <a:r>
              <a:rPr sz="2100" spc="-82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30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or</a:t>
            </a:r>
            <a:endParaRPr sz="2100" baseline="24000">
              <a:latin typeface="Arial" panose="020B0604020202020204"/>
              <a:cs typeface="Arial" panose="020B0604020202020204"/>
            </a:endParaRPr>
          </a:p>
          <a:p>
            <a:pPr marL="250825">
              <a:lnSpc>
                <a:spcPts val="1340"/>
              </a:lnSpc>
              <a:tabLst>
                <a:tab pos="4924425" algn="l"/>
              </a:tabLst>
            </a:pPr>
            <a:r>
              <a:rPr sz="2100" spc="7" baseline="-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binary</a:t>
            </a:r>
            <a:r>
              <a:rPr sz="2100" spc="-60" baseline="-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7" baseline="-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data.	</a:t>
            </a:r>
            <a:r>
              <a:rPr sz="14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useful, they </a:t>
            </a:r>
            <a:r>
              <a:rPr sz="14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4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called</a:t>
            </a:r>
            <a:r>
              <a:rPr sz="1400" spc="-17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information.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50825" marR="64770" indent="-251460">
              <a:lnSpc>
                <a:spcPct val="96000"/>
              </a:lnSpc>
              <a:spcBef>
                <a:spcPts val="900"/>
              </a:spcBef>
              <a:tabLst>
                <a:tab pos="4672965" algn="l"/>
                <a:tab pos="4924425" algn="l"/>
              </a:tabLst>
            </a:pPr>
            <a:r>
              <a:rPr sz="1800" spc="620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1800" spc="-405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Computer data </a:t>
            </a:r>
            <a:r>
              <a:rPr sz="1400" spc="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4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processed </a:t>
            </a:r>
            <a:r>
              <a:rPr sz="14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4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4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computer’s</a:t>
            </a:r>
            <a:r>
              <a:rPr sz="1400" spc="-6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8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CPU	</a:t>
            </a:r>
            <a:r>
              <a:rPr sz="2700" spc="930" baseline="19000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2700" spc="-187" baseline="19000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2100" spc="-22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100" spc="-67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44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100" spc="-67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15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raw</a:t>
            </a:r>
            <a:r>
              <a:rPr sz="2100" spc="-89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22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material(i.e.</a:t>
            </a:r>
            <a:r>
              <a:rPr sz="2100" spc="-97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60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bits</a:t>
            </a:r>
            <a:r>
              <a:rPr sz="2100" spc="-67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89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100" spc="-82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44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information)  </a:t>
            </a:r>
            <a:r>
              <a:rPr sz="14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4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stored</a:t>
            </a:r>
            <a:r>
              <a:rPr sz="1400" spc="-5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digitally</a:t>
            </a:r>
            <a:r>
              <a:rPr sz="14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4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14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folders</a:t>
            </a:r>
            <a:r>
              <a:rPr sz="14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00" spc="-4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		</a:t>
            </a:r>
            <a:r>
              <a:rPr sz="2100" spc="-7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100" spc="44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Information is </a:t>
            </a:r>
            <a:r>
              <a:rPr sz="2100" spc="22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100" spc="-390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30" baseline="240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product.</a:t>
            </a:r>
            <a:endParaRPr sz="2100" baseline="24000">
              <a:latin typeface="Arial" panose="020B0604020202020204"/>
              <a:cs typeface="Arial" panose="020B0604020202020204"/>
            </a:endParaRPr>
          </a:p>
          <a:p>
            <a:pPr marL="250825">
              <a:lnSpc>
                <a:spcPct val="100000"/>
              </a:lnSpc>
            </a:pPr>
            <a:r>
              <a:rPr sz="14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computer’s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hard</a:t>
            </a:r>
            <a:r>
              <a:rPr sz="1400" spc="-15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disk.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tabLst>
                <a:tab pos="4672965" algn="l"/>
              </a:tabLst>
            </a:pPr>
            <a:r>
              <a:rPr sz="1400" spc="-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Example</a:t>
            </a:r>
            <a:r>
              <a:rPr sz="1400" spc="-6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-3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Data:	</a:t>
            </a:r>
            <a:r>
              <a:rPr sz="1400" spc="-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Example </a:t>
            </a:r>
            <a:r>
              <a:rPr sz="1400" spc="6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400" spc="3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Information</a:t>
            </a:r>
            <a:r>
              <a:rPr sz="1400" spc="-22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672965" algn="l"/>
              </a:tabLst>
            </a:pPr>
            <a:r>
              <a:rPr sz="1400" spc="-7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UIU, </a:t>
            </a:r>
            <a:r>
              <a:rPr sz="1400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Email:, </a:t>
            </a:r>
            <a:r>
              <a:rPr sz="14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Mr.</a:t>
            </a:r>
            <a:r>
              <a:rPr sz="14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6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X,</a:t>
            </a:r>
            <a:r>
              <a:rPr sz="14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  <a:hlinkClick r:id="rId1"/>
              </a:rPr>
              <a:t>x@cse.uiu.ac.bd,</a:t>
            </a:r>
            <a:r>
              <a:rPr sz="14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4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Mr.</a:t>
            </a:r>
            <a:r>
              <a:rPr sz="1400" spc="-5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X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tabLst>
                <a:tab pos="4672965" algn="l"/>
              </a:tabLst>
            </a:pPr>
            <a:r>
              <a:rPr sz="14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Dept. </a:t>
            </a:r>
            <a:r>
              <a:rPr sz="1400" spc="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-7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CSE,</a:t>
            </a:r>
            <a:r>
              <a:rPr sz="1400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Lecturer	Lecturer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672965">
              <a:lnSpc>
                <a:spcPct val="100000"/>
              </a:lnSpc>
            </a:pPr>
            <a:r>
              <a:rPr sz="14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Dept. </a:t>
            </a:r>
            <a:r>
              <a:rPr sz="1400" spc="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-1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CSE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672965">
              <a:lnSpc>
                <a:spcPct val="100000"/>
              </a:lnSpc>
              <a:spcBef>
                <a:spcPts val="5"/>
              </a:spcBef>
            </a:pPr>
            <a:r>
              <a:rPr sz="1400" spc="-6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UIU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672965">
              <a:lnSpc>
                <a:spcPct val="100000"/>
              </a:lnSpc>
            </a:pPr>
            <a:r>
              <a:rPr sz="14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Email:</a:t>
            </a:r>
            <a:r>
              <a:rPr sz="1400" spc="-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  <a:hlinkClick r:id="rId1"/>
              </a:rPr>
              <a:t>x@cse.uiu.ac.bd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395" y="1025652"/>
            <a:ext cx="9023985" cy="3903345"/>
          </a:xfrm>
          <a:custGeom>
            <a:avLst/>
            <a:gdLst/>
            <a:ahLst/>
            <a:cxnLst/>
            <a:rect l="l" t="t" r="r" b="b"/>
            <a:pathLst>
              <a:path w="9023985" h="3903345">
                <a:moveTo>
                  <a:pt x="9023604" y="0"/>
                </a:moveTo>
                <a:lnTo>
                  <a:pt x="0" y="0"/>
                </a:lnTo>
                <a:lnTo>
                  <a:pt x="0" y="3902964"/>
                </a:lnTo>
                <a:lnTo>
                  <a:pt x="9023604" y="3902964"/>
                </a:lnTo>
                <a:lnTo>
                  <a:pt x="9023604" y="0"/>
                </a:lnTo>
                <a:close/>
              </a:path>
            </a:pathLst>
          </a:custGeom>
          <a:solidFill>
            <a:srgbClr val="092C50">
              <a:alpha val="9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32888" y="1699260"/>
            <a:ext cx="1247140" cy="277495"/>
          </a:xfrm>
          <a:prstGeom prst="rect">
            <a:avLst/>
          </a:prstGeom>
          <a:solidFill>
            <a:srgbClr val="092C50">
              <a:alpha val="92156"/>
            </a:srgbClr>
          </a:solidFill>
          <a:ln w="12700">
            <a:solidFill>
              <a:srgbClr val="FF66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400" spc="-5" dirty="0">
                <a:solidFill>
                  <a:srgbClr val="DDECEF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3820" y="1699260"/>
            <a:ext cx="1247140" cy="277495"/>
          </a:xfrm>
          <a:prstGeom prst="rect">
            <a:avLst/>
          </a:prstGeom>
          <a:solidFill>
            <a:srgbClr val="092C50">
              <a:alpha val="92156"/>
            </a:srgbClr>
          </a:solidFill>
          <a:ln w="12700">
            <a:solidFill>
              <a:srgbClr val="FF66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400" spc="-5" dirty="0">
                <a:solidFill>
                  <a:srgbClr val="DDECEF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9052" y="1699260"/>
            <a:ext cx="1247140" cy="277495"/>
          </a:xfrm>
          <a:prstGeom prst="rect">
            <a:avLst/>
          </a:prstGeom>
          <a:solidFill>
            <a:srgbClr val="092C50">
              <a:alpha val="92156"/>
            </a:srgbClr>
          </a:solidFill>
          <a:ln w="12700">
            <a:solidFill>
              <a:srgbClr val="FF66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400" spc="-5" dirty="0">
                <a:solidFill>
                  <a:srgbClr val="DDECEF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0815" y="2724911"/>
            <a:ext cx="2072639" cy="277495"/>
          </a:xfrm>
          <a:prstGeom prst="rect">
            <a:avLst/>
          </a:prstGeom>
          <a:solidFill>
            <a:srgbClr val="092C50">
              <a:alpha val="92156"/>
            </a:srgbClr>
          </a:solidFill>
          <a:ln w="12700">
            <a:solidFill>
              <a:srgbClr val="FF66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DDECEF"/>
                </a:solidFill>
                <a:latin typeface="Arial" panose="020B0604020202020204"/>
                <a:cs typeface="Arial" panose="020B0604020202020204"/>
              </a:rPr>
              <a:t>Processing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3196" y="3820667"/>
            <a:ext cx="2072639" cy="277495"/>
          </a:xfrm>
          <a:prstGeom prst="rect">
            <a:avLst/>
          </a:prstGeom>
          <a:solidFill>
            <a:srgbClr val="092C50">
              <a:alpha val="92156"/>
            </a:srgbClr>
          </a:solidFill>
          <a:ln w="12700">
            <a:solidFill>
              <a:srgbClr val="FF66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solidFill>
                  <a:srgbClr val="DDECEF"/>
                </a:solidFill>
                <a:latin typeface="Arial" panose="020B0604020202020204"/>
                <a:cs typeface="Arial" panose="020B0604020202020204"/>
              </a:rPr>
              <a:t>Information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0361" y="1974088"/>
            <a:ext cx="335280" cy="751840"/>
          </a:xfrm>
          <a:custGeom>
            <a:avLst/>
            <a:gdLst/>
            <a:ahLst/>
            <a:cxnLst/>
            <a:rect l="l" t="t" r="r" b="b"/>
            <a:pathLst>
              <a:path w="335279" h="751839">
                <a:moveTo>
                  <a:pt x="294315" y="684239"/>
                </a:moveTo>
                <a:lnTo>
                  <a:pt x="265175" y="696849"/>
                </a:lnTo>
                <a:lnTo>
                  <a:pt x="330326" y="751586"/>
                </a:lnTo>
                <a:lnTo>
                  <a:pt x="333410" y="695832"/>
                </a:lnTo>
                <a:lnTo>
                  <a:pt x="299338" y="695832"/>
                </a:lnTo>
                <a:lnTo>
                  <a:pt x="294315" y="684239"/>
                </a:lnTo>
                <a:close/>
              </a:path>
              <a:path w="335279" h="751839">
                <a:moveTo>
                  <a:pt x="305857" y="679245"/>
                </a:moveTo>
                <a:lnTo>
                  <a:pt x="294315" y="684239"/>
                </a:lnTo>
                <a:lnTo>
                  <a:pt x="299338" y="695832"/>
                </a:lnTo>
                <a:lnTo>
                  <a:pt x="310896" y="690880"/>
                </a:lnTo>
                <a:lnTo>
                  <a:pt x="305857" y="679245"/>
                </a:lnTo>
                <a:close/>
              </a:path>
              <a:path w="335279" h="751839">
                <a:moveTo>
                  <a:pt x="335025" y="666623"/>
                </a:moveTo>
                <a:lnTo>
                  <a:pt x="305857" y="679245"/>
                </a:lnTo>
                <a:lnTo>
                  <a:pt x="310896" y="690880"/>
                </a:lnTo>
                <a:lnTo>
                  <a:pt x="299338" y="695832"/>
                </a:lnTo>
                <a:lnTo>
                  <a:pt x="333410" y="695832"/>
                </a:lnTo>
                <a:lnTo>
                  <a:pt x="335025" y="666623"/>
                </a:lnTo>
                <a:close/>
              </a:path>
              <a:path w="335279" h="751839">
                <a:moveTo>
                  <a:pt x="11683" y="0"/>
                </a:moveTo>
                <a:lnTo>
                  <a:pt x="0" y="5080"/>
                </a:lnTo>
                <a:lnTo>
                  <a:pt x="294315" y="684239"/>
                </a:lnTo>
                <a:lnTo>
                  <a:pt x="305857" y="679245"/>
                </a:lnTo>
                <a:lnTo>
                  <a:pt x="1168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79035" y="1976627"/>
            <a:ext cx="76200" cy="749300"/>
          </a:xfrm>
          <a:custGeom>
            <a:avLst/>
            <a:gdLst/>
            <a:ahLst/>
            <a:cxnLst/>
            <a:rect l="l" t="t" r="r" b="b"/>
            <a:pathLst>
              <a:path w="76200" h="749300">
                <a:moveTo>
                  <a:pt x="31750" y="672846"/>
                </a:moveTo>
                <a:lnTo>
                  <a:pt x="0" y="672846"/>
                </a:lnTo>
                <a:lnTo>
                  <a:pt x="38100" y="749046"/>
                </a:lnTo>
                <a:lnTo>
                  <a:pt x="69850" y="685546"/>
                </a:lnTo>
                <a:lnTo>
                  <a:pt x="31750" y="685546"/>
                </a:lnTo>
                <a:lnTo>
                  <a:pt x="31750" y="672846"/>
                </a:lnTo>
                <a:close/>
              </a:path>
              <a:path w="76200" h="749300">
                <a:moveTo>
                  <a:pt x="44450" y="0"/>
                </a:moveTo>
                <a:lnTo>
                  <a:pt x="31750" y="0"/>
                </a:lnTo>
                <a:lnTo>
                  <a:pt x="31750" y="685546"/>
                </a:lnTo>
                <a:lnTo>
                  <a:pt x="44450" y="685546"/>
                </a:lnTo>
                <a:lnTo>
                  <a:pt x="44450" y="0"/>
                </a:lnTo>
                <a:close/>
              </a:path>
              <a:path w="76200" h="749300">
                <a:moveTo>
                  <a:pt x="76200" y="672846"/>
                </a:moveTo>
                <a:lnTo>
                  <a:pt x="44450" y="672846"/>
                </a:lnTo>
                <a:lnTo>
                  <a:pt x="44450" y="685546"/>
                </a:lnTo>
                <a:lnTo>
                  <a:pt x="69850" y="685546"/>
                </a:lnTo>
                <a:lnTo>
                  <a:pt x="76200" y="67284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45835" y="1973326"/>
            <a:ext cx="452120" cy="752475"/>
          </a:xfrm>
          <a:custGeom>
            <a:avLst/>
            <a:gdLst/>
            <a:ahLst/>
            <a:cxnLst/>
            <a:rect l="l" t="t" r="r" b="b"/>
            <a:pathLst>
              <a:path w="452120" h="752475">
                <a:moveTo>
                  <a:pt x="6350" y="667385"/>
                </a:moveTo>
                <a:lnTo>
                  <a:pt x="0" y="752348"/>
                </a:lnTo>
                <a:lnTo>
                  <a:pt x="71754" y="706501"/>
                </a:lnTo>
                <a:lnTo>
                  <a:pt x="62836" y="701167"/>
                </a:lnTo>
                <a:lnTo>
                  <a:pt x="37973" y="701167"/>
                </a:lnTo>
                <a:lnTo>
                  <a:pt x="27050" y="694563"/>
                </a:lnTo>
                <a:lnTo>
                  <a:pt x="33555" y="683655"/>
                </a:lnTo>
                <a:lnTo>
                  <a:pt x="6350" y="667385"/>
                </a:lnTo>
                <a:close/>
              </a:path>
              <a:path w="452120" h="752475">
                <a:moveTo>
                  <a:pt x="33555" y="683655"/>
                </a:moveTo>
                <a:lnTo>
                  <a:pt x="27050" y="694563"/>
                </a:lnTo>
                <a:lnTo>
                  <a:pt x="37973" y="701167"/>
                </a:lnTo>
                <a:lnTo>
                  <a:pt x="44508" y="690206"/>
                </a:lnTo>
                <a:lnTo>
                  <a:pt x="33555" y="683655"/>
                </a:lnTo>
                <a:close/>
              </a:path>
              <a:path w="452120" h="752475">
                <a:moveTo>
                  <a:pt x="44508" y="690206"/>
                </a:moveTo>
                <a:lnTo>
                  <a:pt x="37973" y="701167"/>
                </a:lnTo>
                <a:lnTo>
                  <a:pt x="62836" y="701167"/>
                </a:lnTo>
                <a:lnTo>
                  <a:pt x="44508" y="690206"/>
                </a:lnTo>
                <a:close/>
              </a:path>
              <a:path w="452120" h="752475">
                <a:moveTo>
                  <a:pt x="441198" y="0"/>
                </a:moveTo>
                <a:lnTo>
                  <a:pt x="33555" y="683655"/>
                </a:lnTo>
                <a:lnTo>
                  <a:pt x="44508" y="690206"/>
                </a:lnTo>
                <a:lnTo>
                  <a:pt x="452119" y="6604"/>
                </a:lnTo>
                <a:lnTo>
                  <a:pt x="44119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72178" y="3002279"/>
            <a:ext cx="76200" cy="819150"/>
          </a:xfrm>
          <a:custGeom>
            <a:avLst/>
            <a:gdLst/>
            <a:ahLst/>
            <a:cxnLst/>
            <a:rect l="l" t="t" r="r" b="b"/>
            <a:pathLst>
              <a:path w="76200" h="819150">
                <a:moveTo>
                  <a:pt x="0" y="742060"/>
                </a:moveTo>
                <a:lnTo>
                  <a:pt x="37337" y="818641"/>
                </a:lnTo>
                <a:lnTo>
                  <a:pt x="69885" y="755141"/>
                </a:lnTo>
                <a:lnTo>
                  <a:pt x="44323" y="755141"/>
                </a:lnTo>
                <a:lnTo>
                  <a:pt x="31623" y="755014"/>
                </a:lnTo>
                <a:lnTo>
                  <a:pt x="31746" y="742378"/>
                </a:lnTo>
                <a:lnTo>
                  <a:pt x="0" y="742060"/>
                </a:lnTo>
                <a:close/>
              </a:path>
              <a:path w="76200" h="819150">
                <a:moveTo>
                  <a:pt x="31746" y="742378"/>
                </a:moveTo>
                <a:lnTo>
                  <a:pt x="31623" y="755014"/>
                </a:lnTo>
                <a:lnTo>
                  <a:pt x="44323" y="755141"/>
                </a:lnTo>
                <a:lnTo>
                  <a:pt x="44446" y="742505"/>
                </a:lnTo>
                <a:lnTo>
                  <a:pt x="31746" y="742378"/>
                </a:lnTo>
                <a:close/>
              </a:path>
              <a:path w="76200" h="819150">
                <a:moveTo>
                  <a:pt x="44446" y="742505"/>
                </a:moveTo>
                <a:lnTo>
                  <a:pt x="44323" y="755141"/>
                </a:lnTo>
                <a:lnTo>
                  <a:pt x="69885" y="755141"/>
                </a:lnTo>
                <a:lnTo>
                  <a:pt x="76200" y="742822"/>
                </a:lnTo>
                <a:lnTo>
                  <a:pt x="44446" y="742505"/>
                </a:lnTo>
                <a:close/>
              </a:path>
              <a:path w="76200" h="819150">
                <a:moveTo>
                  <a:pt x="51688" y="0"/>
                </a:moveTo>
                <a:lnTo>
                  <a:pt x="38988" y="0"/>
                </a:lnTo>
                <a:lnTo>
                  <a:pt x="31746" y="742378"/>
                </a:lnTo>
                <a:lnTo>
                  <a:pt x="44446" y="742505"/>
                </a:lnTo>
                <a:lnTo>
                  <a:pt x="5168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717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Web-based </a:t>
            </a:r>
            <a:r>
              <a:rPr spc="-165" dirty="0"/>
              <a:t>Information</a:t>
            </a:r>
            <a:r>
              <a:rPr spc="-420" dirty="0"/>
              <a:t> </a:t>
            </a:r>
            <a:r>
              <a:rPr spc="-130" dirty="0"/>
              <a:t>System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321665" y="1172971"/>
            <a:ext cx="4257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Web-based </a:t>
            </a:r>
            <a:r>
              <a:rPr sz="1200" spc="2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1200" spc="-1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200" spc="-15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that 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uses </a:t>
            </a:r>
            <a:r>
              <a:rPr sz="1200" i="1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Internet </a:t>
            </a:r>
            <a:r>
              <a:rPr sz="1200" i="1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web </a:t>
            </a:r>
            <a:r>
              <a:rPr sz="1200" i="1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technologies </a:t>
            </a:r>
            <a:r>
              <a:rPr sz="1200" spc="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deliver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  services, </a:t>
            </a:r>
            <a:r>
              <a:rPr sz="1200" spc="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information</a:t>
            </a:r>
            <a:r>
              <a:rPr sz="1200" spc="-17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systems/applications.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5044" y="1577339"/>
            <a:ext cx="3201924" cy="25968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717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Web-based </a:t>
            </a:r>
            <a:r>
              <a:rPr spc="-165" dirty="0"/>
              <a:t>Information</a:t>
            </a:r>
            <a:r>
              <a:rPr spc="-420" dirty="0"/>
              <a:t> </a:t>
            </a:r>
            <a:r>
              <a:rPr spc="-130" dirty="0"/>
              <a:t>System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321665" y="1172971"/>
            <a:ext cx="4257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Web-based </a:t>
            </a:r>
            <a:r>
              <a:rPr sz="1200" spc="2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1200" spc="-1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200" spc="-15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that 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uses </a:t>
            </a:r>
            <a:r>
              <a:rPr sz="1200" i="1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Internet </a:t>
            </a:r>
            <a:r>
              <a:rPr sz="1200" i="1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web </a:t>
            </a:r>
            <a:r>
              <a:rPr sz="1200" i="1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technologies </a:t>
            </a:r>
            <a:r>
              <a:rPr sz="1200" spc="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deliver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  services, </a:t>
            </a:r>
            <a:r>
              <a:rPr sz="1200" spc="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200" spc="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200" spc="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information</a:t>
            </a:r>
            <a:r>
              <a:rPr sz="1200" spc="-17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systems/applications.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35780" y="1577339"/>
            <a:ext cx="4671695" cy="2722245"/>
            <a:chOff x="3835780" y="1577339"/>
            <a:chExt cx="4671695" cy="2722245"/>
          </a:xfrm>
        </p:grpSpPr>
        <p:sp>
          <p:nvSpPr>
            <p:cNvPr id="6" name="object 6"/>
            <p:cNvSpPr/>
            <p:nvPr/>
          </p:nvSpPr>
          <p:spPr>
            <a:xfrm>
              <a:off x="5305044" y="1577339"/>
              <a:ext cx="3201924" cy="259689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42130" y="2054224"/>
              <a:ext cx="2134235" cy="2239010"/>
            </a:xfrm>
            <a:custGeom>
              <a:avLst/>
              <a:gdLst/>
              <a:ahLst/>
              <a:cxnLst/>
              <a:rect l="l" t="t" r="r" b="b"/>
              <a:pathLst>
                <a:path w="2134235" h="2239010">
                  <a:moveTo>
                    <a:pt x="0" y="2238984"/>
                  </a:moveTo>
                  <a:lnTo>
                    <a:pt x="855091" y="2226449"/>
                  </a:lnTo>
                  <a:lnTo>
                    <a:pt x="2134235" y="0"/>
                  </a:lnTo>
                </a:path>
              </a:pathLst>
            </a:custGeom>
            <a:ln w="127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853183" y="4018788"/>
            <a:ext cx="1984375" cy="589915"/>
          </a:xfrm>
          <a:prstGeom prst="rect">
            <a:avLst/>
          </a:prstGeom>
          <a:ln w="12700">
            <a:solidFill>
              <a:srgbClr val="FF66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486410" marR="144145" indent="-334010">
              <a:lnSpc>
                <a:spcPct val="100000"/>
              </a:lnSpc>
              <a:spcBef>
                <a:spcPts val="825"/>
              </a:spcBef>
            </a:pPr>
            <a:r>
              <a:rPr sz="1200" spc="-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200" spc="2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happening </a:t>
            </a:r>
            <a:r>
              <a:rPr sz="1200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200" spc="-204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200" spc="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background</a:t>
            </a:r>
            <a:r>
              <a:rPr sz="1200" spc="-6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!!!!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944" y="447243"/>
            <a:ext cx="5012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Web-based </a:t>
            </a:r>
            <a:r>
              <a:rPr sz="2400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System </a:t>
            </a:r>
            <a:r>
              <a:rPr sz="2400" spc="-300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&gt;&gt; </a:t>
            </a:r>
            <a:r>
              <a:rPr sz="24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Background</a:t>
            </a:r>
            <a:r>
              <a:rPr sz="2400" spc="-4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Process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300" y="1039367"/>
            <a:ext cx="5414010" cy="2673350"/>
            <a:chOff x="114300" y="1039367"/>
            <a:chExt cx="5414010" cy="2673350"/>
          </a:xfrm>
        </p:grpSpPr>
        <p:sp>
          <p:nvSpPr>
            <p:cNvPr id="5" name="object 5"/>
            <p:cNvSpPr/>
            <p:nvPr/>
          </p:nvSpPr>
          <p:spPr>
            <a:xfrm>
              <a:off x="2189988" y="1479803"/>
              <a:ext cx="880872" cy="112014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4215" y="1039367"/>
              <a:ext cx="595884" cy="594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4300" y="1796795"/>
              <a:ext cx="809244" cy="809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0580" y="1159751"/>
              <a:ext cx="1475232" cy="6614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2604" y="1182115"/>
              <a:ext cx="1318895" cy="513715"/>
            </a:xfrm>
            <a:custGeom>
              <a:avLst/>
              <a:gdLst/>
              <a:ahLst/>
              <a:cxnLst/>
              <a:rect l="l" t="t" r="r" b="b"/>
              <a:pathLst>
                <a:path w="1318895" h="513714">
                  <a:moveTo>
                    <a:pt x="1242450" y="489931"/>
                  </a:moveTo>
                  <a:lnTo>
                    <a:pt x="1233563" y="513714"/>
                  </a:lnTo>
                  <a:lnTo>
                    <a:pt x="1318272" y="504825"/>
                  </a:lnTo>
                  <a:lnTo>
                    <a:pt x="1308599" y="494411"/>
                  </a:lnTo>
                  <a:lnTo>
                    <a:pt x="1254391" y="494411"/>
                  </a:lnTo>
                  <a:lnTo>
                    <a:pt x="1242450" y="489931"/>
                  </a:lnTo>
                  <a:close/>
                </a:path>
                <a:path w="1318895" h="513714">
                  <a:moveTo>
                    <a:pt x="1251327" y="466176"/>
                  </a:moveTo>
                  <a:lnTo>
                    <a:pt x="1242450" y="489931"/>
                  </a:lnTo>
                  <a:lnTo>
                    <a:pt x="1254391" y="494411"/>
                  </a:lnTo>
                  <a:lnTo>
                    <a:pt x="1263281" y="470662"/>
                  </a:lnTo>
                  <a:lnTo>
                    <a:pt x="1251327" y="466176"/>
                  </a:lnTo>
                  <a:close/>
                </a:path>
                <a:path w="1318895" h="513714">
                  <a:moveTo>
                    <a:pt x="1260233" y="442341"/>
                  </a:moveTo>
                  <a:lnTo>
                    <a:pt x="1251327" y="466176"/>
                  </a:lnTo>
                  <a:lnTo>
                    <a:pt x="1263281" y="470662"/>
                  </a:lnTo>
                  <a:lnTo>
                    <a:pt x="1254391" y="494411"/>
                  </a:lnTo>
                  <a:lnTo>
                    <a:pt x="1308599" y="494411"/>
                  </a:lnTo>
                  <a:lnTo>
                    <a:pt x="1260233" y="442341"/>
                  </a:lnTo>
                  <a:close/>
                </a:path>
                <a:path w="1318895" h="513714">
                  <a:moveTo>
                    <a:pt x="8915" y="0"/>
                  </a:moveTo>
                  <a:lnTo>
                    <a:pt x="0" y="23875"/>
                  </a:lnTo>
                  <a:lnTo>
                    <a:pt x="1242450" y="489931"/>
                  </a:lnTo>
                  <a:lnTo>
                    <a:pt x="1251327" y="466176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8680" y="1941601"/>
              <a:ext cx="1437132" cy="2346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1771" y="2005329"/>
              <a:ext cx="1280160" cy="83820"/>
            </a:xfrm>
            <a:custGeom>
              <a:avLst/>
              <a:gdLst/>
              <a:ahLst/>
              <a:cxnLst/>
              <a:rect l="l" t="t" r="r" b="b"/>
              <a:pathLst>
                <a:path w="1280160" h="83819">
                  <a:moveTo>
                    <a:pt x="1203458" y="25490"/>
                  </a:moveTo>
                  <a:lnTo>
                    <a:pt x="0" y="58293"/>
                  </a:lnTo>
                  <a:lnTo>
                    <a:pt x="685" y="83693"/>
                  </a:lnTo>
                  <a:lnTo>
                    <a:pt x="1204135" y="50889"/>
                  </a:lnTo>
                  <a:lnTo>
                    <a:pt x="1203458" y="25490"/>
                  </a:lnTo>
                  <a:close/>
                </a:path>
                <a:path w="1280160" h="83819">
                  <a:moveTo>
                    <a:pt x="1256612" y="25145"/>
                  </a:moveTo>
                  <a:lnTo>
                    <a:pt x="1216113" y="25145"/>
                  </a:lnTo>
                  <a:lnTo>
                    <a:pt x="1216748" y="50545"/>
                  </a:lnTo>
                  <a:lnTo>
                    <a:pt x="1204135" y="50889"/>
                  </a:lnTo>
                  <a:lnTo>
                    <a:pt x="1204810" y="76200"/>
                  </a:lnTo>
                  <a:lnTo>
                    <a:pt x="1279994" y="36068"/>
                  </a:lnTo>
                  <a:lnTo>
                    <a:pt x="1256612" y="25145"/>
                  </a:lnTo>
                  <a:close/>
                </a:path>
                <a:path w="1280160" h="83819">
                  <a:moveTo>
                    <a:pt x="1216113" y="25145"/>
                  </a:moveTo>
                  <a:lnTo>
                    <a:pt x="1203458" y="25490"/>
                  </a:lnTo>
                  <a:lnTo>
                    <a:pt x="1204135" y="50889"/>
                  </a:lnTo>
                  <a:lnTo>
                    <a:pt x="1216748" y="50545"/>
                  </a:lnTo>
                  <a:lnTo>
                    <a:pt x="1216113" y="25145"/>
                  </a:lnTo>
                  <a:close/>
                </a:path>
                <a:path w="1280160" h="83819">
                  <a:moveTo>
                    <a:pt x="1202778" y="0"/>
                  </a:moveTo>
                  <a:lnTo>
                    <a:pt x="1203458" y="25490"/>
                  </a:lnTo>
                  <a:lnTo>
                    <a:pt x="1216113" y="25145"/>
                  </a:lnTo>
                  <a:lnTo>
                    <a:pt x="1256612" y="25145"/>
                  </a:lnTo>
                  <a:lnTo>
                    <a:pt x="1202778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8683" y="2752344"/>
              <a:ext cx="960119" cy="9601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66800" y="2285974"/>
              <a:ext cx="1239012" cy="7406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08849" y="2385821"/>
              <a:ext cx="1082040" cy="582930"/>
            </a:xfrm>
            <a:custGeom>
              <a:avLst/>
              <a:gdLst/>
              <a:ahLst/>
              <a:cxnLst/>
              <a:rect l="l" t="t" r="r" b="b"/>
              <a:pathLst>
                <a:path w="1082039" h="582930">
                  <a:moveTo>
                    <a:pt x="1008338" y="24493"/>
                  </a:moveTo>
                  <a:lnTo>
                    <a:pt x="0" y="560069"/>
                  </a:lnTo>
                  <a:lnTo>
                    <a:pt x="11912" y="582421"/>
                  </a:lnTo>
                  <a:lnTo>
                    <a:pt x="1020260" y="46979"/>
                  </a:lnTo>
                  <a:lnTo>
                    <a:pt x="1008338" y="24493"/>
                  </a:lnTo>
                  <a:close/>
                </a:path>
                <a:path w="1082039" h="582930">
                  <a:moveTo>
                    <a:pt x="1068402" y="18541"/>
                  </a:moveTo>
                  <a:lnTo>
                    <a:pt x="1019543" y="18541"/>
                  </a:lnTo>
                  <a:lnTo>
                    <a:pt x="1031481" y="41020"/>
                  </a:lnTo>
                  <a:lnTo>
                    <a:pt x="1020260" y="46979"/>
                  </a:lnTo>
                  <a:lnTo>
                    <a:pt x="1032116" y="69341"/>
                  </a:lnTo>
                  <a:lnTo>
                    <a:pt x="1068402" y="18541"/>
                  </a:lnTo>
                  <a:close/>
                </a:path>
                <a:path w="1082039" h="582930">
                  <a:moveTo>
                    <a:pt x="1019543" y="18541"/>
                  </a:moveTo>
                  <a:lnTo>
                    <a:pt x="1008338" y="24493"/>
                  </a:lnTo>
                  <a:lnTo>
                    <a:pt x="1020260" y="46979"/>
                  </a:lnTo>
                  <a:lnTo>
                    <a:pt x="1031481" y="41020"/>
                  </a:lnTo>
                  <a:lnTo>
                    <a:pt x="1019543" y="18541"/>
                  </a:lnTo>
                  <a:close/>
                </a:path>
                <a:path w="1082039" h="582930">
                  <a:moveTo>
                    <a:pt x="1081646" y="0"/>
                  </a:moveTo>
                  <a:lnTo>
                    <a:pt x="996429" y="2031"/>
                  </a:lnTo>
                  <a:lnTo>
                    <a:pt x="1008338" y="24493"/>
                  </a:lnTo>
                  <a:lnTo>
                    <a:pt x="1019543" y="18541"/>
                  </a:lnTo>
                  <a:lnTo>
                    <a:pt x="1068402" y="18541"/>
                  </a:lnTo>
                  <a:lnTo>
                    <a:pt x="1081646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7804" y="1179575"/>
              <a:ext cx="1485900" cy="6629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7437" y="1270253"/>
              <a:ext cx="1328420" cy="514350"/>
            </a:xfrm>
            <a:custGeom>
              <a:avLst/>
              <a:gdLst/>
              <a:ahLst/>
              <a:cxnLst/>
              <a:rect l="l" t="t" r="r" b="b"/>
              <a:pathLst>
                <a:path w="1328420" h="514350">
                  <a:moveTo>
                    <a:pt x="75830" y="23859"/>
                  </a:moveTo>
                  <a:lnTo>
                    <a:pt x="66988" y="47621"/>
                  </a:lnTo>
                  <a:lnTo>
                    <a:pt x="1319149" y="514096"/>
                  </a:lnTo>
                  <a:lnTo>
                    <a:pt x="1327912" y="490347"/>
                  </a:lnTo>
                  <a:lnTo>
                    <a:pt x="75830" y="23859"/>
                  </a:lnTo>
                  <a:close/>
                </a:path>
                <a:path w="1328420" h="514350">
                  <a:moveTo>
                    <a:pt x="84709" y="0"/>
                  </a:moveTo>
                  <a:lnTo>
                    <a:pt x="0" y="9144"/>
                  </a:lnTo>
                  <a:lnTo>
                    <a:pt x="58102" y="71500"/>
                  </a:lnTo>
                  <a:lnTo>
                    <a:pt x="66988" y="47621"/>
                  </a:lnTo>
                  <a:lnTo>
                    <a:pt x="55067" y="43180"/>
                  </a:lnTo>
                  <a:lnTo>
                    <a:pt x="63944" y="19431"/>
                  </a:lnTo>
                  <a:lnTo>
                    <a:pt x="77478" y="19431"/>
                  </a:lnTo>
                  <a:lnTo>
                    <a:pt x="84709" y="0"/>
                  </a:lnTo>
                  <a:close/>
                </a:path>
                <a:path w="1328420" h="514350">
                  <a:moveTo>
                    <a:pt x="63944" y="19431"/>
                  </a:moveTo>
                  <a:lnTo>
                    <a:pt x="55067" y="43180"/>
                  </a:lnTo>
                  <a:lnTo>
                    <a:pt x="66988" y="47621"/>
                  </a:lnTo>
                  <a:lnTo>
                    <a:pt x="75830" y="23859"/>
                  </a:lnTo>
                  <a:lnTo>
                    <a:pt x="63944" y="19431"/>
                  </a:lnTo>
                  <a:close/>
                </a:path>
                <a:path w="1328420" h="514350">
                  <a:moveTo>
                    <a:pt x="77478" y="19431"/>
                  </a:moveTo>
                  <a:lnTo>
                    <a:pt x="63944" y="19431"/>
                  </a:lnTo>
                  <a:lnTo>
                    <a:pt x="75830" y="23859"/>
                  </a:lnTo>
                  <a:lnTo>
                    <a:pt x="77478" y="19431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92480" y="2118423"/>
              <a:ext cx="1417320" cy="2361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12113" y="2141473"/>
              <a:ext cx="1259840" cy="112395"/>
            </a:xfrm>
            <a:custGeom>
              <a:avLst/>
              <a:gdLst/>
              <a:ahLst/>
              <a:cxnLst/>
              <a:rect l="l" t="t" r="r" b="b"/>
              <a:pathLst>
                <a:path w="1259839" h="112394">
                  <a:moveTo>
                    <a:pt x="74129" y="35813"/>
                  </a:moveTo>
                  <a:lnTo>
                    <a:pt x="0" y="77850"/>
                  </a:lnTo>
                  <a:lnTo>
                    <a:pt x="78066" y="111887"/>
                  </a:lnTo>
                  <a:lnTo>
                    <a:pt x="76791" y="87249"/>
                  </a:lnTo>
                  <a:lnTo>
                    <a:pt x="64071" y="87249"/>
                  </a:lnTo>
                  <a:lnTo>
                    <a:pt x="62763" y="61849"/>
                  </a:lnTo>
                  <a:lnTo>
                    <a:pt x="75443" y="61192"/>
                  </a:lnTo>
                  <a:lnTo>
                    <a:pt x="74129" y="35813"/>
                  </a:lnTo>
                  <a:close/>
                </a:path>
                <a:path w="1259839" h="112394">
                  <a:moveTo>
                    <a:pt x="75443" y="61192"/>
                  </a:moveTo>
                  <a:lnTo>
                    <a:pt x="62763" y="61849"/>
                  </a:lnTo>
                  <a:lnTo>
                    <a:pt x="64071" y="87249"/>
                  </a:lnTo>
                  <a:lnTo>
                    <a:pt x="76757" y="86592"/>
                  </a:lnTo>
                  <a:lnTo>
                    <a:pt x="75443" y="61192"/>
                  </a:lnTo>
                  <a:close/>
                </a:path>
                <a:path w="1259839" h="112394">
                  <a:moveTo>
                    <a:pt x="76757" y="86592"/>
                  </a:moveTo>
                  <a:lnTo>
                    <a:pt x="64071" y="87249"/>
                  </a:lnTo>
                  <a:lnTo>
                    <a:pt x="76791" y="87249"/>
                  </a:lnTo>
                  <a:lnTo>
                    <a:pt x="76757" y="86592"/>
                  </a:lnTo>
                  <a:close/>
                </a:path>
                <a:path w="1259839" h="112394">
                  <a:moveTo>
                    <a:pt x="1258062" y="0"/>
                  </a:moveTo>
                  <a:lnTo>
                    <a:pt x="75443" y="61192"/>
                  </a:lnTo>
                  <a:lnTo>
                    <a:pt x="76757" y="86592"/>
                  </a:lnTo>
                  <a:lnTo>
                    <a:pt x="1259332" y="25400"/>
                  </a:lnTo>
                  <a:lnTo>
                    <a:pt x="1258062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27175" y="2467343"/>
              <a:ext cx="1207020" cy="7239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46810" y="2490469"/>
              <a:ext cx="1049655" cy="565785"/>
            </a:xfrm>
            <a:custGeom>
              <a:avLst/>
              <a:gdLst/>
              <a:ahLst/>
              <a:cxnLst/>
              <a:rect l="l" t="t" r="r" b="b"/>
              <a:pathLst>
                <a:path w="1049655" h="565785">
                  <a:moveTo>
                    <a:pt x="49415" y="496316"/>
                  </a:moveTo>
                  <a:lnTo>
                    <a:pt x="0" y="565657"/>
                  </a:lnTo>
                  <a:lnTo>
                    <a:pt x="85166" y="563499"/>
                  </a:lnTo>
                  <a:lnTo>
                    <a:pt x="76448" y="547116"/>
                  </a:lnTo>
                  <a:lnTo>
                    <a:pt x="62039" y="547116"/>
                  </a:lnTo>
                  <a:lnTo>
                    <a:pt x="50114" y="524637"/>
                  </a:lnTo>
                  <a:lnTo>
                    <a:pt x="61318" y="518684"/>
                  </a:lnTo>
                  <a:lnTo>
                    <a:pt x="49415" y="496316"/>
                  </a:lnTo>
                  <a:close/>
                </a:path>
                <a:path w="1049655" h="565785">
                  <a:moveTo>
                    <a:pt x="61318" y="518684"/>
                  </a:moveTo>
                  <a:lnTo>
                    <a:pt x="50114" y="524637"/>
                  </a:lnTo>
                  <a:lnTo>
                    <a:pt x="62039" y="547116"/>
                  </a:lnTo>
                  <a:lnTo>
                    <a:pt x="73271" y="541146"/>
                  </a:lnTo>
                  <a:lnTo>
                    <a:pt x="61318" y="518684"/>
                  </a:lnTo>
                  <a:close/>
                </a:path>
                <a:path w="1049655" h="565785">
                  <a:moveTo>
                    <a:pt x="73271" y="541146"/>
                  </a:moveTo>
                  <a:lnTo>
                    <a:pt x="62039" y="547116"/>
                  </a:lnTo>
                  <a:lnTo>
                    <a:pt x="76448" y="547116"/>
                  </a:lnTo>
                  <a:lnTo>
                    <a:pt x="73271" y="541146"/>
                  </a:lnTo>
                  <a:close/>
                </a:path>
                <a:path w="1049655" h="565785">
                  <a:moveTo>
                    <a:pt x="1037590" y="0"/>
                  </a:moveTo>
                  <a:lnTo>
                    <a:pt x="61318" y="518684"/>
                  </a:lnTo>
                  <a:lnTo>
                    <a:pt x="73271" y="541146"/>
                  </a:lnTo>
                  <a:lnTo>
                    <a:pt x="1049528" y="22352"/>
                  </a:lnTo>
                  <a:lnTo>
                    <a:pt x="1037590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51988" y="1941601"/>
              <a:ext cx="1382267" cy="23467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71622" y="2004313"/>
              <a:ext cx="1224915" cy="76200"/>
            </a:xfrm>
            <a:custGeom>
              <a:avLst/>
              <a:gdLst/>
              <a:ahLst/>
              <a:cxnLst/>
              <a:rect l="l" t="t" r="r" b="b"/>
              <a:pathLst>
                <a:path w="1224914" h="76200">
                  <a:moveTo>
                    <a:pt x="76707" y="0"/>
                  </a:moveTo>
                  <a:lnTo>
                    <a:pt x="0" y="37084"/>
                  </a:lnTo>
                  <a:lnTo>
                    <a:pt x="75691" y="76200"/>
                  </a:lnTo>
                  <a:lnTo>
                    <a:pt x="76029" y="50851"/>
                  </a:lnTo>
                  <a:lnTo>
                    <a:pt x="63372" y="50673"/>
                  </a:lnTo>
                  <a:lnTo>
                    <a:pt x="63626" y="25273"/>
                  </a:lnTo>
                  <a:lnTo>
                    <a:pt x="76371" y="25273"/>
                  </a:lnTo>
                  <a:lnTo>
                    <a:pt x="76707" y="0"/>
                  </a:lnTo>
                  <a:close/>
                </a:path>
                <a:path w="1224914" h="76200">
                  <a:moveTo>
                    <a:pt x="76368" y="25452"/>
                  </a:moveTo>
                  <a:lnTo>
                    <a:pt x="76029" y="50851"/>
                  </a:lnTo>
                  <a:lnTo>
                    <a:pt x="1224406" y="67056"/>
                  </a:lnTo>
                  <a:lnTo>
                    <a:pt x="1224788" y="41656"/>
                  </a:lnTo>
                  <a:lnTo>
                    <a:pt x="76368" y="25452"/>
                  </a:lnTo>
                  <a:close/>
                </a:path>
                <a:path w="1224914" h="76200">
                  <a:moveTo>
                    <a:pt x="63626" y="25273"/>
                  </a:moveTo>
                  <a:lnTo>
                    <a:pt x="63372" y="50673"/>
                  </a:lnTo>
                  <a:lnTo>
                    <a:pt x="76029" y="50851"/>
                  </a:lnTo>
                  <a:lnTo>
                    <a:pt x="76368" y="25452"/>
                  </a:lnTo>
                  <a:lnTo>
                    <a:pt x="63626" y="25273"/>
                  </a:lnTo>
                  <a:close/>
                </a:path>
                <a:path w="1224914" h="76200">
                  <a:moveTo>
                    <a:pt x="76371" y="25273"/>
                  </a:moveTo>
                  <a:lnTo>
                    <a:pt x="63626" y="25273"/>
                  </a:lnTo>
                  <a:lnTo>
                    <a:pt x="76368" y="25452"/>
                  </a:lnTo>
                  <a:lnTo>
                    <a:pt x="76371" y="25273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22672" y="1392935"/>
              <a:ext cx="1105407" cy="12639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49523" y="1854733"/>
              <a:ext cx="1373124" cy="23467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92704" y="1914525"/>
              <a:ext cx="1215390" cy="76200"/>
            </a:xfrm>
            <a:custGeom>
              <a:avLst/>
              <a:gdLst/>
              <a:ahLst/>
              <a:cxnLst/>
              <a:rect l="l" t="t" r="r" b="b"/>
              <a:pathLst>
                <a:path w="1215389" h="76200">
                  <a:moveTo>
                    <a:pt x="1139570" y="0"/>
                  </a:moveTo>
                  <a:lnTo>
                    <a:pt x="1139106" y="25295"/>
                  </a:lnTo>
                  <a:lnTo>
                    <a:pt x="1151762" y="25526"/>
                  </a:lnTo>
                  <a:lnTo>
                    <a:pt x="1151255" y="50926"/>
                  </a:lnTo>
                  <a:lnTo>
                    <a:pt x="1138635" y="50926"/>
                  </a:lnTo>
                  <a:lnTo>
                    <a:pt x="1138173" y="76073"/>
                  </a:lnTo>
                  <a:lnTo>
                    <a:pt x="1190998" y="50926"/>
                  </a:lnTo>
                  <a:lnTo>
                    <a:pt x="1151255" y="50926"/>
                  </a:lnTo>
                  <a:lnTo>
                    <a:pt x="1138640" y="50695"/>
                  </a:lnTo>
                  <a:lnTo>
                    <a:pt x="1191483" y="50695"/>
                  </a:lnTo>
                  <a:lnTo>
                    <a:pt x="1215008" y="39497"/>
                  </a:lnTo>
                  <a:lnTo>
                    <a:pt x="1139570" y="0"/>
                  </a:lnTo>
                  <a:close/>
                </a:path>
                <a:path w="1215389" h="76200">
                  <a:moveTo>
                    <a:pt x="1139106" y="25295"/>
                  </a:moveTo>
                  <a:lnTo>
                    <a:pt x="1138640" y="50695"/>
                  </a:lnTo>
                  <a:lnTo>
                    <a:pt x="1151255" y="50926"/>
                  </a:lnTo>
                  <a:lnTo>
                    <a:pt x="1151762" y="25526"/>
                  </a:lnTo>
                  <a:lnTo>
                    <a:pt x="1139106" y="25295"/>
                  </a:lnTo>
                  <a:close/>
                </a:path>
                <a:path w="1215389" h="76200">
                  <a:moveTo>
                    <a:pt x="507" y="4444"/>
                  </a:moveTo>
                  <a:lnTo>
                    <a:pt x="0" y="29844"/>
                  </a:lnTo>
                  <a:lnTo>
                    <a:pt x="1138640" y="50695"/>
                  </a:lnTo>
                  <a:lnTo>
                    <a:pt x="1139106" y="25295"/>
                  </a:lnTo>
                  <a:lnTo>
                    <a:pt x="507" y="4444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30251" y="1652396"/>
            <a:ext cx="1027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192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.1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68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.0.1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b="1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251" y="2465958"/>
            <a:ext cx="1027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192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.1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68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.0.1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200" b="1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0251" y="3614420"/>
            <a:ext cx="1027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192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.1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68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.0.1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200" b="1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0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06646" y="1190625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157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40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.0.3</a:t>
            </a:r>
            <a:r>
              <a:rPr sz="1200" b="1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88029" y="1678051"/>
            <a:ext cx="680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1200" b="1" spc="-1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req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88029" y="2072767"/>
            <a:ext cx="672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1200" b="1" spc="-1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res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33472" y="1717547"/>
            <a:ext cx="5415280" cy="3093720"/>
            <a:chOff x="2633472" y="1488947"/>
            <a:chExt cx="5415280" cy="3093720"/>
          </a:xfrm>
        </p:grpSpPr>
        <p:sp>
          <p:nvSpPr>
            <p:cNvPr id="33" name="object 33"/>
            <p:cNvSpPr/>
            <p:nvPr/>
          </p:nvSpPr>
          <p:spPr>
            <a:xfrm>
              <a:off x="4463795" y="3157727"/>
              <a:ext cx="1056131" cy="142494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750820" y="2656344"/>
              <a:ext cx="1831848" cy="10667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792857" y="2679445"/>
              <a:ext cx="1675130" cy="909319"/>
            </a:xfrm>
            <a:custGeom>
              <a:avLst/>
              <a:gdLst/>
              <a:ahLst/>
              <a:cxnLst/>
              <a:rect l="l" t="t" r="r" b="b"/>
              <a:pathLst>
                <a:path w="1675129" h="909320">
                  <a:moveTo>
                    <a:pt x="1601536" y="884038"/>
                  </a:moveTo>
                  <a:lnTo>
                    <a:pt x="1589532" y="906399"/>
                  </a:lnTo>
                  <a:lnTo>
                    <a:pt x="1674621" y="908939"/>
                  </a:lnTo>
                  <a:lnTo>
                    <a:pt x="1661317" y="890016"/>
                  </a:lnTo>
                  <a:lnTo>
                    <a:pt x="1612645" y="890016"/>
                  </a:lnTo>
                  <a:lnTo>
                    <a:pt x="1601536" y="884038"/>
                  </a:lnTo>
                  <a:close/>
                </a:path>
                <a:path w="1675129" h="909320">
                  <a:moveTo>
                    <a:pt x="1613550" y="861659"/>
                  </a:moveTo>
                  <a:lnTo>
                    <a:pt x="1601536" y="884038"/>
                  </a:lnTo>
                  <a:lnTo>
                    <a:pt x="1612645" y="890016"/>
                  </a:lnTo>
                  <a:lnTo>
                    <a:pt x="1624710" y="867664"/>
                  </a:lnTo>
                  <a:lnTo>
                    <a:pt x="1613550" y="861659"/>
                  </a:lnTo>
                  <a:close/>
                </a:path>
                <a:path w="1675129" h="909320">
                  <a:moveTo>
                    <a:pt x="1625600" y="839216"/>
                  </a:moveTo>
                  <a:lnTo>
                    <a:pt x="1613550" y="861659"/>
                  </a:lnTo>
                  <a:lnTo>
                    <a:pt x="1624710" y="867664"/>
                  </a:lnTo>
                  <a:lnTo>
                    <a:pt x="1612645" y="890016"/>
                  </a:lnTo>
                  <a:lnTo>
                    <a:pt x="1661317" y="890016"/>
                  </a:lnTo>
                  <a:lnTo>
                    <a:pt x="1625600" y="839216"/>
                  </a:lnTo>
                  <a:close/>
                </a:path>
                <a:path w="1675129" h="909320">
                  <a:moveTo>
                    <a:pt x="11937" y="0"/>
                  </a:moveTo>
                  <a:lnTo>
                    <a:pt x="0" y="22352"/>
                  </a:lnTo>
                  <a:lnTo>
                    <a:pt x="1601536" y="884038"/>
                  </a:lnTo>
                  <a:lnTo>
                    <a:pt x="1613550" y="861659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633472" y="2679204"/>
              <a:ext cx="1784603" cy="10484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753106" y="2697861"/>
              <a:ext cx="1627505" cy="9716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225283" y="1488947"/>
              <a:ext cx="822959" cy="11811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529072" y="1732813"/>
              <a:ext cx="1722120" cy="23467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572505" y="1794509"/>
              <a:ext cx="1563370" cy="76200"/>
            </a:xfrm>
            <a:custGeom>
              <a:avLst/>
              <a:gdLst/>
              <a:ahLst/>
              <a:cxnLst/>
              <a:rect l="l" t="t" r="r" b="b"/>
              <a:pathLst>
                <a:path w="1563370" h="76200">
                  <a:moveTo>
                    <a:pt x="1487170" y="0"/>
                  </a:moveTo>
                  <a:lnTo>
                    <a:pt x="1487170" y="76200"/>
                  </a:lnTo>
                  <a:lnTo>
                    <a:pt x="1537970" y="50800"/>
                  </a:lnTo>
                  <a:lnTo>
                    <a:pt x="1499870" y="50800"/>
                  </a:lnTo>
                  <a:lnTo>
                    <a:pt x="1499870" y="25400"/>
                  </a:lnTo>
                  <a:lnTo>
                    <a:pt x="1537970" y="25400"/>
                  </a:lnTo>
                  <a:lnTo>
                    <a:pt x="1487170" y="0"/>
                  </a:lnTo>
                  <a:close/>
                </a:path>
                <a:path w="1563370" h="76200">
                  <a:moveTo>
                    <a:pt x="148717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487170" y="50800"/>
                  </a:lnTo>
                  <a:lnTo>
                    <a:pt x="1487170" y="25400"/>
                  </a:lnTo>
                  <a:close/>
                </a:path>
                <a:path w="1563370" h="76200">
                  <a:moveTo>
                    <a:pt x="1537970" y="25400"/>
                  </a:moveTo>
                  <a:lnTo>
                    <a:pt x="1499870" y="25400"/>
                  </a:lnTo>
                  <a:lnTo>
                    <a:pt x="1499870" y="50800"/>
                  </a:lnTo>
                  <a:lnTo>
                    <a:pt x="1537970" y="50800"/>
                  </a:lnTo>
                  <a:lnTo>
                    <a:pt x="1563370" y="38100"/>
                  </a:lnTo>
                  <a:lnTo>
                    <a:pt x="1537970" y="2540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434583" y="1877567"/>
              <a:ext cx="1738884" cy="23317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554217" y="1937130"/>
              <a:ext cx="1581785" cy="76200"/>
            </a:xfrm>
            <a:custGeom>
              <a:avLst/>
              <a:gdLst/>
              <a:ahLst/>
              <a:cxnLst/>
              <a:rect l="l" t="t" r="r" b="b"/>
              <a:pathLst>
                <a:path w="1581784" h="76200">
                  <a:moveTo>
                    <a:pt x="75692" y="0"/>
                  </a:moveTo>
                  <a:lnTo>
                    <a:pt x="0" y="39116"/>
                  </a:lnTo>
                  <a:lnTo>
                    <a:pt x="76708" y="76200"/>
                  </a:lnTo>
                  <a:lnTo>
                    <a:pt x="76371" y="50926"/>
                  </a:lnTo>
                  <a:lnTo>
                    <a:pt x="63627" y="50926"/>
                  </a:lnTo>
                  <a:lnTo>
                    <a:pt x="63373" y="25526"/>
                  </a:lnTo>
                  <a:lnTo>
                    <a:pt x="76030" y="25353"/>
                  </a:lnTo>
                  <a:lnTo>
                    <a:pt x="75692" y="0"/>
                  </a:lnTo>
                  <a:close/>
                </a:path>
                <a:path w="1581784" h="76200">
                  <a:moveTo>
                    <a:pt x="76030" y="25353"/>
                  </a:moveTo>
                  <a:lnTo>
                    <a:pt x="63373" y="25526"/>
                  </a:lnTo>
                  <a:lnTo>
                    <a:pt x="63627" y="50926"/>
                  </a:lnTo>
                  <a:lnTo>
                    <a:pt x="76368" y="50752"/>
                  </a:lnTo>
                  <a:lnTo>
                    <a:pt x="76030" y="25353"/>
                  </a:lnTo>
                  <a:close/>
                </a:path>
                <a:path w="1581784" h="76200">
                  <a:moveTo>
                    <a:pt x="76368" y="50752"/>
                  </a:moveTo>
                  <a:lnTo>
                    <a:pt x="63627" y="50926"/>
                  </a:lnTo>
                  <a:lnTo>
                    <a:pt x="76371" y="50926"/>
                  </a:lnTo>
                  <a:lnTo>
                    <a:pt x="76368" y="50752"/>
                  </a:lnTo>
                  <a:close/>
                </a:path>
                <a:path w="1581784" h="76200">
                  <a:moveTo>
                    <a:pt x="1581404" y="4699"/>
                  </a:moveTo>
                  <a:lnTo>
                    <a:pt x="76030" y="25353"/>
                  </a:lnTo>
                  <a:lnTo>
                    <a:pt x="76368" y="50752"/>
                  </a:lnTo>
                  <a:lnTo>
                    <a:pt x="1581785" y="30099"/>
                  </a:lnTo>
                  <a:lnTo>
                    <a:pt x="1581404" y="4699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7208901" y="2800350"/>
            <a:ext cx="1217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Arial" panose="020B0604020202020204"/>
                <a:cs typeface="Arial" panose="020B0604020202020204"/>
              </a:rPr>
              <a:t>Database Server  </a:t>
            </a:r>
            <a:r>
              <a:rPr sz="1200" b="1" spc="-3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1200" b="1" spc="-14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System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96917" y="4478263"/>
            <a:ext cx="1479550" cy="3873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"/>
              </a:spcBef>
            </a:pPr>
            <a:r>
              <a:rPr sz="1200" b="1" spc="-60" dirty="0">
                <a:latin typeface="Arial" panose="020B0604020202020204"/>
                <a:cs typeface="Arial" panose="020B0604020202020204"/>
              </a:rPr>
              <a:t>DNS </a:t>
            </a:r>
            <a:r>
              <a:rPr sz="1200" b="1" spc="-55" dirty="0">
                <a:latin typeface="Arial" panose="020B0604020202020204"/>
                <a:cs typeface="Arial" panose="020B0604020202020204"/>
              </a:rPr>
              <a:t>Recursor  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(Internal 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DNS</a:t>
            </a:r>
            <a:r>
              <a:rPr sz="12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Server)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41465" y="1579626"/>
            <a:ext cx="306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00" b="1" spc="-10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QL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67118" y="1151382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172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10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.0.2</a:t>
            </a:r>
            <a:r>
              <a:rPr sz="1200" b="1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50740" y="2950845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8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.8.8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.8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17211" y="2588132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Facebook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012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Web-based </a:t>
            </a:r>
            <a:r>
              <a:rPr spc="-130" dirty="0"/>
              <a:t>System </a:t>
            </a:r>
            <a:r>
              <a:rPr spc="-300" dirty="0">
                <a:solidFill>
                  <a:srgbClr val="00AFEF"/>
                </a:solidFill>
              </a:rPr>
              <a:t>&gt;&gt; </a:t>
            </a:r>
            <a:r>
              <a:rPr spc="-145" dirty="0"/>
              <a:t>Background</a:t>
            </a:r>
            <a:r>
              <a:rPr spc="-465" dirty="0"/>
              <a:t> </a:t>
            </a:r>
            <a:r>
              <a:rPr spc="-130" dirty="0"/>
              <a:t>Process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300" y="1039367"/>
            <a:ext cx="5414010" cy="2673350"/>
            <a:chOff x="114300" y="1039367"/>
            <a:chExt cx="5414010" cy="2673350"/>
          </a:xfrm>
        </p:grpSpPr>
        <p:sp>
          <p:nvSpPr>
            <p:cNvPr id="5" name="object 5"/>
            <p:cNvSpPr/>
            <p:nvPr/>
          </p:nvSpPr>
          <p:spPr>
            <a:xfrm>
              <a:off x="2189988" y="1479803"/>
              <a:ext cx="880872" cy="112014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4215" y="1039367"/>
              <a:ext cx="595884" cy="594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4300" y="1796795"/>
              <a:ext cx="809244" cy="809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0580" y="1159751"/>
              <a:ext cx="1475232" cy="6614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2604" y="1182115"/>
              <a:ext cx="1318895" cy="513715"/>
            </a:xfrm>
            <a:custGeom>
              <a:avLst/>
              <a:gdLst/>
              <a:ahLst/>
              <a:cxnLst/>
              <a:rect l="l" t="t" r="r" b="b"/>
              <a:pathLst>
                <a:path w="1318895" h="513714">
                  <a:moveTo>
                    <a:pt x="1242450" y="489931"/>
                  </a:moveTo>
                  <a:lnTo>
                    <a:pt x="1233563" y="513714"/>
                  </a:lnTo>
                  <a:lnTo>
                    <a:pt x="1318272" y="504825"/>
                  </a:lnTo>
                  <a:lnTo>
                    <a:pt x="1308599" y="494411"/>
                  </a:lnTo>
                  <a:lnTo>
                    <a:pt x="1254391" y="494411"/>
                  </a:lnTo>
                  <a:lnTo>
                    <a:pt x="1242450" y="489931"/>
                  </a:lnTo>
                  <a:close/>
                </a:path>
                <a:path w="1318895" h="513714">
                  <a:moveTo>
                    <a:pt x="1251327" y="466176"/>
                  </a:moveTo>
                  <a:lnTo>
                    <a:pt x="1242450" y="489931"/>
                  </a:lnTo>
                  <a:lnTo>
                    <a:pt x="1254391" y="494411"/>
                  </a:lnTo>
                  <a:lnTo>
                    <a:pt x="1263281" y="470662"/>
                  </a:lnTo>
                  <a:lnTo>
                    <a:pt x="1251327" y="466176"/>
                  </a:lnTo>
                  <a:close/>
                </a:path>
                <a:path w="1318895" h="513714">
                  <a:moveTo>
                    <a:pt x="1260233" y="442341"/>
                  </a:moveTo>
                  <a:lnTo>
                    <a:pt x="1251327" y="466176"/>
                  </a:lnTo>
                  <a:lnTo>
                    <a:pt x="1263281" y="470662"/>
                  </a:lnTo>
                  <a:lnTo>
                    <a:pt x="1254391" y="494411"/>
                  </a:lnTo>
                  <a:lnTo>
                    <a:pt x="1308599" y="494411"/>
                  </a:lnTo>
                  <a:lnTo>
                    <a:pt x="1260233" y="442341"/>
                  </a:lnTo>
                  <a:close/>
                </a:path>
                <a:path w="1318895" h="513714">
                  <a:moveTo>
                    <a:pt x="8915" y="0"/>
                  </a:moveTo>
                  <a:lnTo>
                    <a:pt x="0" y="23875"/>
                  </a:lnTo>
                  <a:lnTo>
                    <a:pt x="1242450" y="489931"/>
                  </a:lnTo>
                  <a:lnTo>
                    <a:pt x="1251327" y="466176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8680" y="1941601"/>
              <a:ext cx="1437132" cy="2346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1771" y="2005329"/>
              <a:ext cx="1280160" cy="83820"/>
            </a:xfrm>
            <a:custGeom>
              <a:avLst/>
              <a:gdLst/>
              <a:ahLst/>
              <a:cxnLst/>
              <a:rect l="l" t="t" r="r" b="b"/>
              <a:pathLst>
                <a:path w="1280160" h="83819">
                  <a:moveTo>
                    <a:pt x="1203458" y="25490"/>
                  </a:moveTo>
                  <a:lnTo>
                    <a:pt x="0" y="58293"/>
                  </a:lnTo>
                  <a:lnTo>
                    <a:pt x="685" y="83693"/>
                  </a:lnTo>
                  <a:lnTo>
                    <a:pt x="1204135" y="50889"/>
                  </a:lnTo>
                  <a:lnTo>
                    <a:pt x="1203458" y="25490"/>
                  </a:lnTo>
                  <a:close/>
                </a:path>
                <a:path w="1280160" h="83819">
                  <a:moveTo>
                    <a:pt x="1256612" y="25145"/>
                  </a:moveTo>
                  <a:lnTo>
                    <a:pt x="1216113" y="25145"/>
                  </a:lnTo>
                  <a:lnTo>
                    <a:pt x="1216748" y="50545"/>
                  </a:lnTo>
                  <a:lnTo>
                    <a:pt x="1204135" y="50889"/>
                  </a:lnTo>
                  <a:lnTo>
                    <a:pt x="1204810" y="76200"/>
                  </a:lnTo>
                  <a:lnTo>
                    <a:pt x="1279994" y="36068"/>
                  </a:lnTo>
                  <a:lnTo>
                    <a:pt x="1256612" y="25145"/>
                  </a:lnTo>
                  <a:close/>
                </a:path>
                <a:path w="1280160" h="83819">
                  <a:moveTo>
                    <a:pt x="1216113" y="25145"/>
                  </a:moveTo>
                  <a:lnTo>
                    <a:pt x="1203458" y="25490"/>
                  </a:lnTo>
                  <a:lnTo>
                    <a:pt x="1204135" y="50889"/>
                  </a:lnTo>
                  <a:lnTo>
                    <a:pt x="1216748" y="50545"/>
                  </a:lnTo>
                  <a:lnTo>
                    <a:pt x="1216113" y="25145"/>
                  </a:lnTo>
                  <a:close/>
                </a:path>
                <a:path w="1280160" h="83819">
                  <a:moveTo>
                    <a:pt x="1202778" y="0"/>
                  </a:moveTo>
                  <a:lnTo>
                    <a:pt x="1203458" y="25490"/>
                  </a:lnTo>
                  <a:lnTo>
                    <a:pt x="1216113" y="25145"/>
                  </a:lnTo>
                  <a:lnTo>
                    <a:pt x="1256612" y="25145"/>
                  </a:lnTo>
                  <a:lnTo>
                    <a:pt x="1202778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8683" y="2752344"/>
              <a:ext cx="960119" cy="9601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66800" y="2285974"/>
              <a:ext cx="1239012" cy="7406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08849" y="2385821"/>
              <a:ext cx="1082040" cy="582930"/>
            </a:xfrm>
            <a:custGeom>
              <a:avLst/>
              <a:gdLst/>
              <a:ahLst/>
              <a:cxnLst/>
              <a:rect l="l" t="t" r="r" b="b"/>
              <a:pathLst>
                <a:path w="1082039" h="582930">
                  <a:moveTo>
                    <a:pt x="1008338" y="24493"/>
                  </a:moveTo>
                  <a:lnTo>
                    <a:pt x="0" y="560069"/>
                  </a:lnTo>
                  <a:lnTo>
                    <a:pt x="11912" y="582421"/>
                  </a:lnTo>
                  <a:lnTo>
                    <a:pt x="1020260" y="46979"/>
                  </a:lnTo>
                  <a:lnTo>
                    <a:pt x="1008338" y="24493"/>
                  </a:lnTo>
                  <a:close/>
                </a:path>
                <a:path w="1082039" h="582930">
                  <a:moveTo>
                    <a:pt x="1068402" y="18541"/>
                  </a:moveTo>
                  <a:lnTo>
                    <a:pt x="1019543" y="18541"/>
                  </a:lnTo>
                  <a:lnTo>
                    <a:pt x="1031481" y="41020"/>
                  </a:lnTo>
                  <a:lnTo>
                    <a:pt x="1020260" y="46979"/>
                  </a:lnTo>
                  <a:lnTo>
                    <a:pt x="1032116" y="69341"/>
                  </a:lnTo>
                  <a:lnTo>
                    <a:pt x="1068402" y="18541"/>
                  </a:lnTo>
                  <a:close/>
                </a:path>
                <a:path w="1082039" h="582930">
                  <a:moveTo>
                    <a:pt x="1019543" y="18541"/>
                  </a:moveTo>
                  <a:lnTo>
                    <a:pt x="1008338" y="24493"/>
                  </a:lnTo>
                  <a:lnTo>
                    <a:pt x="1020260" y="46979"/>
                  </a:lnTo>
                  <a:lnTo>
                    <a:pt x="1031481" y="41020"/>
                  </a:lnTo>
                  <a:lnTo>
                    <a:pt x="1019543" y="18541"/>
                  </a:lnTo>
                  <a:close/>
                </a:path>
                <a:path w="1082039" h="582930">
                  <a:moveTo>
                    <a:pt x="1081646" y="0"/>
                  </a:moveTo>
                  <a:lnTo>
                    <a:pt x="996429" y="2031"/>
                  </a:lnTo>
                  <a:lnTo>
                    <a:pt x="1008338" y="24493"/>
                  </a:lnTo>
                  <a:lnTo>
                    <a:pt x="1019543" y="18541"/>
                  </a:lnTo>
                  <a:lnTo>
                    <a:pt x="1068402" y="18541"/>
                  </a:lnTo>
                  <a:lnTo>
                    <a:pt x="1081646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7804" y="1179575"/>
              <a:ext cx="1485900" cy="6629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7437" y="1270253"/>
              <a:ext cx="1328420" cy="514350"/>
            </a:xfrm>
            <a:custGeom>
              <a:avLst/>
              <a:gdLst/>
              <a:ahLst/>
              <a:cxnLst/>
              <a:rect l="l" t="t" r="r" b="b"/>
              <a:pathLst>
                <a:path w="1328420" h="514350">
                  <a:moveTo>
                    <a:pt x="75830" y="23859"/>
                  </a:moveTo>
                  <a:lnTo>
                    <a:pt x="66988" y="47621"/>
                  </a:lnTo>
                  <a:lnTo>
                    <a:pt x="1319149" y="514096"/>
                  </a:lnTo>
                  <a:lnTo>
                    <a:pt x="1327912" y="490347"/>
                  </a:lnTo>
                  <a:lnTo>
                    <a:pt x="75830" y="23859"/>
                  </a:lnTo>
                  <a:close/>
                </a:path>
                <a:path w="1328420" h="514350">
                  <a:moveTo>
                    <a:pt x="84709" y="0"/>
                  </a:moveTo>
                  <a:lnTo>
                    <a:pt x="0" y="9144"/>
                  </a:lnTo>
                  <a:lnTo>
                    <a:pt x="58102" y="71500"/>
                  </a:lnTo>
                  <a:lnTo>
                    <a:pt x="66988" y="47621"/>
                  </a:lnTo>
                  <a:lnTo>
                    <a:pt x="55067" y="43180"/>
                  </a:lnTo>
                  <a:lnTo>
                    <a:pt x="63944" y="19431"/>
                  </a:lnTo>
                  <a:lnTo>
                    <a:pt x="77478" y="19431"/>
                  </a:lnTo>
                  <a:lnTo>
                    <a:pt x="84709" y="0"/>
                  </a:lnTo>
                  <a:close/>
                </a:path>
                <a:path w="1328420" h="514350">
                  <a:moveTo>
                    <a:pt x="63944" y="19431"/>
                  </a:moveTo>
                  <a:lnTo>
                    <a:pt x="55067" y="43180"/>
                  </a:lnTo>
                  <a:lnTo>
                    <a:pt x="66988" y="47621"/>
                  </a:lnTo>
                  <a:lnTo>
                    <a:pt x="75830" y="23859"/>
                  </a:lnTo>
                  <a:lnTo>
                    <a:pt x="63944" y="19431"/>
                  </a:lnTo>
                  <a:close/>
                </a:path>
                <a:path w="1328420" h="514350">
                  <a:moveTo>
                    <a:pt x="77478" y="19431"/>
                  </a:moveTo>
                  <a:lnTo>
                    <a:pt x="63944" y="19431"/>
                  </a:lnTo>
                  <a:lnTo>
                    <a:pt x="75830" y="23859"/>
                  </a:lnTo>
                  <a:lnTo>
                    <a:pt x="77478" y="19431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92480" y="2118423"/>
              <a:ext cx="1417320" cy="2361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12113" y="2141473"/>
              <a:ext cx="1259840" cy="112395"/>
            </a:xfrm>
            <a:custGeom>
              <a:avLst/>
              <a:gdLst/>
              <a:ahLst/>
              <a:cxnLst/>
              <a:rect l="l" t="t" r="r" b="b"/>
              <a:pathLst>
                <a:path w="1259839" h="112394">
                  <a:moveTo>
                    <a:pt x="74129" y="35813"/>
                  </a:moveTo>
                  <a:lnTo>
                    <a:pt x="0" y="77850"/>
                  </a:lnTo>
                  <a:lnTo>
                    <a:pt x="78066" y="111887"/>
                  </a:lnTo>
                  <a:lnTo>
                    <a:pt x="76791" y="87249"/>
                  </a:lnTo>
                  <a:lnTo>
                    <a:pt x="64071" y="87249"/>
                  </a:lnTo>
                  <a:lnTo>
                    <a:pt x="62763" y="61849"/>
                  </a:lnTo>
                  <a:lnTo>
                    <a:pt x="75443" y="61192"/>
                  </a:lnTo>
                  <a:lnTo>
                    <a:pt x="74129" y="35813"/>
                  </a:lnTo>
                  <a:close/>
                </a:path>
                <a:path w="1259839" h="112394">
                  <a:moveTo>
                    <a:pt x="75443" y="61192"/>
                  </a:moveTo>
                  <a:lnTo>
                    <a:pt x="62763" y="61849"/>
                  </a:lnTo>
                  <a:lnTo>
                    <a:pt x="64071" y="87249"/>
                  </a:lnTo>
                  <a:lnTo>
                    <a:pt x="76757" y="86592"/>
                  </a:lnTo>
                  <a:lnTo>
                    <a:pt x="75443" y="61192"/>
                  </a:lnTo>
                  <a:close/>
                </a:path>
                <a:path w="1259839" h="112394">
                  <a:moveTo>
                    <a:pt x="76757" y="86592"/>
                  </a:moveTo>
                  <a:lnTo>
                    <a:pt x="64071" y="87249"/>
                  </a:lnTo>
                  <a:lnTo>
                    <a:pt x="76791" y="87249"/>
                  </a:lnTo>
                  <a:lnTo>
                    <a:pt x="76757" y="86592"/>
                  </a:lnTo>
                  <a:close/>
                </a:path>
                <a:path w="1259839" h="112394">
                  <a:moveTo>
                    <a:pt x="1258062" y="0"/>
                  </a:moveTo>
                  <a:lnTo>
                    <a:pt x="75443" y="61192"/>
                  </a:lnTo>
                  <a:lnTo>
                    <a:pt x="76757" y="86592"/>
                  </a:lnTo>
                  <a:lnTo>
                    <a:pt x="1259332" y="25400"/>
                  </a:lnTo>
                  <a:lnTo>
                    <a:pt x="1258062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27175" y="2467343"/>
              <a:ext cx="1207020" cy="7239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46810" y="2490469"/>
              <a:ext cx="1049655" cy="565785"/>
            </a:xfrm>
            <a:custGeom>
              <a:avLst/>
              <a:gdLst/>
              <a:ahLst/>
              <a:cxnLst/>
              <a:rect l="l" t="t" r="r" b="b"/>
              <a:pathLst>
                <a:path w="1049655" h="565785">
                  <a:moveTo>
                    <a:pt x="49415" y="496316"/>
                  </a:moveTo>
                  <a:lnTo>
                    <a:pt x="0" y="565657"/>
                  </a:lnTo>
                  <a:lnTo>
                    <a:pt x="85166" y="563499"/>
                  </a:lnTo>
                  <a:lnTo>
                    <a:pt x="76448" y="547116"/>
                  </a:lnTo>
                  <a:lnTo>
                    <a:pt x="62039" y="547116"/>
                  </a:lnTo>
                  <a:lnTo>
                    <a:pt x="50114" y="524637"/>
                  </a:lnTo>
                  <a:lnTo>
                    <a:pt x="61318" y="518684"/>
                  </a:lnTo>
                  <a:lnTo>
                    <a:pt x="49415" y="496316"/>
                  </a:lnTo>
                  <a:close/>
                </a:path>
                <a:path w="1049655" h="565785">
                  <a:moveTo>
                    <a:pt x="61318" y="518684"/>
                  </a:moveTo>
                  <a:lnTo>
                    <a:pt x="50114" y="524637"/>
                  </a:lnTo>
                  <a:lnTo>
                    <a:pt x="62039" y="547116"/>
                  </a:lnTo>
                  <a:lnTo>
                    <a:pt x="73271" y="541146"/>
                  </a:lnTo>
                  <a:lnTo>
                    <a:pt x="61318" y="518684"/>
                  </a:lnTo>
                  <a:close/>
                </a:path>
                <a:path w="1049655" h="565785">
                  <a:moveTo>
                    <a:pt x="73271" y="541146"/>
                  </a:moveTo>
                  <a:lnTo>
                    <a:pt x="62039" y="547116"/>
                  </a:lnTo>
                  <a:lnTo>
                    <a:pt x="76448" y="547116"/>
                  </a:lnTo>
                  <a:lnTo>
                    <a:pt x="73271" y="541146"/>
                  </a:lnTo>
                  <a:close/>
                </a:path>
                <a:path w="1049655" h="565785">
                  <a:moveTo>
                    <a:pt x="1037590" y="0"/>
                  </a:moveTo>
                  <a:lnTo>
                    <a:pt x="61318" y="518684"/>
                  </a:lnTo>
                  <a:lnTo>
                    <a:pt x="73271" y="541146"/>
                  </a:lnTo>
                  <a:lnTo>
                    <a:pt x="1049528" y="22352"/>
                  </a:lnTo>
                  <a:lnTo>
                    <a:pt x="1037590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51988" y="1941601"/>
              <a:ext cx="1382267" cy="23467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71622" y="2004313"/>
              <a:ext cx="1224915" cy="76200"/>
            </a:xfrm>
            <a:custGeom>
              <a:avLst/>
              <a:gdLst/>
              <a:ahLst/>
              <a:cxnLst/>
              <a:rect l="l" t="t" r="r" b="b"/>
              <a:pathLst>
                <a:path w="1224914" h="76200">
                  <a:moveTo>
                    <a:pt x="76707" y="0"/>
                  </a:moveTo>
                  <a:lnTo>
                    <a:pt x="0" y="37084"/>
                  </a:lnTo>
                  <a:lnTo>
                    <a:pt x="75691" y="76200"/>
                  </a:lnTo>
                  <a:lnTo>
                    <a:pt x="76029" y="50851"/>
                  </a:lnTo>
                  <a:lnTo>
                    <a:pt x="63372" y="50673"/>
                  </a:lnTo>
                  <a:lnTo>
                    <a:pt x="63626" y="25273"/>
                  </a:lnTo>
                  <a:lnTo>
                    <a:pt x="76371" y="25273"/>
                  </a:lnTo>
                  <a:lnTo>
                    <a:pt x="76707" y="0"/>
                  </a:lnTo>
                  <a:close/>
                </a:path>
                <a:path w="1224914" h="76200">
                  <a:moveTo>
                    <a:pt x="76368" y="25452"/>
                  </a:moveTo>
                  <a:lnTo>
                    <a:pt x="76029" y="50851"/>
                  </a:lnTo>
                  <a:lnTo>
                    <a:pt x="1224406" y="67056"/>
                  </a:lnTo>
                  <a:lnTo>
                    <a:pt x="1224788" y="41656"/>
                  </a:lnTo>
                  <a:lnTo>
                    <a:pt x="76368" y="25452"/>
                  </a:lnTo>
                  <a:close/>
                </a:path>
                <a:path w="1224914" h="76200">
                  <a:moveTo>
                    <a:pt x="63626" y="25273"/>
                  </a:moveTo>
                  <a:lnTo>
                    <a:pt x="63372" y="50673"/>
                  </a:lnTo>
                  <a:lnTo>
                    <a:pt x="76029" y="50851"/>
                  </a:lnTo>
                  <a:lnTo>
                    <a:pt x="76368" y="25452"/>
                  </a:lnTo>
                  <a:lnTo>
                    <a:pt x="63626" y="25273"/>
                  </a:lnTo>
                  <a:close/>
                </a:path>
                <a:path w="1224914" h="76200">
                  <a:moveTo>
                    <a:pt x="76371" y="25273"/>
                  </a:moveTo>
                  <a:lnTo>
                    <a:pt x="63626" y="25273"/>
                  </a:lnTo>
                  <a:lnTo>
                    <a:pt x="76368" y="25452"/>
                  </a:lnTo>
                  <a:lnTo>
                    <a:pt x="76371" y="25273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22672" y="1392935"/>
              <a:ext cx="1105407" cy="12639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49523" y="1854733"/>
              <a:ext cx="1373124" cy="23467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92704" y="1914525"/>
              <a:ext cx="1215390" cy="76200"/>
            </a:xfrm>
            <a:custGeom>
              <a:avLst/>
              <a:gdLst/>
              <a:ahLst/>
              <a:cxnLst/>
              <a:rect l="l" t="t" r="r" b="b"/>
              <a:pathLst>
                <a:path w="1215389" h="76200">
                  <a:moveTo>
                    <a:pt x="1139570" y="0"/>
                  </a:moveTo>
                  <a:lnTo>
                    <a:pt x="1139106" y="25295"/>
                  </a:lnTo>
                  <a:lnTo>
                    <a:pt x="1151762" y="25526"/>
                  </a:lnTo>
                  <a:lnTo>
                    <a:pt x="1151255" y="50926"/>
                  </a:lnTo>
                  <a:lnTo>
                    <a:pt x="1138635" y="50926"/>
                  </a:lnTo>
                  <a:lnTo>
                    <a:pt x="1138173" y="76073"/>
                  </a:lnTo>
                  <a:lnTo>
                    <a:pt x="1190998" y="50926"/>
                  </a:lnTo>
                  <a:lnTo>
                    <a:pt x="1151255" y="50926"/>
                  </a:lnTo>
                  <a:lnTo>
                    <a:pt x="1138640" y="50695"/>
                  </a:lnTo>
                  <a:lnTo>
                    <a:pt x="1191483" y="50695"/>
                  </a:lnTo>
                  <a:lnTo>
                    <a:pt x="1215008" y="39497"/>
                  </a:lnTo>
                  <a:lnTo>
                    <a:pt x="1139570" y="0"/>
                  </a:lnTo>
                  <a:close/>
                </a:path>
                <a:path w="1215389" h="76200">
                  <a:moveTo>
                    <a:pt x="1139106" y="25295"/>
                  </a:moveTo>
                  <a:lnTo>
                    <a:pt x="1138640" y="50695"/>
                  </a:lnTo>
                  <a:lnTo>
                    <a:pt x="1151255" y="50926"/>
                  </a:lnTo>
                  <a:lnTo>
                    <a:pt x="1151762" y="25526"/>
                  </a:lnTo>
                  <a:lnTo>
                    <a:pt x="1139106" y="25295"/>
                  </a:lnTo>
                  <a:close/>
                </a:path>
                <a:path w="1215389" h="76200">
                  <a:moveTo>
                    <a:pt x="507" y="4444"/>
                  </a:moveTo>
                  <a:lnTo>
                    <a:pt x="0" y="29844"/>
                  </a:lnTo>
                  <a:lnTo>
                    <a:pt x="1138640" y="50695"/>
                  </a:lnTo>
                  <a:lnTo>
                    <a:pt x="1139106" y="25295"/>
                  </a:lnTo>
                  <a:lnTo>
                    <a:pt x="507" y="4444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30251" y="1652396"/>
            <a:ext cx="1027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192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.1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68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.0.1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b="1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251" y="3614420"/>
            <a:ext cx="1027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192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.1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68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.0.1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200" b="1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0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06646" y="1190625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157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40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.0.3</a:t>
            </a:r>
            <a:r>
              <a:rPr sz="1200" b="1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88029" y="1678051"/>
            <a:ext cx="680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1200" b="1" spc="-1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req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88029" y="2072767"/>
            <a:ext cx="672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1200" b="1" spc="-1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res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33472" y="1488947"/>
            <a:ext cx="5415280" cy="3093720"/>
            <a:chOff x="2633472" y="1488947"/>
            <a:chExt cx="5415280" cy="3093720"/>
          </a:xfrm>
        </p:grpSpPr>
        <p:sp>
          <p:nvSpPr>
            <p:cNvPr id="32" name="object 32"/>
            <p:cNvSpPr/>
            <p:nvPr/>
          </p:nvSpPr>
          <p:spPr>
            <a:xfrm>
              <a:off x="4463795" y="3157727"/>
              <a:ext cx="1056131" cy="142494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750820" y="2656344"/>
              <a:ext cx="1831848" cy="10667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792857" y="2679445"/>
              <a:ext cx="1675130" cy="909319"/>
            </a:xfrm>
            <a:custGeom>
              <a:avLst/>
              <a:gdLst/>
              <a:ahLst/>
              <a:cxnLst/>
              <a:rect l="l" t="t" r="r" b="b"/>
              <a:pathLst>
                <a:path w="1675129" h="909320">
                  <a:moveTo>
                    <a:pt x="1601536" y="884038"/>
                  </a:moveTo>
                  <a:lnTo>
                    <a:pt x="1589532" y="906399"/>
                  </a:lnTo>
                  <a:lnTo>
                    <a:pt x="1674621" y="908939"/>
                  </a:lnTo>
                  <a:lnTo>
                    <a:pt x="1661317" y="890016"/>
                  </a:lnTo>
                  <a:lnTo>
                    <a:pt x="1612645" y="890016"/>
                  </a:lnTo>
                  <a:lnTo>
                    <a:pt x="1601536" y="884038"/>
                  </a:lnTo>
                  <a:close/>
                </a:path>
                <a:path w="1675129" h="909320">
                  <a:moveTo>
                    <a:pt x="1613550" y="861659"/>
                  </a:moveTo>
                  <a:lnTo>
                    <a:pt x="1601536" y="884038"/>
                  </a:lnTo>
                  <a:lnTo>
                    <a:pt x="1612645" y="890016"/>
                  </a:lnTo>
                  <a:lnTo>
                    <a:pt x="1624710" y="867664"/>
                  </a:lnTo>
                  <a:lnTo>
                    <a:pt x="1613550" y="861659"/>
                  </a:lnTo>
                  <a:close/>
                </a:path>
                <a:path w="1675129" h="909320">
                  <a:moveTo>
                    <a:pt x="1625600" y="839216"/>
                  </a:moveTo>
                  <a:lnTo>
                    <a:pt x="1613550" y="861659"/>
                  </a:lnTo>
                  <a:lnTo>
                    <a:pt x="1624710" y="867664"/>
                  </a:lnTo>
                  <a:lnTo>
                    <a:pt x="1612645" y="890016"/>
                  </a:lnTo>
                  <a:lnTo>
                    <a:pt x="1661317" y="890016"/>
                  </a:lnTo>
                  <a:lnTo>
                    <a:pt x="1625600" y="839216"/>
                  </a:lnTo>
                  <a:close/>
                </a:path>
                <a:path w="1675129" h="909320">
                  <a:moveTo>
                    <a:pt x="11937" y="0"/>
                  </a:moveTo>
                  <a:lnTo>
                    <a:pt x="0" y="22352"/>
                  </a:lnTo>
                  <a:lnTo>
                    <a:pt x="1601536" y="884038"/>
                  </a:lnTo>
                  <a:lnTo>
                    <a:pt x="1613550" y="861659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633472" y="2679204"/>
              <a:ext cx="1784603" cy="10484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753106" y="2697861"/>
              <a:ext cx="1627505" cy="9716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225283" y="1488947"/>
              <a:ext cx="822959" cy="11811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529072" y="1732813"/>
              <a:ext cx="1722120" cy="23467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572505" y="1794509"/>
              <a:ext cx="1563370" cy="76200"/>
            </a:xfrm>
            <a:custGeom>
              <a:avLst/>
              <a:gdLst/>
              <a:ahLst/>
              <a:cxnLst/>
              <a:rect l="l" t="t" r="r" b="b"/>
              <a:pathLst>
                <a:path w="1563370" h="76200">
                  <a:moveTo>
                    <a:pt x="1487170" y="0"/>
                  </a:moveTo>
                  <a:lnTo>
                    <a:pt x="1487170" y="76200"/>
                  </a:lnTo>
                  <a:lnTo>
                    <a:pt x="1537970" y="50800"/>
                  </a:lnTo>
                  <a:lnTo>
                    <a:pt x="1499870" y="50800"/>
                  </a:lnTo>
                  <a:lnTo>
                    <a:pt x="1499870" y="25400"/>
                  </a:lnTo>
                  <a:lnTo>
                    <a:pt x="1537970" y="25400"/>
                  </a:lnTo>
                  <a:lnTo>
                    <a:pt x="1487170" y="0"/>
                  </a:lnTo>
                  <a:close/>
                </a:path>
                <a:path w="1563370" h="76200">
                  <a:moveTo>
                    <a:pt x="148717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487170" y="50800"/>
                  </a:lnTo>
                  <a:lnTo>
                    <a:pt x="1487170" y="25400"/>
                  </a:lnTo>
                  <a:close/>
                </a:path>
                <a:path w="1563370" h="76200">
                  <a:moveTo>
                    <a:pt x="1537970" y="25400"/>
                  </a:moveTo>
                  <a:lnTo>
                    <a:pt x="1499870" y="25400"/>
                  </a:lnTo>
                  <a:lnTo>
                    <a:pt x="1499870" y="50800"/>
                  </a:lnTo>
                  <a:lnTo>
                    <a:pt x="1537970" y="50800"/>
                  </a:lnTo>
                  <a:lnTo>
                    <a:pt x="1563370" y="38100"/>
                  </a:lnTo>
                  <a:lnTo>
                    <a:pt x="1537970" y="2540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434583" y="1877567"/>
              <a:ext cx="1738884" cy="23317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554217" y="1937130"/>
              <a:ext cx="1581785" cy="76200"/>
            </a:xfrm>
            <a:custGeom>
              <a:avLst/>
              <a:gdLst/>
              <a:ahLst/>
              <a:cxnLst/>
              <a:rect l="l" t="t" r="r" b="b"/>
              <a:pathLst>
                <a:path w="1581784" h="76200">
                  <a:moveTo>
                    <a:pt x="75692" y="0"/>
                  </a:moveTo>
                  <a:lnTo>
                    <a:pt x="0" y="39116"/>
                  </a:lnTo>
                  <a:lnTo>
                    <a:pt x="76708" y="76200"/>
                  </a:lnTo>
                  <a:lnTo>
                    <a:pt x="76371" y="50926"/>
                  </a:lnTo>
                  <a:lnTo>
                    <a:pt x="63627" y="50926"/>
                  </a:lnTo>
                  <a:lnTo>
                    <a:pt x="63373" y="25526"/>
                  </a:lnTo>
                  <a:lnTo>
                    <a:pt x="76030" y="25353"/>
                  </a:lnTo>
                  <a:lnTo>
                    <a:pt x="75692" y="0"/>
                  </a:lnTo>
                  <a:close/>
                </a:path>
                <a:path w="1581784" h="76200">
                  <a:moveTo>
                    <a:pt x="76030" y="25353"/>
                  </a:moveTo>
                  <a:lnTo>
                    <a:pt x="63373" y="25526"/>
                  </a:lnTo>
                  <a:lnTo>
                    <a:pt x="63627" y="50926"/>
                  </a:lnTo>
                  <a:lnTo>
                    <a:pt x="76368" y="50752"/>
                  </a:lnTo>
                  <a:lnTo>
                    <a:pt x="76030" y="25353"/>
                  </a:lnTo>
                  <a:close/>
                </a:path>
                <a:path w="1581784" h="76200">
                  <a:moveTo>
                    <a:pt x="76368" y="50752"/>
                  </a:moveTo>
                  <a:lnTo>
                    <a:pt x="63627" y="50926"/>
                  </a:lnTo>
                  <a:lnTo>
                    <a:pt x="76371" y="50926"/>
                  </a:lnTo>
                  <a:lnTo>
                    <a:pt x="76368" y="50752"/>
                  </a:lnTo>
                  <a:close/>
                </a:path>
                <a:path w="1581784" h="76200">
                  <a:moveTo>
                    <a:pt x="1581404" y="4699"/>
                  </a:moveTo>
                  <a:lnTo>
                    <a:pt x="76030" y="25353"/>
                  </a:lnTo>
                  <a:lnTo>
                    <a:pt x="76368" y="50752"/>
                  </a:lnTo>
                  <a:lnTo>
                    <a:pt x="1581785" y="30099"/>
                  </a:lnTo>
                  <a:lnTo>
                    <a:pt x="1581404" y="4699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7208901" y="2800350"/>
            <a:ext cx="1217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Arial" panose="020B0604020202020204"/>
                <a:cs typeface="Arial" panose="020B0604020202020204"/>
              </a:rPr>
              <a:t>Database Server  </a:t>
            </a:r>
            <a:r>
              <a:rPr sz="1200" b="1" spc="-3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1200" b="1" spc="-14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System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41465" y="1579626"/>
            <a:ext cx="306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00" b="1" spc="-10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QL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67118" y="1151382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172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10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.0.2</a:t>
            </a:r>
            <a:r>
              <a:rPr sz="1200" b="1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50740" y="2950845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8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.8.8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.8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17211" y="2588132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Facebook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5150" y="1630611"/>
            <a:ext cx="1692275" cy="1475105"/>
            <a:chOff x="35150" y="1630611"/>
            <a:chExt cx="1692275" cy="1475105"/>
          </a:xfrm>
        </p:grpSpPr>
        <p:sp>
          <p:nvSpPr>
            <p:cNvPr id="48" name="object 48"/>
            <p:cNvSpPr/>
            <p:nvPr/>
          </p:nvSpPr>
          <p:spPr>
            <a:xfrm>
              <a:off x="35150" y="1630611"/>
              <a:ext cx="1692275" cy="1283335"/>
            </a:xfrm>
            <a:custGeom>
              <a:avLst/>
              <a:gdLst/>
              <a:ahLst/>
              <a:cxnLst/>
              <a:rect l="l" t="t" r="r" b="b"/>
              <a:pathLst>
                <a:path w="1692275" h="1283335">
                  <a:moveTo>
                    <a:pt x="1318784" y="0"/>
                  </a:moveTo>
                  <a:lnTo>
                    <a:pt x="1277311" y="3518"/>
                  </a:lnTo>
                  <a:lnTo>
                    <a:pt x="1237382" y="16307"/>
                  </a:lnTo>
                  <a:lnTo>
                    <a:pt x="1200603" y="38232"/>
                  </a:lnTo>
                  <a:lnTo>
                    <a:pt x="1168580" y="69156"/>
                  </a:lnTo>
                  <a:lnTo>
                    <a:pt x="1155882" y="53840"/>
                  </a:lnTo>
                  <a:lnTo>
                    <a:pt x="1125952" y="28258"/>
                  </a:lnTo>
                  <a:lnTo>
                    <a:pt x="1065668" y="2915"/>
                  </a:lnTo>
                  <a:lnTo>
                    <a:pt x="1021478" y="25"/>
                  </a:lnTo>
                  <a:lnTo>
                    <a:pt x="978631" y="8799"/>
                  </a:lnTo>
                  <a:lnTo>
                    <a:pt x="939310" y="28473"/>
                  </a:lnTo>
                  <a:lnTo>
                    <a:pt x="905696" y="58287"/>
                  </a:lnTo>
                  <a:lnTo>
                    <a:pt x="879973" y="97477"/>
                  </a:lnTo>
                  <a:lnTo>
                    <a:pt x="868839" y="86936"/>
                  </a:lnTo>
                  <a:lnTo>
                    <a:pt x="831484" y="60647"/>
                  </a:lnTo>
                  <a:lnTo>
                    <a:pt x="786650" y="42479"/>
                  </a:lnTo>
                  <a:lnTo>
                    <a:pt x="740503" y="35518"/>
                  </a:lnTo>
                  <a:lnTo>
                    <a:pt x="694737" y="39226"/>
                  </a:lnTo>
                  <a:lnTo>
                    <a:pt x="651046" y="53070"/>
                  </a:lnTo>
                  <a:lnTo>
                    <a:pt x="611122" y="76512"/>
                  </a:lnTo>
                  <a:lnTo>
                    <a:pt x="576660" y="109019"/>
                  </a:lnTo>
                  <a:lnTo>
                    <a:pt x="549354" y="150055"/>
                  </a:lnTo>
                  <a:lnTo>
                    <a:pt x="509636" y="130415"/>
                  </a:lnTo>
                  <a:lnTo>
                    <a:pt x="467604" y="117908"/>
                  </a:lnTo>
                  <a:lnTo>
                    <a:pt x="424152" y="112711"/>
                  </a:lnTo>
                  <a:lnTo>
                    <a:pt x="380177" y="115003"/>
                  </a:lnTo>
                  <a:lnTo>
                    <a:pt x="333696" y="125977"/>
                  </a:lnTo>
                  <a:lnTo>
                    <a:pt x="291062" y="144775"/>
                  </a:lnTo>
                  <a:lnTo>
                    <a:pt x="252914" y="170525"/>
                  </a:lnTo>
                  <a:lnTo>
                    <a:pt x="219891" y="202359"/>
                  </a:lnTo>
                  <a:lnTo>
                    <a:pt x="192632" y="239407"/>
                  </a:lnTo>
                  <a:lnTo>
                    <a:pt x="171775" y="280799"/>
                  </a:lnTo>
                  <a:lnTo>
                    <a:pt x="157958" y="325665"/>
                  </a:lnTo>
                  <a:lnTo>
                    <a:pt x="151821" y="373136"/>
                  </a:lnTo>
                  <a:lnTo>
                    <a:pt x="154003" y="422343"/>
                  </a:lnTo>
                  <a:lnTo>
                    <a:pt x="152580" y="426280"/>
                  </a:lnTo>
                  <a:lnTo>
                    <a:pt x="113506" y="435436"/>
                  </a:lnTo>
                  <a:lnTo>
                    <a:pt x="78016" y="453521"/>
                  </a:lnTo>
                  <a:lnTo>
                    <a:pt x="47496" y="479608"/>
                  </a:lnTo>
                  <a:lnTo>
                    <a:pt x="23330" y="512767"/>
                  </a:lnTo>
                  <a:lnTo>
                    <a:pt x="5733" y="556474"/>
                  </a:lnTo>
                  <a:lnTo>
                    <a:pt x="0" y="601864"/>
                  </a:lnTo>
                  <a:lnTo>
                    <a:pt x="5550" y="646641"/>
                  </a:lnTo>
                  <a:lnTo>
                    <a:pt x="21806" y="688506"/>
                  </a:lnTo>
                  <a:lnTo>
                    <a:pt x="48187" y="725165"/>
                  </a:lnTo>
                  <a:lnTo>
                    <a:pt x="84113" y="754321"/>
                  </a:lnTo>
                  <a:lnTo>
                    <a:pt x="61802" y="785041"/>
                  </a:lnTo>
                  <a:lnTo>
                    <a:pt x="46611" y="819583"/>
                  </a:lnTo>
                  <a:lnTo>
                    <a:pt x="38952" y="856673"/>
                  </a:lnTo>
                  <a:lnTo>
                    <a:pt x="39234" y="895037"/>
                  </a:lnTo>
                  <a:lnTo>
                    <a:pt x="50572" y="940703"/>
                  </a:lnTo>
                  <a:lnTo>
                    <a:pt x="72399" y="980329"/>
                  </a:lnTo>
                  <a:lnTo>
                    <a:pt x="102913" y="1012448"/>
                  </a:lnTo>
                  <a:lnTo>
                    <a:pt x="140308" y="1035593"/>
                  </a:lnTo>
                  <a:lnTo>
                    <a:pt x="182781" y="1048295"/>
                  </a:lnTo>
                  <a:lnTo>
                    <a:pt x="228526" y="1049088"/>
                  </a:lnTo>
                  <a:lnTo>
                    <a:pt x="230647" y="1052898"/>
                  </a:lnTo>
                  <a:lnTo>
                    <a:pt x="260355" y="1096126"/>
                  </a:lnTo>
                  <a:lnTo>
                    <a:pt x="294108" y="1131330"/>
                  </a:lnTo>
                  <a:lnTo>
                    <a:pt x="332131" y="1160067"/>
                  </a:lnTo>
                  <a:lnTo>
                    <a:pt x="373571" y="1182119"/>
                  </a:lnTo>
                  <a:lnTo>
                    <a:pt x="417575" y="1197265"/>
                  </a:lnTo>
                  <a:lnTo>
                    <a:pt x="463290" y="1205286"/>
                  </a:lnTo>
                  <a:lnTo>
                    <a:pt x="509863" y="1205964"/>
                  </a:lnTo>
                  <a:lnTo>
                    <a:pt x="556439" y="1199078"/>
                  </a:lnTo>
                  <a:lnTo>
                    <a:pt x="602166" y="1184408"/>
                  </a:lnTo>
                  <a:lnTo>
                    <a:pt x="646191" y="1161737"/>
                  </a:lnTo>
                  <a:lnTo>
                    <a:pt x="674653" y="1198565"/>
                  </a:lnTo>
                  <a:lnTo>
                    <a:pt x="708521" y="1229571"/>
                  </a:lnTo>
                  <a:lnTo>
                    <a:pt x="746988" y="1254123"/>
                  </a:lnTo>
                  <a:lnTo>
                    <a:pt x="789244" y="1271592"/>
                  </a:lnTo>
                  <a:lnTo>
                    <a:pt x="835924" y="1281631"/>
                  </a:lnTo>
                  <a:lnTo>
                    <a:pt x="882254" y="1282882"/>
                  </a:lnTo>
                  <a:lnTo>
                    <a:pt x="927303" y="1275863"/>
                  </a:lnTo>
                  <a:lnTo>
                    <a:pt x="970141" y="1261088"/>
                  </a:lnTo>
                  <a:lnTo>
                    <a:pt x="1009839" y="1239075"/>
                  </a:lnTo>
                  <a:lnTo>
                    <a:pt x="1045465" y="1210340"/>
                  </a:lnTo>
                  <a:lnTo>
                    <a:pt x="1076091" y="1175399"/>
                  </a:lnTo>
                  <a:lnTo>
                    <a:pt x="1100785" y="1134769"/>
                  </a:lnTo>
                  <a:lnTo>
                    <a:pt x="1118618" y="1088966"/>
                  </a:lnTo>
                  <a:lnTo>
                    <a:pt x="1146139" y="1104110"/>
                  </a:lnTo>
                  <a:lnTo>
                    <a:pt x="1175265" y="1115159"/>
                  </a:lnTo>
                  <a:lnTo>
                    <a:pt x="1205570" y="1121970"/>
                  </a:lnTo>
                  <a:lnTo>
                    <a:pt x="1236627" y="1124399"/>
                  </a:lnTo>
                  <a:lnTo>
                    <a:pt x="1282271" y="1120024"/>
                  </a:lnTo>
                  <a:lnTo>
                    <a:pt x="1324864" y="1106758"/>
                  </a:lnTo>
                  <a:lnTo>
                    <a:pt x="1363486" y="1085532"/>
                  </a:lnTo>
                  <a:lnTo>
                    <a:pt x="1397218" y="1057279"/>
                  </a:lnTo>
                  <a:lnTo>
                    <a:pt x="1425140" y="1022930"/>
                  </a:lnTo>
                  <a:lnTo>
                    <a:pt x="1446332" y="983417"/>
                  </a:lnTo>
                  <a:lnTo>
                    <a:pt x="1459874" y="939671"/>
                  </a:lnTo>
                  <a:lnTo>
                    <a:pt x="1464846" y="892624"/>
                  </a:lnTo>
                  <a:lnTo>
                    <a:pt x="1498142" y="885442"/>
                  </a:lnTo>
                  <a:lnTo>
                    <a:pt x="1560447" y="858316"/>
                  </a:lnTo>
                  <a:lnTo>
                    <a:pt x="1623888" y="805269"/>
                  </a:lnTo>
                  <a:lnTo>
                    <a:pt x="1651978" y="766939"/>
                  </a:lnTo>
                  <a:lnTo>
                    <a:pt x="1672801" y="724871"/>
                  </a:lnTo>
                  <a:lnTo>
                    <a:pt x="1686222" y="680150"/>
                  </a:lnTo>
                  <a:lnTo>
                    <a:pt x="1692100" y="633861"/>
                  </a:lnTo>
                  <a:lnTo>
                    <a:pt x="1690299" y="587090"/>
                  </a:lnTo>
                  <a:lnTo>
                    <a:pt x="1680681" y="540920"/>
                  </a:lnTo>
                  <a:lnTo>
                    <a:pt x="1663106" y="496438"/>
                  </a:lnTo>
                  <a:lnTo>
                    <a:pt x="1637439" y="454728"/>
                  </a:lnTo>
                  <a:lnTo>
                    <a:pt x="1642741" y="440694"/>
                  </a:lnTo>
                  <a:lnTo>
                    <a:pt x="1645047" y="433546"/>
                  </a:lnTo>
                  <a:lnTo>
                    <a:pt x="1647091" y="426280"/>
                  </a:lnTo>
                  <a:lnTo>
                    <a:pt x="1654328" y="377007"/>
                  </a:lnTo>
                  <a:lnTo>
                    <a:pt x="1650715" y="328877"/>
                  </a:lnTo>
                  <a:lnTo>
                    <a:pt x="1637127" y="283481"/>
                  </a:lnTo>
                  <a:lnTo>
                    <a:pt x="1614440" y="242413"/>
                  </a:lnTo>
                  <a:lnTo>
                    <a:pt x="1583528" y="207266"/>
                  </a:lnTo>
                  <a:lnTo>
                    <a:pt x="1545267" y="179632"/>
                  </a:lnTo>
                  <a:lnTo>
                    <a:pt x="1500533" y="161104"/>
                  </a:lnTo>
                  <a:lnTo>
                    <a:pt x="1491976" y="128451"/>
                  </a:lnTo>
                  <a:lnTo>
                    <a:pt x="1459528" y="70432"/>
                  </a:lnTo>
                  <a:lnTo>
                    <a:pt x="1399934" y="21316"/>
                  </a:lnTo>
                  <a:lnTo>
                    <a:pt x="1360194" y="5887"/>
                  </a:lnTo>
                  <a:lnTo>
                    <a:pt x="1318784" y="0"/>
                  </a:lnTo>
                  <a:close/>
                </a:path>
              </a:pathLst>
            </a:custGeom>
            <a:solidFill>
              <a:srgbClr val="092C50">
                <a:alpha val="9215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76973" y="2812161"/>
              <a:ext cx="225628" cy="2932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30251" y="2113026"/>
            <a:ext cx="1151255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Information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192.168.0.115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827600" y="1498000"/>
            <a:ext cx="1692275" cy="1473200"/>
            <a:chOff x="6827600" y="1498000"/>
            <a:chExt cx="1692275" cy="1473200"/>
          </a:xfrm>
        </p:grpSpPr>
        <p:sp>
          <p:nvSpPr>
            <p:cNvPr id="52" name="object 52"/>
            <p:cNvSpPr/>
            <p:nvPr/>
          </p:nvSpPr>
          <p:spPr>
            <a:xfrm>
              <a:off x="6827600" y="1498000"/>
              <a:ext cx="1692275" cy="1282065"/>
            </a:xfrm>
            <a:custGeom>
              <a:avLst/>
              <a:gdLst/>
              <a:ahLst/>
              <a:cxnLst/>
              <a:rect l="l" t="t" r="r" b="b"/>
              <a:pathLst>
                <a:path w="1692275" h="1282064">
                  <a:moveTo>
                    <a:pt x="1318801" y="0"/>
                  </a:moveTo>
                  <a:lnTo>
                    <a:pt x="1277325" y="3532"/>
                  </a:lnTo>
                  <a:lnTo>
                    <a:pt x="1237391" y="16328"/>
                  </a:lnTo>
                  <a:lnTo>
                    <a:pt x="1200605" y="38255"/>
                  </a:lnTo>
                  <a:lnTo>
                    <a:pt x="1168574" y="69179"/>
                  </a:lnTo>
                  <a:lnTo>
                    <a:pt x="1155909" y="53864"/>
                  </a:lnTo>
                  <a:lnTo>
                    <a:pt x="1125961" y="28281"/>
                  </a:lnTo>
                  <a:lnTo>
                    <a:pt x="1065688" y="2973"/>
                  </a:lnTo>
                  <a:lnTo>
                    <a:pt x="1021508" y="73"/>
                  </a:lnTo>
                  <a:lnTo>
                    <a:pt x="978661" y="8807"/>
                  </a:lnTo>
                  <a:lnTo>
                    <a:pt x="939339" y="28431"/>
                  </a:lnTo>
                  <a:lnTo>
                    <a:pt x="905731" y="58201"/>
                  </a:lnTo>
                  <a:lnTo>
                    <a:pt x="880030" y="97373"/>
                  </a:lnTo>
                  <a:lnTo>
                    <a:pt x="868895" y="86832"/>
                  </a:lnTo>
                  <a:lnTo>
                    <a:pt x="831516" y="60543"/>
                  </a:lnTo>
                  <a:lnTo>
                    <a:pt x="786692" y="42416"/>
                  </a:lnTo>
                  <a:lnTo>
                    <a:pt x="740547" y="35467"/>
                  </a:lnTo>
                  <a:lnTo>
                    <a:pt x="694775" y="39166"/>
                  </a:lnTo>
                  <a:lnTo>
                    <a:pt x="651072" y="52983"/>
                  </a:lnTo>
                  <a:lnTo>
                    <a:pt x="611132" y="76385"/>
                  </a:lnTo>
                  <a:lnTo>
                    <a:pt x="576650" y="108843"/>
                  </a:lnTo>
                  <a:lnTo>
                    <a:pt x="549322" y="149824"/>
                  </a:lnTo>
                  <a:lnTo>
                    <a:pt x="509656" y="130205"/>
                  </a:lnTo>
                  <a:lnTo>
                    <a:pt x="467645" y="117741"/>
                  </a:lnTo>
                  <a:lnTo>
                    <a:pt x="424181" y="112588"/>
                  </a:lnTo>
                  <a:lnTo>
                    <a:pt x="380158" y="114899"/>
                  </a:lnTo>
                  <a:lnTo>
                    <a:pt x="333692" y="125865"/>
                  </a:lnTo>
                  <a:lnTo>
                    <a:pt x="291073" y="144638"/>
                  </a:lnTo>
                  <a:lnTo>
                    <a:pt x="252936" y="170351"/>
                  </a:lnTo>
                  <a:lnTo>
                    <a:pt x="219921" y="202139"/>
                  </a:lnTo>
                  <a:lnTo>
                    <a:pt x="192664" y="239134"/>
                  </a:lnTo>
                  <a:lnTo>
                    <a:pt x="171802" y="280470"/>
                  </a:lnTo>
                  <a:lnTo>
                    <a:pt x="157975" y="325280"/>
                  </a:lnTo>
                  <a:lnTo>
                    <a:pt x="151818" y="372699"/>
                  </a:lnTo>
                  <a:lnTo>
                    <a:pt x="153971" y="421858"/>
                  </a:lnTo>
                  <a:lnTo>
                    <a:pt x="152574" y="425795"/>
                  </a:lnTo>
                  <a:lnTo>
                    <a:pt x="113513" y="434931"/>
                  </a:lnTo>
                  <a:lnTo>
                    <a:pt x="78025" y="452973"/>
                  </a:lnTo>
                  <a:lnTo>
                    <a:pt x="47489" y="479016"/>
                  </a:lnTo>
                  <a:lnTo>
                    <a:pt x="23288" y="512155"/>
                  </a:lnTo>
                  <a:lnTo>
                    <a:pt x="5719" y="555809"/>
                  </a:lnTo>
                  <a:lnTo>
                    <a:pt x="0" y="601159"/>
                  </a:lnTo>
                  <a:lnTo>
                    <a:pt x="5555" y="645902"/>
                  </a:lnTo>
                  <a:lnTo>
                    <a:pt x="21811" y="687735"/>
                  </a:lnTo>
                  <a:lnTo>
                    <a:pt x="48191" y="724354"/>
                  </a:lnTo>
                  <a:lnTo>
                    <a:pt x="84121" y="753455"/>
                  </a:lnTo>
                  <a:lnTo>
                    <a:pt x="61828" y="784100"/>
                  </a:lnTo>
                  <a:lnTo>
                    <a:pt x="46656" y="818590"/>
                  </a:lnTo>
                  <a:lnTo>
                    <a:pt x="39008" y="855629"/>
                  </a:lnTo>
                  <a:lnTo>
                    <a:pt x="39290" y="893917"/>
                  </a:lnTo>
                  <a:lnTo>
                    <a:pt x="50608" y="939574"/>
                  </a:lnTo>
                  <a:lnTo>
                    <a:pt x="72432" y="979177"/>
                  </a:lnTo>
                  <a:lnTo>
                    <a:pt x="102948" y="1011265"/>
                  </a:lnTo>
                  <a:lnTo>
                    <a:pt x="140344" y="1034379"/>
                  </a:lnTo>
                  <a:lnTo>
                    <a:pt x="182805" y="1047058"/>
                  </a:lnTo>
                  <a:lnTo>
                    <a:pt x="228520" y="1047841"/>
                  </a:lnTo>
                  <a:lnTo>
                    <a:pt x="231695" y="1053556"/>
                  </a:lnTo>
                  <a:lnTo>
                    <a:pt x="260333" y="1094904"/>
                  </a:lnTo>
                  <a:lnTo>
                    <a:pt x="294093" y="1130027"/>
                  </a:lnTo>
                  <a:lnTo>
                    <a:pt x="332122" y="1158704"/>
                  </a:lnTo>
                  <a:lnTo>
                    <a:pt x="373567" y="1180717"/>
                  </a:lnTo>
                  <a:lnTo>
                    <a:pt x="417575" y="1195844"/>
                  </a:lnTo>
                  <a:lnTo>
                    <a:pt x="463294" y="1203865"/>
                  </a:lnTo>
                  <a:lnTo>
                    <a:pt x="509871" y="1204561"/>
                  </a:lnTo>
                  <a:lnTo>
                    <a:pt x="556453" y="1197710"/>
                  </a:lnTo>
                  <a:lnTo>
                    <a:pt x="602188" y="1183094"/>
                  </a:lnTo>
                  <a:lnTo>
                    <a:pt x="646223" y="1160490"/>
                  </a:lnTo>
                  <a:lnTo>
                    <a:pt x="674657" y="1197227"/>
                  </a:lnTo>
                  <a:lnTo>
                    <a:pt x="708532" y="1228165"/>
                  </a:lnTo>
                  <a:lnTo>
                    <a:pt x="747003" y="1252698"/>
                  </a:lnTo>
                  <a:lnTo>
                    <a:pt x="789225" y="1270218"/>
                  </a:lnTo>
                  <a:lnTo>
                    <a:pt x="835923" y="1280224"/>
                  </a:lnTo>
                  <a:lnTo>
                    <a:pt x="882267" y="1281459"/>
                  </a:lnTo>
                  <a:lnTo>
                    <a:pt x="927325" y="1274438"/>
                  </a:lnTo>
                  <a:lnTo>
                    <a:pt x="970170" y="1259674"/>
                  </a:lnTo>
                  <a:lnTo>
                    <a:pt x="1009872" y="1237682"/>
                  </a:lnTo>
                  <a:lnTo>
                    <a:pt x="1045501" y="1208976"/>
                  </a:lnTo>
                  <a:lnTo>
                    <a:pt x="1076129" y="1174071"/>
                  </a:lnTo>
                  <a:lnTo>
                    <a:pt x="1100826" y="1133481"/>
                  </a:lnTo>
                  <a:lnTo>
                    <a:pt x="1118663" y="1087719"/>
                  </a:lnTo>
                  <a:lnTo>
                    <a:pt x="1146170" y="1102846"/>
                  </a:lnTo>
                  <a:lnTo>
                    <a:pt x="1175273" y="1113865"/>
                  </a:lnTo>
                  <a:lnTo>
                    <a:pt x="1205566" y="1120670"/>
                  </a:lnTo>
                  <a:lnTo>
                    <a:pt x="1236646" y="1123152"/>
                  </a:lnTo>
                  <a:lnTo>
                    <a:pt x="1282290" y="1118783"/>
                  </a:lnTo>
                  <a:lnTo>
                    <a:pt x="1324883" y="1105533"/>
                  </a:lnTo>
                  <a:lnTo>
                    <a:pt x="1363505" y="1084333"/>
                  </a:lnTo>
                  <a:lnTo>
                    <a:pt x="1397237" y="1056112"/>
                  </a:lnTo>
                  <a:lnTo>
                    <a:pt x="1425159" y="1021802"/>
                  </a:lnTo>
                  <a:lnTo>
                    <a:pt x="1446350" y="982331"/>
                  </a:lnTo>
                  <a:lnTo>
                    <a:pt x="1459892" y="938631"/>
                  </a:lnTo>
                  <a:lnTo>
                    <a:pt x="1464865" y="891631"/>
                  </a:lnTo>
                  <a:lnTo>
                    <a:pt x="1498160" y="884396"/>
                  </a:lnTo>
                  <a:lnTo>
                    <a:pt x="1560466" y="857306"/>
                  </a:lnTo>
                  <a:lnTo>
                    <a:pt x="1623907" y="804323"/>
                  </a:lnTo>
                  <a:lnTo>
                    <a:pt x="1651996" y="766047"/>
                  </a:lnTo>
                  <a:lnTo>
                    <a:pt x="1672820" y="724038"/>
                  </a:lnTo>
                  <a:lnTo>
                    <a:pt x="1686240" y="679380"/>
                  </a:lnTo>
                  <a:lnTo>
                    <a:pt x="1692119" y="633155"/>
                  </a:lnTo>
                  <a:lnTo>
                    <a:pt x="1690318" y="586446"/>
                  </a:lnTo>
                  <a:lnTo>
                    <a:pt x="1680699" y="540335"/>
                  </a:lnTo>
                  <a:lnTo>
                    <a:pt x="1663125" y="495907"/>
                  </a:lnTo>
                  <a:lnTo>
                    <a:pt x="1637458" y="454243"/>
                  </a:lnTo>
                  <a:lnTo>
                    <a:pt x="1640216" y="447244"/>
                  </a:lnTo>
                  <a:lnTo>
                    <a:pt x="1645066" y="433009"/>
                  </a:lnTo>
                  <a:lnTo>
                    <a:pt x="1647110" y="425795"/>
                  </a:lnTo>
                  <a:lnTo>
                    <a:pt x="1654347" y="376577"/>
                  </a:lnTo>
                  <a:lnTo>
                    <a:pt x="1650734" y="328501"/>
                  </a:lnTo>
                  <a:lnTo>
                    <a:pt x="1637146" y="283160"/>
                  </a:lnTo>
                  <a:lnTo>
                    <a:pt x="1614458" y="242147"/>
                  </a:lnTo>
                  <a:lnTo>
                    <a:pt x="1583547" y="207054"/>
                  </a:lnTo>
                  <a:lnTo>
                    <a:pt x="1545286" y="179474"/>
                  </a:lnTo>
                  <a:lnTo>
                    <a:pt x="1500552" y="161000"/>
                  </a:lnTo>
                  <a:lnTo>
                    <a:pt x="1491995" y="128365"/>
                  </a:lnTo>
                  <a:lnTo>
                    <a:pt x="1459546" y="70382"/>
                  </a:lnTo>
                  <a:lnTo>
                    <a:pt x="1399953" y="21260"/>
                  </a:lnTo>
                  <a:lnTo>
                    <a:pt x="1360212" y="5864"/>
                  </a:lnTo>
                  <a:lnTo>
                    <a:pt x="1318801" y="0"/>
                  </a:lnTo>
                  <a:close/>
                </a:path>
              </a:pathLst>
            </a:custGeom>
            <a:solidFill>
              <a:srgbClr val="092C50">
                <a:alpha val="9215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269480" y="2678175"/>
              <a:ext cx="225425" cy="29286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7413752" y="1979422"/>
            <a:ext cx="401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ata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96917" y="4478263"/>
            <a:ext cx="1479550" cy="3873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"/>
              </a:spcBef>
            </a:pPr>
            <a:r>
              <a:rPr sz="1200" b="1" spc="-60" dirty="0">
                <a:latin typeface="Arial" panose="020B0604020202020204"/>
                <a:cs typeface="Arial" panose="020B0604020202020204"/>
              </a:rPr>
              <a:t>DNS </a:t>
            </a:r>
            <a:r>
              <a:rPr sz="1200" b="1" spc="-55" dirty="0">
                <a:latin typeface="Arial" panose="020B0604020202020204"/>
                <a:cs typeface="Arial" panose="020B0604020202020204"/>
              </a:rPr>
              <a:t>Recursor  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(Internal 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DNS</a:t>
            </a:r>
            <a:r>
              <a:rPr sz="12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Server)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6719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Web-based</a:t>
            </a:r>
            <a:r>
              <a:rPr spc="-270" dirty="0"/>
              <a:t> </a:t>
            </a:r>
            <a:r>
              <a:rPr spc="-130" dirty="0"/>
              <a:t>System</a:t>
            </a:r>
            <a:r>
              <a:rPr spc="-245" dirty="0"/>
              <a:t> </a:t>
            </a:r>
            <a:r>
              <a:rPr spc="-300" dirty="0">
                <a:solidFill>
                  <a:srgbClr val="00AFEF"/>
                </a:solidFill>
              </a:rPr>
              <a:t>&gt;&gt;</a:t>
            </a:r>
            <a:r>
              <a:rPr spc="-240" dirty="0">
                <a:solidFill>
                  <a:srgbClr val="00AFEF"/>
                </a:solidFill>
              </a:rPr>
              <a:t> </a:t>
            </a:r>
            <a:r>
              <a:rPr spc="-165" dirty="0"/>
              <a:t>Two-tier</a:t>
            </a:r>
            <a:r>
              <a:rPr spc="-245" dirty="0"/>
              <a:t> </a:t>
            </a:r>
            <a:r>
              <a:rPr spc="-110" dirty="0">
                <a:solidFill>
                  <a:srgbClr val="00AFEF"/>
                </a:solidFill>
              </a:rPr>
              <a:t>vs</a:t>
            </a:r>
            <a:r>
              <a:rPr spc="-240" dirty="0">
                <a:solidFill>
                  <a:srgbClr val="00AFEF"/>
                </a:solidFill>
              </a:rPr>
              <a:t> </a:t>
            </a:r>
            <a:r>
              <a:rPr spc="-165" dirty="0"/>
              <a:t>Three-tier</a:t>
            </a:r>
            <a:r>
              <a:rPr spc="-245" dirty="0"/>
              <a:t> </a:t>
            </a:r>
            <a:r>
              <a:rPr spc="-185" dirty="0"/>
              <a:t>Architecture</a:t>
            </a:r>
            <a:endParaRPr spc="-185"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1025652"/>
            <a:ext cx="8975090" cy="3903345"/>
            <a:chOff x="0" y="1025652"/>
            <a:chExt cx="8975090" cy="3903345"/>
          </a:xfrm>
        </p:grpSpPr>
        <p:sp>
          <p:nvSpPr>
            <p:cNvPr id="5" name="object 5"/>
            <p:cNvSpPr/>
            <p:nvPr/>
          </p:nvSpPr>
          <p:spPr>
            <a:xfrm>
              <a:off x="3241548" y="1129284"/>
              <a:ext cx="5733288" cy="369570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025652"/>
              <a:ext cx="3241675" cy="3903345"/>
            </a:xfrm>
            <a:custGeom>
              <a:avLst/>
              <a:gdLst/>
              <a:ahLst/>
              <a:cxnLst/>
              <a:rect l="l" t="t" r="r" b="b"/>
              <a:pathLst>
                <a:path w="3241675" h="3903345">
                  <a:moveTo>
                    <a:pt x="3241548" y="0"/>
                  </a:moveTo>
                  <a:lnTo>
                    <a:pt x="0" y="0"/>
                  </a:lnTo>
                  <a:lnTo>
                    <a:pt x="0" y="3902964"/>
                  </a:lnTo>
                  <a:lnTo>
                    <a:pt x="3241548" y="3902964"/>
                  </a:lnTo>
                  <a:lnTo>
                    <a:pt x="3241548" y="0"/>
                  </a:lnTo>
                  <a:close/>
                </a:path>
              </a:pathLst>
            </a:custGeom>
            <a:solidFill>
              <a:srgbClr val="092C50">
                <a:alpha val="9215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9031" y="1051052"/>
            <a:ext cx="300736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Two-tier</a:t>
            </a:r>
            <a:r>
              <a:rPr sz="1200" b="1" spc="-7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3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Architecture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508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resides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client 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machine, and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invokes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database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 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functionality</a:t>
            </a:r>
            <a:r>
              <a:rPr sz="1200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server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machine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through 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query language</a:t>
            </a:r>
            <a:r>
              <a:rPr sz="1200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statements.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1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Three-tier</a:t>
            </a:r>
            <a:r>
              <a:rPr sz="1200" b="1" spc="-6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3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Architecture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7493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client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machine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acts</a:t>
            </a:r>
            <a:r>
              <a:rPr sz="12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front</a:t>
            </a:r>
            <a:r>
              <a:rPr sz="12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end</a:t>
            </a:r>
            <a:r>
              <a:rPr sz="12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that 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communicates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server. 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server,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turn, 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communicates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database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12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business</a:t>
            </a:r>
            <a:r>
              <a:rPr sz="12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logic</a:t>
            </a:r>
            <a:r>
              <a:rPr sz="12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application,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which 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says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actions </a:t>
            </a:r>
            <a:r>
              <a:rPr sz="12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carry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out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under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what  conditions, </a:t>
            </a:r>
            <a:r>
              <a:rPr sz="12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embedded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 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server,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instead </a:t>
            </a:r>
            <a:r>
              <a:rPr sz="12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being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distributed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across 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clients.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029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Database </a:t>
            </a:r>
            <a:r>
              <a:rPr spc="-110" dirty="0">
                <a:solidFill>
                  <a:srgbClr val="00AFEF"/>
                </a:solidFill>
              </a:rPr>
              <a:t>vs </a:t>
            </a:r>
            <a:r>
              <a:rPr spc="-180" dirty="0"/>
              <a:t>Database </a:t>
            </a:r>
            <a:r>
              <a:rPr spc="-165" dirty="0"/>
              <a:t>Management</a:t>
            </a:r>
            <a:r>
              <a:rPr spc="-580" dirty="0"/>
              <a:t> </a:t>
            </a:r>
            <a:r>
              <a:rPr spc="-130" dirty="0"/>
              <a:t>System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300" y="1039367"/>
            <a:ext cx="5414010" cy="2673350"/>
            <a:chOff x="114300" y="1039367"/>
            <a:chExt cx="5414010" cy="2673350"/>
          </a:xfrm>
        </p:grpSpPr>
        <p:sp>
          <p:nvSpPr>
            <p:cNvPr id="5" name="object 5"/>
            <p:cNvSpPr/>
            <p:nvPr/>
          </p:nvSpPr>
          <p:spPr>
            <a:xfrm>
              <a:off x="2189988" y="1479803"/>
              <a:ext cx="880872" cy="112014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4215" y="1039367"/>
              <a:ext cx="595884" cy="594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4300" y="1796795"/>
              <a:ext cx="809244" cy="809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0580" y="1159751"/>
              <a:ext cx="1475232" cy="6614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2604" y="1182115"/>
              <a:ext cx="1318895" cy="513715"/>
            </a:xfrm>
            <a:custGeom>
              <a:avLst/>
              <a:gdLst/>
              <a:ahLst/>
              <a:cxnLst/>
              <a:rect l="l" t="t" r="r" b="b"/>
              <a:pathLst>
                <a:path w="1318895" h="513714">
                  <a:moveTo>
                    <a:pt x="1242450" y="489931"/>
                  </a:moveTo>
                  <a:lnTo>
                    <a:pt x="1233563" y="513714"/>
                  </a:lnTo>
                  <a:lnTo>
                    <a:pt x="1318272" y="504825"/>
                  </a:lnTo>
                  <a:lnTo>
                    <a:pt x="1308599" y="494411"/>
                  </a:lnTo>
                  <a:lnTo>
                    <a:pt x="1254391" y="494411"/>
                  </a:lnTo>
                  <a:lnTo>
                    <a:pt x="1242450" y="489931"/>
                  </a:lnTo>
                  <a:close/>
                </a:path>
                <a:path w="1318895" h="513714">
                  <a:moveTo>
                    <a:pt x="1251327" y="466176"/>
                  </a:moveTo>
                  <a:lnTo>
                    <a:pt x="1242450" y="489931"/>
                  </a:lnTo>
                  <a:lnTo>
                    <a:pt x="1254391" y="494411"/>
                  </a:lnTo>
                  <a:lnTo>
                    <a:pt x="1263281" y="470662"/>
                  </a:lnTo>
                  <a:lnTo>
                    <a:pt x="1251327" y="466176"/>
                  </a:lnTo>
                  <a:close/>
                </a:path>
                <a:path w="1318895" h="513714">
                  <a:moveTo>
                    <a:pt x="1260233" y="442341"/>
                  </a:moveTo>
                  <a:lnTo>
                    <a:pt x="1251327" y="466176"/>
                  </a:lnTo>
                  <a:lnTo>
                    <a:pt x="1263281" y="470662"/>
                  </a:lnTo>
                  <a:lnTo>
                    <a:pt x="1254391" y="494411"/>
                  </a:lnTo>
                  <a:lnTo>
                    <a:pt x="1308599" y="494411"/>
                  </a:lnTo>
                  <a:lnTo>
                    <a:pt x="1260233" y="442341"/>
                  </a:lnTo>
                  <a:close/>
                </a:path>
                <a:path w="1318895" h="513714">
                  <a:moveTo>
                    <a:pt x="8915" y="0"/>
                  </a:moveTo>
                  <a:lnTo>
                    <a:pt x="0" y="23875"/>
                  </a:lnTo>
                  <a:lnTo>
                    <a:pt x="1242450" y="489931"/>
                  </a:lnTo>
                  <a:lnTo>
                    <a:pt x="1251327" y="466176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8680" y="1941601"/>
              <a:ext cx="1437132" cy="2346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1771" y="2005329"/>
              <a:ext cx="1280160" cy="83820"/>
            </a:xfrm>
            <a:custGeom>
              <a:avLst/>
              <a:gdLst/>
              <a:ahLst/>
              <a:cxnLst/>
              <a:rect l="l" t="t" r="r" b="b"/>
              <a:pathLst>
                <a:path w="1280160" h="83819">
                  <a:moveTo>
                    <a:pt x="1203458" y="25490"/>
                  </a:moveTo>
                  <a:lnTo>
                    <a:pt x="0" y="58293"/>
                  </a:lnTo>
                  <a:lnTo>
                    <a:pt x="685" y="83693"/>
                  </a:lnTo>
                  <a:lnTo>
                    <a:pt x="1204135" y="50889"/>
                  </a:lnTo>
                  <a:lnTo>
                    <a:pt x="1203458" y="25490"/>
                  </a:lnTo>
                  <a:close/>
                </a:path>
                <a:path w="1280160" h="83819">
                  <a:moveTo>
                    <a:pt x="1256612" y="25145"/>
                  </a:moveTo>
                  <a:lnTo>
                    <a:pt x="1216113" y="25145"/>
                  </a:lnTo>
                  <a:lnTo>
                    <a:pt x="1216748" y="50545"/>
                  </a:lnTo>
                  <a:lnTo>
                    <a:pt x="1204135" y="50889"/>
                  </a:lnTo>
                  <a:lnTo>
                    <a:pt x="1204810" y="76200"/>
                  </a:lnTo>
                  <a:lnTo>
                    <a:pt x="1279994" y="36068"/>
                  </a:lnTo>
                  <a:lnTo>
                    <a:pt x="1256612" y="25145"/>
                  </a:lnTo>
                  <a:close/>
                </a:path>
                <a:path w="1280160" h="83819">
                  <a:moveTo>
                    <a:pt x="1216113" y="25145"/>
                  </a:moveTo>
                  <a:lnTo>
                    <a:pt x="1203458" y="25490"/>
                  </a:lnTo>
                  <a:lnTo>
                    <a:pt x="1204135" y="50889"/>
                  </a:lnTo>
                  <a:lnTo>
                    <a:pt x="1216748" y="50545"/>
                  </a:lnTo>
                  <a:lnTo>
                    <a:pt x="1216113" y="25145"/>
                  </a:lnTo>
                  <a:close/>
                </a:path>
                <a:path w="1280160" h="83819">
                  <a:moveTo>
                    <a:pt x="1202778" y="0"/>
                  </a:moveTo>
                  <a:lnTo>
                    <a:pt x="1203458" y="25490"/>
                  </a:lnTo>
                  <a:lnTo>
                    <a:pt x="1216113" y="25145"/>
                  </a:lnTo>
                  <a:lnTo>
                    <a:pt x="1256612" y="25145"/>
                  </a:lnTo>
                  <a:lnTo>
                    <a:pt x="1202778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8683" y="2752344"/>
              <a:ext cx="960119" cy="9601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66800" y="2285974"/>
              <a:ext cx="1239012" cy="7406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08849" y="2385821"/>
              <a:ext cx="1082040" cy="582930"/>
            </a:xfrm>
            <a:custGeom>
              <a:avLst/>
              <a:gdLst/>
              <a:ahLst/>
              <a:cxnLst/>
              <a:rect l="l" t="t" r="r" b="b"/>
              <a:pathLst>
                <a:path w="1082039" h="582930">
                  <a:moveTo>
                    <a:pt x="1008338" y="24493"/>
                  </a:moveTo>
                  <a:lnTo>
                    <a:pt x="0" y="560069"/>
                  </a:lnTo>
                  <a:lnTo>
                    <a:pt x="11912" y="582421"/>
                  </a:lnTo>
                  <a:lnTo>
                    <a:pt x="1020260" y="46979"/>
                  </a:lnTo>
                  <a:lnTo>
                    <a:pt x="1008338" y="24493"/>
                  </a:lnTo>
                  <a:close/>
                </a:path>
                <a:path w="1082039" h="582930">
                  <a:moveTo>
                    <a:pt x="1068402" y="18541"/>
                  </a:moveTo>
                  <a:lnTo>
                    <a:pt x="1019543" y="18541"/>
                  </a:lnTo>
                  <a:lnTo>
                    <a:pt x="1031481" y="41020"/>
                  </a:lnTo>
                  <a:lnTo>
                    <a:pt x="1020260" y="46979"/>
                  </a:lnTo>
                  <a:lnTo>
                    <a:pt x="1032116" y="69341"/>
                  </a:lnTo>
                  <a:lnTo>
                    <a:pt x="1068402" y="18541"/>
                  </a:lnTo>
                  <a:close/>
                </a:path>
                <a:path w="1082039" h="582930">
                  <a:moveTo>
                    <a:pt x="1019543" y="18541"/>
                  </a:moveTo>
                  <a:lnTo>
                    <a:pt x="1008338" y="24493"/>
                  </a:lnTo>
                  <a:lnTo>
                    <a:pt x="1020260" y="46979"/>
                  </a:lnTo>
                  <a:lnTo>
                    <a:pt x="1031481" y="41020"/>
                  </a:lnTo>
                  <a:lnTo>
                    <a:pt x="1019543" y="18541"/>
                  </a:lnTo>
                  <a:close/>
                </a:path>
                <a:path w="1082039" h="582930">
                  <a:moveTo>
                    <a:pt x="1081646" y="0"/>
                  </a:moveTo>
                  <a:lnTo>
                    <a:pt x="996429" y="2031"/>
                  </a:lnTo>
                  <a:lnTo>
                    <a:pt x="1008338" y="24493"/>
                  </a:lnTo>
                  <a:lnTo>
                    <a:pt x="1019543" y="18541"/>
                  </a:lnTo>
                  <a:lnTo>
                    <a:pt x="1068402" y="18541"/>
                  </a:lnTo>
                  <a:lnTo>
                    <a:pt x="1081646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7804" y="1179575"/>
              <a:ext cx="1485900" cy="6629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7437" y="1270253"/>
              <a:ext cx="1328420" cy="514350"/>
            </a:xfrm>
            <a:custGeom>
              <a:avLst/>
              <a:gdLst/>
              <a:ahLst/>
              <a:cxnLst/>
              <a:rect l="l" t="t" r="r" b="b"/>
              <a:pathLst>
                <a:path w="1328420" h="514350">
                  <a:moveTo>
                    <a:pt x="75830" y="23859"/>
                  </a:moveTo>
                  <a:lnTo>
                    <a:pt x="66988" y="47621"/>
                  </a:lnTo>
                  <a:lnTo>
                    <a:pt x="1319149" y="514096"/>
                  </a:lnTo>
                  <a:lnTo>
                    <a:pt x="1327912" y="490347"/>
                  </a:lnTo>
                  <a:lnTo>
                    <a:pt x="75830" y="23859"/>
                  </a:lnTo>
                  <a:close/>
                </a:path>
                <a:path w="1328420" h="514350">
                  <a:moveTo>
                    <a:pt x="84709" y="0"/>
                  </a:moveTo>
                  <a:lnTo>
                    <a:pt x="0" y="9144"/>
                  </a:lnTo>
                  <a:lnTo>
                    <a:pt x="58102" y="71500"/>
                  </a:lnTo>
                  <a:lnTo>
                    <a:pt x="66988" y="47621"/>
                  </a:lnTo>
                  <a:lnTo>
                    <a:pt x="55067" y="43180"/>
                  </a:lnTo>
                  <a:lnTo>
                    <a:pt x="63944" y="19431"/>
                  </a:lnTo>
                  <a:lnTo>
                    <a:pt x="77478" y="19431"/>
                  </a:lnTo>
                  <a:lnTo>
                    <a:pt x="84709" y="0"/>
                  </a:lnTo>
                  <a:close/>
                </a:path>
                <a:path w="1328420" h="514350">
                  <a:moveTo>
                    <a:pt x="63944" y="19431"/>
                  </a:moveTo>
                  <a:lnTo>
                    <a:pt x="55067" y="43180"/>
                  </a:lnTo>
                  <a:lnTo>
                    <a:pt x="66988" y="47621"/>
                  </a:lnTo>
                  <a:lnTo>
                    <a:pt x="75830" y="23859"/>
                  </a:lnTo>
                  <a:lnTo>
                    <a:pt x="63944" y="19431"/>
                  </a:lnTo>
                  <a:close/>
                </a:path>
                <a:path w="1328420" h="514350">
                  <a:moveTo>
                    <a:pt x="77478" y="19431"/>
                  </a:moveTo>
                  <a:lnTo>
                    <a:pt x="63944" y="19431"/>
                  </a:lnTo>
                  <a:lnTo>
                    <a:pt x="75830" y="23859"/>
                  </a:lnTo>
                  <a:lnTo>
                    <a:pt x="77478" y="19431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92480" y="2118423"/>
              <a:ext cx="1417320" cy="2361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12113" y="2141473"/>
              <a:ext cx="1259840" cy="112395"/>
            </a:xfrm>
            <a:custGeom>
              <a:avLst/>
              <a:gdLst/>
              <a:ahLst/>
              <a:cxnLst/>
              <a:rect l="l" t="t" r="r" b="b"/>
              <a:pathLst>
                <a:path w="1259839" h="112394">
                  <a:moveTo>
                    <a:pt x="74129" y="35813"/>
                  </a:moveTo>
                  <a:lnTo>
                    <a:pt x="0" y="77850"/>
                  </a:lnTo>
                  <a:lnTo>
                    <a:pt x="78066" y="111887"/>
                  </a:lnTo>
                  <a:lnTo>
                    <a:pt x="76791" y="87249"/>
                  </a:lnTo>
                  <a:lnTo>
                    <a:pt x="64071" y="87249"/>
                  </a:lnTo>
                  <a:lnTo>
                    <a:pt x="62763" y="61849"/>
                  </a:lnTo>
                  <a:lnTo>
                    <a:pt x="75443" y="61192"/>
                  </a:lnTo>
                  <a:lnTo>
                    <a:pt x="74129" y="35813"/>
                  </a:lnTo>
                  <a:close/>
                </a:path>
                <a:path w="1259839" h="112394">
                  <a:moveTo>
                    <a:pt x="75443" y="61192"/>
                  </a:moveTo>
                  <a:lnTo>
                    <a:pt x="62763" y="61849"/>
                  </a:lnTo>
                  <a:lnTo>
                    <a:pt x="64071" y="87249"/>
                  </a:lnTo>
                  <a:lnTo>
                    <a:pt x="76757" y="86592"/>
                  </a:lnTo>
                  <a:lnTo>
                    <a:pt x="75443" y="61192"/>
                  </a:lnTo>
                  <a:close/>
                </a:path>
                <a:path w="1259839" h="112394">
                  <a:moveTo>
                    <a:pt x="76757" y="86592"/>
                  </a:moveTo>
                  <a:lnTo>
                    <a:pt x="64071" y="87249"/>
                  </a:lnTo>
                  <a:lnTo>
                    <a:pt x="76791" y="87249"/>
                  </a:lnTo>
                  <a:lnTo>
                    <a:pt x="76757" y="86592"/>
                  </a:lnTo>
                  <a:close/>
                </a:path>
                <a:path w="1259839" h="112394">
                  <a:moveTo>
                    <a:pt x="1258062" y="0"/>
                  </a:moveTo>
                  <a:lnTo>
                    <a:pt x="75443" y="61192"/>
                  </a:lnTo>
                  <a:lnTo>
                    <a:pt x="76757" y="86592"/>
                  </a:lnTo>
                  <a:lnTo>
                    <a:pt x="1259332" y="25400"/>
                  </a:lnTo>
                  <a:lnTo>
                    <a:pt x="1258062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27175" y="2467343"/>
              <a:ext cx="1207020" cy="7239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46810" y="2490469"/>
              <a:ext cx="1049655" cy="565785"/>
            </a:xfrm>
            <a:custGeom>
              <a:avLst/>
              <a:gdLst/>
              <a:ahLst/>
              <a:cxnLst/>
              <a:rect l="l" t="t" r="r" b="b"/>
              <a:pathLst>
                <a:path w="1049655" h="565785">
                  <a:moveTo>
                    <a:pt x="49415" y="496316"/>
                  </a:moveTo>
                  <a:lnTo>
                    <a:pt x="0" y="565657"/>
                  </a:lnTo>
                  <a:lnTo>
                    <a:pt x="85166" y="563499"/>
                  </a:lnTo>
                  <a:lnTo>
                    <a:pt x="76448" y="547116"/>
                  </a:lnTo>
                  <a:lnTo>
                    <a:pt x="62039" y="547116"/>
                  </a:lnTo>
                  <a:lnTo>
                    <a:pt x="50114" y="524637"/>
                  </a:lnTo>
                  <a:lnTo>
                    <a:pt x="61318" y="518684"/>
                  </a:lnTo>
                  <a:lnTo>
                    <a:pt x="49415" y="496316"/>
                  </a:lnTo>
                  <a:close/>
                </a:path>
                <a:path w="1049655" h="565785">
                  <a:moveTo>
                    <a:pt x="61318" y="518684"/>
                  </a:moveTo>
                  <a:lnTo>
                    <a:pt x="50114" y="524637"/>
                  </a:lnTo>
                  <a:lnTo>
                    <a:pt x="62039" y="547116"/>
                  </a:lnTo>
                  <a:lnTo>
                    <a:pt x="73271" y="541146"/>
                  </a:lnTo>
                  <a:lnTo>
                    <a:pt x="61318" y="518684"/>
                  </a:lnTo>
                  <a:close/>
                </a:path>
                <a:path w="1049655" h="565785">
                  <a:moveTo>
                    <a:pt x="73271" y="541146"/>
                  </a:moveTo>
                  <a:lnTo>
                    <a:pt x="62039" y="547116"/>
                  </a:lnTo>
                  <a:lnTo>
                    <a:pt x="76448" y="547116"/>
                  </a:lnTo>
                  <a:lnTo>
                    <a:pt x="73271" y="541146"/>
                  </a:lnTo>
                  <a:close/>
                </a:path>
                <a:path w="1049655" h="565785">
                  <a:moveTo>
                    <a:pt x="1037590" y="0"/>
                  </a:moveTo>
                  <a:lnTo>
                    <a:pt x="61318" y="518684"/>
                  </a:lnTo>
                  <a:lnTo>
                    <a:pt x="73271" y="541146"/>
                  </a:lnTo>
                  <a:lnTo>
                    <a:pt x="1049528" y="22352"/>
                  </a:lnTo>
                  <a:lnTo>
                    <a:pt x="1037590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51988" y="1941601"/>
              <a:ext cx="1382267" cy="23467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71622" y="2004313"/>
              <a:ext cx="1224915" cy="76200"/>
            </a:xfrm>
            <a:custGeom>
              <a:avLst/>
              <a:gdLst/>
              <a:ahLst/>
              <a:cxnLst/>
              <a:rect l="l" t="t" r="r" b="b"/>
              <a:pathLst>
                <a:path w="1224914" h="76200">
                  <a:moveTo>
                    <a:pt x="76707" y="0"/>
                  </a:moveTo>
                  <a:lnTo>
                    <a:pt x="0" y="37084"/>
                  </a:lnTo>
                  <a:lnTo>
                    <a:pt x="75691" y="76200"/>
                  </a:lnTo>
                  <a:lnTo>
                    <a:pt x="76029" y="50851"/>
                  </a:lnTo>
                  <a:lnTo>
                    <a:pt x="63372" y="50673"/>
                  </a:lnTo>
                  <a:lnTo>
                    <a:pt x="63626" y="25273"/>
                  </a:lnTo>
                  <a:lnTo>
                    <a:pt x="76371" y="25273"/>
                  </a:lnTo>
                  <a:lnTo>
                    <a:pt x="76707" y="0"/>
                  </a:lnTo>
                  <a:close/>
                </a:path>
                <a:path w="1224914" h="76200">
                  <a:moveTo>
                    <a:pt x="76368" y="25452"/>
                  </a:moveTo>
                  <a:lnTo>
                    <a:pt x="76029" y="50851"/>
                  </a:lnTo>
                  <a:lnTo>
                    <a:pt x="1224406" y="67056"/>
                  </a:lnTo>
                  <a:lnTo>
                    <a:pt x="1224788" y="41656"/>
                  </a:lnTo>
                  <a:lnTo>
                    <a:pt x="76368" y="25452"/>
                  </a:lnTo>
                  <a:close/>
                </a:path>
                <a:path w="1224914" h="76200">
                  <a:moveTo>
                    <a:pt x="63626" y="25273"/>
                  </a:moveTo>
                  <a:lnTo>
                    <a:pt x="63372" y="50673"/>
                  </a:lnTo>
                  <a:lnTo>
                    <a:pt x="76029" y="50851"/>
                  </a:lnTo>
                  <a:lnTo>
                    <a:pt x="76368" y="25452"/>
                  </a:lnTo>
                  <a:lnTo>
                    <a:pt x="63626" y="25273"/>
                  </a:lnTo>
                  <a:close/>
                </a:path>
                <a:path w="1224914" h="76200">
                  <a:moveTo>
                    <a:pt x="76371" y="25273"/>
                  </a:moveTo>
                  <a:lnTo>
                    <a:pt x="63626" y="25273"/>
                  </a:lnTo>
                  <a:lnTo>
                    <a:pt x="76368" y="25452"/>
                  </a:lnTo>
                  <a:lnTo>
                    <a:pt x="76371" y="25273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22672" y="1392935"/>
              <a:ext cx="1105407" cy="12639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49523" y="1854733"/>
              <a:ext cx="1373124" cy="23467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92704" y="1914525"/>
              <a:ext cx="1215390" cy="76200"/>
            </a:xfrm>
            <a:custGeom>
              <a:avLst/>
              <a:gdLst/>
              <a:ahLst/>
              <a:cxnLst/>
              <a:rect l="l" t="t" r="r" b="b"/>
              <a:pathLst>
                <a:path w="1215389" h="76200">
                  <a:moveTo>
                    <a:pt x="1139570" y="0"/>
                  </a:moveTo>
                  <a:lnTo>
                    <a:pt x="1139106" y="25295"/>
                  </a:lnTo>
                  <a:lnTo>
                    <a:pt x="1151762" y="25526"/>
                  </a:lnTo>
                  <a:lnTo>
                    <a:pt x="1151255" y="50926"/>
                  </a:lnTo>
                  <a:lnTo>
                    <a:pt x="1138635" y="50926"/>
                  </a:lnTo>
                  <a:lnTo>
                    <a:pt x="1138173" y="76073"/>
                  </a:lnTo>
                  <a:lnTo>
                    <a:pt x="1190998" y="50926"/>
                  </a:lnTo>
                  <a:lnTo>
                    <a:pt x="1151255" y="50926"/>
                  </a:lnTo>
                  <a:lnTo>
                    <a:pt x="1138640" y="50695"/>
                  </a:lnTo>
                  <a:lnTo>
                    <a:pt x="1191483" y="50695"/>
                  </a:lnTo>
                  <a:lnTo>
                    <a:pt x="1215008" y="39497"/>
                  </a:lnTo>
                  <a:lnTo>
                    <a:pt x="1139570" y="0"/>
                  </a:lnTo>
                  <a:close/>
                </a:path>
                <a:path w="1215389" h="76200">
                  <a:moveTo>
                    <a:pt x="1139106" y="25295"/>
                  </a:moveTo>
                  <a:lnTo>
                    <a:pt x="1138640" y="50695"/>
                  </a:lnTo>
                  <a:lnTo>
                    <a:pt x="1151255" y="50926"/>
                  </a:lnTo>
                  <a:lnTo>
                    <a:pt x="1151762" y="25526"/>
                  </a:lnTo>
                  <a:lnTo>
                    <a:pt x="1139106" y="25295"/>
                  </a:lnTo>
                  <a:close/>
                </a:path>
                <a:path w="1215389" h="76200">
                  <a:moveTo>
                    <a:pt x="507" y="4444"/>
                  </a:moveTo>
                  <a:lnTo>
                    <a:pt x="0" y="29844"/>
                  </a:lnTo>
                  <a:lnTo>
                    <a:pt x="1138640" y="50695"/>
                  </a:lnTo>
                  <a:lnTo>
                    <a:pt x="1139106" y="25295"/>
                  </a:lnTo>
                  <a:lnTo>
                    <a:pt x="507" y="4444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406646" y="1190625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157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40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.0.3</a:t>
            </a:r>
            <a:r>
              <a:rPr sz="1200" b="1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  <a:tabLst>
                <a:tab pos="3157220" algn="l"/>
              </a:tabLst>
            </a:pPr>
            <a:r>
              <a:rPr spc="15" dirty="0"/>
              <a:t>192.168.0.103	</a:t>
            </a:r>
            <a:r>
              <a:rPr sz="1800" spc="-15" baseline="-9000" dirty="0"/>
              <a:t>HTTP</a:t>
            </a:r>
            <a:r>
              <a:rPr sz="1800" spc="-195" baseline="-9000" dirty="0"/>
              <a:t> </a:t>
            </a:r>
            <a:r>
              <a:rPr sz="1800" spc="-60" baseline="-9000" dirty="0"/>
              <a:t>req</a:t>
            </a:r>
            <a:endParaRPr sz="1800" baseline="-900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/>
          </a:p>
          <a:p>
            <a:pPr algn="r">
              <a:lnSpc>
                <a:spcPct val="100000"/>
              </a:lnSpc>
            </a:pPr>
            <a:r>
              <a:rPr spc="-10" dirty="0"/>
              <a:t>HTTP</a:t>
            </a:r>
            <a:r>
              <a:rPr spc="-130" dirty="0"/>
              <a:t> </a:t>
            </a:r>
            <a:r>
              <a:rPr spc="-40" dirty="0"/>
              <a:t>res</a:t>
            </a:r>
            <a:endParaRPr spc="-40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/>
          </a:p>
          <a:p>
            <a:pPr>
              <a:lnSpc>
                <a:spcPct val="100000"/>
              </a:lnSpc>
            </a:pPr>
            <a:r>
              <a:rPr spc="15" dirty="0"/>
              <a:t>192.168.0.115</a:t>
            </a:r>
            <a:endParaRPr spc="15" dirty="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  <a:spcBef>
                <a:spcPts val="1165"/>
              </a:spcBef>
            </a:pPr>
            <a:r>
              <a:rPr spc="15" dirty="0"/>
              <a:t>192.168.0.110</a:t>
            </a:r>
            <a:endParaRPr spc="15" dirty="0"/>
          </a:p>
        </p:txBody>
      </p:sp>
      <p:grpSp>
        <p:nvGrpSpPr>
          <p:cNvPr id="28" name="object 28"/>
          <p:cNvGrpSpPr/>
          <p:nvPr/>
        </p:nvGrpSpPr>
        <p:grpSpPr>
          <a:xfrm>
            <a:off x="2633472" y="1488947"/>
            <a:ext cx="5415280" cy="3093720"/>
            <a:chOff x="2633472" y="1488947"/>
            <a:chExt cx="5415280" cy="3093720"/>
          </a:xfrm>
        </p:grpSpPr>
        <p:sp>
          <p:nvSpPr>
            <p:cNvPr id="29" name="object 29"/>
            <p:cNvSpPr/>
            <p:nvPr/>
          </p:nvSpPr>
          <p:spPr>
            <a:xfrm>
              <a:off x="4463795" y="3157727"/>
              <a:ext cx="1056131" cy="142494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750820" y="2656344"/>
              <a:ext cx="1831848" cy="10667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792857" y="2679445"/>
              <a:ext cx="1675130" cy="909319"/>
            </a:xfrm>
            <a:custGeom>
              <a:avLst/>
              <a:gdLst/>
              <a:ahLst/>
              <a:cxnLst/>
              <a:rect l="l" t="t" r="r" b="b"/>
              <a:pathLst>
                <a:path w="1675129" h="909320">
                  <a:moveTo>
                    <a:pt x="1601536" y="884038"/>
                  </a:moveTo>
                  <a:lnTo>
                    <a:pt x="1589532" y="906399"/>
                  </a:lnTo>
                  <a:lnTo>
                    <a:pt x="1674621" y="908939"/>
                  </a:lnTo>
                  <a:lnTo>
                    <a:pt x="1661317" y="890016"/>
                  </a:lnTo>
                  <a:lnTo>
                    <a:pt x="1612645" y="890016"/>
                  </a:lnTo>
                  <a:lnTo>
                    <a:pt x="1601536" y="884038"/>
                  </a:lnTo>
                  <a:close/>
                </a:path>
                <a:path w="1675129" h="909320">
                  <a:moveTo>
                    <a:pt x="1613550" y="861659"/>
                  </a:moveTo>
                  <a:lnTo>
                    <a:pt x="1601536" y="884038"/>
                  </a:lnTo>
                  <a:lnTo>
                    <a:pt x="1612645" y="890016"/>
                  </a:lnTo>
                  <a:lnTo>
                    <a:pt x="1624710" y="867664"/>
                  </a:lnTo>
                  <a:lnTo>
                    <a:pt x="1613550" y="861659"/>
                  </a:lnTo>
                  <a:close/>
                </a:path>
                <a:path w="1675129" h="909320">
                  <a:moveTo>
                    <a:pt x="1625600" y="839216"/>
                  </a:moveTo>
                  <a:lnTo>
                    <a:pt x="1613550" y="861659"/>
                  </a:lnTo>
                  <a:lnTo>
                    <a:pt x="1624710" y="867664"/>
                  </a:lnTo>
                  <a:lnTo>
                    <a:pt x="1612645" y="890016"/>
                  </a:lnTo>
                  <a:lnTo>
                    <a:pt x="1661317" y="890016"/>
                  </a:lnTo>
                  <a:lnTo>
                    <a:pt x="1625600" y="839216"/>
                  </a:lnTo>
                  <a:close/>
                </a:path>
                <a:path w="1675129" h="909320">
                  <a:moveTo>
                    <a:pt x="11937" y="0"/>
                  </a:moveTo>
                  <a:lnTo>
                    <a:pt x="0" y="22352"/>
                  </a:lnTo>
                  <a:lnTo>
                    <a:pt x="1601536" y="884038"/>
                  </a:lnTo>
                  <a:lnTo>
                    <a:pt x="1613550" y="861659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33472" y="2679204"/>
              <a:ext cx="1784603" cy="10484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753106" y="2697861"/>
              <a:ext cx="1627505" cy="9716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25283" y="1488947"/>
              <a:ext cx="822959" cy="11811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529072" y="1732813"/>
              <a:ext cx="1722120" cy="23467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572505" y="1794509"/>
              <a:ext cx="1563370" cy="76200"/>
            </a:xfrm>
            <a:custGeom>
              <a:avLst/>
              <a:gdLst/>
              <a:ahLst/>
              <a:cxnLst/>
              <a:rect l="l" t="t" r="r" b="b"/>
              <a:pathLst>
                <a:path w="1563370" h="76200">
                  <a:moveTo>
                    <a:pt x="1487170" y="0"/>
                  </a:moveTo>
                  <a:lnTo>
                    <a:pt x="1487170" y="76200"/>
                  </a:lnTo>
                  <a:lnTo>
                    <a:pt x="1537970" y="50800"/>
                  </a:lnTo>
                  <a:lnTo>
                    <a:pt x="1499870" y="50800"/>
                  </a:lnTo>
                  <a:lnTo>
                    <a:pt x="1499870" y="25400"/>
                  </a:lnTo>
                  <a:lnTo>
                    <a:pt x="1537970" y="25400"/>
                  </a:lnTo>
                  <a:lnTo>
                    <a:pt x="1487170" y="0"/>
                  </a:lnTo>
                  <a:close/>
                </a:path>
                <a:path w="1563370" h="76200">
                  <a:moveTo>
                    <a:pt x="148717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487170" y="50800"/>
                  </a:lnTo>
                  <a:lnTo>
                    <a:pt x="1487170" y="25400"/>
                  </a:lnTo>
                  <a:close/>
                </a:path>
                <a:path w="1563370" h="76200">
                  <a:moveTo>
                    <a:pt x="1537970" y="25400"/>
                  </a:moveTo>
                  <a:lnTo>
                    <a:pt x="1499870" y="25400"/>
                  </a:lnTo>
                  <a:lnTo>
                    <a:pt x="1499870" y="50800"/>
                  </a:lnTo>
                  <a:lnTo>
                    <a:pt x="1537970" y="50800"/>
                  </a:lnTo>
                  <a:lnTo>
                    <a:pt x="1563370" y="38100"/>
                  </a:lnTo>
                  <a:lnTo>
                    <a:pt x="1537970" y="2540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434583" y="1877567"/>
              <a:ext cx="1738884" cy="23317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554217" y="1937130"/>
              <a:ext cx="1581785" cy="76200"/>
            </a:xfrm>
            <a:custGeom>
              <a:avLst/>
              <a:gdLst/>
              <a:ahLst/>
              <a:cxnLst/>
              <a:rect l="l" t="t" r="r" b="b"/>
              <a:pathLst>
                <a:path w="1581784" h="76200">
                  <a:moveTo>
                    <a:pt x="75692" y="0"/>
                  </a:moveTo>
                  <a:lnTo>
                    <a:pt x="0" y="39116"/>
                  </a:lnTo>
                  <a:lnTo>
                    <a:pt x="76708" y="76200"/>
                  </a:lnTo>
                  <a:lnTo>
                    <a:pt x="76371" y="50926"/>
                  </a:lnTo>
                  <a:lnTo>
                    <a:pt x="63627" y="50926"/>
                  </a:lnTo>
                  <a:lnTo>
                    <a:pt x="63373" y="25526"/>
                  </a:lnTo>
                  <a:lnTo>
                    <a:pt x="76030" y="25353"/>
                  </a:lnTo>
                  <a:lnTo>
                    <a:pt x="75692" y="0"/>
                  </a:lnTo>
                  <a:close/>
                </a:path>
                <a:path w="1581784" h="76200">
                  <a:moveTo>
                    <a:pt x="76030" y="25353"/>
                  </a:moveTo>
                  <a:lnTo>
                    <a:pt x="63373" y="25526"/>
                  </a:lnTo>
                  <a:lnTo>
                    <a:pt x="63627" y="50926"/>
                  </a:lnTo>
                  <a:lnTo>
                    <a:pt x="76368" y="50752"/>
                  </a:lnTo>
                  <a:lnTo>
                    <a:pt x="76030" y="25353"/>
                  </a:lnTo>
                  <a:close/>
                </a:path>
                <a:path w="1581784" h="76200">
                  <a:moveTo>
                    <a:pt x="76368" y="50752"/>
                  </a:moveTo>
                  <a:lnTo>
                    <a:pt x="63627" y="50926"/>
                  </a:lnTo>
                  <a:lnTo>
                    <a:pt x="76371" y="50926"/>
                  </a:lnTo>
                  <a:lnTo>
                    <a:pt x="76368" y="50752"/>
                  </a:lnTo>
                  <a:close/>
                </a:path>
                <a:path w="1581784" h="76200">
                  <a:moveTo>
                    <a:pt x="1581404" y="4699"/>
                  </a:moveTo>
                  <a:lnTo>
                    <a:pt x="76030" y="25353"/>
                  </a:lnTo>
                  <a:lnTo>
                    <a:pt x="76368" y="50752"/>
                  </a:lnTo>
                  <a:lnTo>
                    <a:pt x="1581785" y="30099"/>
                  </a:lnTo>
                  <a:lnTo>
                    <a:pt x="1581404" y="4699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287261" y="2763139"/>
            <a:ext cx="260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Arial" panose="020B0604020202020204"/>
                <a:cs typeface="Arial" panose="020B0604020202020204"/>
              </a:rPr>
              <a:t>Database</a:t>
            </a:r>
            <a:r>
              <a:rPr sz="12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40" dirty="0">
                <a:latin typeface="Arial" panose="020B0604020202020204"/>
                <a:cs typeface="Arial" panose="020B0604020202020204"/>
              </a:rPr>
              <a:t>Server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sz="1200" b="1" spc="-4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Database System </a:t>
            </a:r>
            <a:r>
              <a:rPr sz="1200" b="1" spc="-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200" b="1" spc="-5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DBMS +</a:t>
            </a:r>
            <a:r>
              <a:rPr sz="1200" b="1" spc="-13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41465" y="1579626"/>
            <a:ext cx="306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00" b="1" spc="-10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QL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67118" y="1151382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172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10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.0.2</a:t>
            </a:r>
            <a:r>
              <a:rPr sz="1200" b="1" spc="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50740" y="2950845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8</a:t>
            </a:r>
            <a:r>
              <a:rPr sz="1200" b="1" spc="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.8.8</a:t>
            </a:r>
            <a:r>
              <a:rPr sz="1200" b="1" spc="1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.8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17211" y="2588132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Facebook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1025652"/>
            <a:ext cx="4326890" cy="3903345"/>
          </a:xfrm>
          <a:custGeom>
            <a:avLst/>
            <a:gdLst/>
            <a:ahLst/>
            <a:cxnLst/>
            <a:rect l="l" t="t" r="r" b="b"/>
            <a:pathLst>
              <a:path w="4326890" h="3903345">
                <a:moveTo>
                  <a:pt x="4326636" y="0"/>
                </a:moveTo>
                <a:lnTo>
                  <a:pt x="0" y="0"/>
                </a:lnTo>
                <a:lnTo>
                  <a:pt x="0" y="3902964"/>
                </a:lnTo>
                <a:lnTo>
                  <a:pt x="4326636" y="3902964"/>
                </a:lnTo>
                <a:lnTo>
                  <a:pt x="4326636" y="0"/>
                </a:lnTo>
                <a:close/>
              </a:path>
            </a:pathLst>
          </a:custGeom>
          <a:solidFill>
            <a:srgbClr val="092C50">
              <a:alpha val="9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29031" y="1051052"/>
            <a:ext cx="3963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database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organized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 </a:t>
            </a:r>
            <a:r>
              <a:rPr sz="12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interrelated </a:t>
            </a:r>
            <a:r>
              <a:rPr sz="1200" spc="-15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generally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stored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accessed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electronically </a:t>
            </a:r>
            <a:r>
              <a:rPr sz="12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computer</a:t>
            </a:r>
            <a:r>
              <a:rPr sz="12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96917" y="4478263"/>
            <a:ext cx="1479550" cy="3873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"/>
              </a:spcBef>
            </a:pPr>
            <a:r>
              <a:rPr sz="1200" b="1" spc="-60" dirty="0">
                <a:latin typeface="Arial" panose="020B0604020202020204"/>
                <a:cs typeface="Arial" panose="020B0604020202020204"/>
              </a:rPr>
              <a:t>DNS </a:t>
            </a:r>
            <a:r>
              <a:rPr sz="1200" b="1" spc="-55" dirty="0">
                <a:latin typeface="Arial" panose="020B0604020202020204"/>
                <a:cs typeface="Arial" panose="020B0604020202020204"/>
              </a:rPr>
              <a:t>Recursor  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(Internal 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DNS</a:t>
            </a:r>
            <a:r>
              <a:rPr sz="12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Server)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9031" y="1965147"/>
            <a:ext cx="4038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Database </a:t>
            </a:r>
            <a:r>
              <a:rPr sz="1200" b="1" spc="-25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Management</a:t>
            </a:r>
            <a:r>
              <a:rPr sz="1200" b="1" spc="-114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40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System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DBMS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software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interacts 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end users, 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applications,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itself</a:t>
            </a:r>
            <a:r>
              <a:rPr sz="12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control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storage, 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organization,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retrieval </a:t>
            </a:r>
            <a:r>
              <a:rPr sz="12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21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8074</Words>
  <Application>WPS Presentation</Application>
  <PresentationFormat>On-screen Show (16:9)</PresentationFormat>
  <Paragraphs>520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Trebuchet MS</vt:lpstr>
      <vt:lpstr>Arial</vt:lpstr>
      <vt:lpstr>DejaVu Sans</vt:lpstr>
      <vt:lpstr>Calibri</vt:lpstr>
      <vt:lpstr>Times New Roman</vt:lpstr>
      <vt:lpstr>Microsoft YaHei</vt:lpstr>
      <vt:lpstr>Arial Unicode MS</vt:lpstr>
      <vt:lpstr>Wingdings</vt:lpstr>
      <vt:lpstr>Office Theme</vt:lpstr>
      <vt:lpstr>PowerPoint 演示文稿</vt:lpstr>
      <vt:lpstr>Data vs Information</vt:lpstr>
      <vt:lpstr>Data vs Information</vt:lpstr>
      <vt:lpstr>Web-based Information System</vt:lpstr>
      <vt:lpstr>Web-based Information System</vt:lpstr>
      <vt:lpstr>PowerPoint 演示文稿</vt:lpstr>
      <vt:lpstr>Web-based System &gt;&gt; Background Process</vt:lpstr>
      <vt:lpstr>Web-based System &gt;&gt; Two-tier vs Three-tier Architecture</vt:lpstr>
      <vt:lpstr>Database vs Database Management System</vt:lpstr>
      <vt:lpstr>Web-based System &gt;&gt; DBMS</vt:lpstr>
      <vt:lpstr>DBMS &gt;&gt; Key Features</vt:lpstr>
      <vt:lpstr>Database System Structure &gt;&gt; Query Processor</vt:lpstr>
      <vt:lpstr>Database System Structure &gt;&gt; Storage Manager</vt:lpstr>
      <vt:lpstr>Database System Structure &gt;&gt; Database</vt:lpstr>
      <vt:lpstr>Data Abstraction</vt:lpstr>
      <vt:lpstr>Database Schema</vt:lpstr>
      <vt:lpstr>Types of Data Models</vt:lpstr>
      <vt:lpstr>SQL vs NoSQL Database</vt:lpstr>
      <vt:lpstr>Relational Database &gt;&gt; MySQL</vt:lpstr>
      <vt:lpstr>Non-relational Database &gt;&gt; MongoDB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: CSI 221</dc:title>
  <dc:creator>Mohammad Imam Hossain</dc:creator>
  <cp:lastModifiedBy>DELL</cp:lastModifiedBy>
  <cp:revision>2</cp:revision>
  <dcterms:created xsi:type="dcterms:W3CDTF">2023-02-14T02:12:00Z</dcterms:created>
  <dcterms:modified xsi:type="dcterms:W3CDTF">2023-06-12T17:20:49Z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2021-07-02T06:00:00Z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2023-02-14T06:00:00Z</vt:filetime>
  </property>
  <property fmtid="{D5CDD505-2E9C-101B-9397-08002B2CF9AE}" pid="5" name="ICV">
    <vt:lpwstr>A93E57C498BB48BB89E7F592BF37ED50</vt:lpwstr>
  </property>
  <property fmtid="{D5CDD505-2E9C-101B-9397-08002B2CF9AE}" pid="6" name="KSOProductBuildVer">
    <vt:lpwstr>1033-11.2.0.11537</vt:lpwstr>
  </property>
</Properties>
</file>