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1212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272795"/>
            <a:ext cx="8153400" cy="4871085"/>
          </a:xfrm>
          <a:custGeom>
            <a:avLst/>
            <a:gdLst/>
            <a:ahLst/>
            <a:cxnLst/>
            <a:rect l="l" t="t" r="r" b="b"/>
            <a:pathLst>
              <a:path w="8153400" h="4871085">
                <a:moveTo>
                  <a:pt x="8153400" y="4652772"/>
                </a:moveTo>
                <a:lnTo>
                  <a:pt x="0" y="4652772"/>
                </a:lnTo>
                <a:lnTo>
                  <a:pt x="112318" y="4870704"/>
                </a:lnTo>
                <a:lnTo>
                  <a:pt x="8153400" y="4870704"/>
                </a:lnTo>
                <a:lnTo>
                  <a:pt x="8153400" y="4652772"/>
                </a:lnTo>
                <a:close/>
              </a:path>
              <a:path w="8153400" h="4871085">
                <a:moveTo>
                  <a:pt x="8153400" y="0"/>
                </a:moveTo>
                <a:lnTo>
                  <a:pt x="6871716" y="0"/>
                </a:lnTo>
                <a:lnTo>
                  <a:pt x="7258177" y="749808"/>
                </a:lnTo>
                <a:lnTo>
                  <a:pt x="8153400" y="749808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4215" y="1025652"/>
            <a:ext cx="8735695" cy="3893820"/>
          </a:xfrm>
          <a:custGeom>
            <a:avLst/>
            <a:gdLst/>
            <a:ahLst/>
            <a:cxnLst/>
            <a:rect l="l" t="t" r="r" b="b"/>
            <a:pathLst>
              <a:path w="8735695" h="3893820">
                <a:moveTo>
                  <a:pt x="8735568" y="0"/>
                </a:moveTo>
                <a:lnTo>
                  <a:pt x="0" y="0"/>
                </a:lnTo>
                <a:lnTo>
                  <a:pt x="0" y="3893820"/>
                </a:lnTo>
                <a:lnTo>
                  <a:pt x="8735568" y="3893820"/>
                </a:lnTo>
                <a:lnTo>
                  <a:pt x="8735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7111" y="0"/>
            <a:ext cx="4057015" cy="5143500"/>
          </a:xfrm>
          <a:custGeom>
            <a:avLst/>
            <a:gdLst/>
            <a:ahLst/>
            <a:cxnLst/>
            <a:rect l="l" t="t" r="r" b="b"/>
            <a:pathLst>
              <a:path w="4057015" h="5143500">
                <a:moveTo>
                  <a:pt x="4056887" y="0"/>
                </a:moveTo>
                <a:lnTo>
                  <a:pt x="0" y="0"/>
                </a:lnTo>
                <a:lnTo>
                  <a:pt x="2666298" y="5143498"/>
                </a:lnTo>
                <a:lnTo>
                  <a:pt x="4056887" y="5143498"/>
                </a:lnTo>
                <a:lnTo>
                  <a:pt x="4056887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93691"/>
            <a:ext cx="7754620" cy="749935"/>
          </a:xfrm>
          <a:custGeom>
            <a:avLst/>
            <a:gdLst/>
            <a:ahLst/>
            <a:cxnLst/>
            <a:rect l="l" t="t" r="r" b="b"/>
            <a:pathLst>
              <a:path w="7754620" h="749935">
                <a:moveTo>
                  <a:pt x="7367651" y="0"/>
                </a:moveTo>
                <a:lnTo>
                  <a:pt x="0" y="0"/>
                </a:lnTo>
                <a:lnTo>
                  <a:pt x="0" y="749806"/>
                </a:lnTo>
                <a:lnTo>
                  <a:pt x="7754111" y="749806"/>
                </a:lnTo>
                <a:lnTo>
                  <a:pt x="7367651" y="0"/>
                </a:lnTo>
                <a:close/>
              </a:path>
            </a:pathLst>
          </a:custGeom>
          <a:solidFill>
            <a:srgbClr val="FFFFFF">
              <a:alpha val="1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4166615"/>
            <a:ext cx="8115300" cy="227329"/>
          </a:xfrm>
          <a:custGeom>
            <a:avLst/>
            <a:gdLst/>
            <a:ahLst/>
            <a:cxnLst/>
            <a:rect l="l" t="t" r="r" b="b"/>
            <a:pathLst>
              <a:path w="8115300" h="227329">
                <a:moveTo>
                  <a:pt x="8115300" y="0"/>
                </a:moveTo>
                <a:lnTo>
                  <a:pt x="0" y="0"/>
                </a:lnTo>
                <a:lnTo>
                  <a:pt x="117043" y="227076"/>
                </a:lnTo>
                <a:lnTo>
                  <a:pt x="8115300" y="227076"/>
                </a:lnTo>
                <a:lnTo>
                  <a:pt x="8115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272795"/>
            <a:ext cx="8153400" cy="4871085"/>
          </a:xfrm>
          <a:custGeom>
            <a:avLst/>
            <a:gdLst/>
            <a:ahLst/>
            <a:cxnLst/>
            <a:rect l="l" t="t" r="r" b="b"/>
            <a:pathLst>
              <a:path w="8153400" h="4871085">
                <a:moveTo>
                  <a:pt x="8153400" y="4652772"/>
                </a:moveTo>
                <a:lnTo>
                  <a:pt x="0" y="4652772"/>
                </a:lnTo>
                <a:lnTo>
                  <a:pt x="112318" y="4870704"/>
                </a:lnTo>
                <a:lnTo>
                  <a:pt x="8153400" y="4870704"/>
                </a:lnTo>
                <a:lnTo>
                  <a:pt x="8153400" y="4652772"/>
                </a:lnTo>
                <a:close/>
              </a:path>
              <a:path w="8153400" h="4871085">
                <a:moveTo>
                  <a:pt x="8153400" y="0"/>
                </a:moveTo>
                <a:lnTo>
                  <a:pt x="6871716" y="0"/>
                </a:lnTo>
                <a:lnTo>
                  <a:pt x="7258177" y="749808"/>
                </a:lnTo>
                <a:lnTo>
                  <a:pt x="8153400" y="749808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2633" y="797509"/>
            <a:ext cx="260857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29" y="1127251"/>
            <a:ext cx="8521141" cy="239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1212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08928" y="4963559"/>
            <a:ext cx="31648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jp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jp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39" y="3106877"/>
            <a:ext cx="5383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0" dirty="0">
                <a:solidFill>
                  <a:srgbClr val="FFFFFF"/>
                </a:solidFill>
                <a:latin typeface="Verdana"/>
                <a:cs typeface="Verdana"/>
              </a:rPr>
              <a:t>Database Management</a:t>
            </a:r>
            <a:r>
              <a:rPr sz="36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5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593513"/>
            <a:ext cx="7983220" cy="5687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355" dirty="0">
                <a:solidFill>
                  <a:srgbClr val="FF6600"/>
                </a:solidFill>
                <a:latin typeface="Verdana"/>
                <a:cs typeface="Verdana"/>
              </a:rPr>
              <a:t>E-R </a:t>
            </a:r>
            <a:r>
              <a:rPr sz="3200" spc="-505" dirty="0">
                <a:solidFill>
                  <a:srgbClr val="FF6600"/>
                </a:solidFill>
                <a:latin typeface="Verdana"/>
                <a:cs typeface="Verdana"/>
              </a:rPr>
              <a:t>Data</a:t>
            </a:r>
            <a:r>
              <a:rPr sz="3200" spc="-655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3200" spc="-425" dirty="0" smtClean="0">
                <a:solidFill>
                  <a:srgbClr val="FF6600"/>
                </a:solidFill>
                <a:latin typeface="Verdana"/>
                <a:cs typeface="Verdana"/>
              </a:rPr>
              <a:t>Model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1172971"/>
            <a:ext cx="3358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Composite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key –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key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that is composed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more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than one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attribute.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65" y="2056587"/>
            <a:ext cx="331914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Foreign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key –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 attribute or combination of  attributes in one table whose values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must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either 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match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primary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in another table or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be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null.</a:t>
            </a:r>
            <a:endParaRPr sz="1200">
              <a:latin typeface="Roboto"/>
              <a:cs typeface="Roboto"/>
            </a:endParaRPr>
          </a:p>
          <a:p>
            <a:pPr marL="12700" marR="22225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Foreign keys are used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ensure referential  integrity,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condition in which every foreign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key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entry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must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either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null or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valid value 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primary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related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895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5" dirty="0">
                <a:solidFill>
                  <a:srgbClr val="FFFFFF"/>
                </a:solidFill>
              </a:rPr>
              <a:t>Relational </a:t>
            </a:r>
            <a:r>
              <a:rPr sz="2400" spc="-365" dirty="0">
                <a:solidFill>
                  <a:srgbClr val="FFFFFF"/>
                </a:solidFill>
              </a:rPr>
              <a:t>Database</a:t>
            </a:r>
            <a:r>
              <a:rPr sz="2400" spc="-484" dirty="0">
                <a:solidFill>
                  <a:srgbClr val="FFFFFF"/>
                </a:solidFill>
              </a:rPr>
              <a:t> </a:t>
            </a:r>
            <a:r>
              <a:rPr sz="2400" spc="-370" dirty="0">
                <a:solidFill>
                  <a:srgbClr val="FFFFFF"/>
                </a:solidFill>
              </a:rPr>
              <a:t>Keys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0771" y="1540763"/>
            <a:ext cx="4860035" cy="2863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105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5" dirty="0">
                <a:solidFill>
                  <a:srgbClr val="00AFEF"/>
                </a:solidFill>
              </a:rPr>
              <a:t> </a:t>
            </a:r>
            <a:r>
              <a:rPr sz="2400" spc="-285" dirty="0">
                <a:solidFill>
                  <a:srgbClr val="FFFFFF"/>
                </a:solidFill>
              </a:rPr>
              <a:t>Entity</a:t>
            </a:r>
            <a:r>
              <a:rPr sz="2400" spc="-465" dirty="0">
                <a:solidFill>
                  <a:srgbClr val="FFFFFF"/>
                </a:solidFill>
              </a:rPr>
              <a:t> </a:t>
            </a:r>
            <a:r>
              <a:rPr sz="2400" spc="-335" dirty="0">
                <a:solidFill>
                  <a:srgbClr val="FFFFFF"/>
                </a:solidFill>
              </a:rPr>
              <a:t>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816" y="1080135"/>
            <a:ext cx="8876030" cy="3622675"/>
            <a:chOff x="110816" y="1080135"/>
            <a:chExt cx="8876030" cy="3622675"/>
          </a:xfrm>
        </p:grpSpPr>
        <p:sp>
          <p:nvSpPr>
            <p:cNvPr id="5" name="object 5"/>
            <p:cNvSpPr/>
            <p:nvPr/>
          </p:nvSpPr>
          <p:spPr>
            <a:xfrm>
              <a:off x="117157" y="1086484"/>
              <a:ext cx="8863330" cy="1506855"/>
            </a:xfrm>
            <a:custGeom>
              <a:avLst/>
              <a:gdLst/>
              <a:ahLst/>
              <a:cxnLst/>
              <a:rect l="l" t="t" r="r" b="b"/>
              <a:pathLst>
                <a:path w="8863330" h="1506855">
                  <a:moveTo>
                    <a:pt x="3513074" y="0"/>
                  </a:moveTo>
                  <a:lnTo>
                    <a:pt x="0" y="0"/>
                  </a:lnTo>
                  <a:lnTo>
                    <a:pt x="0" y="1506601"/>
                  </a:lnTo>
                  <a:lnTo>
                    <a:pt x="3513074" y="1506601"/>
                  </a:lnTo>
                  <a:lnTo>
                    <a:pt x="3513074" y="0"/>
                  </a:lnTo>
                  <a:close/>
                </a:path>
                <a:path w="8863330" h="1506855">
                  <a:moveTo>
                    <a:pt x="8863012" y="0"/>
                  </a:moveTo>
                  <a:lnTo>
                    <a:pt x="3513137" y="0"/>
                  </a:lnTo>
                  <a:lnTo>
                    <a:pt x="3513137" y="1506601"/>
                  </a:lnTo>
                  <a:lnTo>
                    <a:pt x="8863012" y="1506601"/>
                  </a:lnTo>
                  <a:lnTo>
                    <a:pt x="8863012" y="0"/>
                  </a:lnTo>
                  <a:close/>
                </a:path>
              </a:pathLst>
            </a:custGeom>
            <a:solidFill>
              <a:srgbClr val="E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66" y="2593073"/>
              <a:ext cx="3513454" cy="2103120"/>
            </a:xfrm>
            <a:custGeom>
              <a:avLst/>
              <a:gdLst/>
              <a:ahLst/>
              <a:cxnLst/>
              <a:rect l="l" t="t" r="r" b="b"/>
              <a:pathLst>
                <a:path w="3513454" h="2103120">
                  <a:moveTo>
                    <a:pt x="3513074" y="0"/>
                  </a:moveTo>
                  <a:lnTo>
                    <a:pt x="0" y="0"/>
                  </a:lnTo>
                  <a:lnTo>
                    <a:pt x="0" y="2103120"/>
                  </a:lnTo>
                  <a:lnTo>
                    <a:pt x="3513074" y="2103120"/>
                  </a:lnTo>
                  <a:lnTo>
                    <a:pt x="351307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166" y="1086485"/>
              <a:ext cx="8863330" cy="3609975"/>
            </a:xfrm>
            <a:custGeom>
              <a:avLst/>
              <a:gdLst/>
              <a:ahLst/>
              <a:cxnLst/>
              <a:rect l="l" t="t" r="r" b="b"/>
              <a:pathLst>
                <a:path w="8863330" h="3609975">
                  <a:moveTo>
                    <a:pt x="0" y="1506601"/>
                  </a:moveTo>
                  <a:lnTo>
                    <a:pt x="8863003" y="1506601"/>
                  </a:lnTo>
                </a:path>
                <a:path w="8863330" h="3609975">
                  <a:moveTo>
                    <a:pt x="0" y="0"/>
                  </a:moveTo>
                  <a:lnTo>
                    <a:pt x="8863003" y="0"/>
                  </a:lnTo>
                </a:path>
                <a:path w="8863330" h="3609975">
                  <a:moveTo>
                    <a:pt x="0" y="3609708"/>
                  </a:moveTo>
                  <a:lnTo>
                    <a:pt x="8863003" y="3609708"/>
                  </a:lnTo>
                </a:path>
              </a:pathLst>
            </a:custGeom>
            <a:ln w="12700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087" y="1112265"/>
            <a:ext cx="297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Strong Entity Set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has enough attributes </a:t>
            </a:r>
            <a:r>
              <a:rPr sz="1200" dirty="0">
                <a:latin typeface="Roboto"/>
                <a:cs typeface="Roboto"/>
              </a:rPr>
              <a:t>to  </a:t>
            </a:r>
            <a:r>
              <a:rPr sz="1200" spc="-5" dirty="0">
                <a:latin typeface="Roboto"/>
                <a:cs typeface="Roboto"/>
              </a:rPr>
              <a:t>uniquely identify each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87" y="2619248"/>
            <a:ext cx="31121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Weak Entity Set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dirty="0">
                <a:latin typeface="Roboto"/>
                <a:cs typeface="Roboto"/>
              </a:rPr>
              <a:t>It </a:t>
            </a:r>
            <a:r>
              <a:rPr sz="1200" spc="-5" dirty="0">
                <a:latin typeface="Roboto"/>
                <a:cs typeface="Roboto"/>
              </a:rPr>
              <a:t>is one whose existence is  dependent on another </a:t>
            </a:r>
            <a:r>
              <a:rPr sz="1200" spc="-10" dirty="0">
                <a:latin typeface="Roboto"/>
                <a:cs typeface="Roboto"/>
              </a:rPr>
              <a:t>(identifying) </a:t>
            </a:r>
            <a:r>
              <a:rPr sz="1200" spc="-5" dirty="0">
                <a:latin typeface="Roboto"/>
                <a:cs typeface="Roboto"/>
              </a:rPr>
              <a:t>entity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set.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primary </a:t>
            </a:r>
            <a:r>
              <a:rPr sz="1200" dirty="0">
                <a:latin typeface="Roboto"/>
                <a:cs typeface="Roboto"/>
              </a:rPr>
              <a:t>key </a:t>
            </a:r>
            <a:r>
              <a:rPr sz="1200" spc="-5" dirty="0">
                <a:latin typeface="Roboto"/>
                <a:cs typeface="Roboto"/>
              </a:rPr>
              <a:t>attributes of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10" dirty="0">
                <a:latin typeface="Roboto"/>
                <a:cs typeface="Roboto"/>
              </a:rPr>
              <a:t>identifying  </a:t>
            </a:r>
            <a:r>
              <a:rPr sz="1200" spc="-5" dirty="0">
                <a:latin typeface="Roboto"/>
                <a:cs typeface="Roboto"/>
              </a:rPr>
              <a:t>entity set, along with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discriminator (partial  key) attributes of its own are used </a:t>
            </a:r>
            <a:r>
              <a:rPr sz="1200" dirty="0">
                <a:latin typeface="Roboto"/>
                <a:cs typeface="Roboto"/>
              </a:rPr>
              <a:t>to </a:t>
            </a:r>
            <a:r>
              <a:rPr sz="1200" spc="-10" dirty="0">
                <a:latin typeface="Roboto"/>
                <a:cs typeface="Roboto"/>
              </a:rPr>
              <a:t>uniquely  </a:t>
            </a:r>
            <a:r>
              <a:rPr sz="1200" spc="-5" dirty="0">
                <a:latin typeface="Roboto"/>
                <a:cs typeface="Roboto"/>
              </a:rPr>
              <a:t>identify each weak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48528" y="1988807"/>
            <a:ext cx="1130935" cy="425450"/>
            <a:chOff x="5748528" y="1988807"/>
            <a:chExt cx="1130935" cy="425450"/>
          </a:xfrm>
        </p:grpSpPr>
        <p:sp>
          <p:nvSpPr>
            <p:cNvPr id="11" name="object 11"/>
            <p:cNvSpPr/>
            <p:nvPr/>
          </p:nvSpPr>
          <p:spPr>
            <a:xfrm>
              <a:off x="5748528" y="1988807"/>
              <a:ext cx="1130807" cy="405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7400" y="2013242"/>
              <a:ext cx="893051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5772" y="2016251"/>
              <a:ext cx="1040892" cy="315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5772" y="2016251"/>
              <a:ext cx="1041400" cy="315595"/>
            </a:xfrm>
            <a:custGeom>
              <a:avLst/>
              <a:gdLst/>
              <a:ahLst/>
              <a:cxnLst/>
              <a:rect l="l" t="t" r="r" b="b"/>
              <a:pathLst>
                <a:path w="1041400" h="315594">
                  <a:moveTo>
                    <a:pt x="0" y="315468"/>
                  </a:moveTo>
                  <a:lnTo>
                    <a:pt x="1040892" y="31546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89065" y="2066289"/>
            <a:ext cx="654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cu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om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24171" y="1271016"/>
            <a:ext cx="855344" cy="416559"/>
            <a:chOff x="4424171" y="1271016"/>
            <a:chExt cx="855344" cy="416559"/>
          </a:xfrm>
        </p:grpSpPr>
        <p:sp>
          <p:nvSpPr>
            <p:cNvPr id="17" name="object 17"/>
            <p:cNvSpPr/>
            <p:nvPr/>
          </p:nvSpPr>
          <p:spPr>
            <a:xfrm>
              <a:off x="4424171" y="1271016"/>
              <a:ext cx="854963" cy="388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8867" y="1286294"/>
              <a:ext cx="382485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1415" y="1298448"/>
              <a:ext cx="765048" cy="298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1415" y="1298448"/>
              <a:ext cx="765175" cy="299085"/>
            </a:xfrm>
            <a:custGeom>
              <a:avLst/>
              <a:gdLst/>
              <a:ahLst/>
              <a:cxnLst/>
              <a:rect l="l" t="t" r="r" b="b"/>
              <a:pathLst>
                <a:path w="765175" h="299084">
                  <a:moveTo>
                    <a:pt x="0" y="149351"/>
                  </a:moveTo>
                  <a:lnTo>
                    <a:pt x="23938" y="97263"/>
                  </a:lnTo>
                  <a:lnTo>
                    <a:pt x="89984" y="53151"/>
                  </a:lnTo>
                  <a:lnTo>
                    <a:pt x="136093" y="35146"/>
                  </a:lnTo>
                  <a:lnTo>
                    <a:pt x="189484" y="20404"/>
                  </a:lnTo>
                  <a:lnTo>
                    <a:pt x="249073" y="9350"/>
                  </a:lnTo>
                  <a:lnTo>
                    <a:pt x="313780" y="2408"/>
                  </a:lnTo>
                  <a:lnTo>
                    <a:pt x="382524" y="0"/>
                  </a:lnTo>
                  <a:lnTo>
                    <a:pt x="451267" y="2408"/>
                  </a:lnTo>
                  <a:lnTo>
                    <a:pt x="515974" y="9350"/>
                  </a:lnTo>
                  <a:lnTo>
                    <a:pt x="575563" y="20404"/>
                  </a:lnTo>
                  <a:lnTo>
                    <a:pt x="628954" y="35146"/>
                  </a:lnTo>
                  <a:lnTo>
                    <a:pt x="675063" y="53151"/>
                  </a:lnTo>
                  <a:lnTo>
                    <a:pt x="712808" y="73998"/>
                  </a:lnTo>
                  <a:lnTo>
                    <a:pt x="758883" y="122522"/>
                  </a:lnTo>
                  <a:lnTo>
                    <a:pt x="765048" y="149351"/>
                  </a:lnTo>
                  <a:lnTo>
                    <a:pt x="758883" y="176181"/>
                  </a:lnTo>
                  <a:lnTo>
                    <a:pt x="712808" y="224705"/>
                  </a:lnTo>
                  <a:lnTo>
                    <a:pt x="675063" y="245552"/>
                  </a:lnTo>
                  <a:lnTo>
                    <a:pt x="628954" y="263557"/>
                  </a:lnTo>
                  <a:lnTo>
                    <a:pt x="575563" y="278299"/>
                  </a:lnTo>
                  <a:lnTo>
                    <a:pt x="515974" y="289353"/>
                  </a:lnTo>
                  <a:lnTo>
                    <a:pt x="451267" y="296295"/>
                  </a:lnTo>
                  <a:lnTo>
                    <a:pt x="382524" y="298703"/>
                  </a:lnTo>
                  <a:lnTo>
                    <a:pt x="313780" y="296295"/>
                  </a:lnTo>
                  <a:lnTo>
                    <a:pt x="249073" y="289353"/>
                  </a:lnTo>
                  <a:lnTo>
                    <a:pt x="189484" y="278299"/>
                  </a:lnTo>
                  <a:lnTo>
                    <a:pt x="136093" y="263557"/>
                  </a:lnTo>
                  <a:lnTo>
                    <a:pt x="89984" y="245552"/>
                  </a:lnTo>
                  <a:lnTo>
                    <a:pt x="52239" y="224705"/>
                  </a:lnTo>
                  <a:lnTo>
                    <a:pt x="6164" y="176181"/>
                  </a:lnTo>
                  <a:lnTo>
                    <a:pt x="0" y="149351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1550" y="1339722"/>
            <a:ext cx="143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56859" y="1220711"/>
            <a:ext cx="940435" cy="425450"/>
            <a:chOff x="5356859" y="1220711"/>
            <a:chExt cx="940435" cy="425450"/>
          </a:xfrm>
        </p:grpSpPr>
        <p:sp>
          <p:nvSpPr>
            <p:cNvPr id="23" name="object 23"/>
            <p:cNvSpPr/>
            <p:nvPr/>
          </p:nvSpPr>
          <p:spPr>
            <a:xfrm>
              <a:off x="5356859" y="1220711"/>
              <a:ext cx="940295" cy="4053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3163" y="1245146"/>
              <a:ext cx="647674" cy="4007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04103" y="1248156"/>
              <a:ext cx="850392" cy="315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4103" y="1248156"/>
              <a:ext cx="850900" cy="315595"/>
            </a:xfrm>
            <a:custGeom>
              <a:avLst/>
              <a:gdLst/>
              <a:ahLst/>
              <a:cxnLst/>
              <a:rect l="l" t="t" r="r" b="b"/>
              <a:pathLst>
                <a:path w="850900" h="315594">
                  <a:moveTo>
                    <a:pt x="0" y="157734"/>
                  </a:moveTo>
                  <a:lnTo>
                    <a:pt x="21677" y="107874"/>
                  </a:lnTo>
                  <a:lnTo>
                    <a:pt x="82039" y="64574"/>
                  </a:lnTo>
                  <a:lnTo>
                    <a:pt x="124539" y="46196"/>
                  </a:lnTo>
                  <a:lnTo>
                    <a:pt x="174083" y="30431"/>
                  </a:lnTo>
                  <a:lnTo>
                    <a:pt x="229796" y="17604"/>
                  </a:lnTo>
                  <a:lnTo>
                    <a:pt x="290803" y="8040"/>
                  </a:lnTo>
                  <a:lnTo>
                    <a:pt x="356228" y="2064"/>
                  </a:lnTo>
                  <a:lnTo>
                    <a:pt x="425196" y="0"/>
                  </a:lnTo>
                  <a:lnTo>
                    <a:pt x="494163" y="2064"/>
                  </a:lnTo>
                  <a:lnTo>
                    <a:pt x="559588" y="8040"/>
                  </a:lnTo>
                  <a:lnTo>
                    <a:pt x="620595" y="17604"/>
                  </a:lnTo>
                  <a:lnTo>
                    <a:pt x="676308" y="30431"/>
                  </a:lnTo>
                  <a:lnTo>
                    <a:pt x="725852" y="46196"/>
                  </a:lnTo>
                  <a:lnTo>
                    <a:pt x="768352" y="64574"/>
                  </a:lnTo>
                  <a:lnTo>
                    <a:pt x="802931" y="85242"/>
                  </a:lnTo>
                  <a:lnTo>
                    <a:pt x="844826" y="132146"/>
                  </a:lnTo>
                  <a:lnTo>
                    <a:pt x="850392" y="157734"/>
                  </a:lnTo>
                  <a:lnTo>
                    <a:pt x="844826" y="183321"/>
                  </a:lnTo>
                  <a:lnTo>
                    <a:pt x="802931" y="230225"/>
                  </a:lnTo>
                  <a:lnTo>
                    <a:pt x="768352" y="250893"/>
                  </a:lnTo>
                  <a:lnTo>
                    <a:pt x="725852" y="269271"/>
                  </a:lnTo>
                  <a:lnTo>
                    <a:pt x="676308" y="285036"/>
                  </a:lnTo>
                  <a:lnTo>
                    <a:pt x="620595" y="297863"/>
                  </a:lnTo>
                  <a:lnTo>
                    <a:pt x="559588" y="307427"/>
                  </a:lnTo>
                  <a:lnTo>
                    <a:pt x="494163" y="313403"/>
                  </a:lnTo>
                  <a:lnTo>
                    <a:pt x="425196" y="315468"/>
                  </a:lnTo>
                  <a:lnTo>
                    <a:pt x="356228" y="313403"/>
                  </a:lnTo>
                  <a:lnTo>
                    <a:pt x="290803" y="307427"/>
                  </a:lnTo>
                  <a:lnTo>
                    <a:pt x="229796" y="297863"/>
                  </a:lnTo>
                  <a:lnTo>
                    <a:pt x="174083" y="285036"/>
                  </a:lnTo>
                  <a:lnTo>
                    <a:pt x="124539" y="269271"/>
                  </a:lnTo>
                  <a:lnTo>
                    <a:pt x="82039" y="250893"/>
                  </a:lnTo>
                  <a:lnTo>
                    <a:pt x="47460" y="230225"/>
                  </a:lnTo>
                  <a:lnTo>
                    <a:pt x="5565" y="183321"/>
                  </a:lnTo>
                  <a:lnTo>
                    <a:pt x="0" y="157734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25465" y="1298194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na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52615" y="1251191"/>
            <a:ext cx="951230" cy="424180"/>
            <a:chOff x="6452615" y="1251191"/>
            <a:chExt cx="951230" cy="424180"/>
          </a:xfrm>
        </p:grpSpPr>
        <p:sp>
          <p:nvSpPr>
            <p:cNvPr id="29" name="object 29"/>
            <p:cNvSpPr/>
            <p:nvPr/>
          </p:nvSpPr>
          <p:spPr>
            <a:xfrm>
              <a:off x="6452615" y="1251191"/>
              <a:ext cx="951001" cy="4053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05015" y="1274102"/>
              <a:ext cx="646163" cy="4007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99859" y="1278635"/>
              <a:ext cx="861060" cy="3154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9859" y="1278635"/>
              <a:ext cx="861060" cy="315595"/>
            </a:xfrm>
            <a:custGeom>
              <a:avLst/>
              <a:gdLst/>
              <a:ahLst/>
              <a:cxnLst/>
              <a:rect l="l" t="t" r="r" b="b"/>
              <a:pathLst>
                <a:path w="861059" h="315594">
                  <a:moveTo>
                    <a:pt x="0" y="157734"/>
                  </a:moveTo>
                  <a:lnTo>
                    <a:pt x="21951" y="107874"/>
                  </a:lnTo>
                  <a:lnTo>
                    <a:pt x="83076" y="64574"/>
                  </a:lnTo>
                  <a:lnTo>
                    <a:pt x="126111" y="46196"/>
                  </a:lnTo>
                  <a:lnTo>
                    <a:pt x="176278" y="30431"/>
                  </a:lnTo>
                  <a:lnTo>
                    <a:pt x="232690" y="17604"/>
                  </a:lnTo>
                  <a:lnTo>
                    <a:pt x="294461" y="8040"/>
                  </a:lnTo>
                  <a:lnTo>
                    <a:pt x="360703" y="2064"/>
                  </a:lnTo>
                  <a:lnTo>
                    <a:pt x="430530" y="0"/>
                  </a:lnTo>
                  <a:lnTo>
                    <a:pt x="500356" y="2064"/>
                  </a:lnTo>
                  <a:lnTo>
                    <a:pt x="566598" y="8040"/>
                  </a:lnTo>
                  <a:lnTo>
                    <a:pt x="628369" y="17604"/>
                  </a:lnTo>
                  <a:lnTo>
                    <a:pt x="684781" y="30431"/>
                  </a:lnTo>
                  <a:lnTo>
                    <a:pt x="734948" y="46196"/>
                  </a:lnTo>
                  <a:lnTo>
                    <a:pt x="777983" y="64574"/>
                  </a:lnTo>
                  <a:lnTo>
                    <a:pt x="812999" y="85242"/>
                  </a:lnTo>
                  <a:lnTo>
                    <a:pt x="855424" y="132146"/>
                  </a:lnTo>
                  <a:lnTo>
                    <a:pt x="861060" y="157734"/>
                  </a:lnTo>
                  <a:lnTo>
                    <a:pt x="855424" y="183321"/>
                  </a:lnTo>
                  <a:lnTo>
                    <a:pt x="812999" y="230225"/>
                  </a:lnTo>
                  <a:lnTo>
                    <a:pt x="777983" y="250893"/>
                  </a:lnTo>
                  <a:lnTo>
                    <a:pt x="734949" y="269271"/>
                  </a:lnTo>
                  <a:lnTo>
                    <a:pt x="684781" y="285036"/>
                  </a:lnTo>
                  <a:lnTo>
                    <a:pt x="628369" y="297863"/>
                  </a:lnTo>
                  <a:lnTo>
                    <a:pt x="566598" y="307427"/>
                  </a:lnTo>
                  <a:lnTo>
                    <a:pt x="500356" y="313403"/>
                  </a:lnTo>
                  <a:lnTo>
                    <a:pt x="430530" y="315467"/>
                  </a:lnTo>
                  <a:lnTo>
                    <a:pt x="360703" y="313403"/>
                  </a:lnTo>
                  <a:lnTo>
                    <a:pt x="294461" y="307427"/>
                  </a:lnTo>
                  <a:lnTo>
                    <a:pt x="232690" y="297863"/>
                  </a:lnTo>
                  <a:lnTo>
                    <a:pt x="176278" y="285036"/>
                  </a:lnTo>
                  <a:lnTo>
                    <a:pt x="126111" y="269271"/>
                  </a:lnTo>
                  <a:lnTo>
                    <a:pt x="83076" y="250893"/>
                  </a:lnTo>
                  <a:lnTo>
                    <a:pt x="48060" y="230225"/>
                  </a:lnTo>
                  <a:lnTo>
                    <a:pt x="5635" y="183321"/>
                  </a:lnTo>
                  <a:lnTo>
                    <a:pt x="0" y="157734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26681" y="1327784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stre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545323" y="1271003"/>
            <a:ext cx="904240" cy="424180"/>
            <a:chOff x="7545323" y="1271003"/>
            <a:chExt cx="904240" cy="424180"/>
          </a:xfrm>
        </p:grpSpPr>
        <p:sp>
          <p:nvSpPr>
            <p:cNvPr id="35" name="object 35"/>
            <p:cNvSpPr/>
            <p:nvPr/>
          </p:nvSpPr>
          <p:spPr>
            <a:xfrm>
              <a:off x="7545323" y="1271003"/>
              <a:ext cx="903719" cy="4053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52587" y="1293914"/>
              <a:ext cx="490715" cy="4007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92567" y="1298448"/>
              <a:ext cx="813815" cy="3154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92567" y="1298448"/>
              <a:ext cx="814069" cy="315595"/>
            </a:xfrm>
            <a:custGeom>
              <a:avLst/>
              <a:gdLst/>
              <a:ahLst/>
              <a:cxnLst/>
              <a:rect l="l" t="t" r="r" b="b"/>
              <a:pathLst>
                <a:path w="814070" h="315594">
                  <a:moveTo>
                    <a:pt x="0" y="157734"/>
                  </a:moveTo>
                  <a:lnTo>
                    <a:pt x="20738" y="107874"/>
                  </a:lnTo>
                  <a:lnTo>
                    <a:pt x="78492" y="64574"/>
                  </a:lnTo>
                  <a:lnTo>
                    <a:pt x="119157" y="46196"/>
                  </a:lnTo>
                  <a:lnTo>
                    <a:pt x="166567" y="30431"/>
                  </a:lnTo>
                  <a:lnTo>
                    <a:pt x="219883" y="17604"/>
                  </a:lnTo>
                  <a:lnTo>
                    <a:pt x="278270" y="8040"/>
                  </a:lnTo>
                  <a:lnTo>
                    <a:pt x="340890" y="2064"/>
                  </a:lnTo>
                  <a:lnTo>
                    <a:pt x="406907" y="0"/>
                  </a:lnTo>
                  <a:lnTo>
                    <a:pt x="472925" y="2064"/>
                  </a:lnTo>
                  <a:lnTo>
                    <a:pt x="535545" y="8040"/>
                  </a:lnTo>
                  <a:lnTo>
                    <a:pt x="593932" y="17604"/>
                  </a:lnTo>
                  <a:lnTo>
                    <a:pt x="647248" y="30431"/>
                  </a:lnTo>
                  <a:lnTo>
                    <a:pt x="694658" y="46196"/>
                  </a:lnTo>
                  <a:lnTo>
                    <a:pt x="735323" y="64574"/>
                  </a:lnTo>
                  <a:lnTo>
                    <a:pt x="768409" y="85242"/>
                  </a:lnTo>
                  <a:lnTo>
                    <a:pt x="808491" y="132146"/>
                  </a:lnTo>
                  <a:lnTo>
                    <a:pt x="813815" y="157734"/>
                  </a:lnTo>
                  <a:lnTo>
                    <a:pt x="808491" y="183321"/>
                  </a:lnTo>
                  <a:lnTo>
                    <a:pt x="768409" y="230225"/>
                  </a:lnTo>
                  <a:lnTo>
                    <a:pt x="735323" y="250893"/>
                  </a:lnTo>
                  <a:lnTo>
                    <a:pt x="694658" y="269271"/>
                  </a:lnTo>
                  <a:lnTo>
                    <a:pt x="647248" y="285036"/>
                  </a:lnTo>
                  <a:lnTo>
                    <a:pt x="593932" y="297863"/>
                  </a:lnTo>
                  <a:lnTo>
                    <a:pt x="535545" y="307427"/>
                  </a:lnTo>
                  <a:lnTo>
                    <a:pt x="472925" y="313403"/>
                  </a:lnTo>
                  <a:lnTo>
                    <a:pt x="406907" y="315467"/>
                  </a:lnTo>
                  <a:lnTo>
                    <a:pt x="340890" y="313403"/>
                  </a:lnTo>
                  <a:lnTo>
                    <a:pt x="278270" y="307427"/>
                  </a:lnTo>
                  <a:lnTo>
                    <a:pt x="219883" y="297863"/>
                  </a:lnTo>
                  <a:lnTo>
                    <a:pt x="166567" y="285036"/>
                  </a:lnTo>
                  <a:lnTo>
                    <a:pt x="119157" y="269271"/>
                  </a:lnTo>
                  <a:lnTo>
                    <a:pt x="78492" y="250893"/>
                  </a:lnTo>
                  <a:lnTo>
                    <a:pt x="45406" y="230225"/>
                  </a:lnTo>
                  <a:lnTo>
                    <a:pt x="5324" y="183321"/>
                  </a:lnTo>
                  <a:lnTo>
                    <a:pt x="0" y="157734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74634" y="1347342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city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73212" y="1558861"/>
            <a:ext cx="5127625" cy="3041650"/>
            <a:chOff x="3673212" y="1558861"/>
            <a:chExt cx="5127625" cy="3041650"/>
          </a:xfrm>
        </p:grpSpPr>
        <p:sp>
          <p:nvSpPr>
            <p:cNvPr id="41" name="object 41"/>
            <p:cNvSpPr/>
            <p:nvPr/>
          </p:nvSpPr>
          <p:spPr>
            <a:xfrm>
              <a:off x="4853939" y="1563624"/>
              <a:ext cx="3147060" cy="611505"/>
            </a:xfrm>
            <a:custGeom>
              <a:avLst/>
              <a:gdLst/>
              <a:ahLst/>
              <a:cxnLst/>
              <a:rect l="l" t="t" r="r" b="b"/>
              <a:pathLst>
                <a:path w="3147059" h="611505">
                  <a:moveTo>
                    <a:pt x="0" y="33527"/>
                  </a:moveTo>
                  <a:lnTo>
                    <a:pt x="941959" y="610107"/>
                  </a:lnTo>
                </a:path>
                <a:path w="3147059" h="611505">
                  <a:moveTo>
                    <a:pt x="975360" y="0"/>
                  </a:moveTo>
                  <a:lnTo>
                    <a:pt x="1218692" y="450342"/>
                  </a:lnTo>
                </a:path>
                <a:path w="3147059" h="611505">
                  <a:moveTo>
                    <a:pt x="2076068" y="30479"/>
                  </a:moveTo>
                  <a:lnTo>
                    <a:pt x="1738884" y="473837"/>
                  </a:lnTo>
                </a:path>
                <a:path w="3147059" h="611505">
                  <a:moveTo>
                    <a:pt x="3146552" y="50291"/>
                  </a:moveTo>
                  <a:lnTo>
                    <a:pt x="1982724" y="611377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73212" y="2859293"/>
              <a:ext cx="5127522" cy="17408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105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5" dirty="0">
                <a:solidFill>
                  <a:srgbClr val="00AFEF"/>
                </a:solidFill>
              </a:rPr>
              <a:t> </a:t>
            </a:r>
            <a:r>
              <a:rPr sz="2400" spc="-285" dirty="0">
                <a:solidFill>
                  <a:srgbClr val="FFFFFF"/>
                </a:solidFill>
              </a:rPr>
              <a:t>Entity</a:t>
            </a:r>
            <a:r>
              <a:rPr sz="2400" spc="-465" dirty="0">
                <a:solidFill>
                  <a:srgbClr val="FFFFFF"/>
                </a:solidFill>
              </a:rPr>
              <a:t> </a:t>
            </a:r>
            <a:r>
              <a:rPr sz="2400" spc="-335" dirty="0">
                <a:solidFill>
                  <a:srgbClr val="FFFFFF"/>
                </a:solidFill>
              </a:rPr>
              <a:t>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12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086485"/>
            <a:ext cx="8863330" cy="0"/>
          </a:xfrm>
          <a:custGeom>
            <a:avLst/>
            <a:gdLst/>
            <a:ahLst/>
            <a:cxnLst/>
            <a:rect l="l" t="t" r="r" b="b"/>
            <a:pathLst>
              <a:path w="8863330">
                <a:moveTo>
                  <a:pt x="0" y="0"/>
                </a:moveTo>
                <a:lnTo>
                  <a:pt x="8863003" y="0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66" y="4763071"/>
            <a:ext cx="8863330" cy="0"/>
          </a:xfrm>
          <a:custGeom>
            <a:avLst/>
            <a:gdLst/>
            <a:ahLst/>
            <a:cxnLst/>
            <a:rect l="l" t="t" r="r" b="b"/>
            <a:pathLst>
              <a:path w="8863330">
                <a:moveTo>
                  <a:pt x="0" y="0"/>
                </a:moveTo>
                <a:lnTo>
                  <a:pt x="8863003" y="0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087" y="1112265"/>
            <a:ext cx="326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Associative Entity Set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This type of entity set is  used in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many-to-many</a:t>
            </a:r>
            <a:r>
              <a:rPr sz="1200" spc="-2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relationship.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87" y="1660905"/>
            <a:ext cx="3270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"/>
                <a:cs typeface="Roboto"/>
              </a:rPr>
              <a:t>When you need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</a:t>
            </a:r>
            <a:r>
              <a:rPr sz="1200" dirty="0">
                <a:latin typeface="Roboto"/>
                <a:cs typeface="Roboto"/>
              </a:rPr>
              <a:t>to be </a:t>
            </a:r>
            <a:r>
              <a:rPr sz="1200" spc="-10" dirty="0">
                <a:latin typeface="Roboto"/>
                <a:cs typeface="Roboto"/>
              </a:rPr>
              <a:t>involved </a:t>
            </a:r>
            <a:r>
              <a:rPr sz="1200" spc="-5" dirty="0">
                <a:latin typeface="Roboto"/>
                <a:cs typeface="Roboto"/>
              </a:rPr>
              <a:t>in </a:t>
            </a:r>
            <a:r>
              <a:rPr sz="1200" dirty="0">
                <a:latin typeface="Roboto"/>
                <a:cs typeface="Roboto"/>
              </a:rPr>
              <a:t>a  </a:t>
            </a:r>
            <a:r>
              <a:rPr sz="1200" spc="-5" dirty="0">
                <a:latin typeface="Roboto"/>
                <a:cs typeface="Roboto"/>
              </a:rPr>
              <a:t>relationship </a:t>
            </a:r>
            <a:r>
              <a:rPr sz="1200" dirty="0">
                <a:latin typeface="Roboto"/>
                <a:cs typeface="Roboto"/>
              </a:rPr>
              <a:t>then the former </a:t>
            </a:r>
            <a:r>
              <a:rPr sz="1200" spc="-5" dirty="0">
                <a:latin typeface="Roboto"/>
                <a:cs typeface="Roboto"/>
              </a:rPr>
              <a:t>relationship is  converted to an associative</a:t>
            </a:r>
            <a:r>
              <a:rPr sz="1200" spc="2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65768" y="1360664"/>
            <a:ext cx="1024890" cy="401320"/>
            <a:chOff x="7165768" y="1360664"/>
            <a:chExt cx="1024890" cy="401320"/>
          </a:xfrm>
        </p:grpSpPr>
        <p:sp>
          <p:nvSpPr>
            <p:cNvPr id="9" name="object 9"/>
            <p:cNvSpPr/>
            <p:nvPr/>
          </p:nvSpPr>
          <p:spPr>
            <a:xfrm>
              <a:off x="7165768" y="1360664"/>
              <a:ext cx="1024299" cy="357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200" y="1360970"/>
              <a:ext cx="722401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3948" y="1379220"/>
              <a:ext cx="952500" cy="284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3948" y="1379220"/>
              <a:ext cx="952500" cy="285115"/>
            </a:xfrm>
            <a:custGeom>
              <a:avLst/>
              <a:gdLst/>
              <a:ahLst/>
              <a:cxnLst/>
              <a:rect l="l" t="t" r="r" b="b"/>
              <a:pathLst>
                <a:path w="952500" h="285114">
                  <a:moveTo>
                    <a:pt x="0" y="284988"/>
                  </a:moveTo>
                  <a:lnTo>
                    <a:pt x="952500" y="284988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03947" y="1379219"/>
            <a:ext cx="952500" cy="28511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course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45253" y="1359446"/>
            <a:ext cx="3063875" cy="401320"/>
            <a:chOff x="4145253" y="1359446"/>
            <a:chExt cx="3063875" cy="401320"/>
          </a:xfrm>
        </p:grpSpPr>
        <p:sp>
          <p:nvSpPr>
            <p:cNvPr id="15" name="object 15"/>
            <p:cNvSpPr/>
            <p:nvPr/>
          </p:nvSpPr>
          <p:spPr>
            <a:xfrm>
              <a:off x="6755891" y="1522475"/>
              <a:ext cx="448309" cy="635"/>
            </a:xfrm>
            <a:custGeom>
              <a:avLst/>
              <a:gdLst/>
              <a:ahLst/>
              <a:cxnLst/>
              <a:rect l="l" t="t" r="r" b="b"/>
              <a:pathLst>
                <a:path w="448309" h="634">
                  <a:moveTo>
                    <a:pt x="0" y="508"/>
                  </a:moveTo>
                  <a:lnTo>
                    <a:pt x="448182" y="0"/>
                  </a:lnTo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253" y="1360931"/>
              <a:ext cx="1057695" cy="355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059" y="1359446"/>
              <a:ext cx="766559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3379" y="1379219"/>
              <a:ext cx="986027" cy="2834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3379" y="1379219"/>
              <a:ext cx="986155" cy="283845"/>
            </a:xfrm>
            <a:custGeom>
              <a:avLst/>
              <a:gdLst/>
              <a:ahLst/>
              <a:cxnLst/>
              <a:rect l="l" t="t" r="r" b="b"/>
              <a:pathLst>
                <a:path w="986154" h="283844">
                  <a:moveTo>
                    <a:pt x="0" y="283463"/>
                  </a:moveTo>
                  <a:lnTo>
                    <a:pt x="986027" y="283463"/>
                  </a:lnTo>
                  <a:lnTo>
                    <a:pt x="986027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83379" y="1379219"/>
            <a:ext cx="986155" cy="28384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student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0220" y="1164323"/>
            <a:ext cx="1228725" cy="751840"/>
            <a:chOff x="5570220" y="1164323"/>
            <a:chExt cx="1228725" cy="751840"/>
          </a:xfrm>
        </p:grpSpPr>
        <p:sp>
          <p:nvSpPr>
            <p:cNvPr id="22" name="object 22"/>
            <p:cNvSpPr/>
            <p:nvPr/>
          </p:nvSpPr>
          <p:spPr>
            <a:xfrm>
              <a:off x="5570220" y="1164323"/>
              <a:ext cx="1228344" cy="751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5876" y="1269517"/>
              <a:ext cx="637019" cy="5836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17464" y="1191768"/>
              <a:ext cx="1138428" cy="6614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7464" y="1191768"/>
              <a:ext cx="1138555" cy="661670"/>
            </a:xfrm>
            <a:custGeom>
              <a:avLst/>
              <a:gdLst/>
              <a:ahLst/>
              <a:cxnLst/>
              <a:rect l="l" t="t" r="r" b="b"/>
              <a:pathLst>
                <a:path w="1138554" h="661669">
                  <a:moveTo>
                    <a:pt x="0" y="330708"/>
                  </a:moveTo>
                  <a:lnTo>
                    <a:pt x="569213" y="0"/>
                  </a:lnTo>
                  <a:lnTo>
                    <a:pt x="1138428" y="330708"/>
                  </a:lnTo>
                  <a:lnTo>
                    <a:pt x="569213" y="661416"/>
                  </a:lnTo>
                  <a:lnTo>
                    <a:pt x="0" y="33070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8177" y="1322578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enroll  ment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64645" y="1516189"/>
            <a:ext cx="3025775" cy="1330960"/>
            <a:chOff x="5164645" y="1516189"/>
            <a:chExt cx="3025775" cy="1330960"/>
          </a:xfrm>
        </p:grpSpPr>
        <p:sp>
          <p:nvSpPr>
            <p:cNvPr id="28" name="object 28"/>
            <p:cNvSpPr/>
            <p:nvPr/>
          </p:nvSpPr>
          <p:spPr>
            <a:xfrm>
              <a:off x="5169408" y="1520952"/>
              <a:ext cx="448309" cy="1905"/>
            </a:xfrm>
            <a:custGeom>
              <a:avLst/>
              <a:gdLst/>
              <a:ahLst/>
              <a:cxnLst/>
              <a:rect l="l" t="t" r="r" b="b"/>
              <a:pathLst>
                <a:path w="448310" h="1905">
                  <a:moveTo>
                    <a:pt x="0" y="0"/>
                  </a:moveTo>
                  <a:lnTo>
                    <a:pt x="448182" y="1905"/>
                  </a:lnTo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5768" y="2445752"/>
              <a:ext cx="1024299" cy="357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5200" y="2446058"/>
              <a:ext cx="722401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3948" y="2464308"/>
              <a:ext cx="952500" cy="2849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03948" y="2464308"/>
              <a:ext cx="952500" cy="285115"/>
            </a:xfrm>
            <a:custGeom>
              <a:avLst/>
              <a:gdLst/>
              <a:ahLst/>
              <a:cxnLst/>
              <a:rect l="l" t="t" r="r" b="b"/>
              <a:pathLst>
                <a:path w="952500" h="285114">
                  <a:moveTo>
                    <a:pt x="0" y="284988"/>
                  </a:moveTo>
                  <a:lnTo>
                    <a:pt x="952500" y="284988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03947" y="2471166"/>
            <a:ext cx="952500" cy="28448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course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48302" y="2458250"/>
            <a:ext cx="3060700" cy="401320"/>
            <a:chOff x="4148302" y="2458250"/>
            <a:chExt cx="3060700" cy="401320"/>
          </a:xfrm>
        </p:grpSpPr>
        <p:sp>
          <p:nvSpPr>
            <p:cNvPr id="35" name="object 35"/>
            <p:cNvSpPr/>
            <p:nvPr/>
          </p:nvSpPr>
          <p:spPr>
            <a:xfrm>
              <a:off x="6821424" y="2607564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0" y="0"/>
                  </a:moveTo>
                  <a:lnTo>
                    <a:pt x="382397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48302" y="2459736"/>
              <a:ext cx="1057695" cy="355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3108" y="2458250"/>
              <a:ext cx="766559" cy="4007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6428" y="2478024"/>
              <a:ext cx="986027" cy="2834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6428" y="2478024"/>
              <a:ext cx="986155" cy="283845"/>
            </a:xfrm>
            <a:custGeom>
              <a:avLst/>
              <a:gdLst/>
              <a:ahLst/>
              <a:cxnLst/>
              <a:rect l="l" t="t" r="r" b="b"/>
              <a:pathLst>
                <a:path w="986154" h="283844">
                  <a:moveTo>
                    <a:pt x="0" y="283463"/>
                  </a:moveTo>
                  <a:lnTo>
                    <a:pt x="986027" y="283463"/>
                  </a:lnTo>
                  <a:lnTo>
                    <a:pt x="986027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86428" y="2471166"/>
            <a:ext cx="986155" cy="28448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student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28132" y="2223528"/>
            <a:ext cx="1236345" cy="803275"/>
            <a:chOff x="5628132" y="2223528"/>
            <a:chExt cx="1236345" cy="803275"/>
          </a:xfrm>
        </p:grpSpPr>
        <p:sp>
          <p:nvSpPr>
            <p:cNvPr id="42" name="object 42"/>
            <p:cNvSpPr/>
            <p:nvPr/>
          </p:nvSpPr>
          <p:spPr>
            <a:xfrm>
              <a:off x="5628132" y="2223528"/>
              <a:ext cx="1235976" cy="8031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28360" y="2354605"/>
              <a:ext cx="637019" cy="5836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5376" y="2250947"/>
              <a:ext cx="1146048" cy="7132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75376" y="2250947"/>
              <a:ext cx="1146175" cy="713740"/>
            </a:xfrm>
            <a:custGeom>
              <a:avLst/>
              <a:gdLst/>
              <a:ahLst/>
              <a:cxnLst/>
              <a:rect l="l" t="t" r="r" b="b"/>
              <a:pathLst>
                <a:path w="1146175" h="713739">
                  <a:moveTo>
                    <a:pt x="0" y="356615"/>
                  </a:moveTo>
                  <a:lnTo>
                    <a:pt x="573024" y="0"/>
                  </a:lnTo>
                  <a:lnTo>
                    <a:pt x="1146048" y="356615"/>
                  </a:lnTo>
                  <a:lnTo>
                    <a:pt x="573024" y="713232"/>
                  </a:lnTo>
                  <a:lnTo>
                    <a:pt x="0" y="356615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61659" y="2226564"/>
            <a:ext cx="1146175" cy="73469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6559" marR="363220" indent="-152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enroll  ment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67693" y="2602801"/>
            <a:ext cx="1581150" cy="2190750"/>
            <a:chOff x="5167693" y="2602801"/>
            <a:chExt cx="1581150" cy="2190750"/>
          </a:xfrm>
        </p:grpSpPr>
        <p:sp>
          <p:nvSpPr>
            <p:cNvPr id="48" name="object 48"/>
            <p:cNvSpPr/>
            <p:nvPr/>
          </p:nvSpPr>
          <p:spPr>
            <a:xfrm>
              <a:off x="5172455" y="2607564"/>
              <a:ext cx="504190" cy="13335"/>
            </a:xfrm>
            <a:custGeom>
              <a:avLst/>
              <a:gdLst/>
              <a:ahLst/>
              <a:cxnLst/>
              <a:rect l="l" t="t" r="r" b="b"/>
              <a:pathLst>
                <a:path w="504189" h="13335">
                  <a:moveTo>
                    <a:pt x="0" y="12827"/>
                  </a:moveTo>
                  <a:lnTo>
                    <a:pt x="503936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6510" y="4396555"/>
              <a:ext cx="1031762" cy="3494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4539" y="4392168"/>
              <a:ext cx="774179" cy="4007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54623" y="4415028"/>
              <a:ext cx="960120" cy="2773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4623" y="4415028"/>
              <a:ext cx="960119" cy="277495"/>
            </a:xfrm>
            <a:custGeom>
              <a:avLst/>
              <a:gdLst/>
              <a:ahLst/>
              <a:cxnLst/>
              <a:rect l="l" t="t" r="r" b="b"/>
              <a:pathLst>
                <a:path w="960120" h="277495">
                  <a:moveTo>
                    <a:pt x="0" y="277368"/>
                  </a:moveTo>
                  <a:lnTo>
                    <a:pt x="960120" y="277368"/>
                  </a:lnTo>
                  <a:lnTo>
                    <a:pt x="960120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754623" y="4415028"/>
            <a:ext cx="960119" cy="27749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teacher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614415" y="3305555"/>
            <a:ext cx="1236345" cy="1115060"/>
            <a:chOff x="5614415" y="3305555"/>
            <a:chExt cx="1236345" cy="1115060"/>
          </a:xfrm>
        </p:grpSpPr>
        <p:sp>
          <p:nvSpPr>
            <p:cNvPr id="55" name="object 55"/>
            <p:cNvSpPr/>
            <p:nvPr/>
          </p:nvSpPr>
          <p:spPr>
            <a:xfrm>
              <a:off x="6234683" y="4046219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0"/>
                  </a:moveTo>
                  <a:lnTo>
                    <a:pt x="0" y="369442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4415" y="3305555"/>
              <a:ext cx="1235976" cy="8031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11595" y="3528059"/>
              <a:ext cx="638530" cy="4007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61659" y="3332987"/>
              <a:ext cx="1146047" cy="7132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61659" y="3332987"/>
              <a:ext cx="1146175" cy="713740"/>
            </a:xfrm>
            <a:custGeom>
              <a:avLst/>
              <a:gdLst/>
              <a:ahLst/>
              <a:cxnLst/>
              <a:rect l="l" t="t" r="r" b="b"/>
              <a:pathLst>
                <a:path w="1146175" h="713739">
                  <a:moveTo>
                    <a:pt x="0" y="356616"/>
                  </a:moveTo>
                  <a:lnTo>
                    <a:pt x="573024" y="0"/>
                  </a:lnTo>
                  <a:lnTo>
                    <a:pt x="1146047" y="356616"/>
                  </a:lnTo>
                  <a:lnTo>
                    <a:pt x="573024" y="713232"/>
                  </a:lnTo>
                  <a:lnTo>
                    <a:pt x="0" y="356616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034532" y="3581780"/>
            <a:ext cx="399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ach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34684" y="2961132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220"/>
                </a:moveTo>
                <a:lnTo>
                  <a:pt x="0" y="0"/>
                </a:lnTo>
              </a:path>
            </a:pathLst>
          </a:custGeom>
          <a:ln w="95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872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490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8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13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1318260"/>
            <a:ext cx="5652516" cy="3189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846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300" dirty="0">
                <a:solidFill>
                  <a:srgbClr val="FFFFFF"/>
                </a:solidFill>
              </a:rPr>
              <a:t>Relationship</a:t>
            </a:r>
            <a:r>
              <a:rPr sz="2400" spc="-445" dirty="0">
                <a:solidFill>
                  <a:srgbClr val="FFFFFF"/>
                </a:solidFill>
              </a:rPr>
              <a:t> </a:t>
            </a:r>
            <a:r>
              <a:rPr sz="2400" spc="-335" dirty="0">
                <a:solidFill>
                  <a:srgbClr val="FFFFFF"/>
                </a:solidFill>
              </a:rPr>
              <a:t>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14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816" y="1287017"/>
            <a:ext cx="8876030" cy="3304540"/>
            <a:chOff x="110816" y="1287017"/>
            <a:chExt cx="8876030" cy="3304540"/>
          </a:xfrm>
        </p:grpSpPr>
        <p:sp>
          <p:nvSpPr>
            <p:cNvPr id="5" name="object 5"/>
            <p:cNvSpPr/>
            <p:nvPr/>
          </p:nvSpPr>
          <p:spPr>
            <a:xfrm>
              <a:off x="117157" y="2664967"/>
              <a:ext cx="8863330" cy="1920239"/>
            </a:xfrm>
            <a:custGeom>
              <a:avLst/>
              <a:gdLst/>
              <a:ahLst/>
              <a:cxnLst/>
              <a:rect l="l" t="t" r="r" b="b"/>
              <a:pathLst>
                <a:path w="8863330" h="1920239">
                  <a:moveTo>
                    <a:pt x="5041519" y="0"/>
                  </a:moveTo>
                  <a:lnTo>
                    <a:pt x="0" y="0"/>
                  </a:lnTo>
                  <a:lnTo>
                    <a:pt x="0" y="1920240"/>
                  </a:lnTo>
                  <a:lnTo>
                    <a:pt x="5041519" y="1920240"/>
                  </a:lnTo>
                  <a:lnTo>
                    <a:pt x="5041519" y="0"/>
                  </a:lnTo>
                  <a:close/>
                </a:path>
                <a:path w="8863330" h="1920239">
                  <a:moveTo>
                    <a:pt x="8863000" y="0"/>
                  </a:moveTo>
                  <a:lnTo>
                    <a:pt x="5041582" y="0"/>
                  </a:lnTo>
                  <a:lnTo>
                    <a:pt x="5041582" y="1920240"/>
                  </a:lnTo>
                  <a:lnTo>
                    <a:pt x="8863000" y="1920240"/>
                  </a:lnTo>
                  <a:lnTo>
                    <a:pt x="8863000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66" y="1293367"/>
              <a:ext cx="8863330" cy="3291840"/>
            </a:xfrm>
            <a:custGeom>
              <a:avLst/>
              <a:gdLst/>
              <a:ahLst/>
              <a:cxnLst/>
              <a:rect l="l" t="t" r="r" b="b"/>
              <a:pathLst>
                <a:path w="8863330" h="3291840">
                  <a:moveTo>
                    <a:pt x="0" y="1371600"/>
                  </a:moveTo>
                  <a:lnTo>
                    <a:pt x="8863003" y="1371600"/>
                  </a:lnTo>
                </a:path>
                <a:path w="8863330" h="3291840">
                  <a:moveTo>
                    <a:pt x="0" y="0"/>
                  </a:moveTo>
                  <a:lnTo>
                    <a:pt x="8863003" y="0"/>
                  </a:lnTo>
                </a:path>
                <a:path w="8863330" h="3291840">
                  <a:moveTo>
                    <a:pt x="0" y="3291840"/>
                  </a:moveTo>
                  <a:lnTo>
                    <a:pt x="8863003" y="3291840"/>
                  </a:lnTo>
                </a:path>
              </a:pathLst>
            </a:custGeom>
            <a:ln w="12700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087" y="131927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Non-Identifying Relationship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Set –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where child entity is  existence-independent of parent entity, and primary </a:t>
            </a:r>
            <a:r>
              <a:rPr sz="1200" dirty="0">
                <a:latin typeface="Roboto"/>
                <a:cs typeface="Roboto"/>
              </a:rPr>
              <a:t>key </a:t>
            </a:r>
            <a:r>
              <a:rPr sz="1200" spc="-5" dirty="0">
                <a:latin typeface="Roboto"/>
                <a:cs typeface="Roboto"/>
              </a:rPr>
              <a:t>of child </a:t>
            </a:r>
            <a:r>
              <a:rPr sz="1200" dirty="0">
                <a:latin typeface="Roboto"/>
                <a:cs typeface="Roboto"/>
              </a:rPr>
              <a:t>doesn’t  </a:t>
            </a:r>
            <a:r>
              <a:rPr sz="1200" spc="-5" dirty="0">
                <a:latin typeface="Roboto"/>
                <a:cs typeface="Roboto"/>
              </a:rPr>
              <a:t>contain primary </a:t>
            </a:r>
            <a:r>
              <a:rPr sz="1200" dirty="0">
                <a:latin typeface="Roboto"/>
                <a:cs typeface="Roboto"/>
              </a:rPr>
              <a:t>key </a:t>
            </a:r>
            <a:r>
              <a:rPr sz="1200" spc="-5" dirty="0">
                <a:latin typeface="Roboto"/>
                <a:cs typeface="Roboto"/>
              </a:rPr>
              <a:t>component of parent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87" y="2233929"/>
            <a:ext cx="47796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"/>
                <a:cs typeface="Roboto"/>
              </a:rPr>
              <a:t>In </a:t>
            </a:r>
            <a:r>
              <a:rPr sz="1200" spc="-5" dirty="0">
                <a:latin typeface="Roboto"/>
                <a:cs typeface="Roboto"/>
              </a:rPr>
              <a:t>terms of relationship strength, it is also </a:t>
            </a:r>
            <a:r>
              <a:rPr sz="1200" dirty="0">
                <a:latin typeface="Roboto"/>
                <a:cs typeface="Roboto"/>
              </a:rPr>
              <a:t>known </a:t>
            </a:r>
            <a:r>
              <a:rPr sz="1200" spc="-5" dirty="0">
                <a:latin typeface="Roboto"/>
                <a:cs typeface="Roboto"/>
              </a:rPr>
              <a:t>as weak</a:t>
            </a:r>
            <a:r>
              <a:rPr sz="1200" spc="6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relationship.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Roboto"/>
              <a:cs typeface="Roboto"/>
            </a:endParaRPr>
          </a:p>
          <a:p>
            <a:pPr marL="12700" marR="939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Identifying Relationship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Set –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where child entity is  existence-dependent on parent </a:t>
            </a:r>
            <a:r>
              <a:rPr sz="1200" spc="-10" dirty="0">
                <a:latin typeface="Roboto"/>
                <a:cs typeface="Roboto"/>
              </a:rPr>
              <a:t>(identifying) </a:t>
            </a:r>
            <a:r>
              <a:rPr sz="1200" spc="-5" dirty="0">
                <a:latin typeface="Roboto"/>
                <a:cs typeface="Roboto"/>
              </a:rPr>
              <a:t>entity, and primary </a:t>
            </a:r>
            <a:r>
              <a:rPr sz="1200" dirty="0">
                <a:latin typeface="Roboto"/>
                <a:cs typeface="Roboto"/>
              </a:rPr>
              <a:t>key </a:t>
            </a:r>
            <a:r>
              <a:rPr sz="1200" spc="-5" dirty="0">
                <a:latin typeface="Roboto"/>
                <a:cs typeface="Roboto"/>
              </a:rPr>
              <a:t>of  child entity contains primary </a:t>
            </a:r>
            <a:r>
              <a:rPr sz="1200" dirty="0">
                <a:latin typeface="Roboto"/>
                <a:cs typeface="Roboto"/>
              </a:rPr>
              <a:t>key </a:t>
            </a:r>
            <a:r>
              <a:rPr sz="1200" spc="-5" dirty="0">
                <a:latin typeface="Roboto"/>
                <a:cs typeface="Roboto"/>
              </a:rPr>
              <a:t>component of parent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87" y="3423030"/>
            <a:ext cx="481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identifying relationship set should not have any descriptive  attributes, since any such attributes can instead </a:t>
            </a:r>
            <a:r>
              <a:rPr sz="1200" dirty="0">
                <a:latin typeface="Roboto"/>
                <a:cs typeface="Roboto"/>
              </a:rPr>
              <a:t>be </a:t>
            </a:r>
            <a:r>
              <a:rPr sz="1200" spc="-5" dirty="0">
                <a:latin typeface="Roboto"/>
                <a:cs typeface="Roboto"/>
              </a:rPr>
              <a:t>associated with </a:t>
            </a:r>
            <a:r>
              <a:rPr sz="1200" dirty="0">
                <a:latin typeface="Roboto"/>
                <a:cs typeface="Roboto"/>
              </a:rPr>
              <a:t>the  </a:t>
            </a:r>
            <a:r>
              <a:rPr sz="1200" spc="-5" dirty="0">
                <a:latin typeface="Roboto"/>
                <a:cs typeface="Roboto"/>
              </a:rPr>
              <a:t>weak entity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set.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087" y="4154525"/>
            <a:ext cx="486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"/>
                <a:cs typeface="Roboto"/>
              </a:rPr>
              <a:t>In </a:t>
            </a:r>
            <a:r>
              <a:rPr sz="1200" spc="-5" dirty="0">
                <a:latin typeface="Roboto"/>
                <a:cs typeface="Roboto"/>
              </a:rPr>
              <a:t>terms of relationship strength, it is also </a:t>
            </a:r>
            <a:r>
              <a:rPr sz="1200" dirty="0">
                <a:latin typeface="Roboto"/>
                <a:cs typeface="Roboto"/>
              </a:rPr>
              <a:t>known </a:t>
            </a:r>
            <a:r>
              <a:rPr sz="1200" spc="-5" dirty="0">
                <a:latin typeface="Roboto"/>
                <a:cs typeface="Roboto"/>
              </a:rPr>
              <a:t>as </a:t>
            </a:r>
            <a:r>
              <a:rPr sz="1200" dirty="0">
                <a:latin typeface="Roboto"/>
                <a:cs typeface="Roboto"/>
              </a:rPr>
              <a:t>strong</a:t>
            </a:r>
            <a:r>
              <a:rPr sz="1200" spc="5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relationship.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2683" y="1584941"/>
            <a:ext cx="1347470" cy="876935"/>
            <a:chOff x="6112683" y="1584941"/>
            <a:chExt cx="1347470" cy="876935"/>
          </a:xfrm>
        </p:grpSpPr>
        <p:sp>
          <p:nvSpPr>
            <p:cNvPr id="12" name="object 12"/>
            <p:cNvSpPr/>
            <p:nvPr/>
          </p:nvSpPr>
          <p:spPr>
            <a:xfrm>
              <a:off x="6112683" y="1584941"/>
              <a:ext cx="1347376" cy="876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5184" y="1841030"/>
              <a:ext cx="722401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1720" y="1594103"/>
              <a:ext cx="1293876" cy="8138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1720" y="1594103"/>
              <a:ext cx="1294130" cy="814069"/>
            </a:xfrm>
            <a:custGeom>
              <a:avLst/>
              <a:gdLst/>
              <a:ahLst/>
              <a:cxnLst/>
              <a:rect l="l" t="t" r="r" b="b"/>
              <a:pathLst>
                <a:path w="1294129" h="814069">
                  <a:moveTo>
                    <a:pt x="0" y="406908"/>
                  </a:moveTo>
                  <a:lnTo>
                    <a:pt x="646937" y="0"/>
                  </a:lnTo>
                  <a:lnTo>
                    <a:pt x="1293876" y="406908"/>
                  </a:lnTo>
                  <a:lnTo>
                    <a:pt x="646937" y="813816"/>
                  </a:lnTo>
                  <a:lnTo>
                    <a:pt x="0" y="40690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7231" y="1893570"/>
            <a:ext cx="48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RelSet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845" y="2878645"/>
            <a:ext cx="1716405" cy="1035685"/>
            <a:chOff x="6002845" y="2878645"/>
            <a:chExt cx="1716405" cy="1035685"/>
          </a:xfrm>
        </p:grpSpPr>
        <p:sp>
          <p:nvSpPr>
            <p:cNvPr id="18" name="object 18"/>
            <p:cNvSpPr/>
            <p:nvPr/>
          </p:nvSpPr>
          <p:spPr>
            <a:xfrm>
              <a:off x="6007608" y="2883407"/>
              <a:ext cx="1706880" cy="1025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7608" y="2883407"/>
              <a:ext cx="1706880" cy="1026160"/>
            </a:xfrm>
            <a:custGeom>
              <a:avLst/>
              <a:gdLst/>
              <a:ahLst/>
              <a:cxnLst/>
              <a:rect l="l" t="t" r="r" b="b"/>
              <a:pathLst>
                <a:path w="1706879" h="1026160">
                  <a:moveTo>
                    <a:pt x="0" y="512825"/>
                  </a:moveTo>
                  <a:lnTo>
                    <a:pt x="853439" y="0"/>
                  </a:lnTo>
                  <a:lnTo>
                    <a:pt x="1706880" y="512825"/>
                  </a:lnTo>
                  <a:lnTo>
                    <a:pt x="853439" y="1025652"/>
                  </a:lnTo>
                  <a:lnTo>
                    <a:pt x="0" y="512825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4476" y="2919983"/>
              <a:ext cx="1542287" cy="961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5288" y="3189693"/>
              <a:ext cx="742200" cy="4572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1720" y="2947415"/>
              <a:ext cx="1452372" cy="8717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1720" y="2947415"/>
              <a:ext cx="1452880" cy="871855"/>
            </a:xfrm>
            <a:custGeom>
              <a:avLst/>
              <a:gdLst/>
              <a:ahLst/>
              <a:cxnLst/>
              <a:rect l="l" t="t" r="r" b="b"/>
              <a:pathLst>
                <a:path w="1452879" h="871854">
                  <a:moveTo>
                    <a:pt x="0" y="435863"/>
                  </a:moveTo>
                  <a:lnTo>
                    <a:pt x="726185" y="0"/>
                  </a:lnTo>
                  <a:lnTo>
                    <a:pt x="1452372" y="435863"/>
                  </a:lnTo>
                  <a:lnTo>
                    <a:pt x="726185" y="871727"/>
                  </a:lnTo>
                  <a:lnTo>
                    <a:pt x="0" y="435863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94475" y="3231260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Id</a:t>
            </a:r>
            <a:r>
              <a:rPr sz="900" spc="-5" dirty="0">
                <a:solidFill>
                  <a:srgbClr val="FF6600"/>
                </a:solidFill>
                <a:latin typeface="Arial"/>
                <a:cs typeface="Arial"/>
              </a:rPr>
              <a:t>ent</a:t>
            </a:r>
            <a:r>
              <a:rPr sz="900" spc="5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f</a:t>
            </a:r>
            <a:r>
              <a:rPr sz="900" spc="-5" dirty="0">
                <a:solidFill>
                  <a:srgbClr val="FF6600"/>
                </a:solidFill>
                <a:latin typeface="Arial"/>
                <a:cs typeface="Arial"/>
              </a:rPr>
              <a:t>ying  </a:t>
            </a: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RelSet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846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300" dirty="0">
                <a:solidFill>
                  <a:srgbClr val="FFFFFF"/>
                </a:solidFill>
              </a:rPr>
              <a:t>Relationship</a:t>
            </a:r>
            <a:r>
              <a:rPr sz="2400" spc="-445" dirty="0">
                <a:solidFill>
                  <a:srgbClr val="FFFFFF"/>
                </a:solidFill>
              </a:rPr>
              <a:t> </a:t>
            </a:r>
            <a:r>
              <a:rPr sz="2400" spc="-335" dirty="0">
                <a:solidFill>
                  <a:srgbClr val="FFFFFF"/>
                </a:solidFill>
              </a:rPr>
              <a:t>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816" y="1080135"/>
            <a:ext cx="8821420" cy="3793490"/>
            <a:chOff x="110816" y="1080135"/>
            <a:chExt cx="8821420" cy="3793490"/>
          </a:xfrm>
        </p:grpSpPr>
        <p:sp>
          <p:nvSpPr>
            <p:cNvPr id="5" name="object 5"/>
            <p:cNvSpPr/>
            <p:nvPr/>
          </p:nvSpPr>
          <p:spPr>
            <a:xfrm>
              <a:off x="117157" y="3575672"/>
              <a:ext cx="8808720" cy="1291590"/>
            </a:xfrm>
            <a:custGeom>
              <a:avLst/>
              <a:gdLst/>
              <a:ahLst/>
              <a:cxnLst/>
              <a:rect l="l" t="t" r="r" b="b"/>
              <a:pathLst>
                <a:path w="8808720" h="1291589">
                  <a:moveTo>
                    <a:pt x="3491484" y="0"/>
                  </a:moveTo>
                  <a:lnTo>
                    <a:pt x="0" y="0"/>
                  </a:lnTo>
                  <a:lnTo>
                    <a:pt x="0" y="1291082"/>
                  </a:lnTo>
                  <a:lnTo>
                    <a:pt x="3491484" y="1291082"/>
                  </a:lnTo>
                  <a:lnTo>
                    <a:pt x="3491484" y="0"/>
                  </a:lnTo>
                  <a:close/>
                </a:path>
                <a:path w="8808720" h="1291589">
                  <a:moveTo>
                    <a:pt x="8808529" y="0"/>
                  </a:moveTo>
                  <a:lnTo>
                    <a:pt x="3491547" y="0"/>
                  </a:lnTo>
                  <a:lnTo>
                    <a:pt x="3491547" y="1291082"/>
                  </a:lnTo>
                  <a:lnTo>
                    <a:pt x="8808529" y="1291082"/>
                  </a:lnTo>
                  <a:lnTo>
                    <a:pt x="8808529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66" y="1086485"/>
              <a:ext cx="8808720" cy="3780790"/>
            </a:xfrm>
            <a:custGeom>
              <a:avLst/>
              <a:gdLst/>
              <a:ahLst/>
              <a:cxnLst/>
              <a:rect l="l" t="t" r="r" b="b"/>
              <a:pathLst>
                <a:path w="8808720" h="3780790">
                  <a:moveTo>
                    <a:pt x="0" y="2489200"/>
                  </a:moveTo>
                  <a:lnTo>
                    <a:pt x="8808520" y="2489200"/>
                  </a:lnTo>
                </a:path>
                <a:path w="8808720" h="3780790">
                  <a:moveTo>
                    <a:pt x="0" y="0"/>
                  </a:moveTo>
                  <a:lnTo>
                    <a:pt x="8808520" y="0"/>
                  </a:lnTo>
                </a:path>
                <a:path w="8808720" h="3780790">
                  <a:moveTo>
                    <a:pt x="0" y="3780269"/>
                  </a:moveTo>
                  <a:lnTo>
                    <a:pt x="8808520" y="3780269"/>
                  </a:lnTo>
                </a:path>
              </a:pathLst>
            </a:custGeom>
            <a:ln w="12700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087" y="1112265"/>
            <a:ext cx="332930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Recursive Relationship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Set – </a:t>
            </a:r>
            <a:r>
              <a:rPr sz="1200" dirty="0">
                <a:latin typeface="Roboto"/>
                <a:cs typeface="Roboto"/>
              </a:rPr>
              <a:t>The same </a:t>
            </a:r>
            <a:r>
              <a:rPr sz="1200" spc="-5" dirty="0">
                <a:latin typeface="Roboto"/>
                <a:cs typeface="Roboto"/>
              </a:rPr>
              <a:t>entity set  participates more than once in </a:t>
            </a:r>
            <a:r>
              <a:rPr sz="120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relationship.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184785" indent="-172720" algn="just">
              <a:lnSpc>
                <a:spcPct val="100000"/>
              </a:lnSpc>
              <a:buClr>
                <a:srgbClr val="FF66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function that an entity plays in</a:t>
            </a:r>
            <a:r>
              <a:rPr sz="1200" spc="-2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a</a:t>
            </a:r>
            <a:endParaRPr sz="1200">
              <a:latin typeface="Roboto"/>
              <a:cs typeface="Roboto"/>
            </a:endParaRPr>
          </a:p>
          <a:p>
            <a:pPr marL="184785" algn="just">
              <a:lnSpc>
                <a:spcPct val="100000"/>
              </a:lnSpc>
            </a:pPr>
            <a:r>
              <a:rPr sz="1200" spc="-5" dirty="0">
                <a:latin typeface="Roboto"/>
                <a:cs typeface="Roboto"/>
              </a:rPr>
              <a:t>relationship is called that entity’s </a:t>
            </a:r>
            <a:r>
              <a:rPr sz="1200" b="1" spc="-5" dirty="0">
                <a:solidFill>
                  <a:srgbClr val="006FC0"/>
                </a:solidFill>
                <a:latin typeface="Roboto"/>
                <a:cs typeface="Roboto"/>
              </a:rPr>
              <a:t>role</a:t>
            </a:r>
            <a:r>
              <a:rPr sz="1200" spc="-5" dirty="0"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84785" marR="5080" indent="-172720" algn="just">
              <a:lnSpc>
                <a:spcPct val="100000"/>
              </a:lnSpc>
              <a:buClr>
                <a:srgbClr val="FF66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Roboto"/>
                <a:cs typeface="Roboto"/>
              </a:rPr>
              <a:t>Since entity sets participating in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 set are generally distinct, </a:t>
            </a:r>
            <a:r>
              <a:rPr sz="1200" dirty="0">
                <a:latin typeface="Roboto"/>
                <a:cs typeface="Roboto"/>
              </a:rPr>
              <a:t>roles </a:t>
            </a:r>
            <a:r>
              <a:rPr sz="1200" spc="-5" dirty="0">
                <a:latin typeface="Roboto"/>
                <a:cs typeface="Roboto"/>
              </a:rPr>
              <a:t>are implicit and  are not usually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specified.</a:t>
            </a:r>
            <a:endParaRPr sz="1200">
              <a:latin typeface="Roboto"/>
              <a:cs typeface="Roboto"/>
            </a:endParaRPr>
          </a:p>
          <a:p>
            <a:pPr marL="184785" marR="19050" indent="-172720" algn="just">
              <a:lnSpc>
                <a:spcPct val="100000"/>
              </a:lnSpc>
              <a:buClr>
                <a:srgbClr val="FF66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Roboto"/>
                <a:cs typeface="Roboto"/>
              </a:rPr>
              <a:t>However, </a:t>
            </a:r>
            <a:r>
              <a:rPr sz="1200" dirty="0">
                <a:latin typeface="Roboto"/>
                <a:cs typeface="Roboto"/>
              </a:rPr>
              <a:t>they are </a:t>
            </a:r>
            <a:r>
              <a:rPr sz="1200" spc="-5" dirty="0">
                <a:latin typeface="Roboto"/>
                <a:cs typeface="Roboto"/>
              </a:rPr>
              <a:t>useful when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meaning of 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needs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clarification.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87" y="3602228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Parallel Relationship Set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dirty="0">
                <a:latin typeface="Roboto"/>
                <a:cs typeface="Roboto"/>
              </a:rPr>
              <a:t>more </a:t>
            </a:r>
            <a:r>
              <a:rPr sz="1200" spc="-5" dirty="0">
                <a:latin typeface="Roboto"/>
                <a:cs typeface="Roboto"/>
              </a:rPr>
              <a:t>than one  relationships </a:t>
            </a:r>
            <a:r>
              <a:rPr sz="1200" dirty="0">
                <a:latin typeface="Roboto"/>
                <a:cs typeface="Roboto"/>
              </a:rPr>
              <a:t>between </a:t>
            </a:r>
            <a:r>
              <a:rPr sz="1200" spc="-5" dirty="0">
                <a:latin typeface="Roboto"/>
                <a:cs typeface="Roboto"/>
              </a:rPr>
              <a:t>the same entity</a:t>
            </a:r>
            <a:r>
              <a:rPr sz="1200" spc="-3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sets.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48328" y="1431139"/>
            <a:ext cx="3783965" cy="3031490"/>
            <a:chOff x="4148328" y="1431139"/>
            <a:chExt cx="3783965" cy="3031490"/>
          </a:xfrm>
        </p:grpSpPr>
        <p:sp>
          <p:nvSpPr>
            <p:cNvPr id="10" name="object 10"/>
            <p:cNvSpPr/>
            <p:nvPr/>
          </p:nvSpPr>
          <p:spPr>
            <a:xfrm>
              <a:off x="4492907" y="1431139"/>
              <a:ext cx="3439250" cy="15377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8328" y="4062983"/>
              <a:ext cx="1165860" cy="356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156" y="4061460"/>
              <a:ext cx="868705" cy="4007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5572" y="4090416"/>
              <a:ext cx="1075944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5572" y="4090416"/>
              <a:ext cx="1076325" cy="266700"/>
            </a:xfrm>
            <a:custGeom>
              <a:avLst/>
              <a:gdLst/>
              <a:ahLst/>
              <a:cxnLst/>
              <a:rect l="l" t="t" r="r" b="b"/>
              <a:pathLst>
                <a:path w="1076325" h="266700">
                  <a:moveTo>
                    <a:pt x="0" y="266700"/>
                  </a:moveTo>
                  <a:lnTo>
                    <a:pt x="1075944" y="266700"/>
                  </a:lnTo>
                  <a:lnTo>
                    <a:pt x="1075944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8838" y="4116120"/>
            <a:ext cx="629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den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25995" y="4052315"/>
            <a:ext cx="1165860" cy="410209"/>
            <a:chOff x="6825995" y="4052315"/>
            <a:chExt cx="1165860" cy="410209"/>
          </a:xfrm>
        </p:grpSpPr>
        <p:sp>
          <p:nvSpPr>
            <p:cNvPr id="17" name="object 17"/>
            <p:cNvSpPr/>
            <p:nvPr/>
          </p:nvSpPr>
          <p:spPr>
            <a:xfrm>
              <a:off x="6825995" y="4052315"/>
              <a:ext cx="1165859" cy="377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2111" y="4061459"/>
              <a:ext cx="832129" cy="4007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3239" y="4079747"/>
              <a:ext cx="1075944" cy="2880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3239" y="4079747"/>
              <a:ext cx="1076325" cy="288290"/>
            </a:xfrm>
            <a:custGeom>
              <a:avLst/>
              <a:gdLst/>
              <a:ahLst/>
              <a:cxnLst/>
              <a:rect l="l" t="t" r="r" b="b"/>
              <a:pathLst>
                <a:path w="1076325" h="288289">
                  <a:moveTo>
                    <a:pt x="0" y="288035"/>
                  </a:moveTo>
                  <a:lnTo>
                    <a:pt x="1075944" y="288035"/>
                  </a:lnTo>
                  <a:lnTo>
                    <a:pt x="1075944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15047" y="4116120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Co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urses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62015" y="3621023"/>
            <a:ext cx="1153795" cy="498475"/>
            <a:chOff x="5462015" y="3621023"/>
            <a:chExt cx="1153795" cy="498475"/>
          </a:xfrm>
        </p:grpSpPr>
        <p:sp>
          <p:nvSpPr>
            <p:cNvPr id="23" name="object 23"/>
            <p:cNvSpPr/>
            <p:nvPr/>
          </p:nvSpPr>
          <p:spPr>
            <a:xfrm>
              <a:off x="5462015" y="3621023"/>
              <a:ext cx="1153680" cy="4983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36335" y="3691127"/>
              <a:ext cx="605053" cy="4007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9259" y="3648455"/>
              <a:ext cx="1063751" cy="408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9259" y="3648455"/>
              <a:ext cx="1064260" cy="408940"/>
            </a:xfrm>
            <a:custGeom>
              <a:avLst/>
              <a:gdLst/>
              <a:ahLst/>
              <a:cxnLst/>
              <a:rect l="l" t="t" r="r" b="b"/>
              <a:pathLst>
                <a:path w="1064259" h="408939">
                  <a:moveTo>
                    <a:pt x="0" y="204216"/>
                  </a:moveTo>
                  <a:lnTo>
                    <a:pt x="531876" y="0"/>
                  </a:lnTo>
                  <a:lnTo>
                    <a:pt x="1063751" y="204216"/>
                  </a:lnTo>
                  <a:lnTo>
                    <a:pt x="531876" y="408432"/>
                  </a:lnTo>
                  <a:lnTo>
                    <a:pt x="0" y="204216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58636" y="3744874"/>
            <a:ext cx="36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ake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16879" y="4418076"/>
            <a:ext cx="1152525" cy="441959"/>
            <a:chOff x="5516879" y="4418076"/>
            <a:chExt cx="1152525" cy="441959"/>
          </a:xfrm>
        </p:grpSpPr>
        <p:sp>
          <p:nvSpPr>
            <p:cNvPr id="29" name="object 29"/>
            <p:cNvSpPr/>
            <p:nvPr/>
          </p:nvSpPr>
          <p:spPr>
            <a:xfrm>
              <a:off x="5516879" y="4418076"/>
              <a:ext cx="1152156" cy="438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2827" y="4459224"/>
              <a:ext cx="460260" cy="4007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4123" y="4445508"/>
              <a:ext cx="1062227" cy="3489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4123" y="4445508"/>
              <a:ext cx="1062355" cy="349250"/>
            </a:xfrm>
            <a:custGeom>
              <a:avLst/>
              <a:gdLst/>
              <a:ahLst/>
              <a:cxnLst/>
              <a:rect l="l" t="t" r="r" b="b"/>
              <a:pathLst>
                <a:path w="1062354" h="349250">
                  <a:moveTo>
                    <a:pt x="0" y="174497"/>
                  </a:moveTo>
                  <a:lnTo>
                    <a:pt x="531113" y="0"/>
                  </a:lnTo>
                  <a:lnTo>
                    <a:pt x="1062227" y="174497"/>
                  </a:lnTo>
                  <a:lnTo>
                    <a:pt x="531113" y="348995"/>
                  </a:lnTo>
                  <a:lnTo>
                    <a:pt x="0" y="174497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4875" y="4512970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33544" y="3852671"/>
            <a:ext cx="2678430" cy="768350"/>
          </a:xfrm>
          <a:custGeom>
            <a:avLst/>
            <a:gdLst/>
            <a:ahLst/>
            <a:cxnLst/>
            <a:rect l="l" t="t" r="r" b="b"/>
            <a:pathLst>
              <a:path w="2678429" h="768350">
                <a:moveTo>
                  <a:pt x="0" y="237261"/>
                </a:moveTo>
                <a:lnTo>
                  <a:pt x="776477" y="0"/>
                </a:lnTo>
              </a:path>
              <a:path w="2678429" h="768350">
                <a:moveTo>
                  <a:pt x="1839467" y="0"/>
                </a:moveTo>
                <a:lnTo>
                  <a:pt x="2678303" y="226974"/>
                </a:lnTo>
              </a:path>
              <a:path w="2678429" h="768350">
                <a:moveTo>
                  <a:pt x="0" y="504443"/>
                </a:moveTo>
                <a:lnTo>
                  <a:pt x="831088" y="767460"/>
                </a:lnTo>
              </a:path>
              <a:path w="2678429" h="768350">
                <a:moveTo>
                  <a:pt x="1892807" y="767829"/>
                </a:moveTo>
                <a:lnTo>
                  <a:pt x="2677032" y="515111"/>
                </a:lnTo>
              </a:path>
            </a:pathLst>
          </a:custGeom>
          <a:ln w="95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3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Mapping</a:t>
            </a:r>
            <a:r>
              <a:rPr sz="2400" spc="-475" dirty="0">
                <a:solidFill>
                  <a:srgbClr val="FFFFFF"/>
                </a:solidFill>
              </a:rPr>
              <a:t> </a:t>
            </a:r>
            <a:r>
              <a:rPr sz="2400" spc="-290" dirty="0">
                <a:solidFill>
                  <a:srgbClr val="FFFFFF"/>
                </a:solidFill>
              </a:rPr>
              <a:t>Cardinalities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790700"/>
            <a:ext cx="8808720" cy="3101340"/>
          </a:xfrm>
          <a:custGeom>
            <a:avLst/>
            <a:gdLst/>
            <a:ahLst/>
            <a:cxnLst/>
            <a:rect l="l" t="t" r="r" b="b"/>
            <a:pathLst>
              <a:path w="8808720" h="3101340">
                <a:moveTo>
                  <a:pt x="0" y="0"/>
                </a:moveTo>
                <a:lnTo>
                  <a:pt x="8808520" y="0"/>
                </a:lnTo>
              </a:path>
              <a:path w="8808720" h="3101340">
                <a:moveTo>
                  <a:pt x="0" y="3100984"/>
                </a:moveTo>
                <a:lnTo>
                  <a:pt x="8808520" y="3100984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72971"/>
            <a:ext cx="8229600" cy="121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Mapping cardinalities, or Cardinality ratios,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express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number of entities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which another entity can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associated via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relationship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set.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Roboto"/>
              <a:cs typeface="Roboto"/>
            </a:endParaRPr>
          </a:p>
          <a:p>
            <a:pPr marL="12700" marR="4997450">
              <a:lnSpc>
                <a:spcPct val="100000"/>
              </a:lnSpc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One-to-one(1:1)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An entity in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is associated  with at most one entity in B, and an entity in </a:t>
            </a:r>
            <a:r>
              <a:rPr sz="1200" dirty="0">
                <a:latin typeface="Roboto"/>
                <a:cs typeface="Roboto"/>
              </a:rPr>
              <a:t>B </a:t>
            </a:r>
            <a:r>
              <a:rPr sz="1200" spc="-5" dirty="0">
                <a:latin typeface="Roboto"/>
                <a:cs typeface="Roboto"/>
              </a:rPr>
              <a:t>is  associated with </a:t>
            </a:r>
            <a:r>
              <a:rPr sz="1200" dirty="0">
                <a:latin typeface="Roboto"/>
                <a:cs typeface="Roboto"/>
              </a:rPr>
              <a:t>at most </a:t>
            </a:r>
            <a:r>
              <a:rPr sz="1200" spc="-5" dirty="0">
                <a:latin typeface="Roboto"/>
                <a:cs typeface="Roboto"/>
              </a:rPr>
              <a:t>one entity in</a:t>
            </a:r>
            <a:r>
              <a:rPr sz="1200" spc="-4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A.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2496" y="4100939"/>
            <a:ext cx="1071880" cy="401320"/>
            <a:chOff x="5242496" y="4100939"/>
            <a:chExt cx="1071880" cy="401320"/>
          </a:xfrm>
        </p:grpSpPr>
        <p:sp>
          <p:nvSpPr>
            <p:cNvPr id="7" name="object 7"/>
            <p:cNvSpPr/>
            <p:nvPr/>
          </p:nvSpPr>
          <p:spPr>
            <a:xfrm>
              <a:off x="5242496" y="4100939"/>
              <a:ext cx="1071511" cy="359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9324" y="4101084"/>
              <a:ext cx="1036332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0660" y="4119372"/>
              <a:ext cx="999743" cy="288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80659" y="4119371"/>
            <a:ext cx="1000125" cy="28829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department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80388" y="4091940"/>
            <a:ext cx="3699510" cy="410209"/>
            <a:chOff x="1580388" y="4091940"/>
            <a:chExt cx="3699510" cy="410209"/>
          </a:xfrm>
        </p:grpSpPr>
        <p:sp>
          <p:nvSpPr>
            <p:cNvPr id="12" name="object 12"/>
            <p:cNvSpPr/>
            <p:nvPr/>
          </p:nvSpPr>
          <p:spPr>
            <a:xfrm>
              <a:off x="4724400" y="4224528"/>
              <a:ext cx="555625" cy="76200"/>
            </a:xfrm>
            <a:custGeom>
              <a:avLst/>
              <a:gdLst/>
              <a:ahLst/>
              <a:cxnLst/>
              <a:rect l="l" t="t" r="r" b="b"/>
              <a:pathLst>
                <a:path w="555625" h="76200">
                  <a:moveTo>
                    <a:pt x="479298" y="0"/>
                  </a:moveTo>
                  <a:lnTo>
                    <a:pt x="479298" y="76200"/>
                  </a:lnTo>
                  <a:lnTo>
                    <a:pt x="542798" y="44450"/>
                  </a:lnTo>
                  <a:lnTo>
                    <a:pt x="491998" y="44450"/>
                  </a:lnTo>
                  <a:lnTo>
                    <a:pt x="491998" y="31750"/>
                  </a:lnTo>
                  <a:lnTo>
                    <a:pt x="542798" y="31750"/>
                  </a:lnTo>
                  <a:lnTo>
                    <a:pt x="479298" y="0"/>
                  </a:lnTo>
                  <a:close/>
                </a:path>
                <a:path w="555625" h="76200">
                  <a:moveTo>
                    <a:pt x="47929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79298" y="44450"/>
                  </a:lnTo>
                  <a:lnTo>
                    <a:pt x="479298" y="31750"/>
                  </a:lnTo>
                  <a:close/>
                </a:path>
                <a:path w="555625" h="76200">
                  <a:moveTo>
                    <a:pt x="542798" y="31750"/>
                  </a:moveTo>
                  <a:lnTo>
                    <a:pt x="491998" y="31750"/>
                  </a:lnTo>
                  <a:lnTo>
                    <a:pt x="491998" y="44450"/>
                  </a:lnTo>
                  <a:lnTo>
                    <a:pt x="542798" y="44450"/>
                  </a:lnTo>
                  <a:lnTo>
                    <a:pt x="555498" y="38100"/>
                  </a:lnTo>
                  <a:lnTo>
                    <a:pt x="542798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0388" y="4091940"/>
              <a:ext cx="1141463" cy="377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012" y="4101084"/>
              <a:ext cx="1060729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632" y="4119372"/>
              <a:ext cx="1051559" cy="288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7632" y="4119371"/>
            <a:ext cx="1051560" cy="28829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chairperson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3759" y="3799332"/>
            <a:ext cx="1353820" cy="962025"/>
            <a:chOff x="3413759" y="3799332"/>
            <a:chExt cx="1353820" cy="962025"/>
          </a:xfrm>
        </p:grpSpPr>
        <p:sp>
          <p:nvSpPr>
            <p:cNvPr id="18" name="object 18"/>
            <p:cNvSpPr/>
            <p:nvPr/>
          </p:nvSpPr>
          <p:spPr>
            <a:xfrm>
              <a:off x="3413759" y="3799332"/>
              <a:ext cx="1353312" cy="9616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7327" y="4009644"/>
              <a:ext cx="644651" cy="5836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1003" y="3826764"/>
              <a:ext cx="1263396" cy="8717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1003" y="3826764"/>
              <a:ext cx="1263650" cy="871855"/>
            </a:xfrm>
            <a:custGeom>
              <a:avLst/>
              <a:gdLst/>
              <a:ahLst/>
              <a:cxnLst/>
              <a:rect l="l" t="t" r="r" b="b"/>
              <a:pathLst>
                <a:path w="1263650" h="871854">
                  <a:moveTo>
                    <a:pt x="0" y="435864"/>
                  </a:moveTo>
                  <a:lnTo>
                    <a:pt x="631698" y="0"/>
                  </a:lnTo>
                  <a:lnTo>
                    <a:pt x="1263396" y="435864"/>
                  </a:lnTo>
                  <a:lnTo>
                    <a:pt x="631698" y="871728"/>
                  </a:lnTo>
                  <a:lnTo>
                    <a:pt x="0" y="435864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89375" y="4064000"/>
            <a:ext cx="407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chai</a:t>
            </a:r>
            <a:r>
              <a:rPr sz="1200" spc="-10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-  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dept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9192" y="1911163"/>
            <a:ext cx="5263515" cy="2390140"/>
            <a:chOff x="2679192" y="1911163"/>
            <a:chExt cx="5263515" cy="2390140"/>
          </a:xfrm>
        </p:grpSpPr>
        <p:sp>
          <p:nvSpPr>
            <p:cNvPr id="24" name="object 24"/>
            <p:cNvSpPr/>
            <p:nvPr/>
          </p:nvSpPr>
          <p:spPr>
            <a:xfrm>
              <a:off x="2679192" y="4224527"/>
              <a:ext cx="781050" cy="76200"/>
            </a:xfrm>
            <a:custGeom>
              <a:avLst/>
              <a:gdLst/>
              <a:ahLst/>
              <a:cxnLst/>
              <a:rect l="l" t="t" r="r" b="b"/>
              <a:pathLst>
                <a:path w="781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810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81050" h="76200">
                  <a:moveTo>
                    <a:pt x="780542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80542" y="44450"/>
                  </a:lnTo>
                  <a:lnTo>
                    <a:pt x="780542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06552" y="1911163"/>
              <a:ext cx="1636108" cy="20009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3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Mapping</a:t>
            </a:r>
            <a:r>
              <a:rPr sz="2400" spc="-475" dirty="0">
                <a:solidFill>
                  <a:srgbClr val="FFFFFF"/>
                </a:solidFill>
              </a:rPr>
              <a:t> </a:t>
            </a:r>
            <a:r>
              <a:rPr sz="2400" spc="-290" dirty="0">
                <a:solidFill>
                  <a:srgbClr val="FFFFFF"/>
                </a:solidFill>
              </a:rPr>
              <a:t>Cardinalities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17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086992"/>
            <a:ext cx="8808720" cy="3804920"/>
          </a:xfrm>
          <a:custGeom>
            <a:avLst/>
            <a:gdLst/>
            <a:ahLst/>
            <a:cxnLst/>
            <a:rect l="l" t="t" r="r" b="b"/>
            <a:pathLst>
              <a:path w="8808720" h="3804920">
                <a:moveTo>
                  <a:pt x="0" y="0"/>
                </a:moveTo>
                <a:lnTo>
                  <a:pt x="8808520" y="0"/>
                </a:lnTo>
              </a:path>
              <a:path w="8808720" h="3804920">
                <a:moveTo>
                  <a:pt x="0" y="3804691"/>
                </a:moveTo>
                <a:lnTo>
                  <a:pt x="8808520" y="3804691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12901"/>
            <a:ext cx="3263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One-to-many </a:t>
            </a:r>
            <a:r>
              <a:rPr sz="1200" spc="-10" dirty="0">
                <a:solidFill>
                  <a:srgbClr val="FF6600"/>
                </a:solidFill>
                <a:latin typeface="Roboto"/>
                <a:cs typeface="Roboto"/>
              </a:rPr>
              <a:t>(1:N)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An entity in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is associated  with any number of entities in B. An entity in B,  however, can </a:t>
            </a:r>
            <a:r>
              <a:rPr sz="1200" dirty="0">
                <a:latin typeface="Roboto"/>
                <a:cs typeface="Roboto"/>
              </a:rPr>
              <a:t>be </a:t>
            </a:r>
            <a:r>
              <a:rPr sz="1200" spc="-5" dirty="0">
                <a:latin typeface="Roboto"/>
                <a:cs typeface="Roboto"/>
              </a:rPr>
              <a:t>associated with </a:t>
            </a:r>
            <a:r>
              <a:rPr sz="1200" dirty="0">
                <a:latin typeface="Roboto"/>
                <a:cs typeface="Roboto"/>
              </a:rPr>
              <a:t>at most </a:t>
            </a:r>
            <a:r>
              <a:rPr sz="1200" spc="-5" dirty="0">
                <a:latin typeface="Roboto"/>
                <a:cs typeface="Roboto"/>
              </a:rPr>
              <a:t>one  entity in</a:t>
            </a:r>
            <a:r>
              <a:rPr sz="1200" spc="-2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A.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5867" y="4081060"/>
            <a:ext cx="1036955" cy="405765"/>
            <a:chOff x="5455867" y="4081060"/>
            <a:chExt cx="1036955" cy="405765"/>
          </a:xfrm>
        </p:grpSpPr>
        <p:sp>
          <p:nvSpPr>
            <p:cNvPr id="7" name="object 7"/>
            <p:cNvSpPr/>
            <p:nvPr/>
          </p:nvSpPr>
          <p:spPr>
            <a:xfrm>
              <a:off x="5455867" y="4081060"/>
              <a:ext cx="1036437" cy="3662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7755" y="4085844"/>
              <a:ext cx="611098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94019" y="4099560"/>
              <a:ext cx="964691" cy="2941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4019" y="4099560"/>
              <a:ext cx="965200" cy="294640"/>
            </a:xfrm>
            <a:custGeom>
              <a:avLst/>
              <a:gdLst/>
              <a:ahLst/>
              <a:cxnLst/>
              <a:rect l="l" t="t" r="r" b="b"/>
              <a:pathLst>
                <a:path w="965200" h="294639">
                  <a:moveTo>
                    <a:pt x="0" y="294131"/>
                  </a:moveTo>
                  <a:lnTo>
                    <a:pt x="964691" y="294131"/>
                  </a:lnTo>
                  <a:lnTo>
                    <a:pt x="964691" y="0"/>
                  </a:lnTo>
                  <a:lnTo>
                    <a:pt x="0" y="0"/>
                  </a:lnTo>
                  <a:lnTo>
                    <a:pt x="0" y="294131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94020" y="4099559"/>
            <a:ext cx="965200" cy="29464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93748" y="4072128"/>
            <a:ext cx="3705225" cy="414655"/>
            <a:chOff x="1793748" y="4072128"/>
            <a:chExt cx="3705225" cy="414655"/>
          </a:xfrm>
        </p:grpSpPr>
        <p:sp>
          <p:nvSpPr>
            <p:cNvPr id="13" name="object 13"/>
            <p:cNvSpPr/>
            <p:nvPr/>
          </p:nvSpPr>
          <p:spPr>
            <a:xfrm>
              <a:off x="4870704" y="4247388"/>
              <a:ext cx="623570" cy="0"/>
            </a:xfrm>
            <a:custGeom>
              <a:avLst/>
              <a:gdLst/>
              <a:ahLst/>
              <a:cxnLst/>
              <a:rect l="l" t="t" r="r" b="b"/>
              <a:pathLst>
                <a:path w="623570">
                  <a:moveTo>
                    <a:pt x="0" y="0"/>
                  </a:moveTo>
                  <a:lnTo>
                    <a:pt x="623188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748" y="4072128"/>
              <a:ext cx="1144536" cy="3840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3204" y="4085844"/>
              <a:ext cx="705637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0992" y="4099560"/>
              <a:ext cx="1054608" cy="2941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40992" y="4099559"/>
            <a:ext cx="1054735" cy="29464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faculty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63111" y="3848100"/>
            <a:ext cx="1350645" cy="833755"/>
            <a:chOff x="3563111" y="3848100"/>
            <a:chExt cx="1350645" cy="833755"/>
          </a:xfrm>
        </p:grpSpPr>
        <p:sp>
          <p:nvSpPr>
            <p:cNvPr id="19" name="object 19"/>
            <p:cNvSpPr/>
            <p:nvPr/>
          </p:nvSpPr>
          <p:spPr>
            <a:xfrm>
              <a:off x="3563111" y="3848100"/>
              <a:ext cx="1350264" cy="833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4675" y="3994404"/>
              <a:ext cx="705637" cy="5836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10355" y="3875532"/>
              <a:ext cx="1260348" cy="7437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0355" y="3875532"/>
              <a:ext cx="1260475" cy="744220"/>
            </a:xfrm>
            <a:custGeom>
              <a:avLst/>
              <a:gdLst/>
              <a:ahLst/>
              <a:cxnLst/>
              <a:rect l="l" t="t" r="r" b="b"/>
              <a:pathLst>
                <a:path w="1260475" h="744220">
                  <a:moveTo>
                    <a:pt x="0" y="371856"/>
                  </a:moveTo>
                  <a:lnTo>
                    <a:pt x="630174" y="0"/>
                  </a:lnTo>
                  <a:lnTo>
                    <a:pt x="1260348" y="371856"/>
                  </a:lnTo>
                  <a:lnTo>
                    <a:pt x="630174" y="743712"/>
                  </a:lnTo>
                  <a:lnTo>
                    <a:pt x="0" y="371856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06722" y="4047845"/>
            <a:ext cx="46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acu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lty</a:t>
            </a:r>
            <a:endParaRPr sz="12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-class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5600" y="1442589"/>
            <a:ext cx="4905375" cy="2842895"/>
            <a:chOff x="2895600" y="1442589"/>
            <a:chExt cx="4905375" cy="2842895"/>
          </a:xfrm>
        </p:grpSpPr>
        <p:sp>
          <p:nvSpPr>
            <p:cNvPr id="25" name="object 25"/>
            <p:cNvSpPr/>
            <p:nvPr/>
          </p:nvSpPr>
          <p:spPr>
            <a:xfrm>
              <a:off x="2895600" y="4209287"/>
              <a:ext cx="715010" cy="76200"/>
            </a:xfrm>
            <a:custGeom>
              <a:avLst/>
              <a:gdLst/>
              <a:ahLst/>
              <a:cxnLst/>
              <a:rect l="l" t="t" r="r" b="b"/>
              <a:pathLst>
                <a:path w="71501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1501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15010" h="76200">
                  <a:moveTo>
                    <a:pt x="71462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14628" y="44450"/>
                  </a:lnTo>
                  <a:lnTo>
                    <a:pt x="714628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94275" y="1442589"/>
              <a:ext cx="1806680" cy="22332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3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Mapping</a:t>
            </a:r>
            <a:r>
              <a:rPr sz="2400" spc="-475" dirty="0">
                <a:solidFill>
                  <a:srgbClr val="FFFFFF"/>
                </a:solidFill>
              </a:rPr>
              <a:t> </a:t>
            </a:r>
            <a:r>
              <a:rPr sz="2400" spc="-290" dirty="0">
                <a:solidFill>
                  <a:srgbClr val="FFFFFF"/>
                </a:solidFill>
              </a:rPr>
              <a:t>Cardinalities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18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50" y="1067561"/>
            <a:ext cx="8808720" cy="3804920"/>
          </a:xfrm>
          <a:custGeom>
            <a:avLst/>
            <a:gdLst/>
            <a:ahLst/>
            <a:cxnLst/>
            <a:rect l="l" t="t" r="r" b="b"/>
            <a:pathLst>
              <a:path w="8808720" h="3804920">
                <a:moveTo>
                  <a:pt x="0" y="0"/>
                </a:moveTo>
                <a:lnTo>
                  <a:pt x="8808516" y="0"/>
                </a:lnTo>
              </a:path>
              <a:path w="8808720" h="3804920">
                <a:moveTo>
                  <a:pt x="0" y="3804691"/>
                </a:moveTo>
                <a:lnTo>
                  <a:pt x="8808516" y="3804691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568" y="1093470"/>
            <a:ext cx="3248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Many-to-many </a:t>
            </a:r>
            <a:r>
              <a:rPr sz="1200" spc="-10" dirty="0">
                <a:solidFill>
                  <a:srgbClr val="FF6600"/>
                </a:solidFill>
                <a:latin typeface="Roboto"/>
                <a:cs typeface="Roboto"/>
              </a:rPr>
              <a:t>(M:N)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An entity in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is  associated with any number of entities in B, and  an entity in </a:t>
            </a:r>
            <a:r>
              <a:rPr sz="1200" dirty="0">
                <a:latin typeface="Roboto"/>
                <a:cs typeface="Roboto"/>
              </a:rPr>
              <a:t>B </a:t>
            </a:r>
            <a:r>
              <a:rPr sz="1200" spc="-5" dirty="0">
                <a:latin typeface="Roboto"/>
                <a:cs typeface="Roboto"/>
              </a:rPr>
              <a:t>is associated with any number of  entities in</a:t>
            </a:r>
            <a:r>
              <a:rPr sz="1200" spc="-1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A.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2079" y="3925823"/>
            <a:ext cx="1126490" cy="401320"/>
            <a:chOff x="5692079" y="3925823"/>
            <a:chExt cx="1126490" cy="401320"/>
          </a:xfrm>
        </p:grpSpPr>
        <p:sp>
          <p:nvSpPr>
            <p:cNvPr id="7" name="object 7"/>
            <p:cNvSpPr/>
            <p:nvPr/>
          </p:nvSpPr>
          <p:spPr>
            <a:xfrm>
              <a:off x="5692079" y="3933329"/>
              <a:ext cx="1126369" cy="3431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9696" y="3925823"/>
              <a:ext cx="611098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0240" y="3951731"/>
              <a:ext cx="1054608" cy="271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0240" y="3951731"/>
              <a:ext cx="1054735" cy="271780"/>
            </a:xfrm>
            <a:custGeom>
              <a:avLst/>
              <a:gdLst/>
              <a:ahLst/>
              <a:cxnLst/>
              <a:rect l="l" t="t" r="r" b="b"/>
              <a:pathLst>
                <a:path w="1054734" h="271779">
                  <a:moveTo>
                    <a:pt x="0" y="271272"/>
                  </a:moveTo>
                  <a:lnTo>
                    <a:pt x="1054608" y="271272"/>
                  </a:lnTo>
                  <a:lnTo>
                    <a:pt x="1054608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30240" y="3951732"/>
            <a:ext cx="1054735" cy="27178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29967" y="3924300"/>
            <a:ext cx="3705225" cy="402590"/>
            <a:chOff x="2029967" y="3924300"/>
            <a:chExt cx="3705225" cy="402590"/>
          </a:xfrm>
        </p:grpSpPr>
        <p:sp>
          <p:nvSpPr>
            <p:cNvPr id="13" name="object 13"/>
            <p:cNvSpPr/>
            <p:nvPr/>
          </p:nvSpPr>
          <p:spPr>
            <a:xfrm>
              <a:off x="4974335" y="4087368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>
                  <a:moveTo>
                    <a:pt x="0" y="0"/>
                  </a:moveTo>
                  <a:lnTo>
                    <a:pt x="755903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9967" y="3924300"/>
              <a:ext cx="1098816" cy="361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6083" y="3925823"/>
              <a:ext cx="766559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7211" y="3951732"/>
              <a:ext cx="1008888" cy="271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7211" y="3951732"/>
              <a:ext cx="1009015" cy="271780"/>
            </a:xfrm>
            <a:custGeom>
              <a:avLst/>
              <a:gdLst/>
              <a:ahLst/>
              <a:cxnLst/>
              <a:rect l="l" t="t" r="r" b="b"/>
              <a:pathLst>
                <a:path w="1009014" h="271779">
                  <a:moveTo>
                    <a:pt x="0" y="271272"/>
                  </a:moveTo>
                  <a:lnTo>
                    <a:pt x="1008888" y="271272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7211" y="3951732"/>
            <a:ext cx="1009015" cy="271780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student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94759" y="3662171"/>
            <a:ext cx="1222375" cy="883919"/>
            <a:chOff x="3794759" y="3662171"/>
            <a:chExt cx="1222375" cy="883919"/>
          </a:xfrm>
        </p:grpSpPr>
        <p:sp>
          <p:nvSpPr>
            <p:cNvPr id="20" name="object 20"/>
            <p:cNvSpPr/>
            <p:nvPr/>
          </p:nvSpPr>
          <p:spPr>
            <a:xfrm>
              <a:off x="3794759" y="3662171"/>
              <a:ext cx="1222248" cy="8839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7367" y="3925823"/>
              <a:ext cx="637019" cy="4007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2003" y="3689603"/>
              <a:ext cx="1132332" cy="7940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2003" y="3689603"/>
              <a:ext cx="1132840" cy="794385"/>
            </a:xfrm>
            <a:custGeom>
              <a:avLst/>
              <a:gdLst/>
              <a:ahLst/>
              <a:cxnLst/>
              <a:rect l="l" t="t" r="r" b="b"/>
              <a:pathLst>
                <a:path w="1132839" h="794385">
                  <a:moveTo>
                    <a:pt x="0" y="397002"/>
                  </a:moveTo>
                  <a:lnTo>
                    <a:pt x="566166" y="0"/>
                  </a:lnTo>
                  <a:lnTo>
                    <a:pt x="1132332" y="397002"/>
                  </a:lnTo>
                  <a:lnTo>
                    <a:pt x="566166" y="794004"/>
                  </a:lnTo>
                  <a:lnTo>
                    <a:pt x="0" y="397002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09034" y="3979265"/>
            <a:ext cx="399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enroll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86100" y="1255026"/>
            <a:ext cx="4612640" cy="2837180"/>
            <a:chOff x="3086100" y="1255026"/>
            <a:chExt cx="4612640" cy="2837180"/>
          </a:xfrm>
        </p:grpSpPr>
        <p:sp>
          <p:nvSpPr>
            <p:cNvPr id="26" name="object 26"/>
            <p:cNvSpPr/>
            <p:nvPr/>
          </p:nvSpPr>
          <p:spPr>
            <a:xfrm>
              <a:off x="3086100" y="4087368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>
                  <a:moveTo>
                    <a:pt x="0" y="0"/>
                  </a:moveTo>
                  <a:lnTo>
                    <a:pt x="755903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2056" y="1255026"/>
              <a:ext cx="1786160" cy="220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69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0" dirty="0">
                <a:solidFill>
                  <a:srgbClr val="00AFEF"/>
                </a:solidFill>
              </a:rPr>
              <a:t> </a:t>
            </a:r>
            <a:r>
              <a:rPr sz="2400" spc="-275" dirty="0">
                <a:solidFill>
                  <a:srgbClr val="FFFFFF"/>
                </a:solidFill>
              </a:rPr>
              <a:t>Participation</a:t>
            </a:r>
            <a:r>
              <a:rPr sz="2400" spc="-415" dirty="0">
                <a:solidFill>
                  <a:srgbClr val="FFFFFF"/>
                </a:solidFill>
              </a:rPr>
              <a:t> </a:t>
            </a:r>
            <a:r>
              <a:rPr sz="2400" spc="-305" dirty="0">
                <a:solidFill>
                  <a:srgbClr val="FFFFFF"/>
                </a:solidFill>
              </a:rPr>
              <a:t>Constraints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19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816" y="1126363"/>
            <a:ext cx="8821420" cy="2469515"/>
            <a:chOff x="110816" y="1126363"/>
            <a:chExt cx="8821420" cy="2469515"/>
          </a:xfrm>
        </p:grpSpPr>
        <p:sp>
          <p:nvSpPr>
            <p:cNvPr id="5" name="object 5"/>
            <p:cNvSpPr/>
            <p:nvPr/>
          </p:nvSpPr>
          <p:spPr>
            <a:xfrm>
              <a:off x="117166" y="2361107"/>
              <a:ext cx="3491865" cy="1228725"/>
            </a:xfrm>
            <a:custGeom>
              <a:avLst/>
              <a:gdLst/>
              <a:ahLst/>
              <a:cxnLst/>
              <a:rect l="l" t="t" r="r" b="b"/>
              <a:pathLst>
                <a:path w="3491865" h="1228725">
                  <a:moveTo>
                    <a:pt x="3491484" y="0"/>
                  </a:moveTo>
                  <a:lnTo>
                    <a:pt x="0" y="0"/>
                  </a:lnTo>
                  <a:lnTo>
                    <a:pt x="0" y="1228293"/>
                  </a:lnTo>
                  <a:lnTo>
                    <a:pt x="3491484" y="1228293"/>
                  </a:lnTo>
                  <a:lnTo>
                    <a:pt x="3491484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66" y="1132713"/>
              <a:ext cx="8808720" cy="0"/>
            </a:xfrm>
            <a:custGeom>
              <a:avLst/>
              <a:gdLst/>
              <a:ahLst/>
              <a:cxnLst/>
              <a:rect l="l" t="t" r="r" b="b"/>
              <a:pathLst>
                <a:path w="8808720">
                  <a:moveTo>
                    <a:pt x="0" y="0"/>
                  </a:moveTo>
                  <a:lnTo>
                    <a:pt x="8808520" y="0"/>
                  </a:lnTo>
                </a:path>
              </a:pathLst>
            </a:custGeom>
            <a:ln w="12700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166" y="3583051"/>
              <a:ext cx="3491865" cy="12700"/>
            </a:xfrm>
            <a:custGeom>
              <a:avLst/>
              <a:gdLst/>
              <a:ahLst/>
              <a:cxnLst/>
              <a:rect l="l" t="t" r="r" b="b"/>
              <a:pathLst>
                <a:path w="3491865" h="12700">
                  <a:moveTo>
                    <a:pt x="0" y="12700"/>
                  </a:moveTo>
                  <a:lnTo>
                    <a:pt x="3491538" y="12700"/>
                  </a:lnTo>
                  <a:lnTo>
                    <a:pt x="349153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9AC9D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8704" y="3589401"/>
              <a:ext cx="5317490" cy="0"/>
            </a:xfrm>
            <a:custGeom>
              <a:avLst/>
              <a:gdLst/>
              <a:ahLst/>
              <a:cxnLst/>
              <a:rect l="l" t="t" r="r" b="b"/>
              <a:pathLst>
                <a:path w="5317490">
                  <a:moveTo>
                    <a:pt x="0" y="0"/>
                  </a:moveTo>
                  <a:lnTo>
                    <a:pt x="5316982" y="0"/>
                  </a:lnTo>
                </a:path>
              </a:pathLst>
            </a:custGeom>
            <a:ln w="12700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6087" y="1158621"/>
            <a:ext cx="324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Total participation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Every </a:t>
            </a:r>
            <a:r>
              <a:rPr sz="1200" dirty="0">
                <a:latin typeface="Roboto"/>
                <a:cs typeface="Roboto"/>
              </a:rPr>
              <a:t>member </a:t>
            </a:r>
            <a:r>
              <a:rPr sz="1200" spc="-5" dirty="0">
                <a:latin typeface="Roboto"/>
                <a:cs typeface="Roboto"/>
              </a:rPr>
              <a:t>of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entity  set </a:t>
            </a:r>
            <a:r>
              <a:rPr sz="1200" dirty="0">
                <a:latin typeface="Roboto"/>
                <a:cs typeface="Roboto"/>
              </a:rPr>
              <a:t>must </a:t>
            </a:r>
            <a:r>
              <a:rPr sz="1200" spc="-5" dirty="0">
                <a:latin typeface="Roboto"/>
                <a:cs typeface="Roboto"/>
              </a:rPr>
              <a:t>participate in </a:t>
            </a:r>
            <a:r>
              <a:rPr sz="1200" dirty="0">
                <a:latin typeface="Roboto"/>
                <a:cs typeface="Roboto"/>
              </a:rPr>
              <a:t>the</a:t>
            </a:r>
            <a:r>
              <a:rPr sz="1200" spc="-2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relationship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087" y="2387345"/>
            <a:ext cx="315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Partial participation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Not all entities in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set  are </a:t>
            </a:r>
            <a:r>
              <a:rPr sz="1200" spc="-10" dirty="0">
                <a:latin typeface="Roboto"/>
                <a:cs typeface="Roboto"/>
              </a:rPr>
              <a:t>involved </a:t>
            </a:r>
            <a:r>
              <a:rPr sz="1200" spc="-5" dirty="0">
                <a:latin typeface="Roboto"/>
                <a:cs typeface="Roboto"/>
              </a:rPr>
              <a:t>in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relationship. </a:t>
            </a:r>
            <a:r>
              <a:rPr sz="1200" dirty="0">
                <a:latin typeface="Roboto"/>
                <a:cs typeface="Roboto"/>
              </a:rPr>
              <a:t>In the </a:t>
            </a:r>
            <a:r>
              <a:rPr sz="1200" spc="-5" dirty="0">
                <a:latin typeface="Roboto"/>
                <a:cs typeface="Roboto"/>
              </a:rPr>
              <a:t>previous  example not every </a:t>
            </a:r>
            <a:r>
              <a:rPr sz="1200" dirty="0">
                <a:latin typeface="Roboto"/>
                <a:cs typeface="Roboto"/>
              </a:rPr>
              <a:t>professor </a:t>
            </a:r>
            <a:r>
              <a:rPr sz="1200" spc="-5" dirty="0">
                <a:latin typeface="Roboto"/>
                <a:cs typeface="Roboto"/>
              </a:rPr>
              <a:t>guides</a:t>
            </a:r>
            <a:r>
              <a:rPr sz="1200" spc="3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student.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67874" y="2171738"/>
            <a:ext cx="1006475" cy="401320"/>
            <a:chOff x="7267874" y="2171738"/>
            <a:chExt cx="1006475" cy="401320"/>
          </a:xfrm>
        </p:grpSpPr>
        <p:sp>
          <p:nvSpPr>
            <p:cNvPr id="12" name="object 12"/>
            <p:cNvSpPr/>
            <p:nvPr/>
          </p:nvSpPr>
          <p:spPr>
            <a:xfrm>
              <a:off x="7267874" y="2192846"/>
              <a:ext cx="1006026" cy="314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6827" y="2171738"/>
              <a:ext cx="766559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6055" y="2211324"/>
              <a:ext cx="934211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6055" y="2211324"/>
              <a:ext cx="934719" cy="242570"/>
            </a:xfrm>
            <a:custGeom>
              <a:avLst/>
              <a:gdLst/>
              <a:ahLst/>
              <a:cxnLst/>
              <a:rect l="l" t="t" r="r" b="b"/>
              <a:pathLst>
                <a:path w="934720" h="242569">
                  <a:moveTo>
                    <a:pt x="0" y="242315"/>
                  </a:moveTo>
                  <a:lnTo>
                    <a:pt x="934211" y="242315"/>
                  </a:lnTo>
                  <a:lnTo>
                    <a:pt x="93421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09509" y="2224532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den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16284" y="2171738"/>
            <a:ext cx="3194685" cy="401320"/>
            <a:chOff x="4116284" y="2171738"/>
            <a:chExt cx="3194685" cy="401320"/>
          </a:xfrm>
        </p:grpSpPr>
        <p:sp>
          <p:nvSpPr>
            <p:cNvPr id="18" name="object 18"/>
            <p:cNvSpPr/>
            <p:nvPr/>
          </p:nvSpPr>
          <p:spPr>
            <a:xfrm>
              <a:off x="6752843" y="2345436"/>
              <a:ext cx="553085" cy="0"/>
            </a:xfrm>
            <a:custGeom>
              <a:avLst/>
              <a:gdLst/>
              <a:ahLst/>
              <a:cxnLst/>
              <a:rect l="l" t="t" r="r" b="b"/>
              <a:pathLst>
                <a:path w="553084">
                  <a:moveTo>
                    <a:pt x="0" y="0"/>
                  </a:moveTo>
                  <a:lnTo>
                    <a:pt x="552957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6284" y="2192846"/>
              <a:ext cx="1047066" cy="3142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9475" y="2171738"/>
              <a:ext cx="900684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54423" y="2211324"/>
              <a:ext cx="975360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4423" y="2211324"/>
              <a:ext cx="975360" cy="242570"/>
            </a:xfrm>
            <a:custGeom>
              <a:avLst/>
              <a:gdLst/>
              <a:ahLst/>
              <a:cxnLst/>
              <a:rect l="l" t="t" r="r" b="b"/>
              <a:pathLst>
                <a:path w="975360" h="242569">
                  <a:moveTo>
                    <a:pt x="0" y="242315"/>
                  </a:moveTo>
                  <a:lnTo>
                    <a:pt x="975360" y="242315"/>
                  </a:lnTo>
                  <a:lnTo>
                    <a:pt x="97536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11141" y="2224532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professor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58967" y="1889747"/>
            <a:ext cx="1365885" cy="916305"/>
            <a:chOff x="5458967" y="1889747"/>
            <a:chExt cx="1365885" cy="916305"/>
          </a:xfrm>
        </p:grpSpPr>
        <p:sp>
          <p:nvSpPr>
            <p:cNvPr id="25" name="object 25"/>
            <p:cNvSpPr/>
            <p:nvPr/>
          </p:nvSpPr>
          <p:spPr>
            <a:xfrm>
              <a:off x="5458967" y="1889747"/>
              <a:ext cx="1365504" cy="915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85103" y="2168690"/>
              <a:ext cx="713257" cy="4007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6211" y="1917191"/>
              <a:ext cx="1275588" cy="8260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211" y="1917191"/>
              <a:ext cx="1275715" cy="826135"/>
            </a:xfrm>
            <a:custGeom>
              <a:avLst/>
              <a:gdLst/>
              <a:ahLst/>
              <a:cxnLst/>
              <a:rect l="l" t="t" r="r" b="b"/>
              <a:pathLst>
                <a:path w="1275715" h="826135">
                  <a:moveTo>
                    <a:pt x="0" y="413003"/>
                  </a:moveTo>
                  <a:lnTo>
                    <a:pt x="637793" y="0"/>
                  </a:lnTo>
                  <a:lnTo>
                    <a:pt x="1275588" y="413003"/>
                  </a:lnTo>
                  <a:lnTo>
                    <a:pt x="637793" y="826007"/>
                  </a:lnTo>
                  <a:lnTo>
                    <a:pt x="0" y="413003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07151" y="2222373"/>
            <a:ext cx="474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uid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34355" y="2295144"/>
            <a:ext cx="2171700" cy="76200"/>
            <a:chOff x="5134355" y="2295144"/>
            <a:chExt cx="2171700" cy="76200"/>
          </a:xfrm>
        </p:grpSpPr>
        <p:sp>
          <p:nvSpPr>
            <p:cNvPr id="31" name="object 31"/>
            <p:cNvSpPr/>
            <p:nvPr/>
          </p:nvSpPr>
          <p:spPr>
            <a:xfrm>
              <a:off x="5134355" y="2295144"/>
              <a:ext cx="377825" cy="76200"/>
            </a:xfrm>
            <a:custGeom>
              <a:avLst/>
              <a:gdLst/>
              <a:ahLst/>
              <a:cxnLst/>
              <a:rect l="l" t="t" r="r" b="b"/>
              <a:pathLst>
                <a:path w="3778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7782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77825" h="76200">
                  <a:moveTo>
                    <a:pt x="37782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77825" y="44450"/>
                  </a:lnTo>
                  <a:lnTo>
                    <a:pt x="377825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5891" y="2310384"/>
              <a:ext cx="550545" cy="0"/>
            </a:xfrm>
            <a:custGeom>
              <a:avLst/>
              <a:gdLst/>
              <a:ahLst/>
              <a:cxnLst/>
              <a:rect l="l" t="t" r="r" b="b"/>
              <a:pathLst>
                <a:path w="550545">
                  <a:moveTo>
                    <a:pt x="0" y="0"/>
                  </a:moveTo>
                  <a:lnTo>
                    <a:pt x="550036" y="0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459435"/>
            <a:ext cx="1681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solidFill>
                  <a:srgbClr val="FFFFFF"/>
                </a:solidFill>
              </a:rPr>
              <a:t>Design</a:t>
            </a:r>
            <a:r>
              <a:rPr sz="2400" spc="-420" dirty="0">
                <a:solidFill>
                  <a:srgbClr val="FFFFFF"/>
                </a:solidFill>
              </a:rPr>
              <a:t> </a:t>
            </a:r>
            <a:r>
              <a:rPr sz="2400" spc="-315" dirty="0">
                <a:solidFill>
                  <a:srgbClr val="FFFFFF"/>
                </a:solidFill>
              </a:rPr>
              <a:t>Phases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8614" y="3423158"/>
            <a:ext cx="1284605" cy="853440"/>
            <a:chOff x="5928614" y="3423158"/>
            <a:chExt cx="1284605" cy="853440"/>
          </a:xfrm>
        </p:grpSpPr>
        <p:sp>
          <p:nvSpPr>
            <p:cNvPr id="5" name="object 5"/>
            <p:cNvSpPr/>
            <p:nvPr/>
          </p:nvSpPr>
          <p:spPr>
            <a:xfrm>
              <a:off x="5941314" y="3435350"/>
              <a:ext cx="1259205" cy="828040"/>
            </a:xfrm>
            <a:custGeom>
              <a:avLst/>
              <a:gdLst/>
              <a:ahLst/>
              <a:cxnLst/>
              <a:rect l="l" t="t" r="r" b="b"/>
              <a:pathLst>
                <a:path w="1259204" h="828039">
                  <a:moveTo>
                    <a:pt x="1258824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25474" y="133350"/>
                  </a:lnTo>
                  <a:lnTo>
                    <a:pt x="1125474" y="828040"/>
                  </a:lnTo>
                  <a:lnTo>
                    <a:pt x="1258824" y="828040"/>
                  </a:lnTo>
                  <a:lnTo>
                    <a:pt x="1258824" y="133350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862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1314" y="3435858"/>
              <a:ext cx="1259205" cy="828040"/>
            </a:xfrm>
            <a:custGeom>
              <a:avLst/>
              <a:gdLst/>
              <a:ahLst/>
              <a:cxnLst/>
              <a:rect l="l" t="t" r="r" b="b"/>
              <a:pathLst>
                <a:path w="1259204" h="828039">
                  <a:moveTo>
                    <a:pt x="1258824" y="827532"/>
                  </a:moveTo>
                  <a:lnTo>
                    <a:pt x="1125474" y="827532"/>
                  </a:lnTo>
                  <a:lnTo>
                    <a:pt x="1125474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827532"/>
                  </a:lnTo>
                  <a:close/>
                </a:path>
              </a:pathLst>
            </a:custGeom>
            <a:ln w="25400">
              <a:solidFill>
                <a:srgbClr val="862C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02248" y="3642486"/>
            <a:ext cx="1216660" cy="45148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15595">
              <a:lnSpc>
                <a:spcPts val="1080"/>
              </a:lnSpc>
              <a:spcBef>
                <a:spcPts val="229"/>
              </a:spcBef>
            </a:pPr>
            <a:r>
              <a:rPr sz="1000" spc="-10" dirty="0">
                <a:latin typeface="Roboto"/>
                <a:cs typeface="Roboto"/>
              </a:rPr>
              <a:t>Physical-design  </a:t>
            </a:r>
            <a:r>
              <a:rPr sz="1000" spc="-5" dirty="0">
                <a:latin typeface="Roboto"/>
                <a:cs typeface="Roboto"/>
              </a:rPr>
              <a:t>Phase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065"/>
              </a:lnSpc>
            </a:pPr>
            <a:r>
              <a:rPr sz="1000" spc="-10" dirty="0">
                <a:latin typeface="Roboto"/>
                <a:cs typeface="Roboto"/>
              </a:rPr>
              <a:t>[Relational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Database]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9938" y="3045205"/>
            <a:ext cx="1834514" cy="853440"/>
            <a:chOff x="4329938" y="3045205"/>
            <a:chExt cx="1834514" cy="853440"/>
          </a:xfrm>
        </p:grpSpPr>
        <p:sp>
          <p:nvSpPr>
            <p:cNvPr id="9" name="object 9"/>
            <p:cNvSpPr/>
            <p:nvPr/>
          </p:nvSpPr>
          <p:spPr>
            <a:xfrm>
              <a:off x="5942330" y="3121405"/>
              <a:ext cx="221996" cy="23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2638" y="3058159"/>
              <a:ext cx="1379220" cy="826769"/>
            </a:xfrm>
            <a:custGeom>
              <a:avLst/>
              <a:gdLst/>
              <a:ahLst/>
              <a:cxnLst/>
              <a:rect l="l" t="t" r="r" b="b"/>
              <a:pathLst>
                <a:path w="1379220" h="826770">
                  <a:moveTo>
                    <a:pt x="137922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245870" y="133350"/>
                  </a:lnTo>
                  <a:lnTo>
                    <a:pt x="1245870" y="826770"/>
                  </a:lnTo>
                  <a:lnTo>
                    <a:pt x="1379220" y="826770"/>
                  </a:lnTo>
                  <a:lnTo>
                    <a:pt x="1379220" y="133350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A4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2638" y="3057905"/>
              <a:ext cx="1379220" cy="828040"/>
            </a:xfrm>
            <a:custGeom>
              <a:avLst/>
              <a:gdLst/>
              <a:ahLst/>
              <a:cxnLst/>
              <a:rect l="l" t="t" r="r" b="b"/>
              <a:pathLst>
                <a:path w="1379220" h="828039">
                  <a:moveTo>
                    <a:pt x="1379220" y="827532"/>
                  </a:moveTo>
                  <a:lnTo>
                    <a:pt x="1245870" y="827532"/>
                  </a:lnTo>
                  <a:lnTo>
                    <a:pt x="1245870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827532"/>
                  </a:lnTo>
                  <a:close/>
                </a:path>
              </a:pathLst>
            </a:custGeom>
            <a:ln w="25400">
              <a:solidFill>
                <a:srgbClr val="A4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09998" y="3388233"/>
            <a:ext cx="5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Roboto"/>
                <a:cs typeface="Roboto"/>
              </a:rPr>
              <a:t>[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2638" y="3191255"/>
            <a:ext cx="1233170" cy="694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335" marR="41910" indent="-33655">
              <a:lnSpc>
                <a:spcPts val="1080"/>
              </a:lnSpc>
              <a:spcBef>
                <a:spcPts val="700"/>
              </a:spcBef>
            </a:pPr>
            <a:r>
              <a:rPr sz="1000" spc="-5" dirty="0">
                <a:latin typeface="Roboto"/>
                <a:cs typeface="Roboto"/>
              </a:rPr>
              <a:t>Logical-design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Phase  </a:t>
            </a:r>
            <a:r>
              <a:rPr sz="1000" spc="-10" dirty="0">
                <a:latin typeface="Roboto"/>
                <a:cs typeface="Roboto"/>
              </a:rPr>
              <a:t>Relational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Schema]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87650" y="2748026"/>
            <a:ext cx="1714500" cy="853440"/>
            <a:chOff x="2787650" y="2748026"/>
            <a:chExt cx="1714500" cy="853440"/>
          </a:xfrm>
        </p:grpSpPr>
        <p:sp>
          <p:nvSpPr>
            <p:cNvPr id="15" name="object 15"/>
            <p:cNvSpPr/>
            <p:nvPr/>
          </p:nvSpPr>
          <p:spPr>
            <a:xfrm>
              <a:off x="4319269" y="2790698"/>
              <a:ext cx="182371" cy="185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0350" y="2760979"/>
              <a:ext cx="1394460" cy="826769"/>
            </a:xfrm>
            <a:custGeom>
              <a:avLst/>
              <a:gdLst/>
              <a:ahLst/>
              <a:cxnLst/>
              <a:rect l="l" t="t" r="r" b="b"/>
              <a:pathLst>
                <a:path w="1394460" h="826770">
                  <a:moveTo>
                    <a:pt x="139446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261110" y="133350"/>
                  </a:lnTo>
                  <a:lnTo>
                    <a:pt x="1261110" y="826770"/>
                  </a:lnTo>
                  <a:lnTo>
                    <a:pt x="1394460" y="826770"/>
                  </a:lnTo>
                  <a:lnTo>
                    <a:pt x="1394460" y="133350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B3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0350" y="2760726"/>
              <a:ext cx="1394460" cy="828040"/>
            </a:xfrm>
            <a:custGeom>
              <a:avLst/>
              <a:gdLst/>
              <a:ahLst/>
              <a:cxnLst/>
              <a:rect l="l" t="t" r="r" b="b"/>
              <a:pathLst>
                <a:path w="1394460" h="828039">
                  <a:moveTo>
                    <a:pt x="1394460" y="827532"/>
                  </a:moveTo>
                  <a:lnTo>
                    <a:pt x="1261110" y="827532"/>
                  </a:lnTo>
                  <a:lnTo>
                    <a:pt x="1261110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394460" y="0"/>
                  </a:lnTo>
                  <a:lnTo>
                    <a:pt x="1394460" y="827532"/>
                  </a:lnTo>
                  <a:close/>
                </a:path>
              </a:pathLst>
            </a:custGeom>
            <a:ln w="25400">
              <a:solidFill>
                <a:srgbClr val="B3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00350" y="2894076"/>
            <a:ext cx="1248410" cy="694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3815" marR="146685">
              <a:lnSpc>
                <a:spcPts val="1080"/>
              </a:lnSpc>
              <a:spcBef>
                <a:spcPts val="505"/>
              </a:spcBef>
            </a:pPr>
            <a:r>
              <a:rPr sz="1000" spc="-5" dirty="0">
                <a:latin typeface="Roboto"/>
                <a:cs typeface="Roboto"/>
              </a:rPr>
              <a:t>C</a:t>
            </a:r>
            <a:r>
              <a:rPr sz="1000" spc="-10" dirty="0">
                <a:latin typeface="Roboto"/>
                <a:cs typeface="Roboto"/>
              </a:rPr>
              <a:t>oncept</a:t>
            </a:r>
            <a:r>
              <a:rPr sz="1000" spc="-5" dirty="0">
                <a:latin typeface="Roboto"/>
                <a:cs typeface="Roboto"/>
              </a:rPr>
              <a:t>ua</a:t>
            </a:r>
            <a:r>
              <a:rPr sz="1000" spc="-10" dirty="0">
                <a:latin typeface="Roboto"/>
                <a:cs typeface="Roboto"/>
              </a:rPr>
              <a:t>l</a:t>
            </a:r>
            <a:r>
              <a:rPr sz="1000" spc="-5" dirty="0">
                <a:latin typeface="Roboto"/>
                <a:cs typeface="Roboto"/>
              </a:rPr>
              <a:t>-des</a:t>
            </a:r>
            <a:r>
              <a:rPr sz="1000" spc="-10" dirty="0">
                <a:latin typeface="Roboto"/>
                <a:cs typeface="Roboto"/>
              </a:rPr>
              <a:t>ign  </a:t>
            </a:r>
            <a:r>
              <a:rPr sz="1000" spc="-5" dirty="0">
                <a:latin typeface="Roboto"/>
                <a:cs typeface="Roboto"/>
              </a:rPr>
              <a:t>Phase</a:t>
            </a:r>
            <a:endParaRPr sz="1000">
              <a:latin typeface="Roboto"/>
              <a:cs typeface="Roboto"/>
            </a:endParaRPr>
          </a:p>
          <a:p>
            <a:pPr marL="43815">
              <a:lnSpc>
                <a:spcPts val="1065"/>
              </a:lnSpc>
            </a:pPr>
            <a:r>
              <a:rPr sz="1000" spc="-10" dirty="0">
                <a:latin typeface="Roboto"/>
                <a:cs typeface="Roboto"/>
              </a:rPr>
              <a:t>[ER Diagram]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4358" y="2395982"/>
            <a:ext cx="1336040" cy="695960"/>
            <a:chOff x="1594358" y="2395982"/>
            <a:chExt cx="1336040" cy="695960"/>
          </a:xfrm>
        </p:grpSpPr>
        <p:sp>
          <p:nvSpPr>
            <p:cNvPr id="20" name="object 20"/>
            <p:cNvSpPr/>
            <p:nvPr/>
          </p:nvSpPr>
          <p:spPr>
            <a:xfrm>
              <a:off x="2775458" y="2510282"/>
              <a:ext cx="15494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7058" y="2409189"/>
              <a:ext cx="1068705" cy="670560"/>
            </a:xfrm>
            <a:custGeom>
              <a:avLst/>
              <a:gdLst/>
              <a:ahLst/>
              <a:cxnLst/>
              <a:rect l="l" t="t" r="r" b="b"/>
              <a:pathLst>
                <a:path w="1068705" h="670560">
                  <a:moveTo>
                    <a:pt x="1068324" y="0"/>
                  </a:moveTo>
                  <a:lnTo>
                    <a:pt x="0" y="0"/>
                  </a:lnTo>
                  <a:lnTo>
                    <a:pt x="0" y="107950"/>
                  </a:lnTo>
                  <a:lnTo>
                    <a:pt x="960247" y="107950"/>
                  </a:lnTo>
                  <a:lnTo>
                    <a:pt x="960247" y="670560"/>
                  </a:lnTo>
                  <a:lnTo>
                    <a:pt x="1068324" y="670560"/>
                  </a:lnTo>
                  <a:lnTo>
                    <a:pt x="1068324" y="10795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BD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7058" y="2408682"/>
              <a:ext cx="1068705" cy="670560"/>
            </a:xfrm>
            <a:custGeom>
              <a:avLst/>
              <a:gdLst/>
              <a:ahLst/>
              <a:cxnLst/>
              <a:rect l="l" t="t" r="r" b="b"/>
              <a:pathLst>
                <a:path w="1068705" h="670560">
                  <a:moveTo>
                    <a:pt x="1068323" y="670560"/>
                  </a:moveTo>
                  <a:lnTo>
                    <a:pt x="960247" y="670560"/>
                  </a:lnTo>
                  <a:lnTo>
                    <a:pt x="960247" y="108076"/>
                  </a:lnTo>
                  <a:lnTo>
                    <a:pt x="0" y="108076"/>
                  </a:lnTo>
                  <a:lnTo>
                    <a:pt x="0" y="0"/>
                  </a:lnTo>
                  <a:lnTo>
                    <a:pt x="1068323" y="0"/>
                  </a:lnTo>
                  <a:lnTo>
                    <a:pt x="1068323" y="670560"/>
                  </a:lnTo>
                  <a:close/>
                </a:path>
              </a:pathLst>
            </a:custGeom>
            <a:ln w="25399">
              <a:solidFill>
                <a:srgbClr val="BD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07058" y="2516758"/>
            <a:ext cx="948055" cy="5626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172720">
              <a:lnSpc>
                <a:spcPts val="1080"/>
              </a:lnSpc>
              <a:spcBef>
                <a:spcPts val="625"/>
              </a:spcBef>
            </a:pPr>
            <a:r>
              <a:rPr sz="1000" spc="-10" dirty="0">
                <a:latin typeface="Roboto"/>
                <a:cs typeface="Roboto"/>
              </a:rPr>
              <a:t>User  Requirement</a:t>
            </a:r>
            <a:r>
              <a:rPr sz="1000" spc="-5" dirty="0">
                <a:latin typeface="Roboto"/>
                <a:cs typeface="Roboto"/>
              </a:rPr>
              <a:t>s  </a:t>
            </a:r>
            <a:r>
              <a:rPr sz="1000" spc="-10" dirty="0">
                <a:latin typeface="Roboto"/>
                <a:cs typeface="Roboto"/>
              </a:rPr>
              <a:t>Specification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67716" y="1371991"/>
            <a:ext cx="1159403" cy="137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676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</a:rPr>
              <a:t>Extended </a:t>
            </a: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509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310" dirty="0">
                <a:solidFill>
                  <a:srgbClr val="FFFFFF"/>
                </a:solidFill>
              </a:rPr>
              <a:t>Generalization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20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132713"/>
            <a:ext cx="8808720" cy="3767454"/>
          </a:xfrm>
          <a:custGeom>
            <a:avLst/>
            <a:gdLst/>
            <a:ahLst/>
            <a:cxnLst/>
            <a:rect l="l" t="t" r="r" b="b"/>
            <a:pathLst>
              <a:path w="8808720" h="3767454">
                <a:moveTo>
                  <a:pt x="0" y="0"/>
                </a:moveTo>
                <a:lnTo>
                  <a:pt x="8808520" y="0"/>
                </a:lnTo>
              </a:path>
              <a:path w="8808720" h="3767454">
                <a:moveTo>
                  <a:pt x="0" y="3766832"/>
                </a:moveTo>
                <a:lnTo>
                  <a:pt x="8808520" y="3766832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58621"/>
            <a:ext cx="3264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Generalization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dirty="0">
                <a:latin typeface="Roboto"/>
                <a:cs typeface="Roboto"/>
              </a:rPr>
              <a:t>It </a:t>
            </a:r>
            <a:r>
              <a:rPr sz="1200" spc="-5" dirty="0">
                <a:latin typeface="Roboto"/>
                <a:cs typeface="Roboto"/>
              </a:rPr>
              <a:t>is </a:t>
            </a:r>
            <a:r>
              <a:rPr sz="1200" dirty="0">
                <a:latin typeface="Roboto"/>
                <a:cs typeface="Roboto"/>
              </a:rPr>
              <a:t>the </a:t>
            </a:r>
            <a:r>
              <a:rPr sz="1200" spc="-5" dirty="0">
                <a:latin typeface="Roboto"/>
                <a:cs typeface="Roboto"/>
              </a:rPr>
              <a:t>process of extracting  common properties from </a:t>
            </a:r>
            <a:r>
              <a:rPr sz="1200" dirty="0">
                <a:latin typeface="Roboto"/>
                <a:cs typeface="Roboto"/>
              </a:rPr>
              <a:t>a set </a:t>
            </a:r>
            <a:r>
              <a:rPr sz="1200" spc="-5" dirty="0">
                <a:latin typeface="Roboto"/>
                <a:cs typeface="Roboto"/>
              </a:rPr>
              <a:t>of entities and  create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generalized entity from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it.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Roboto"/>
                <a:cs typeface="Roboto"/>
              </a:rPr>
              <a:t>It </a:t>
            </a:r>
            <a:r>
              <a:rPr sz="1200" spc="-5" dirty="0">
                <a:latin typeface="Roboto"/>
                <a:cs typeface="Roboto"/>
              </a:rPr>
              <a:t>is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bottom-up approach in which tow or </a:t>
            </a:r>
            <a:r>
              <a:rPr sz="1200" dirty="0">
                <a:latin typeface="Roboto"/>
                <a:cs typeface="Roboto"/>
              </a:rPr>
              <a:t>more  </a:t>
            </a:r>
            <a:r>
              <a:rPr sz="1200" spc="-5" dirty="0">
                <a:latin typeface="Roboto"/>
                <a:cs typeface="Roboto"/>
              </a:rPr>
              <a:t>entities can </a:t>
            </a:r>
            <a:r>
              <a:rPr sz="1200" dirty="0">
                <a:latin typeface="Roboto"/>
                <a:cs typeface="Roboto"/>
              </a:rPr>
              <a:t>be </a:t>
            </a:r>
            <a:r>
              <a:rPr sz="1200" spc="-5" dirty="0">
                <a:latin typeface="Roboto"/>
                <a:cs typeface="Roboto"/>
              </a:rPr>
              <a:t>generalized </a:t>
            </a:r>
            <a:r>
              <a:rPr sz="1200" dirty="0">
                <a:latin typeface="Roboto"/>
                <a:cs typeface="Roboto"/>
              </a:rPr>
              <a:t>to a </a:t>
            </a:r>
            <a:r>
              <a:rPr sz="1200" spc="-5" dirty="0">
                <a:latin typeface="Roboto"/>
                <a:cs typeface="Roboto"/>
              </a:rPr>
              <a:t>higher </a:t>
            </a:r>
            <a:r>
              <a:rPr sz="1200" spc="-10" dirty="0">
                <a:latin typeface="Roboto"/>
                <a:cs typeface="Roboto"/>
              </a:rPr>
              <a:t>level  </a:t>
            </a:r>
            <a:r>
              <a:rPr sz="1200" spc="-5" dirty="0">
                <a:latin typeface="Roboto"/>
                <a:cs typeface="Roboto"/>
              </a:rPr>
              <a:t>entity if </a:t>
            </a:r>
            <a:r>
              <a:rPr sz="1200" dirty="0">
                <a:latin typeface="Roboto"/>
                <a:cs typeface="Roboto"/>
              </a:rPr>
              <a:t>they </a:t>
            </a:r>
            <a:r>
              <a:rPr sz="1200" spc="-5" dirty="0">
                <a:latin typeface="Roboto"/>
                <a:cs typeface="Roboto"/>
              </a:rPr>
              <a:t>have some attributes in</a:t>
            </a:r>
            <a:r>
              <a:rPr sz="1200" spc="-3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common.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9348" y="1378048"/>
            <a:ext cx="3886171" cy="3361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601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</a:rPr>
              <a:t>Extended </a:t>
            </a: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509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295" dirty="0">
                <a:solidFill>
                  <a:srgbClr val="FFFFFF"/>
                </a:solidFill>
              </a:rPr>
              <a:t>Specialization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21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132713"/>
            <a:ext cx="8808720" cy="3767454"/>
          </a:xfrm>
          <a:custGeom>
            <a:avLst/>
            <a:gdLst/>
            <a:ahLst/>
            <a:cxnLst/>
            <a:rect l="l" t="t" r="r" b="b"/>
            <a:pathLst>
              <a:path w="8808720" h="3767454">
                <a:moveTo>
                  <a:pt x="0" y="0"/>
                </a:moveTo>
                <a:lnTo>
                  <a:pt x="8808520" y="0"/>
                </a:lnTo>
              </a:path>
              <a:path w="8808720" h="3767454">
                <a:moveTo>
                  <a:pt x="0" y="3766832"/>
                </a:moveTo>
                <a:lnTo>
                  <a:pt x="8808520" y="3766832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58621"/>
            <a:ext cx="3221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93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Specialization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an entity is divided into </a:t>
            </a:r>
            <a:r>
              <a:rPr sz="1200" dirty="0">
                <a:latin typeface="Roboto"/>
                <a:cs typeface="Roboto"/>
              </a:rPr>
              <a:t>sub-  </a:t>
            </a:r>
            <a:r>
              <a:rPr sz="1200" spc="-5" dirty="0">
                <a:latin typeface="Roboto"/>
                <a:cs typeface="Roboto"/>
              </a:rPr>
              <a:t>entities based on their characteristics.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Roboto"/>
                <a:cs typeface="Roboto"/>
              </a:rPr>
              <a:t>It </a:t>
            </a:r>
            <a:r>
              <a:rPr sz="1200" spc="-5" dirty="0">
                <a:latin typeface="Roboto"/>
                <a:cs typeface="Roboto"/>
              </a:rPr>
              <a:t>is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top-down approach where higher </a:t>
            </a:r>
            <a:r>
              <a:rPr sz="1200" spc="-10" dirty="0">
                <a:latin typeface="Roboto"/>
                <a:cs typeface="Roboto"/>
              </a:rPr>
              <a:t>level  </a:t>
            </a:r>
            <a:r>
              <a:rPr sz="1200" spc="-5" dirty="0">
                <a:latin typeface="Roboto"/>
                <a:cs typeface="Roboto"/>
              </a:rPr>
              <a:t>entity </a:t>
            </a:r>
            <a:r>
              <a:rPr sz="1200" dirty="0">
                <a:latin typeface="Roboto"/>
                <a:cs typeface="Roboto"/>
              </a:rPr>
              <a:t>s </a:t>
            </a:r>
            <a:r>
              <a:rPr sz="1200" spc="-5" dirty="0">
                <a:latin typeface="Roboto"/>
                <a:cs typeface="Roboto"/>
              </a:rPr>
              <a:t>specialized into two or </a:t>
            </a:r>
            <a:r>
              <a:rPr sz="1200" dirty="0">
                <a:latin typeface="Roboto"/>
                <a:cs typeface="Roboto"/>
              </a:rPr>
              <a:t>more </a:t>
            </a:r>
            <a:r>
              <a:rPr sz="1200" spc="-5" dirty="0">
                <a:latin typeface="Roboto"/>
                <a:cs typeface="Roboto"/>
              </a:rPr>
              <a:t>lower </a:t>
            </a:r>
            <a:r>
              <a:rPr sz="1200" spc="-10" dirty="0">
                <a:latin typeface="Roboto"/>
                <a:cs typeface="Roboto"/>
              </a:rPr>
              <a:t>level  </a:t>
            </a:r>
            <a:r>
              <a:rPr sz="1200" spc="-5" dirty="0">
                <a:latin typeface="Roboto"/>
                <a:cs typeface="Roboto"/>
              </a:rPr>
              <a:t>entities.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6009" y="1296924"/>
            <a:ext cx="3810163" cy="340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419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</a:rPr>
              <a:t>Extended </a:t>
            </a: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484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0" dirty="0">
                <a:solidFill>
                  <a:srgbClr val="00AFEF"/>
                </a:solidFill>
              </a:rPr>
              <a:t> </a:t>
            </a:r>
            <a:r>
              <a:rPr sz="2400" spc="-335" dirty="0">
                <a:solidFill>
                  <a:srgbClr val="FFFFFF"/>
                </a:solidFill>
              </a:rPr>
              <a:t>Aggregation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22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132713"/>
            <a:ext cx="8808720" cy="3767454"/>
          </a:xfrm>
          <a:custGeom>
            <a:avLst/>
            <a:gdLst/>
            <a:ahLst/>
            <a:cxnLst/>
            <a:rect l="l" t="t" r="r" b="b"/>
            <a:pathLst>
              <a:path w="8808720" h="3767454">
                <a:moveTo>
                  <a:pt x="0" y="0"/>
                </a:moveTo>
                <a:lnTo>
                  <a:pt x="8808520" y="0"/>
                </a:lnTo>
              </a:path>
              <a:path w="8808720" h="3767454">
                <a:moveTo>
                  <a:pt x="0" y="3766832"/>
                </a:moveTo>
                <a:lnTo>
                  <a:pt x="8808520" y="3766832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58621"/>
            <a:ext cx="3260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Aggregation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an ER diagram is not capable of  representing relationship </a:t>
            </a:r>
            <a:r>
              <a:rPr sz="1200" dirty="0">
                <a:latin typeface="Roboto"/>
                <a:cs typeface="Roboto"/>
              </a:rPr>
              <a:t>between </a:t>
            </a:r>
            <a:r>
              <a:rPr sz="1200" spc="-5" dirty="0">
                <a:latin typeface="Roboto"/>
                <a:cs typeface="Roboto"/>
              </a:rPr>
              <a:t>an entity and 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which may be required in some  scenarios. </a:t>
            </a:r>
            <a:r>
              <a:rPr sz="1200" dirty="0">
                <a:latin typeface="Roboto"/>
                <a:cs typeface="Roboto"/>
              </a:rPr>
              <a:t>In those </a:t>
            </a:r>
            <a:r>
              <a:rPr sz="1200" spc="-5" dirty="0">
                <a:latin typeface="Roboto"/>
                <a:cs typeface="Roboto"/>
              </a:rPr>
              <a:t>cases, </a:t>
            </a:r>
            <a:r>
              <a:rPr sz="1200" dirty="0">
                <a:latin typeface="Roboto"/>
                <a:cs typeface="Roboto"/>
              </a:rPr>
              <a:t>a </a:t>
            </a:r>
            <a:r>
              <a:rPr sz="1200" spc="-5" dirty="0">
                <a:latin typeface="Roboto"/>
                <a:cs typeface="Roboto"/>
              </a:rPr>
              <a:t>relationship with its  corresponding entities is aggregated into higher  level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entity.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8400" y="1477396"/>
            <a:ext cx="4766014" cy="2967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440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0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969" dirty="0">
                <a:solidFill>
                  <a:srgbClr val="FFFFFF"/>
                </a:solidFill>
              </a:rPr>
              <a:t>1</a:t>
            </a:r>
            <a:r>
              <a:rPr sz="2400" spc="125" dirty="0">
                <a:solidFill>
                  <a:srgbClr val="FFFFFF"/>
                </a:solidFill>
              </a:rPr>
              <a:t> </a:t>
            </a:r>
            <a:r>
              <a:rPr sz="2400" spc="-340" dirty="0">
                <a:solidFill>
                  <a:srgbClr val="FFFFFF"/>
                </a:solidFill>
              </a:rPr>
              <a:t>(Banking</a:t>
            </a:r>
            <a:r>
              <a:rPr sz="2400" spc="-525" dirty="0">
                <a:solidFill>
                  <a:srgbClr val="FFFFFF"/>
                </a:solidFill>
              </a:rPr>
              <a:t> </a:t>
            </a:r>
            <a:r>
              <a:rPr sz="2400" spc="-295" dirty="0">
                <a:solidFill>
                  <a:srgbClr val="FFFFFF"/>
                </a:solidFill>
              </a:rPr>
              <a:t>Enterprise)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77469" y="1127251"/>
            <a:ext cx="8456295" cy="35623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31800" marR="73660" indent="-419100">
              <a:lnSpc>
                <a:spcPct val="95400"/>
              </a:lnSpc>
              <a:spcBef>
                <a:spcPts val="19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is organized into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branche</a:t>
            </a:r>
            <a:r>
              <a:rPr sz="1200" spc="-5" dirty="0">
                <a:latin typeface="Roboto"/>
                <a:cs typeface="Roboto"/>
              </a:rPr>
              <a:t>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Each branch is located 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is 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i="1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i="1" spc="-5" dirty="0">
                <a:solidFill>
                  <a:srgbClr val="FF0000"/>
                </a:solidFill>
                <a:latin typeface="Roboto"/>
                <a:cs typeface="Roboto"/>
              </a:rPr>
              <a:t>unique </a:t>
            </a:r>
            <a:r>
              <a:rPr sz="1200" i="1" dirty="0">
                <a:solidFill>
                  <a:srgbClr val="FF0000"/>
                </a:solidFill>
                <a:latin typeface="Roboto"/>
                <a:cs typeface="Roboto"/>
              </a:rPr>
              <a:t>name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 The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monitors 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assets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each</a:t>
            </a:r>
            <a:r>
              <a:rPr sz="1200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branch.</a:t>
            </a:r>
            <a:endParaRPr sz="1200">
              <a:latin typeface="Roboto"/>
              <a:cs typeface="Roboto"/>
            </a:endParaRPr>
          </a:p>
          <a:p>
            <a:pPr marL="431800" marR="203200" indent="-419100">
              <a:lnSpc>
                <a:spcPct val="97600"/>
              </a:lnSpc>
              <a:spcBef>
                <a:spcPts val="29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employee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their </a:t>
            </a:r>
            <a:r>
              <a:rPr sz="1200" i="1" spc="-5" dirty="0">
                <a:solidFill>
                  <a:srgbClr val="FF0000"/>
                </a:solidFill>
                <a:latin typeface="Roboto"/>
                <a:cs typeface="Roboto"/>
              </a:rPr>
              <a:t>employee-id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values.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administration stores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telephone  number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each employee,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names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employee’s dependents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, and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sz="1200" i="1" spc="-5" dirty="0">
                <a:solidFill>
                  <a:srgbClr val="0000FF"/>
                </a:solidFill>
                <a:latin typeface="Roboto"/>
                <a:cs typeface="Roboto"/>
              </a:rPr>
              <a:t>employee-id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number of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employee’s  manager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also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keeps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employee’s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start </a:t>
            </a:r>
            <a:r>
              <a:rPr sz="1200" spc="-10" dirty="0">
                <a:solidFill>
                  <a:srgbClr val="FF0000"/>
                </a:solidFill>
                <a:latin typeface="Roboto"/>
                <a:cs typeface="Roboto"/>
              </a:rPr>
              <a:t>date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and,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thus,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length of</a:t>
            </a:r>
            <a:r>
              <a:rPr sz="1200" spc="9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employment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431800" marR="112395" indent="-419100" algn="just">
              <a:lnSpc>
                <a:spcPct val="97600"/>
              </a:lnSpc>
              <a:spcBef>
                <a:spcPts val="29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customer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their </a:t>
            </a:r>
            <a:r>
              <a:rPr sz="1200" i="1" spc="-5" dirty="0">
                <a:solidFill>
                  <a:srgbClr val="FF0000"/>
                </a:solidFill>
                <a:latin typeface="Roboto"/>
                <a:cs typeface="Roboto"/>
              </a:rPr>
              <a:t>customer-id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values.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stores each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customer’s name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, 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street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where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customer lives.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Customers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have accounts and can take out loans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customer may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associated  with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particular banker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, who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act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as 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loan officer or personal banker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that</a:t>
            </a:r>
            <a:r>
              <a:rPr sz="1200" spc="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customer.</a:t>
            </a:r>
            <a:endParaRPr sz="1200">
              <a:latin typeface="Roboto"/>
              <a:cs typeface="Roboto"/>
            </a:endParaRPr>
          </a:p>
          <a:p>
            <a:pPr marL="431800" marR="67945" indent="-419100">
              <a:lnSpc>
                <a:spcPct val="97700"/>
              </a:lnSpc>
              <a:spcBef>
                <a:spcPts val="29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Account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 can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held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more than one customer, and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customer can have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than one account.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account is  assigned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</a:t>
            </a:r>
            <a:r>
              <a:rPr sz="1200" spc="-10" dirty="0">
                <a:solidFill>
                  <a:srgbClr val="FF0000"/>
                </a:solidFill>
                <a:latin typeface="Roboto"/>
                <a:cs typeface="Roboto"/>
              </a:rPr>
              <a:t>account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maintains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record of each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account’s </a:t>
            </a:r>
            <a:r>
              <a:rPr sz="1200" spc="-10" dirty="0">
                <a:solidFill>
                  <a:srgbClr val="FF0000"/>
                </a:solidFill>
                <a:latin typeface="Roboto"/>
                <a:cs typeface="Roboto"/>
              </a:rPr>
              <a:t>balance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the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most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recent </a:t>
            </a:r>
            <a:r>
              <a:rPr sz="1200" spc="-10" dirty="0">
                <a:solidFill>
                  <a:srgbClr val="FF0000"/>
                </a:solidFill>
                <a:latin typeface="Roboto"/>
                <a:cs typeface="Roboto"/>
              </a:rPr>
              <a:t>date 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on which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account was accessed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customer holding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account.</a:t>
            </a:r>
            <a:endParaRPr sz="1200">
              <a:latin typeface="Roboto"/>
              <a:cs typeface="Roboto"/>
            </a:endParaRPr>
          </a:p>
          <a:p>
            <a:pPr marL="431800" marR="5080" indent="-419100">
              <a:lnSpc>
                <a:spcPct val="98400"/>
              </a:lnSpc>
              <a:spcBef>
                <a:spcPts val="28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loan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originates at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particular branch and can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held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one or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more customers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loan is 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loan  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loan,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 keeps 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loan amount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loan payments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Although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loan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payment  number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does not uniquely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payment among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those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for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bank’s loans, </a:t>
            </a:r>
            <a:r>
              <a:rPr sz="12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a </a:t>
            </a:r>
            <a:r>
              <a:rPr sz="1200" u="sng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payment number does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u="sng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identify </a:t>
            </a:r>
            <a:r>
              <a:rPr sz="12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a </a:t>
            </a:r>
            <a:r>
              <a:rPr sz="1200" u="sng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particular payment </a:t>
            </a:r>
            <a:r>
              <a:rPr sz="12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for a </a:t>
            </a:r>
            <a:r>
              <a:rPr sz="1200" u="sng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"/>
                <a:cs typeface="Roboto"/>
              </a:rPr>
              <a:t>specific loan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date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amount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are recorded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</a:t>
            </a:r>
            <a:r>
              <a:rPr sz="1200" spc="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payment.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Construct 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E-R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Diagram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bank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enterprise.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23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485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385" dirty="0">
                <a:solidFill>
                  <a:srgbClr val="FFFFFF"/>
                </a:solidFill>
              </a:rPr>
              <a:t>2 </a:t>
            </a:r>
            <a:r>
              <a:rPr sz="2400" spc="-380" dirty="0">
                <a:solidFill>
                  <a:srgbClr val="FFFFFF"/>
                </a:solidFill>
              </a:rPr>
              <a:t>(Company</a:t>
            </a:r>
            <a:r>
              <a:rPr sz="2400" spc="-535" dirty="0">
                <a:solidFill>
                  <a:srgbClr val="FFFFFF"/>
                </a:solidFill>
              </a:rPr>
              <a:t> </a:t>
            </a:r>
            <a:r>
              <a:rPr sz="2400" spc="-365" dirty="0">
                <a:solidFill>
                  <a:srgbClr val="FFFFFF"/>
                </a:solidFill>
              </a:rPr>
              <a:t>Database)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76859" y="1050416"/>
            <a:ext cx="8446135" cy="23882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31800" marR="150495" indent="-419100">
              <a:lnSpc>
                <a:spcPct val="97600"/>
              </a:lnSpc>
              <a:spcBef>
                <a:spcPts val="15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company is organized into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department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s. Each department has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name,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, and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particular  employee who manages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department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keep 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start date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when that employee began managing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department.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department may have several</a:t>
            </a:r>
            <a:r>
              <a:rPr sz="1200" spc="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locations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department controls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number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project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s, each of which has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name,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unique number,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and 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single</a:t>
            </a:r>
            <a:r>
              <a:rPr sz="1200" spc="26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0000"/>
                </a:solidFill>
                <a:latin typeface="Roboto"/>
                <a:cs typeface="Roboto"/>
              </a:rPr>
              <a:t>location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431800" marR="224790" indent="-419100">
              <a:lnSpc>
                <a:spcPct val="98400"/>
              </a:lnSpc>
              <a:spcBef>
                <a:spcPts val="21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store each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employe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e’s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name, social security number, address, salary, gender, and birth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date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An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employee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is  assigned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one department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but may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work on several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projects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which are not necessarily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controlled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by 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same  department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keep 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number of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hours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week that an employee works on each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project.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also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keep  track of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direct supervisor of each</a:t>
            </a:r>
            <a:r>
              <a:rPr sz="1200" spc="45" dirty="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employee.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want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keep 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dependent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 of each employee for insurance purposes. We keep each dependent’s</a:t>
            </a:r>
            <a:r>
              <a:rPr sz="1200" spc="17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first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ts val="1405"/>
              </a:lnSpc>
            </a:pP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name, gender, birth date, and relationship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employee.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Draw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E-R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Diagram.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24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645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0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360" dirty="0">
                <a:solidFill>
                  <a:srgbClr val="FFFFFF"/>
                </a:solidFill>
              </a:rPr>
              <a:t>3 </a:t>
            </a:r>
            <a:r>
              <a:rPr sz="2400" spc="-330" dirty="0">
                <a:solidFill>
                  <a:srgbClr val="FFFFFF"/>
                </a:solidFill>
              </a:rPr>
              <a:t>(Online </a:t>
            </a:r>
            <a:r>
              <a:rPr sz="2400" spc="-335" dirty="0">
                <a:solidFill>
                  <a:srgbClr val="FFFFFF"/>
                </a:solidFill>
              </a:rPr>
              <a:t>Book </a:t>
            </a:r>
            <a:r>
              <a:rPr sz="2400" spc="-320" dirty="0">
                <a:solidFill>
                  <a:srgbClr val="FFFFFF"/>
                </a:solidFill>
              </a:rPr>
              <a:t>Store</a:t>
            </a:r>
            <a:r>
              <a:rPr sz="2400" spc="-560" dirty="0">
                <a:solidFill>
                  <a:srgbClr val="FFFFFF"/>
                </a:solidFill>
              </a:rPr>
              <a:t> </a:t>
            </a:r>
            <a:r>
              <a:rPr sz="2400" spc="-365" dirty="0">
                <a:solidFill>
                  <a:srgbClr val="FFFFFF"/>
                </a:solidFill>
              </a:rPr>
              <a:t>Database)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0284" y="1033355"/>
            <a:ext cx="8335009" cy="27451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Every </a:t>
            </a:r>
            <a:r>
              <a:rPr sz="1200" dirty="0">
                <a:solidFill>
                  <a:srgbClr val="00AF50"/>
                </a:solidFill>
                <a:latin typeface="Roboto"/>
                <a:cs typeface="Roboto"/>
              </a:rPr>
              <a:t>book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has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title, isbn, year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and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price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store also keeps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author and publisher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any</a:t>
            </a:r>
            <a:r>
              <a:rPr sz="1200" spc="125" dirty="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book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author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database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keeps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name, address and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url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their</a:t>
            </a:r>
            <a:r>
              <a:rPr sz="1200" spc="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homepage.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publisher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database keeps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name, address, phone number and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url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their</a:t>
            </a:r>
            <a:r>
              <a:rPr sz="1200" spc="15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website.</a:t>
            </a:r>
            <a:endParaRPr sz="1200">
              <a:latin typeface="Roboto"/>
              <a:cs typeface="Roboto"/>
            </a:endParaRPr>
          </a:p>
          <a:p>
            <a:pPr marL="431800" marR="259715" indent="-419734">
              <a:lnSpc>
                <a:spcPct val="95400"/>
              </a:lnSpc>
              <a:spcBef>
                <a:spcPts val="26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store has several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warehouse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s, each of which has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code, address and phone 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warehouse stocks  several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books. A book may be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stocked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at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multiple warehouses.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(In previous sentence, we are not referring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1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copy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book.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Consider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example “the complete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book” 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our course. This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book may be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stocked</a:t>
            </a:r>
            <a:r>
              <a:rPr sz="1200" spc="1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at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multiple warehouses.)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database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records 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number of copies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book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stocked at various</a:t>
            </a:r>
            <a:r>
              <a:rPr sz="1200" spc="1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warehouses.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bookstore keeps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name, address, email-id, and phone number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its</a:t>
            </a:r>
            <a:r>
              <a:rPr sz="1200" spc="1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customer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s.</a:t>
            </a:r>
            <a:endParaRPr sz="1200">
              <a:latin typeface="Roboto"/>
              <a:cs typeface="Roboto"/>
            </a:endParaRPr>
          </a:p>
          <a:p>
            <a:pPr marL="431800" marR="5080" indent="-419734">
              <a:lnSpc>
                <a:spcPct val="97600"/>
              </a:lnSpc>
              <a:spcBef>
                <a:spcPts val="22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customer owns several </a:t>
            </a:r>
            <a:r>
              <a:rPr sz="1200" spc="-5" dirty="0">
                <a:solidFill>
                  <a:srgbClr val="00AF50"/>
                </a:solidFill>
                <a:latin typeface="Roboto"/>
                <a:cs typeface="Roboto"/>
              </a:rPr>
              <a:t>shopping </a:t>
            </a:r>
            <a:r>
              <a:rPr sz="1200" dirty="0">
                <a:solidFill>
                  <a:srgbClr val="00AF50"/>
                </a:solidFill>
                <a:latin typeface="Roboto"/>
                <a:cs typeface="Roboto"/>
              </a:rPr>
              <a:t>basket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shopping basket is 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dirty="0">
                <a:solidFill>
                  <a:srgbClr val="FF000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basketID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and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contains several 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books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Some shopping baskets may contain </a:t>
            </a:r>
            <a:r>
              <a:rPr sz="1200" dirty="0">
                <a:solidFill>
                  <a:srgbClr val="0000FF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0000FF"/>
                </a:solidFill>
                <a:latin typeface="Roboto"/>
                <a:cs typeface="Roboto"/>
              </a:rPr>
              <a:t>than one copy of same </a:t>
            </a:r>
            <a:r>
              <a:rPr sz="1200" spc="5" dirty="0">
                <a:solidFill>
                  <a:srgbClr val="0000FF"/>
                </a:solidFill>
                <a:latin typeface="Roboto"/>
                <a:cs typeface="Roboto"/>
              </a:rPr>
              <a:t>book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database records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FF0000"/>
                </a:solidFill>
                <a:latin typeface="Roboto"/>
                <a:cs typeface="Roboto"/>
              </a:rPr>
              <a:t>number of  copies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each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book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in any shopping</a:t>
            </a:r>
            <a:r>
              <a:rPr sz="1200" spc="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basket.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an ER diagram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such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bookstore.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25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625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0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459" dirty="0">
                <a:solidFill>
                  <a:srgbClr val="FFFFFF"/>
                </a:solidFill>
              </a:rPr>
              <a:t>4 </a:t>
            </a:r>
            <a:r>
              <a:rPr sz="2400" spc="-325" dirty="0">
                <a:solidFill>
                  <a:srgbClr val="FFFFFF"/>
                </a:solidFill>
              </a:rPr>
              <a:t>(Blog </a:t>
            </a:r>
            <a:r>
              <a:rPr sz="2400" spc="-365" dirty="0">
                <a:solidFill>
                  <a:srgbClr val="FFFFFF"/>
                </a:solidFill>
              </a:rPr>
              <a:t>Management</a:t>
            </a:r>
            <a:r>
              <a:rPr sz="2400" spc="-495" dirty="0">
                <a:solidFill>
                  <a:srgbClr val="FFFFFF"/>
                </a:solidFill>
              </a:rPr>
              <a:t> </a:t>
            </a:r>
            <a:r>
              <a:rPr sz="2400" spc="-370" dirty="0">
                <a:solidFill>
                  <a:srgbClr val="FFFFFF"/>
                </a:solidFill>
              </a:rPr>
              <a:t>System)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83" y="1149525"/>
            <a:ext cx="8338820" cy="24726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Construct an ER diagram according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details provided</a:t>
            </a:r>
            <a:r>
              <a:rPr sz="1200" spc="5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below:</a:t>
            </a:r>
            <a:endParaRPr sz="1200">
              <a:latin typeface="Roboto"/>
              <a:cs typeface="Roboto"/>
            </a:endParaRPr>
          </a:p>
          <a:p>
            <a:pPr marL="431800" marR="27305" indent="-419734">
              <a:lnSpc>
                <a:spcPct val="98400"/>
              </a:lnSpc>
              <a:spcBef>
                <a:spcPts val="28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 management system maintains each blog writer’s unique email, name, encoded password, gender, date of  birth, join date, length of employment and address.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address field consists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three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components: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postal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code, city  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street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name. Every blog writer is hired by only one blog writer as his employer.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visitors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 more than  one blog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writer.</a:t>
            </a:r>
            <a:endParaRPr sz="1200">
              <a:latin typeface="Roboto"/>
              <a:cs typeface="Roboto"/>
            </a:endParaRPr>
          </a:p>
          <a:p>
            <a:pPr marL="431800" marR="89535" indent="-419734">
              <a:lnSpc>
                <a:spcPct val="97600"/>
              </a:lnSpc>
              <a:spcBef>
                <a:spcPts val="29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blogs has blog id, details, date, time and category. One blog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fall under several categories. Here blog  id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cannot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uniquely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specific blog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but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 id together with blog writer email can uniquely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specific  blog.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 writer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publish several</a:t>
            </a:r>
            <a:r>
              <a:rPr sz="1200" spc="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blogs.</a:t>
            </a:r>
            <a:endParaRPr sz="1200">
              <a:latin typeface="Roboto"/>
              <a:cs typeface="Roboto"/>
            </a:endParaRPr>
          </a:p>
          <a:p>
            <a:pPr marL="431800" marR="5080" indent="-419734">
              <a:lnSpc>
                <a:spcPct val="98500"/>
              </a:lnSpc>
              <a:spcBef>
                <a:spcPts val="27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visitors can see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blogs published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writers. Each visitor can comment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than one time in each blog  and the system maintains the date,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time,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content of that blog comment.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Visitors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also hit reactions (like/dislike) in 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than one blogs.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system maintains unique visitor email, visitor name and encrypted password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 visitor.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263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390" dirty="0">
                <a:solidFill>
                  <a:srgbClr val="FFFFFF"/>
                </a:solidFill>
              </a:rPr>
              <a:t>5 </a:t>
            </a:r>
            <a:r>
              <a:rPr sz="2400" spc="-340" dirty="0">
                <a:solidFill>
                  <a:srgbClr val="FFFFFF"/>
                </a:solidFill>
              </a:rPr>
              <a:t>(League </a:t>
            </a:r>
            <a:r>
              <a:rPr sz="2400" spc="-225" dirty="0">
                <a:solidFill>
                  <a:srgbClr val="FFFFFF"/>
                </a:solidFill>
              </a:rPr>
              <a:t>of</a:t>
            </a:r>
            <a:r>
              <a:rPr sz="2400" spc="-545" dirty="0">
                <a:solidFill>
                  <a:srgbClr val="FFFFFF"/>
                </a:solidFill>
              </a:rPr>
              <a:t> </a:t>
            </a:r>
            <a:r>
              <a:rPr sz="2400" spc="-280" dirty="0">
                <a:solidFill>
                  <a:srgbClr val="FFFFFF"/>
                </a:solidFill>
              </a:rPr>
              <a:t>Villains)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27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83" y="1096771"/>
            <a:ext cx="8306434" cy="2906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Consider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following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Scenario:</a:t>
            </a:r>
            <a:endParaRPr sz="1200">
              <a:latin typeface="Roboto"/>
              <a:cs typeface="Roboto"/>
            </a:endParaRPr>
          </a:p>
          <a:p>
            <a:pPr marL="12700" marR="1387475">
              <a:lnSpc>
                <a:spcPct val="141700"/>
              </a:lnSpc>
            </a:pP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League of Villains is getting more 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prominent.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reduce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dominance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villains, 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hero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society is thinking of positioning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heroes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in regions. However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they first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need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database  with the following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conditions:</a:t>
            </a:r>
            <a:endParaRPr sz="1200">
              <a:latin typeface="Roboto"/>
              <a:cs typeface="Roboto"/>
            </a:endParaRPr>
          </a:p>
          <a:p>
            <a:pPr marL="431800" marR="86360" indent="-419734">
              <a:lnSpc>
                <a:spcPct val="95400"/>
              </a:lnSpc>
              <a:spcBef>
                <a:spcPts val="33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Heroes have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unique name,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power, strength level 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rank. Villains also have properties similar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heroes.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Also,  each villains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have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boss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who is also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villain</a:t>
            </a:r>
            <a:r>
              <a:rPr sz="1200" spc="7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himself.</a:t>
            </a:r>
            <a:endParaRPr sz="1200">
              <a:latin typeface="Roboto"/>
              <a:cs typeface="Roboto"/>
            </a:endParaRPr>
          </a:p>
          <a:p>
            <a:pPr marL="431800" marR="57150" indent="-419734">
              <a:lnSpc>
                <a:spcPct val="95400"/>
              </a:lnSpc>
              <a:spcBef>
                <a:spcPts val="335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hero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responsible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certain region.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region has latitude, longitude, and population.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region can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terrorized 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multiple villains. However, one villain does not terrorize more than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region.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Heroes and villains often fight. Hero society needs to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keep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track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dates and results of thesefights.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hero and</a:t>
            </a:r>
            <a:r>
              <a:rPr sz="1200" spc="15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ts val="1405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villain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fight multiple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times.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an ERD for 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scenario.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787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285" dirty="0">
                <a:solidFill>
                  <a:srgbClr val="FFFFFF"/>
                </a:solidFill>
              </a:rPr>
              <a:t>6 </a:t>
            </a:r>
            <a:r>
              <a:rPr sz="2400" spc="-335" dirty="0">
                <a:solidFill>
                  <a:srgbClr val="FFFFFF"/>
                </a:solidFill>
              </a:rPr>
              <a:t>(Course </a:t>
            </a:r>
            <a:r>
              <a:rPr sz="2400" spc="-400" dirty="0">
                <a:solidFill>
                  <a:srgbClr val="FFFFFF"/>
                </a:solidFill>
              </a:rPr>
              <a:t>Mgmt.</a:t>
            </a:r>
            <a:r>
              <a:rPr sz="2400" spc="-655" dirty="0">
                <a:solidFill>
                  <a:srgbClr val="FFFFFF"/>
                </a:solidFill>
              </a:rPr>
              <a:t> </a:t>
            </a:r>
            <a:r>
              <a:rPr sz="2400" spc="-370" dirty="0">
                <a:solidFill>
                  <a:srgbClr val="FFFFFF"/>
                </a:solidFill>
              </a:rPr>
              <a:t>System)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28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83" y="1149525"/>
            <a:ext cx="8204834" cy="2625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Consider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following scenario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Course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Management</a:t>
            </a:r>
            <a:r>
              <a:rPr sz="1200" spc="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System: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university stores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student information that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includes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unique student id, name, date of birth,</a:t>
            </a:r>
            <a:r>
              <a:rPr sz="1200" spc="1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address.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ts val="1405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Address is stored 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following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three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sections: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street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name, postal code and</a:t>
            </a:r>
            <a:r>
              <a:rPr sz="1200" spc="5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city.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course is identified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its unique course code, trimester, course name and course content.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One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course</a:t>
            </a:r>
            <a:r>
              <a:rPr sz="1200" spc="1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endParaRPr sz="1200">
              <a:latin typeface="Roboto"/>
              <a:cs typeface="Roboto"/>
            </a:endParaRPr>
          </a:p>
          <a:p>
            <a:pPr marL="431800">
              <a:lnSpc>
                <a:spcPts val="1405"/>
              </a:lnSpc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conducted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by several faculties and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student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choose several courses 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single</a:t>
            </a:r>
            <a:r>
              <a:rPr sz="1200" spc="1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trimester.</a:t>
            </a:r>
            <a:endParaRPr sz="1200">
              <a:latin typeface="Roboto"/>
              <a:cs typeface="Roboto"/>
            </a:endParaRPr>
          </a:p>
          <a:p>
            <a:pPr marL="431800" marR="5080" indent="-419734">
              <a:lnSpc>
                <a:spcPct val="98800"/>
              </a:lnSpc>
              <a:spcBef>
                <a:spcPts val="27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university identifies each faculty through their unique employee id. Each faculty also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has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room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no,  name, contact no, email and join date. Each faculty is associated with anonymous reviews of students. Each review  consists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id, review details and datetime.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id can’t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review among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but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id for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specific faculty can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review. Each student is also assigned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a 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specific faculty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advising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purpose.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ER Diagram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scenario that satisfies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given</a:t>
            </a:r>
            <a:r>
              <a:rPr sz="1200" spc="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requirements.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374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Practice </a:t>
            </a:r>
            <a:r>
              <a:rPr sz="2400" spc="-425" dirty="0">
                <a:solidFill>
                  <a:srgbClr val="FFFFFF"/>
                </a:solidFill>
              </a:rPr>
              <a:t>7 </a:t>
            </a:r>
            <a:r>
              <a:rPr sz="2400" spc="-225" dirty="0">
                <a:solidFill>
                  <a:srgbClr val="FFFFFF"/>
                </a:solidFill>
              </a:rPr>
              <a:t>(Job </a:t>
            </a:r>
            <a:r>
              <a:rPr sz="2400" spc="-254" dirty="0">
                <a:solidFill>
                  <a:srgbClr val="FFFFFF"/>
                </a:solidFill>
              </a:rPr>
              <a:t>Portal</a:t>
            </a:r>
            <a:r>
              <a:rPr sz="2400" spc="-635" dirty="0">
                <a:solidFill>
                  <a:srgbClr val="FFFFFF"/>
                </a:solidFill>
              </a:rPr>
              <a:t> </a:t>
            </a:r>
            <a:r>
              <a:rPr sz="2400" spc="-370" dirty="0">
                <a:solidFill>
                  <a:srgbClr val="FFFFFF"/>
                </a:solidFill>
              </a:rPr>
              <a:t>System)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29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83" y="1149525"/>
            <a:ext cx="8340090" cy="2625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Consider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following scenario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a Job</a:t>
            </a:r>
            <a:r>
              <a:rPr sz="1200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portal:</a:t>
            </a:r>
            <a:endParaRPr sz="1200">
              <a:latin typeface="Roboto"/>
              <a:cs typeface="Roboto"/>
            </a:endParaRPr>
          </a:p>
          <a:p>
            <a:pPr marL="431800" marR="5080" indent="-419734" algn="just">
              <a:lnSpc>
                <a:spcPct val="97600"/>
              </a:lnSpc>
              <a:spcBef>
                <a:spcPts val="29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job portal manages each user’s profile where each user is represented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his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her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name, unique email, address,  date of birth,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educational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qualifications, job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position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job experience. Both recruiters and job seekers are user and  one recruiter can recruit more than one job</a:t>
            </a:r>
            <a:r>
              <a:rPr sz="1200" spc="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seeker.</a:t>
            </a:r>
            <a:endParaRPr sz="1200">
              <a:latin typeface="Roboto"/>
              <a:cs typeface="Roboto"/>
            </a:endParaRPr>
          </a:p>
          <a:p>
            <a:pPr marL="12700" algn="just">
              <a:lnSpc>
                <a:spcPts val="1825"/>
              </a:lnSpc>
              <a:spcBef>
                <a:spcPts val="250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recruiters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post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job openings to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job portal.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job portal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keeps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track of each posts date,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time,</a:t>
            </a:r>
            <a:r>
              <a:rPr sz="1200" spc="7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contents,</a:t>
            </a:r>
            <a:endParaRPr sz="1200">
              <a:latin typeface="Roboto"/>
              <a:cs typeface="Roboto"/>
            </a:endParaRPr>
          </a:p>
          <a:p>
            <a:pPr marL="431800" algn="just">
              <a:lnSpc>
                <a:spcPts val="1405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no of viewers.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system also keeps track of which job seeker is interested in which job</a:t>
            </a:r>
            <a:r>
              <a:rPr sz="1200" spc="9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posts.</a:t>
            </a:r>
            <a:endParaRPr sz="1200">
              <a:latin typeface="Roboto"/>
              <a:cs typeface="Roboto"/>
            </a:endParaRPr>
          </a:p>
          <a:p>
            <a:pPr marL="431800" marR="5080" indent="-419734">
              <a:lnSpc>
                <a:spcPct val="98400"/>
              </a:lnSpc>
              <a:spcBef>
                <a:spcPts val="280"/>
              </a:spcBef>
              <a:tabLst>
                <a:tab pos="4318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offices is maintained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their unique office id, name, address and contact no. Every user belongs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some  offices as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recruiter or,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employee or,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follower. Each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person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can provide his or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her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anonymous review of offices.  Each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contains review id, date, time, review details.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id cannot uniquely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  review but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 id together with an office id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uniquely identify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particular</a:t>
            </a:r>
            <a:r>
              <a:rPr sz="1200" spc="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review.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0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and ER Diagram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scenario that satisfies all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given</a:t>
            </a:r>
            <a:r>
              <a:rPr sz="1200" spc="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requirements.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0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5" dirty="0">
                <a:solidFill>
                  <a:srgbClr val="FFFFFF"/>
                </a:solidFill>
              </a:rPr>
              <a:t>Conceptual </a:t>
            </a:r>
            <a:r>
              <a:rPr sz="2400" spc="-355" dirty="0">
                <a:solidFill>
                  <a:srgbClr val="FFFFFF"/>
                </a:solidFill>
              </a:rPr>
              <a:t>Design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5" dirty="0">
                <a:solidFill>
                  <a:srgbClr val="00AFEF"/>
                </a:solidFill>
              </a:rPr>
              <a:t> </a:t>
            </a: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80" dirty="0">
                <a:solidFill>
                  <a:srgbClr val="FFFFFF"/>
                </a:solidFill>
              </a:rPr>
              <a:t>Data</a:t>
            </a:r>
            <a:r>
              <a:rPr sz="2400" spc="-585" dirty="0">
                <a:solidFill>
                  <a:srgbClr val="FFFFFF"/>
                </a:solidFill>
              </a:rPr>
              <a:t> </a:t>
            </a:r>
            <a:r>
              <a:rPr sz="2400" spc="-315" dirty="0">
                <a:solidFill>
                  <a:srgbClr val="FFFFFF"/>
                </a:solidFill>
              </a:rPr>
              <a:t>Model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2580" marR="84455" indent="-300355">
              <a:lnSpc>
                <a:spcPct val="95400"/>
              </a:lnSpc>
              <a:spcBef>
                <a:spcPts val="195"/>
              </a:spcBef>
              <a:tabLst>
                <a:tab pos="32258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pc="-5" dirty="0"/>
              <a:t>Entity-relationship(E-R) data </a:t>
            </a:r>
            <a:r>
              <a:rPr dirty="0"/>
              <a:t>model </a:t>
            </a:r>
            <a:r>
              <a:rPr spc="-5" dirty="0"/>
              <a:t>is used </a:t>
            </a:r>
            <a:r>
              <a:rPr dirty="0"/>
              <a:t>to </a:t>
            </a:r>
            <a:r>
              <a:rPr spc="-5" dirty="0"/>
              <a:t>represent </a:t>
            </a:r>
            <a:r>
              <a:rPr dirty="0"/>
              <a:t>the </a:t>
            </a:r>
            <a:r>
              <a:rPr spc="-10" dirty="0"/>
              <a:t>conceptual </a:t>
            </a:r>
            <a:r>
              <a:rPr spc="-5" dirty="0"/>
              <a:t>design. </a:t>
            </a:r>
            <a:r>
              <a:rPr dirty="0"/>
              <a:t>It </a:t>
            </a:r>
            <a:r>
              <a:rPr spc="-5" dirty="0"/>
              <a:t>maps </a:t>
            </a:r>
            <a:r>
              <a:rPr dirty="0"/>
              <a:t>the </a:t>
            </a:r>
            <a:r>
              <a:rPr spc="-10" dirty="0"/>
              <a:t>meanings </a:t>
            </a:r>
            <a:r>
              <a:rPr spc="-5" dirty="0"/>
              <a:t>and interactions of  real-world enterprises onto </a:t>
            </a:r>
            <a:r>
              <a:rPr dirty="0"/>
              <a:t>a </a:t>
            </a:r>
            <a:r>
              <a:rPr spc="-5" dirty="0"/>
              <a:t>conceptual</a:t>
            </a:r>
            <a:r>
              <a:rPr spc="45" dirty="0"/>
              <a:t> </a:t>
            </a:r>
            <a:r>
              <a:rPr spc="-5" dirty="0"/>
              <a:t>schema.</a:t>
            </a:r>
            <a:endParaRPr sz="1550">
              <a:latin typeface="DejaVu Sans"/>
              <a:cs typeface="DejaVu Sans"/>
            </a:endParaRPr>
          </a:p>
          <a:p>
            <a:pPr marL="322580" marR="5080" indent="-300355">
              <a:lnSpc>
                <a:spcPct val="95400"/>
              </a:lnSpc>
              <a:spcBef>
                <a:spcPts val="335"/>
              </a:spcBef>
              <a:tabLst>
                <a:tab pos="32258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dirty="0"/>
              <a:t>The E-R </a:t>
            </a:r>
            <a:r>
              <a:rPr spc="-5" dirty="0"/>
              <a:t>data </a:t>
            </a:r>
            <a:r>
              <a:rPr dirty="0"/>
              <a:t>model </a:t>
            </a:r>
            <a:r>
              <a:rPr spc="-5" dirty="0"/>
              <a:t>perceives </a:t>
            </a:r>
            <a:r>
              <a:rPr dirty="0"/>
              <a:t>the real </a:t>
            </a:r>
            <a:r>
              <a:rPr spc="-5" dirty="0"/>
              <a:t>world as consisting of basic objects, called </a:t>
            </a:r>
            <a:r>
              <a:rPr spc="-5" dirty="0">
                <a:solidFill>
                  <a:srgbClr val="006FC0"/>
                </a:solidFill>
              </a:rPr>
              <a:t>entities</a:t>
            </a:r>
            <a:r>
              <a:rPr spc="-5" dirty="0"/>
              <a:t>, and </a:t>
            </a:r>
            <a:r>
              <a:rPr spc="-5" dirty="0">
                <a:solidFill>
                  <a:srgbClr val="006FC0"/>
                </a:solidFill>
              </a:rPr>
              <a:t>relationships </a:t>
            </a:r>
            <a:r>
              <a:rPr spc="-5" dirty="0"/>
              <a:t>among </a:t>
            </a:r>
            <a:r>
              <a:rPr dirty="0"/>
              <a:t>these  </a:t>
            </a:r>
            <a:r>
              <a:rPr spc="-5" dirty="0"/>
              <a:t>objects.</a:t>
            </a:r>
            <a:endParaRPr sz="1550">
              <a:latin typeface="DejaVu Sans"/>
              <a:cs typeface="DejaVu Sans"/>
            </a:endParaRPr>
          </a:p>
          <a:p>
            <a:pPr marL="22860">
              <a:lnSpc>
                <a:spcPts val="1825"/>
              </a:lnSpc>
              <a:spcBef>
                <a:spcPts val="250"/>
              </a:spcBef>
              <a:tabLst>
                <a:tab pos="32258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dirty="0"/>
              <a:t>The </a:t>
            </a:r>
            <a:r>
              <a:rPr spc="-5" dirty="0"/>
              <a:t>E-R model has an associated diagrammatic representation, the </a:t>
            </a:r>
            <a:r>
              <a:rPr dirty="0">
                <a:solidFill>
                  <a:srgbClr val="006FC0"/>
                </a:solidFill>
              </a:rPr>
              <a:t>E-R </a:t>
            </a:r>
            <a:r>
              <a:rPr spc="-5" dirty="0">
                <a:solidFill>
                  <a:srgbClr val="006FC0"/>
                </a:solidFill>
              </a:rPr>
              <a:t>diagram</a:t>
            </a:r>
            <a:r>
              <a:rPr spc="-5" dirty="0"/>
              <a:t>. </a:t>
            </a:r>
            <a:r>
              <a:rPr dirty="0"/>
              <a:t>E-R </a:t>
            </a:r>
            <a:r>
              <a:rPr spc="-5" dirty="0"/>
              <a:t>diagram </a:t>
            </a:r>
            <a:r>
              <a:rPr spc="-10" dirty="0"/>
              <a:t>can </a:t>
            </a:r>
            <a:r>
              <a:rPr spc="-5" dirty="0"/>
              <a:t>express the</a:t>
            </a:r>
            <a:r>
              <a:rPr spc="135" dirty="0"/>
              <a:t> </a:t>
            </a:r>
            <a:r>
              <a:rPr spc="-5" dirty="0"/>
              <a:t>overall</a:t>
            </a:r>
            <a:endParaRPr sz="1550">
              <a:latin typeface="DejaVu Sans"/>
              <a:cs typeface="DejaVu Sans"/>
            </a:endParaRPr>
          </a:p>
          <a:p>
            <a:pPr marL="322580">
              <a:lnSpc>
                <a:spcPts val="1405"/>
              </a:lnSpc>
            </a:pPr>
            <a:r>
              <a:rPr spc="-5" dirty="0"/>
              <a:t>logical structure of </a:t>
            </a:r>
            <a:r>
              <a:rPr dirty="0"/>
              <a:t>a </a:t>
            </a:r>
            <a:r>
              <a:rPr spc="-5" dirty="0"/>
              <a:t>database</a:t>
            </a:r>
            <a:r>
              <a:rPr dirty="0"/>
              <a:t> </a:t>
            </a:r>
            <a:r>
              <a:rPr spc="-5" dirty="0"/>
              <a:t>graphically.</a:t>
            </a:r>
          </a:p>
          <a:p>
            <a:pPr marL="22860">
              <a:lnSpc>
                <a:spcPts val="1825"/>
              </a:lnSpc>
              <a:spcBef>
                <a:spcPts val="250"/>
              </a:spcBef>
              <a:tabLst>
                <a:tab pos="32258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dirty="0"/>
              <a:t>Three </a:t>
            </a:r>
            <a:r>
              <a:rPr spc="-5" dirty="0"/>
              <a:t>principal</a:t>
            </a:r>
            <a:r>
              <a:rPr dirty="0"/>
              <a:t> </a:t>
            </a:r>
            <a:r>
              <a:rPr spc="-5" dirty="0"/>
              <a:t>concepts:</a:t>
            </a:r>
            <a:endParaRPr sz="1550">
              <a:latin typeface="DejaVu Sans"/>
              <a:cs typeface="DejaVu Sans"/>
            </a:endParaRPr>
          </a:p>
          <a:p>
            <a:pPr marL="2613660" indent="-206375">
              <a:lnSpc>
                <a:spcPts val="1405"/>
              </a:lnSpc>
              <a:buClr>
                <a:srgbClr val="FF8600"/>
              </a:buClr>
              <a:buFont typeface="Wingdings"/>
              <a:buChar char=""/>
              <a:tabLst>
                <a:tab pos="2613660" algn="l"/>
                <a:tab pos="2614295" algn="l"/>
              </a:tabLst>
            </a:pPr>
            <a:r>
              <a:rPr spc="-5" dirty="0"/>
              <a:t>Entity</a:t>
            </a:r>
            <a:r>
              <a:rPr spc="-20" dirty="0"/>
              <a:t> </a:t>
            </a:r>
            <a:r>
              <a:rPr spc="-5" dirty="0"/>
              <a:t>sets</a:t>
            </a:r>
          </a:p>
          <a:p>
            <a:pPr marL="2613660" indent="-206375">
              <a:lnSpc>
                <a:spcPct val="100000"/>
              </a:lnSpc>
              <a:buClr>
                <a:srgbClr val="FF8600"/>
              </a:buClr>
              <a:buFont typeface="Wingdings"/>
              <a:buChar char=""/>
              <a:tabLst>
                <a:tab pos="2613660" algn="l"/>
                <a:tab pos="2614295" algn="l"/>
              </a:tabLst>
            </a:pPr>
            <a:r>
              <a:rPr spc="-5" dirty="0"/>
              <a:t>Attributes</a:t>
            </a:r>
          </a:p>
          <a:p>
            <a:pPr marL="2613660" indent="-206375">
              <a:lnSpc>
                <a:spcPct val="100000"/>
              </a:lnSpc>
              <a:buClr>
                <a:srgbClr val="FF8600"/>
              </a:buClr>
              <a:buFont typeface="Wingdings"/>
              <a:buChar char=""/>
              <a:tabLst>
                <a:tab pos="2613660" algn="l"/>
                <a:tab pos="2614295" algn="l"/>
              </a:tabLst>
            </a:pPr>
            <a:r>
              <a:rPr spc="-5" dirty="0"/>
              <a:t>Relationship</a:t>
            </a:r>
            <a:r>
              <a:rPr spc="-15" dirty="0"/>
              <a:t> </a:t>
            </a:r>
            <a:r>
              <a:rPr spc="-5" dirty="0"/>
              <a:t>sets</a:t>
            </a:r>
          </a:p>
          <a:p>
            <a:pPr marL="22860">
              <a:lnSpc>
                <a:spcPct val="100000"/>
              </a:lnSpc>
              <a:spcBef>
                <a:spcPts val="254"/>
              </a:spcBef>
              <a:tabLst>
                <a:tab pos="32258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pc="-5" dirty="0"/>
              <a:t>We will consider </a:t>
            </a:r>
            <a:r>
              <a:rPr i="1" spc="-5" dirty="0">
                <a:latin typeface="Roboto"/>
                <a:cs typeface="Roboto"/>
              </a:rPr>
              <a:t>Chen Model </a:t>
            </a:r>
            <a:r>
              <a:rPr i="1" dirty="0">
                <a:latin typeface="Roboto"/>
                <a:cs typeface="Roboto"/>
              </a:rPr>
              <a:t>Notations </a:t>
            </a:r>
            <a:r>
              <a:rPr dirty="0"/>
              <a:t>for </a:t>
            </a:r>
            <a:r>
              <a:rPr spc="-5" dirty="0"/>
              <a:t>our </a:t>
            </a:r>
            <a:r>
              <a:rPr dirty="0"/>
              <a:t>E-R</a:t>
            </a:r>
            <a:r>
              <a:rPr spc="5" dirty="0"/>
              <a:t> </a:t>
            </a:r>
            <a:r>
              <a:rPr spc="-5" dirty="0"/>
              <a:t>Diagram.</a:t>
            </a:r>
            <a:endParaRPr sz="15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3515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475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7949" y="1127251"/>
            <a:ext cx="8511540" cy="23977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12420" marR="5080" indent="-300355">
              <a:lnSpc>
                <a:spcPct val="95400"/>
              </a:lnSpc>
              <a:spcBef>
                <a:spcPts val="195"/>
              </a:spcBef>
              <a:tabLst>
                <a:tab pos="31242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Entity: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real-world object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about which we collect data.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other words, it 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definable thing that can have data stored  about it.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Entity Set: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 entity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set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set of entities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same type that share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same properties or</a:t>
            </a:r>
            <a:r>
              <a:rPr sz="1200" spc="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attributes.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Roboto"/>
              <a:cs typeface="Roboto"/>
            </a:endParaRPr>
          </a:p>
          <a:p>
            <a:pPr marL="312420" marR="365125" indent="-300355">
              <a:lnSpc>
                <a:spcPct val="95400"/>
              </a:lnSpc>
              <a:tabLst>
                <a:tab pos="31242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Attributes: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Attributes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are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descriptive </a:t>
            </a: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properties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entities in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entity set. Each entity has its own value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each  attribute.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Relationship: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an </a:t>
            </a: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association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among several</a:t>
            </a:r>
            <a:r>
              <a:rPr sz="1200" spc="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entities.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Relationship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Set: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set of relationships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same</a:t>
            </a:r>
            <a:r>
              <a:rPr sz="1200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type.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335" y="1546860"/>
            <a:ext cx="5128260" cy="321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3515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475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70" dirty="0">
                <a:solidFill>
                  <a:srgbClr val="00AFEF"/>
                </a:solidFill>
              </a:rPr>
              <a:t> </a:t>
            </a:r>
            <a:r>
              <a:rPr sz="2400" spc="-345" dirty="0">
                <a:solidFill>
                  <a:srgbClr val="FFFFFF"/>
                </a:solidFill>
              </a:rPr>
              <a:t>Components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0376" y="151180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291"/>
                </a:moveTo>
                <a:lnTo>
                  <a:pt x="0" y="304291"/>
                </a:lnTo>
                <a:lnTo>
                  <a:pt x="38100" y="380491"/>
                </a:lnTo>
                <a:lnTo>
                  <a:pt x="69850" y="316991"/>
                </a:lnTo>
                <a:lnTo>
                  <a:pt x="31750" y="316991"/>
                </a:lnTo>
                <a:lnTo>
                  <a:pt x="31750" y="304291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6991"/>
                </a:lnTo>
                <a:lnTo>
                  <a:pt x="44450" y="316991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291"/>
                </a:moveTo>
                <a:lnTo>
                  <a:pt x="44450" y="304291"/>
                </a:lnTo>
                <a:lnTo>
                  <a:pt x="44450" y="316991"/>
                </a:lnTo>
                <a:lnTo>
                  <a:pt x="69850" y="316991"/>
                </a:lnTo>
                <a:lnTo>
                  <a:pt x="76200" y="304291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2327" y="1877567"/>
            <a:ext cx="737870" cy="273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Entity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817" y="1519427"/>
            <a:ext cx="4284345" cy="3178175"/>
            <a:chOff x="2599817" y="1519427"/>
            <a:chExt cx="4284345" cy="3178175"/>
          </a:xfrm>
        </p:grpSpPr>
        <p:sp>
          <p:nvSpPr>
            <p:cNvPr id="8" name="object 8"/>
            <p:cNvSpPr/>
            <p:nvPr/>
          </p:nvSpPr>
          <p:spPr>
            <a:xfrm>
              <a:off x="2849880" y="1700783"/>
              <a:ext cx="233679" cy="2689860"/>
            </a:xfrm>
            <a:custGeom>
              <a:avLst/>
              <a:gdLst/>
              <a:ahLst/>
              <a:cxnLst/>
              <a:rect l="l" t="t" r="r" b="b"/>
              <a:pathLst>
                <a:path w="233680" h="2689860">
                  <a:moveTo>
                    <a:pt x="233171" y="0"/>
                  </a:moveTo>
                  <a:lnTo>
                    <a:pt x="187791" y="1518"/>
                  </a:lnTo>
                  <a:lnTo>
                    <a:pt x="150733" y="5667"/>
                  </a:lnTo>
                  <a:lnTo>
                    <a:pt x="125747" y="11840"/>
                  </a:lnTo>
                  <a:lnTo>
                    <a:pt x="116586" y="19430"/>
                  </a:lnTo>
                  <a:lnTo>
                    <a:pt x="116586" y="1325498"/>
                  </a:lnTo>
                  <a:lnTo>
                    <a:pt x="107424" y="1333089"/>
                  </a:lnTo>
                  <a:lnTo>
                    <a:pt x="82438" y="1339262"/>
                  </a:lnTo>
                  <a:lnTo>
                    <a:pt x="45380" y="1343411"/>
                  </a:lnTo>
                  <a:lnTo>
                    <a:pt x="0" y="1344929"/>
                  </a:lnTo>
                  <a:lnTo>
                    <a:pt x="45380" y="1346448"/>
                  </a:lnTo>
                  <a:lnTo>
                    <a:pt x="82438" y="1350597"/>
                  </a:lnTo>
                  <a:lnTo>
                    <a:pt x="107424" y="1356770"/>
                  </a:lnTo>
                  <a:lnTo>
                    <a:pt x="116586" y="1364360"/>
                  </a:lnTo>
                  <a:lnTo>
                    <a:pt x="116586" y="2670429"/>
                  </a:lnTo>
                  <a:lnTo>
                    <a:pt x="125747" y="2677992"/>
                  </a:lnTo>
                  <a:lnTo>
                    <a:pt x="150733" y="2684168"/>
                  </a:lnTo>
                  <a:lnTo>
                    <a:pt x="187791" y="2688333"/>
                  </a:lnTo>
                  <a:lnTo>
                    <a:pt x="233171" y="2689860"/>
                  </a:lnTo>
                </a:path>
              </a:pathLst>
            </a:custGeom>
            <a:ln w="9525">
              <a:solidFill>
                <a:srgbClr val="357D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9817" y="1519427"/>
              <a:ext cx="4057015" cy="549910"/>
            </a:xfrm>
            <a:custGeom>
              <a:avLst/>
              <a:gdLst/>
              <a:ahLst/>
              <a:cxnLst/>
              <a:rect l="l" t="t" r="r" b="b"/>
              <a:pathLst>
                <a:path w="4057015" h="549910">
                  <a:moveTo>
                    <a:pt x="708164" y="518160"/>
                  </a:moveTo>
                  <a:lnTo>
                    <a:pt x="654558" y="518160"/>
                  </a:lnTo>
                  <a:lnTo>
                    <a:pt x="641883" y="518160"/>
                  </a:lnTo>
                  <a:lnTo>
                    <a:pt x="641096" y="549656"/>
                  </a:lnTo>
                  <a:lnTo>
                    <a:pt x="708164" y="518160"/>
                  </a:lnTo>
                  <a:close/>
                </a:path>
                <a:path w="4057015" h="549910">
                  <a:moveTo>
                    <a:pt x="718185" y="513461"/>
                  </a:moveTo>
                  <a:lnTo>
                    <a:pt x="643001" y="473456"/>
                  </a:lnTo>
                  <a:lnTo>
                    <a:pt x="642200" y="505269"/>
                  </a:lnTo>
                  <a:lnTo>
                    <a:pt x="254" y="488950"/>
                  </a:lnTo>
                  <a:lnTo>
                    <a:pt x="0" y="501650"/>
                  </a:lnTo>
                  <a:lnTo>
                    <a:pt x="641883" y="517842"/>
                  </a:lnTo>
                  <a:lnTo>
                    <a:pt x="654558" y="517842"/>
                  </a:lnTo>
                  <a:lnTo>
                    <a:pt x="708850" y="517842"/>
                  </a:lnTo>
                  <a:lnTo>
                    <a:pt x="718185" y="513461"/>
                  </a:lnTo>
                  <a:close/>
                </a:path>
                <a:path w="4057015" h="549910">
                  <a:moveTo>
                    <a:pt x="4057002" y="417957"/>
                  </a:moveTo>
                  <a:lnTo>
                    <a:pt x="4025252" y="417957"/>
                  </a:lnTo>
                  <a:lnTo>
                    <a:pt x="4025252" y="0"/>
                  </a:lnTo>
                  <a:lnTo>
                    <a:pt x="4012552" y="0"/>
                  </a:lnTo>
                  <a:lnTo>
                    <a:pt x="4012552" y="417957"/>
                  </a:lnTo>
                  <a:lnTo>
                    <a:pt x="3980802" y="417957"/>
                  </a:lnTo>
                  <a:lnTo>
                    <a:pt x="4018902" y="494157"/>
                  </a:lnTo>
                  <a:lnTo>
                    <a:pt x="4050652" y="430657"/>
                  </a:lnTo>
                  <a:lnTo>
                    <a:pt x="4057002" y="417957"/>
                  </a:lnTo>
                  <a:close/>
                </a:path>
              </a:pathLst>
            </a:custGeom>
            <a:solidFill>
              <a:srgbClr val="357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1300" y="1923287"/>
              <a:ext cx="288290" cy="2280285"/>
            </a:xfrm>
            <a:custGeom>
              <a:avLst/>
              <a:gdLst/>
              <a:ahLst/>
              <a:cxnLst/>
              <a:rect l="l" t="t" r="r" b="b"/>
              <a:pathLst>
                <a:path w="288290" h="2280285">
                  <a:moveTo>
                    <a:pt x="0" y="1139952"/>
                  </a:moveTo>
                  <a:lnTo>
                    <a:pt x="332" y="1061908"/>
                  </a:lnTo>
                  <a:lnTo>
                    <a:pt x="1315" y="985275"/>
                  </a:lnTo>
                  <a:lnTo>
                    <a:pt x="2927" y="910223"/>
                  </a:lnTo>
                  <a:lnTo>
                    <a:pt x="5147" y="836921"/>
                  </a:lnTo>
                  <a:lnTo>
                    <a:pt x="7952" y="765539"/>
                  </a:lnTo>
                  <a:lnTo>
                    <a:pt x="11322" y="696247"/>
                  </a:lnTo>
                  <a:lnTo>
                    <a:pt x="15236" y="629215"/>
                  </a:lnTo>
                  <a:lnTo>
                    <a:pt x="19670" y="564613"/>
                  </a:lnTo>
                  <a:lnTo>
                    <a:pt x="24605" y="502611"/>
                  </a:lnTo>
                  <a:lnTo>
                    <a:pt x="30019" y="443377"/>
                  </a:lnTo>
                  <a:lnTo>
                    <a:pt x="35889" y="387083"/>
                  </a:lnTo>
                  <a:lnTo>
                    <a:pt x="42195" y="333898"/>
                  </a:lnTo>
                  <a:lnTo>
                    <a:pt x="48915" y="283992"/>
                  </a:lnTo>
                  <a:lnTo>
                    <a:pt x="56028" y="237535"/>
                  </a:lnTo>
                  <a:lnTo>
                    <a:pt x="63512" y="194696"/>
                  </a:lnTo>
                  <a:lnTo>
                    <a:pt x="71345" y="155645"/>
                  </a:lnTo>
                  <a:lnTo>
                    <a:pt x="87975" y="89588"/>
                  </a:lnTo>
                  <a:lnTo>
                    <a:pt x="105745" y="40722"/>
                  </a:lnTo>
                  <a:lnTo>
                    <a:pt x="134161" y="2630"/>
                  </a:lnTo>
                  <a:lnTo>
                    <a:pt x="144018" y="0"/>
                  </a:lnTo>
                  <a:lnTo>
                    <a:pt x="153874" y="2630"/>
                  </a:lnTo>
                  <a:lnTo>
                    <a:pt x="182290" y="40722"/>
                  </a:lnTo>
                  <a:lnTo>
                    <a:pt x="200060" y="89588"/>
                  </a:lnTo>
                  <a:lnTo>
                    <a:pt x="216690" y="155645"/>
                  </a:lnTo>
                  <a:lnTo>
                    <a:pt x="224523" y="194696"/>
                  </a:lnTo>
                  <a:lnTo>
                    <a:pt x="232007" y="237535"/>
                  </a:lnTo>
                  <a:lnTo>
                    <a:pt x="239120" y="283992"/>
                  </a:lnTo>
                  <a:lnTo>
                    <a:pt x="245840" y="333898"/>
                  </a:lnTo>
                  <a:lnTo>
                    <a:pt x="252146" y="387083"/>
                  </a:lnTo>
                  <a:lnTo>
                    <a:pt x="258016" y="443377"/>
                  </a:lnTo>
                  <a:lnTo>
                    <a:pt x="263430" y="502611"/>
                  </a:lnTo>
                  <a:lnTo>
                    <a:pt x="268365" y="564613"/>
                  </a:lnTo>
                  <a:lnTo>
                    <a:pt x="272799" y="629215"/>
                  </a:lnTo>
                  <a:lnTo>
                    <a:pt x="276713" y="696247"/>
                  </a:lnTo>
                  <a:lnTo>
                    <a:pt x="280083" y="765539"/>
                  </a:lnTo>
                  <a:lnTo>
                    <a:pt x="282888" y="836921"/>
                  </a:lnTo>
                  <a:lnTo>
                    <a:pt x="285108" y="910223"/>
                  </a:lnTo>
                  <a:lnTo>
                    <a:pt x="286720" y="985275"/>
                  </a:lnTo>
                  <a:lnTo>
                    <a:pt x="287703" y="1061908"/>
                  </a:lnTo>
                  <a:lnTo>
                    <a:pt x="288035" y="1139952"/>
                  </a:lnTo>
                  <a:lnTo>
                    <a:pt x="287703" y="1217995"/>
                  </a:lnTo>
                  <a:lnTo>
                    <a:pt x="286720" y="1294628"/>
                  </a:lnTo>
                  <a:lnTo>
                    <a:pt x="285108" y="1369680"/>
                  </a:lnTo>
                  <a:lnTo>
                    <a:pt x="282888" y="1442982"/>
                  </a:lnTo>
                  <a:lnTo>
                    <a:pt x="280083" y="1514364"/>
                  </a:lnTo>
                  <a:lnTo>
                    <a:pt x="276713" y="1583656"/>
                  </a:lnTo>
                  <a:lnTo>
                    <a:pt x="272799" y="1650688"/>
                  </a:lnTo>
                  <a:lnTo>
                    <a:pt x="268365" y="1715290"/>
                  </a:lnTo>
                  <a:lnTo>
                    <a:pt x="263430" y="1777292"/>
                  </a:lnTo>
                  <a:lnTo>
                    <a:pt x="258016" y="1836526"/>
                  </a:lnTo>
                  <a:lnTo>
                    <a:pt x="252146" y="1892820"/>
                  </a:lnTo>
                  <a:lnTo>
                    <a:pt x="245840" y="1946005"/>
                  </a:lnTo>
                  <a:lnTo>
                    <a:pt x="239120" y="1995911"/>
                  </a:lnTo>
                  <a:lnTo>
                    <a:pt x="232007" y="2042368"/>
                  </a:lnTo>
                  <a:lnTo>
                    <a:pt x="224523" y="2085207"/>
                  </a:lnTo>
                  <a:lnTo>
                    <a:pt x="216690" y="2124258"/>
                  </a:lnTo>
                  <a:lnTo>
                    <a:pt x="200060" y="2190315"/>
                  </a:lnTo>
                  <a:lnTo>
                    <a:pt x="182290" y="2239181"/>
                  </a:lnTo>
                  <a:lnTo>
                    <a:pt x="153874" y="2277273"/>
                  </a:lnTo>
                  <a:lnTo>
                    <a:pt x="144018" y="2279904"/>
                  </a:lnTo>
                  <a:lnTo>
                    <a:pt x="134161" y="2277273"/>
                  </a:lnTo>
                  <a:lnTo>
                    <a:pt x="105745" y="2239181"/>
                  </a:lnTo>
                  <a:lnTo>
                    <a:pt x="87975" y="2190315"/>
                  </a:lnTo>
                  <a:lnTo>
                    <a:pt x="71345" y="2124258"/>
                  </a:lnTo>
                  <a:lnTo>
                    <a:pt x="63512" y="2085207"/>
                  </a:lnTo>
                  <a:lnTo>
                    <a:pt x="56028" y="2042368"/>
                  </a:lnTo>
                  <a:lnTo>
                    <a:pt x="48915" y="1995911"/>
                  </a:lnTo>
                  <a:lnTo>
                    <a:pt x="42195" y="1946005"/>
                  </a:lnTo>
                  <a:lnTo>
                    <a:pt x="35889" y="1892820"/>
                  </a:lnTo>
                  <a:lnTo>
                    <a:pt x="30019" y="1836526"/>
                  </a:lnTo>
                  <a:lnTo>
                    <a:pt x="24605" y="1777292"/>
                  </a:lnTo>
                  <a:lnTo>
                    <a:pt x="19670" y="1715290"/>
                  </a:lnTo>
                  <a:lnTo>
                    <a:pt x="15236" y="1650688"/>
                  </a:lnTo>
                  <a:lnTo>
                    <a:pt x="11322" y="1583656"/>
                  </a:lnTo>
                  <a:lnTo>
                    <a:pt x="7952" y="1514364"/>
                  </a:lnTo>
                  <a:lnTo>
                    <a:pt x="5147" y="1442982"/>
                  </a:lnTo>
                  <a:lnTo>
                    <a:pt x="2927" y="1369680"/>
                  </a:lnTo>
                  <a:lnTo>
                    <a:pt x="1315" y="1294628"/>
                  </a:lnTo>
                  <a:lnTo>
                    <a:pt x="332" y="1217995"/>
                  </a:lnTo>
                  <a:lnTo>
                    <a:pt x="0" y="1139952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99504" y="4203192"/>
              <a:ext cx="76200" cy="494665"/>
            </a:xfrm>
            <a:custGeom>
              <a:avLst/>
              <a:gdLst/>
              <a:ahLst/>
              <a:cxnLst/>
              <a:rect l="l" t="t" r="r" b="b"/>
              <a:pathLst>
                <a:path w="76200" h="494664">
                  <a:moveTo>
                    <a:pt x="31750" y="417906"/>
                  </a:moveTo>
                  <a:lnTo>
                    <a:pt x="0" y="417906"/>
                  </a:lnTo>
                  <a:lnTo>
                    <a:pt x="38100" y="494106"/>
                  </a:lnTo>
                  <a:lnTo>
                    <a:pt x="69850" y="430606"/>
                  </a:lnTo>
                  <a:lnTo>
                    <a:pt x="31750" y="430606"/>
                  </a:lnTo>
                  <a:lnTo>
                    <a:pt x="31750" y="417906"/>
                  </a:lnTo>
                  <a:close/>
                </a:path>
                <a:path w="76200" h="494664">
                  <a:moveTo>
                    <a:pt x="44450" y="0"/>
                  </a:moveTo>
                  <a:lnTo>
                    <a:pt x="31750" y="0"/>
                  </a:lnTo>
                  <a:lnTo>
                    <a:pt x="31750" y="430606"/>
                  </a:lnTo>
                  <a:lnTo>
                    <a:pt x="44450" y="430606"/>
                  </a:lnTo>
                  <a:lnTo>
                    <a:pt x="44450" y="0"/>
                  </a:lnTo>
                  <a:close/>
                </a:path>
                <a:path w="76200" h="494664">
                  <a:moveTo>
                    <a:pt x="76200" y="417906"/>
                  </a:moveTo>
                  <a:lnTo>
                    <a:pt x="44450" y="417906"/>
                  </a:lnTo>
                  <a:lnTo>
                    <a:pt x="44450" y="430606"/>
                  </a:lnTo>
                  <a:lnTo>
                    <a:pt x="69850" y="430606"/>
                  </a:lnTo>
                  <a:lnTo>
                    <a:pt x="76200" y="417906"/>
                  </a:lnTo>
                  <a:close/>
                </a:path>
              </a:pathLst>
            </a:custGeom>
            <a:solidFill>
              <a:srgbClr val="357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9439" y="2938652"/>
            <a:ext cx="786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Entity</a:t>
            </a:r>
            <a:r>
              <a:rPr sz="14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3338" y="1236726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Attribute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0259" y="1233932"/>
            <a:ext cx="1007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elationship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7236" y="4679696"/>
            <a:ext cx="1321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Relationship</a:t>
            </a:r>
            <a:r>
              <a:rPr sz="14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018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495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80" dirty="0">
                <a:solidFill>
                  <a:srgbClr val="00AFEF"/>
                </a:solidFill>
              </a:rPr>
              <a:t> </a:t>
            </a:r>
            <a:r>
              <a:rPr sz="2400" spc="-280" dirty="0">
                <a:solidFill>
                  <a:srgbClr val="FFFFFF"/>
                </a:solidFill>
              </a:rPr>
              <a:t>Attributes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53394" y="1219156"/>
            <a:ext cx="1335405" cy="473075"/>
            <a:chOff x="5553394" y="1219156"/>
            <a:chExt cx="1335405" cy="473075"/>
          </a:xfrm>
        </p:grpSpPr>
        <p:sp>
          <p:nvSpPr>
            <p:cNvPr id="5" name="object 5"/>
            <p:cNvSpPr/>
            <p:nvPr/>
          </p:nvSpPr>
          <p:spPr>
            <a:xfrm>
              <a:off x="5553394" y="1219156"/>
              <a:ext cx="1335146" cy="4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6336" y="1277150"/>
              <a:ext cx="969289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1556" y="1237487"/>
              <a:ext cx="1263396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1556" y="1237487"/>
              <a:ext cx="1263650" cy="401320"/>
            </a:xfrm>
            <a:custGeom>
              <a:avLst/>
              <a:gdLst/>
              <a:ahLst/>
              <a:cxnLst/>
              <a:rect l="l" t="t" r="r" b="b"/>
              <a:pathLst>
                <a:path w="1263650" h="401319">
                  <a:moveTo>
                    <a:pt x="0" y="200406"/>
                  </a:moveTo>
                  <a:lnTo>
                    <a:pt x="14570" y="157395"/>
                  </a:lnTo>
                  <a:lnTo>
                    <a:pt x="56225" y="117608"/>
                  </a:lnTo>
                  <a:lnTo>
                    <a:pt x="121883" y="82021"/>
                  </a:lnTo>
                  <a:lnTo>
                    <a:pt x="162749" y="66107"/>
                  </a:lnTo>
                  <a:lnTo>
                    <a:pt x="208459" y="51609"/>
                  </a:lnTo>
                  <a:lnTo>
                    <a:pt x="258628" y="38648"/>
                  </a:lnTo>
                  <a:lnTo>
                    <a:pt x="312871" y="27347"/>
                  </a:lnTo>
                  <a:lnTo>
                    <a:pt x="370802" y="17827"/>
                  </a:lnTo>
                  <a:lnTo>
                    <a:pt x="432035" y="10210"/>
                  </a:lnTo>
                  <a:lnTo>
                    <a:pt x="496186" y="4619"/>
                  </a:lnTo>
                  <a:lnTo>
                    <a:pt x="562868" y="1175"/>
                  </a:lnTo>
                  <a:lnTo>
                    <a:pt x="631698" y="0"/>
                  </a:lnTo>
                  <a:lnTo>
                    <a:pt x="700527" y="1175"/>
                  </a:lnTo>
                  <a:lnTo>
                    <a:pt x="767209" y="4619"/>
                  </a:lnTo>
                  <a:lnTo>
                    <a:pt x="831360" y="10210"/>
                  </a:lnTo>
                  <a:lnTo>
                    <a:pt x="892593" y="17827"/>
                  </a:lnTo>
                  <a:lnTo>
                    <a:pt x="950524" y="27347"/>
                  </a:lnTo>
                  <a:lnTo>
                    <a:pt x="1004767" y="38648"/>
                  </a:lnTo>
                  <a:lnTo>
                    <a:pt x="1054936" y="51609"/>
                  </a:lnTo>
                  <a:lnTo>
                    <a:pt x="1100646" y="66107"/>
                  </a:lnTo>
                  <a:lnTo>
                    <a:pt x="1141512" y="82021"/>
                  </a:lnTo>
                  <a:lnTo>
                    <a:pt x="1177148" y="99229"/>
                  </a:lnTo>
                  <a:lnTo>
                    <a:pt x="1231190" y="137038"/>
                  </a:lnTo>
                  <a:lnTo>
                    <a:pt x="1259689" y="178558"/>
                  </a:lnTo>
                  <a:lnTo>
                    <a:pt x="1263396" y="200406"/>
                  </a:lnTo>
                  <a:lnTo>
                    <a:pt x="1259689" y="222253"/>
                  </a:lnTo>
                  <a:lnTo>
                    <a:pt x="1231190" y="263773"/>
                  </a:lnTo>
                  <a:lnTo>
                    <a:pt x="1177148" y="301582"/>
                  </a:lnTo>
                  <a:lnTo>
                    <a:pt x="1141512" y="318790"/>
                  </a:lnTo>
                  <a:lnTo>
                    <a:pt x="1100646" y="334704"/>
                  </a:lnTo>
                  <a:lnTo>
                    <a:pt x="1054936" y="349202"/>
                  </a:lnTo>
                  <a:lnTo>
                    <a:pt x="1004767" y="362163"/>
                  </a:lnTo>
                  <a:lnTo>
                    <a:pt x="950524" y="373464"/>
                  </a:lnTo>
                  <a:lnTo>
                    <a:pt x="892593" y="382984"/>
                  </a:lnTo>
                  <a:lnTo>
                    <a:pt x="831360" y="390601"/>
                  </a:lnTo>
                  <a:lnTo>
                    <a:pt x="767209" y="396192"/>
                  </a:lnTo>
                  <a:lnTo>
                    <a:pt x="700527" y="399636"/>
                  </a:lnTo>
                  <a:lnTo>
                    <a:pt x="631698" y="400812"/>
                  </a:lnTo>
                  <a:lnTo>
                    <a:pt x="562868" y="399636"/>
                  </a:lnTo>
                  <a:lnTo>
                    <a:pt x="496186" y="396192"/>
                  </a:lnTo>
                  <a:lnTo>
                    <a:pt x="432035" y="390601"/>
                  </a:lnTo>
                  <a:lnTo>
                    <a:pt x="370802" y="382984"/>
                  </a:lnTo>
                  <a:lnTo>
                    <a:pt x="312871" y="373464"/>
                  </a:lnTo>
                  <a:lnTo>
                    <a:pt x="258628" y="362163"/>
                  </a:lnTo>
                  <a:lnTo>
                    <a:pt x="208459" y="349202"/>
                  </a:lnTo>
                  <a:lnTo>
                    <a:pt x="162749" y="334704"/>
                  </a:lnTo>
                  <a:lnTo>
                    <a:pt x="121883" y="318790"/>
                  </a:lnTo>
                  <a:lnTo>
                    <a:pt x="86247" y="301582"/>
                  </a:lnTo>
                  <a:lnTo>
                    <a:pt x="32205" y="263773"/>
                  </a:lnTo>
                  <a:lnTo>
                    <a:pt x="3706" y="222253"/>
                  </a:lnTo>
                  <a:lnTo>
                    <a:pt x="0" y="200406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57701" y="1937766"/>
            <a:ext cx="4991100" cy="1692275"/>
            <a:chOff x="3957701" y="1937766"/>
            <a:chExt cx="4991100" cy="1692275"/>
          </a:xfrm>
        </p:grpSpPr>
        <p:sp>
          <p:nvSpPr>
            <p:cNvPr id="10" name="object 10"/>
            <p:cNvSpPr/>
            <p:nvPr/>
          </p:nvSpPr>
          <p:spPr>
            <a:xfrm>
              <a:off x="3957701" y="1937766"/>
              <a:ext cx="4991100" cy="1692275"/>
            </a:xfrm>
            <a:custGeom>
              <a:avLst/>
              <a:gdLst/>
              <a:ahLst/>
              <a:cxnLst/>
              <a:rect l="l" t="t" r="r" b="b"/>
              <a:pathLst>
                <a:path w="4991100" h="1692275">
                  <a:moveTo>
                    <a:pt x="4990846" y="0"/>
                  </a:moveTo>
                  <a:lnTo>
                    <a:pt x="0" y="0"/>
                  </a:lnTo>
                  <a:lnTo>
                    <a:pt x="0" y="1692275"/>
                  </a:lnTo>
                  <a:lnTo>
                    <a:pt x="4990846" y="1692275"/>
                  </a:lnTo>
                  <a:lnTo>
                    <a:pt x="4990846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3183" y="1993430"/>
              <a:ext cx="1167371" cy="437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3016" y="2033054"/>
              <a:ext cx="807732" cy="40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0427" y="2020824"/>
              <a:ext cx="1077468" cy="3474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0427" y="2020824"/>
              <a:ext cx="1077595" cy="347980"/>
            </a:xfrm>
            <a:custGeom>
              <a:avLst/>
              <a:gdLst/>
              <a:ahLst/>
              <a:cxnLst/>
              <a:rect l="l" t="t" r="r" b="b"/>
              <a:pathLst>
                <a:path w="1077595" h="347980">
                  <a:moveTo>
                    <a:pt x="0" y="173736"/>
                  </a:moveTo>
                  <a:lnTo>
                    <a:pt x="16451" y="130937"/>
                  </a:lnTo>
                  <a:lnTo>
                    <a:pt x="63115" y="92035"/>
                  </a:lnTo>
                  <a:lnTo>
                    <a:pt x="135955" y="58326"/>
                  </a:lnTo>
                  <a:lnTo>
                    <a:pt x="180928" y="43826"/>
                  </a:lnTo>
                  <a:lnTo>
                    <a:pt x="230932" y="31111"/>
                  </a:lnTo>
                  <a:lnTo>
                    <a:pt x="285460" y="20344"/>
                  </a:lnTo>
                  <a:lnTo>
                    <a:pt x="344009" y="11687"/>
                  </a:lnTo>
                  <a:lnTo>
                    <a:pt x="406074" y="5302"/>
                  </a:lnTo>
                  <a:lnTo>
                    <a:pt x="471151" y="1352"/>
                  </a:lnTo>
                  <a:lnTo>
                    <a:pt x="538734" y="0"/>
                  </a:lnTo>
                  <a:lnTo>
                    <a:pt x="606316" y="1352"/>
                  </a:lnTo>
                  <a:lnTo>
                    <a:pt x="671393" y="5302"/>
                  </a:lnTo>
                  <a:lnTo>
                    <a:pt x="733458" y="11687"/>
                  </a:lnTo>
                  <a:lnTo>
                    <a:pt x="792007" y="20344"/>
                  </a:lnTo>
                  <a:lnTo>
                    <a:pt x="846535" y="31111"/>
                  </a:lnTo>
                  <a:lnTo>
                    <a:pt x="896539" y="43826"/>
                  </a:lnTo>
                  <a:lnTo>
                    <a:pt x="941512" y="58326"/>
                  </a:lnTo>
                  <a:lnTo>
                    <a:pt x="980952" y="74450"/>
                  </a:lnTo>
                  <a:lnTo>
                    <a:pt x="1041208" y="110918"/>
                  </a:lnTo>
                  <a:lnTo>
                    <a:pt x="1073270" y="151931"/>
                  </a:lnTo>
                  <a:lnTo>
                    <a:pt x="1077468" y="173736"/>
                  </a:lnTo>
                  <a:lnTo>
                    <a:pt x="1073270" y="195540"/>
                  </a:lnTo>
                  <a:lnTo>
                    <a:pt x="1041208" y="236553"/>
                  </a:lnTo>
                  <a:lnTo>
                    <a:pt x="980952" y="273021"/>
                  </a:lnTo>
                  <a:lnTo>
                    <a:pt x="941512" y="289145"/>
                  </a:lnTo>
                  <a:lnTo>
                    <a:pt x="896539" y="303645"/>
                  </a:lnTo>
                  <a:lnTo>
                    <a:pt x="846535" y="316360"/>
                  </a:lnTo>
                  <a:lnTo>
                    <a:pt x="792007" y="327127"/>
                  </a:lnTo>
                  <a:lnTo>
                    <a:pt x="733458" y="335784"/>
                  </a:lnTo>
                  <a:lnTo>
                    <a:pt x="671393" y="342169"/>
                  </a:lnTo>
                  <a:lnTo>
                    <a:pt x="606316" y="346119"/>
                  </a:lnTo>
                  <a:lnTo>
                    <a:pt x="538734" y="347471"/>
                  </a:lnTo>
                  <a:lnTo>
                    <a:pt x="471151" y="346119"/>
                  </a:lnTo>
                  <a:lnTo>
                    <a:pt x="406074" y="342169"/>
                  </a:lnTo>
                  <a:lnTo>
                    <a:pt x="344009" y="335784"/>
                  </a:lnTo>
                  <a:lnTo>
                    <a:pt x="285460" y="327127"/>
                  </a:lnTo>
                  <a:lnTo>
                    <a:pt x="230932" y="316360"/>
                  </a:lnTo>
                  <a:lnTo>
                    <a:pt x="180928" y="303645"/>
                  </a:lnTo>
                  <a:lnTo>
                    <a:pt x="135955" y="289145"/>
                  </a:lnTo>
                  <a:lnTo>
                    <a:pt x="96515" y="273021"/>
                  </a:lnTo>
                  <a:lnTo>
                    <a:pt x="36259" y="236553"/>
                  </a:lnTo>
                  <a:lnTo>
                    <a:pt x="4197" y="19554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4144" y="3189719"/>
              <a:ext cx="1024153" cy="3779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3120" y="3200438"/>
              <a:ext cx="646163" cy="4007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71388" y="3217163"/>
              <a:ext cx="934212" cy="2880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1388" y="3217163"/>
              <a:ext cx="934719" cy="288290"/>
            </a:xfrm>
            <a:custGeom>
              <a:avLst/>
              <a:gdLst/>
              <a:ahLst/>
              <a:cxnLst/>
              <a:rect l="l" t="t" r="r" b="b"/>
              <a:pathLst>
                <a:path w="934720" h="288289">
                  <a:moveTo>
                    <a:pt x="0" y="144018"/>
                  </a:moveTo>
                  <a:lnTo>
                    <a:pt x="19779" y="102437"/>
                  </a:lnTo>
                  <a:lnTo>
                    <a:pt x="75263" y="65615"/>
                  </a:lnTo>
                  <a:lnTo>
                    <a:pt x="114586" y="49546"/>
                  </a:lnTo>
                  <a:lnTo>
                    <a:pt x="160665" y="35337"/>
                  </a:lnTo>
                  <a:lnTo>
                    <a:pt x="212778" y="23211"/>
                  </a:lnTo>
                  <a:lnTo>
                    <a:pt x="270202" y="13391"/>
                  </a:lnTo>
                  <a:lnTo>
                    <a:pt x="332213" y="6100"/>
                  </a:lnTo>
                  <a:lnTo>
                    <a:pt x="398089" y="1562"/>
                  </a:lnTo>
                  <a:lnTo>
                    <a:pt x="467106" y="0"/>
                  </a:lnTo>
                  <a:lnTo>
                    <a:pt x="536122" y="1562"/>
                  </a:lnTo>
                  <a:lnTo>
                    <a:pt x="601998" y="6100"/>
                  </a:lnTo>
                  <a:lnTo>
                    <a:pt x="664009" y="13391"/>
                  </a:lnTo>
                  <a:lnTo>
                    <a:pt x="721433" y="23211"/>
                  </a:lnTo>
                  <a:lnTo>
                    <a:pt x="773546" y="35337"/>
                  </a:lnTo>
                  <a:lnTo>
                    <a:pt x="819625" y="49546"/>
                  </a:lnTo>
                  <a:lnTo>
                    <a:pt x="858948" y="65615"/>
                  </a:lnTo>
                  <a:lnTo>
                    <a:pt x="914432" y="102437"/>
                  </a:lnTo>
                  <a:lnTo>
                    <a:pt x="934212" y="144018"/>
                  </a:lnTo>
                  <a:lnTo>
                    <a:pt x="929146" y="165291"/>
                  </a:lnTo>
                  <a:lnTo>
                    <a:pt x="890791" y="204716"/>
                  </a:lnTo>
                  <a:lnTo>
                    <a:pt x="819625" y="238489"/>
                  </a:lnTo>
                  <a:lnTo>
                    <a:pt x="773546" y="252698"/>
                  </a:lnTo>
                  <a:lnTo>
                    <a:pt x="721433" y="264824"/>
                  </a:lnTo>
                  <a:lnTo>
                    <a:pt x="664009" y="274644"/>
                  </a:lnTo>
                  <a:lnTo>
                    <a:pt x="601998" y="281935"/>
                  </a:lnTo>
                  <a:lnTo>
                    <a:pt x="536122" y="286473"/>
                  </a:lnTo>
                  <a:lnTo>
                    <a:pt x="467106" y="288036"/>
                  </a:lnTo>
                  <a:lnTo>
                    <a:pt x="398089" y="286473"/>
                  </a:lnTo>
                  <a:lnTo>
                    <a:pt x="332213" y="281935"/>
                  </a:lnTo>
                  <a:lnTo>
                    <a:pt x="270202" y="274644"/>
                  </a:lnTo>
                  <a:lnTo>
                    <a:pt x="212778" y="264824"/>
                  </a:lnTo>
                  <a:lnTo>
                    <a:pt x="160665" y="252698"/>
                  </a:lnTo>
                  <a:lnTo>
                    <a:pt x="114586" y="238489"/>
                  </a:lnTo>
                  <a:lnTo>
                    <a:pt x="75263" y="222420"/>
                  </a:lnTo>
                  <a:lnTo>
                    <a:pt x="19779" y="185598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9732" y="2706585"/>
              <a:ext cx="1146048" cy="4038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1276" y="2729522"/>
              <a:ext cx="822985" cy="4007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6976" y="2734056"/>
              <a:ext cx="1056131" cy="3139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6976" y="2734056"/>
              <a:ext cx="1056640" cy="314325"/>
            </a:xfrm>
            <a:custGeom>
              <a:avLst/>
              <a:gdLst/>
              <a:ahLst/>
              <a:cxnLst/>
              <a:rect l="l" t="t" r="r" b="b"/>
              <a:pathLst>
                <a:path w="1056640" h="314325">
                  <a:moveTo>
                    <a:pt x="0" y="156971"/>
                  </a:moveTo>
                  <a:lnTo>
                    <a:pt x="18866" y="115226"/>
                  </a:lnTo>
                  <a:lnTo>
                    <a:pt x="72107" y="77723"/>
                  </a:lnTo>
                  <a:lnTo>
                    <a:pt x="110044" y="61030"/>
                  </a:lnTo>
                  <a:lnTo>
                    <a:pt x="154685" y="45958"/>
                  </a:lnTo>
                  <a:lnTo>
                    <a:pt x="205402" y="32692"/>
                  </a:lnTo>
                  <a:lnTo>
                    <a:pt x="261563" y="21420"/>
                  </a:lnTo>
                  <a:lnTo>
                    <a:pt x="322540" y="12328"/>
                  </a:lnTo>
                  <a:lnTo>
                    <a:pt x="387702" y="5603"/>
                  </a:lnTo>
                  <a:lnTo>
                    <a:pt x="456421" y="1432"/>
                  </a:lnTo>
                  <a:lnTo>
                    <a:pt x="528066" y="0"/>
                  </a:lnTo>
                  <a:lnTo>
                    <a:pt x="599710" y="1432"/>
                  </a:lnTo>
                  <a:lnTo>
                    <a:pt x="668429" y="5603"/>
                  </a:lnTo>
                  <a:lnTo>
                    <a:pt x="733591" y="12328"/>
                  </a:lnTo>
                  <a:lnTo>
                    <a:pt x="794568" y="21420"/>
                  </a:lnTo>
                  <a:lnTo>
                    <a:pt x="850729" y="32692"/>
                  </a:lnTo>
                  <a:lnTo>
                    <a:pt x="901446" y="45958"/>
                  </a:lnTo>
                  <a:lnTo>
                    <a:pt x="946087" y="61030"/>
                  </a:lnTo>
                  <a:lnTo>
                    <a:pt x="984024" y="77724"/>
                  </a:lnTo>
                  <a:lnTo>
                    <a:pt x="1037265" y="115226"/>
                  </a:lnTo>
                  <a:lnTo>
                    <a:pt x="1056131" y="156971"/>
                  </a:lnTo>
                  <a:lnTo>
                    <a:pt x="1051310" y="178282"/>
                  </a:lnTo>
                  <a:lnTo>
                    <a:pt x="1014626" y="218092"/>
                  </a:lnTo>
                  <a:lnTo>
                    <a:pt x="946087" y="252913"/>
                  </a:lnTo>
                  <a:lnTo>
                    <a:pt x="901446" y="267985"/>
                  </a:lnTo>
                  <a:lnTo>
                    <a:pt x="850729" y="281251"/>
                  </a:lnTo>
                  <a:lnTo>
                    <a:pt x="794568" y="292523"/>
                  </a:lnTo>
                  <a:lnTo>
                    <a:pt x="733591" y="301615"/>
                  </a:lnTo>
                  <a:lnTo>
                    <a:pt x="668429" y="308340"/>
                  </a:lnTo>
                  <a:lnTo>
                    <a:pt x="599710" y="312511"/>
                  </a:lnTo>
                  <a:lnTo>
                    <a:pt x="528066" y="313944"/>
                  </a:lnTo>
                  <a:lnTo>
                    <a:pt x="456421" y="312511"/>
                  </a:lnTo>
                  <a:lnTo>
                    <a:pt x="387702" y="308340"/>
                  </a:lnTo>
                  <a:lnTo>
                    <a:pt x="322540" y="301615"/>
                  </a:lnTo>
                  <a:lnTo>
                    <a:pt x="261563" y="292523"/>
                  </a:lnTo>
                  <a:lnTo>
                    <a:pt x="205402" y="281251"/>
                  </a:lnTo>
                  <a:lnTo>
                    <a:pt x="154686" y="267985"/>
                  </a:lnTo>
                  <a:lnTo>
                    <a:pt x="110044" y="252913"/>
                  </a:lnTo>
                  <a:lnTo>
                    <a:pt x="72107" y="236219"/>
                  </a:lnTo>
                  <a:lnTo>
                    <a:pt x="18866" y="198717"/>
                  </a:lnTo>
                  <a:lnTo>
                    <a:pt x="0" y="156971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2940" y="2706585"/>
              <a:ext cx="1005865" cy="4038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8972" y="2729522"/>
              <a:ext cx="490715" cy="4007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184" y="2734056"/>
              <a:ext cx="915924" cy="313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184" y="2194560"/>
              <a:ext cx="3054985" cy="1022350"/>
            </a:xfrm>
            <a:custGeom>
              <a:avLst/>
              <a:gdLst/>
              <a:ahLst/>
              <a:cxnLst/>
              <a:rect l="l" t="t" r="r" b="b"/>
              <a:pathLst>
                <a:path w="3054984" h="1022350">
                  <a:moveTo>
                    <a:pt x="0" y="696467"/>
                  </a:moveTo>
                  <a:lnTo>
                    <a:pt x="19384" y="651114"/>
                  </a:lnTo>
                  <a:lnTo>
                    <a:pt x="73765" y="610974"/>
                  </a:lnTo>
                  <a:lnTo>
                    <a:pt x="112310" y="593463"/>
                  </a:lnTo>
                  <a:lnTo>
                    <a:pt x="157481" y="577982"/>
                  </a:lnTo>
                  <a:lnTo>
                    <a:pt x="208571" y="564773"/>
                  </a:lnTo>
                  <a:lnTo>
                    <a:pt x="264871" y="554077"/>
                  </a:lnTo>
                  <a:lnTo>
                    <a:pt x="325675" y="546138"/>
                  </a:lnTo>
                  <a:lnTo>
                    <a:pt x="390274" y="541196"/>
                  </a:lnTo>
                  <a:lnTo>
                    <a:pt x="457962" y="539495"/>
                  </a:lnTo>
                  <a:lnTo>
                    <a:pt x="525649" y="541196"/>
                  </a:lnTo>
                  <a:lnTo>
                    <a:pt x="590248" y="546138"/>
                  </a:lnTo>
                  <a:lnTo>
                    <a:pt x="651052" y="554077"/>
                  </a:lnTo>
                  <a:lnTo>
                    <a:pt x="707352" y="564773"/>
                  </a:lnTo>
                  <a:lnTo>
                    <a:pt x="758442" y="577982"/>
                  </a:lnTo>
                  <a:lnTo>
                    <a:pt x="803613" y="593463"/>
                  </a:lnTo>
                  <a:lnTo>
                    <a:pt x="842158" y="610974"/>
                  </a:lnTo>
                  <a:lnTo>
                    <a:pt x="896539" y="651114"/>
                  </a:lnTo>
                  <a:lnTo>
                    <a:pt x="915924" y="696467"/>
                  </a:lnTo>
                  <a:lnTo>
                    <a:pt x="910959" y="719674"/>
                  </a:lnTo>
                  <a:lnTo>
                    <a:pt x="873369" y="762664"/>
                  </a:lnTo>
                  <a:lnTo>
                    <a:pt x="803613" y="799472"/>
                  </a:lnTo>
                  <a:lnTo>
                    <a:pt x="758442" y="814953"/>
                  </a:lnTo>
                  <a:lnTo>
                    <a:pt x="707352" y="828162"/>
                  </a:lnTo>
                  <a:lnTo>
                    <a:pt x="651052" y="838858"/>
                  </a:lnTo>
                  <a:lnTo>
                    <a:pt x="590248" y="846797"/>
                  </a:lnTo>
                  <a:lnTo>
                    <a:pt x="525649" y="851739"/>
                  </a:lnTo>
                  <a:lnTo>
                    <a:pt x="457962" y="853439"/>
                  </a:lnTo>
                  <a:lnTo>
                    <a:pt x="390274" y="851739"/>
                  </a:lnTo>
                  <a:lnTo>
                    <a:pt x="325675" y="846797"/>
                  </a:lnTo>
                  <a:lnTo>
                    <a:pt x="264871" y="838858"/>
                  </a:lnTo>
                  <a:lnTo>
                    <a:pt x="208571" y="828162"/>
                  </a:lnTo>
                  <a:lnTo>
                    <a:pt x="157481" y="814953"/>
                  </a:lnTo>
                  <a:lnTo>
                    <a:pt x="112310" y="799472"/>
                  </a:lnTo>
                  <a:lnTo>
                    <a:pt x="73765" y="781961"/>
                  </a:lnTo>
                  <a:lnTo>
                    <a:pt x="19384" y="741821"/>
                  </a:lnTo>
                  <a:lnTo>
                    <a:pt x="0" y="696467"/>
                  </a:lnTo>
                  <a:close/>
                </a:path>
                <a:path w="3054984" h="1022350">
                  <a:moveTo>
                    <a:pt x="1189608" y="0"/>
                  </a:moveTo>
                  <a:lnTo>
                    <a:pt x="457200" y="539876"/>
                  </a:lnTo>
                </a:path>
                <a:path w="3054984" h="1022350">
                  <a:moveTo>
                    <a:pt x="1729613" y="173735"/>
                  </a:moveTo>
                  <a:lnTo>
                    <a:pt x="1719071" y="1021969"/>
                  </a:lnTo>
                </a:path>
                <a:path w="3054984" h="1022350">
                  <a:moveTo>
                    <a:pt x="2267712" y="0"/>
                  </a:moveTo>
                  <a:lnTo>
                    <a:pt x="3054476" y="539876"/>
                  </a:lnTo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37173" y="3717290"/>
            <a:ext cx="1011555" cy="379095"/>
            <a:chOff x="5837173" y="3717290"/>
            <a:chExt cx="1011555" cy="379095"/>
          </a:xfrm>
        </p:grpSpPr>
        <p:sp>
          <p:nvSpPr>
            <p:cNvPr id="28" name="object 28"/>
            <p:cNvSpPr/>
            <p:nvPr/>
          </p:nvSpPr>
          <p:spPr>
            <a:xfrm>
              <a:off x="5849873" y="3729990"/>
              <a:ext cx="986027" cy="3535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9873" y="3729990"/>
              <a:ext cx="986155" cy="353695"/>
            </a:xfrm>
            <a:custGeom>
              <a:avLst/>
              <a:gdLst/>
              <a:ahLst/>
              <a:cxnLst/>
              <a:rect l="l" t="t" r="r" b="b"/>
              <a:pathLst>
                <a:path w="986154" h="353695">
                  <a:moveTo>
                    <a:pt x="0" y="176784"/>
                  </a:moveTo>
                  <a:lnTo>
                    <a:pt x="17610" y="129778"/>
                  </a:lnTo>
                  <a:lnTo>
                    <a:pt x="67309" y="87545"/>
                  </a:lnTo>
                  <a:lnTo>
                    <a:pt x="102724" y="68744"/>
                  </a:lnTo>
                  <a:lnTo>
                    <a:pt x="144398" y="51768"/>
                  </a:lnTo>
                  <a:lnTo>
                    <a:pt x="191746" y="36826"/>
                  </a:lnTo>
                  <a:lnTo>
                    <a:pt x="244178" y="24129"/>
                  </a:lnTo>
                  <a:lnTo>
                    <a:pt x="301109" y="13888"/>
                  </a:lnTo>
                  <a:lnTo>
                    <a:pt x="361949" y="6312"/>
                  </a:lnTo>
                  <a:lnTo>
                    <a:pt x="426114" y="1613"/>
                  </a:lnTo>
                  <a:lnTo>
                    <a:pt x="493013" y="0"/>
                  </a:lnTo>
                  <a:lnTo>
                    <a:pt x="559913" y="1613"/>
                  </a:lnTo>
                  <a:lnTo>
                    <a:pt x="624078" y="6312"/>
                  </a:lnTo>
                  <a:lnTo>
                    <a:pt x="684918" y="13888"/>
                  </a:lnTo>
                  <a:lnTo>
                    <a:pt x="741849" y="24130"/>
                  </a:lnTo>
                  <a:lnTo>
                    <a:pt x="794281" y="36826"/>
                  </a:lnTo>
                  <a:lnTo>
                    <a:pt x="841629" y="51768"/>
                  </a:lnTo>
                  <a:lnTo>
                    <a:pt x="883303" y="68744"/>
                  </a:lnTo>
                  <a:lnTo>
                    <a:pt x="918718" y="87545"/>
                  </a:lnTo>
                  <a:lnTo>
                    <a:pt x="968417" y="129778"/>
                  </a:lnTo>
                  <a:lnTo>
                    <a:pt x="986027" y="176784"/>
                  </a:lnTo>
                  <a:lnTo>
                    <a:pt x="981527" y="200773"/>
                  </a:lnTo>
                  <a:lnTo>
                    <a:pt x="947285" y="245597"/>
                  </a:lnTo>
                  <a:lnTo>
                    <a:pt x="883303" y="284812"/>
                  </a:lnTo>
                  <a:lnTo>
                    <a:pt x="841628" y="301790"/>
                  </a:lnTo>
                  <a:lnTo>
                    <a:pt x="794281" y="316733"/>
                  </a:lnTo>
                  <a:lnTo>
                    <a:pt x="741849" y="329432"/>
                  </a:lnTo>
                  <a:lnTo>
                    <a:pt x="684918" y="339675"/>
                  </a:lnTo>
                  <a:lnTo>
                    <a:pt x="624077" y="347253"/>
                  </a:lnTo>
                  <a:lnTo>
                    <a:pt x="559913" y="351954"/>
                  </a:lnTo>
                  <a:lnTo>
                    <a:pt x="493013" y="353568"/>
                  </a:lnTo>
                  <a:lnTo>
                    <a:pt x="426114" y="351954"/>
                  </a:lnTo>
                  <a:lnTo>
                    <a:pt x="361949" y="347253"/>
                  </a:lnTo>
                  <a:lnTo>
                    <a:pt x="301109" y="339675"/>
                  </a:lnTo>
                  <a:lnTo>
                    <a:pt x="244178" y="329432"/>
                  </a:lnTo>
                  <a:lnTo>
                    <a:pt x="191746" y="316733"/>
                  </a:lnTo>
                  <a:lnTo>
                    <a:pt x="144399" y="301790"/>
                  </a:lnTo>
                  <a:lnTo>
                    <a:pt x="102724" y="284812"/>
                  </a:lnTo>
                  <a:lnTo>
                    <a:pt x="67310" y="266011"/>
                  </a:lnTo>
                  <a:lnTo>
                    <a:pt x="17610" y="223781"/>
                  </a:lnTo>
                  <a:lnTo>
                    <a:pt x="0" y="176784"/>
                  </a:lnTo>
                  <a:close/>
                </a:path>
              </a:pathLst>
            </a:custGeom>
            <a:ln w="25400">
              <a:solidFill>
                <a:srgbClr val="FF66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957701" y="4206646"/>
            <a:ext cx="4991100" cy="666115"/>
            <a:chOff x="3957701" y="4206646"/>
            <a:chExt cx="4991100" cy="666115"/>
          </a:xfrm>
        </p:grpSpPr>
        <p:sp>
          <p:nvSpPr>
            <p:cNvPr id="31" name="object 31"/>
            <p:cNvSpPr/>
            <p:nvPr/>
          </p:nvSpPr>
          <p:spPr>
            <a:xfrm>
              <a:off x="3957701" y="4206646"/>
              <a:ext cx="4991100" cy="666115"/>
            </a:xfrm>
            <a:custGeom>
              <a:avLst/>
              <a:gdLst/>
              <a:ahLst/>
              <a:cxnLst/>
              <a:rect l="l" t="t" r="r" b="b"/>
              <a:pathLst>
                <a:path w="4991100" h="666114">
                  <a:moveTo>
                    <a:pt x="4990846" y="0"/>
                  </a:moveTo>
                  <a:lnTo>
                    <a:pt x="0" y="0"/>
                  </a:lnTo>
                  <a:lnTo>
                    <a:pt x="0" y="665607"/>
                  </a:lnTo>
                  <a:lnTo>
                    <a:pt x="4990846" y="665607"/>
                  </a:lnTo>
                  <a:lnTo>
                    <a:pt x="4990846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7568" y="4315967"/>
              <a:ext cx="1402080" cy="4678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4832" y="4370831"/>
              <a:ext cx="986015" cy="4007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34811" y="4343399"/>
              <a:ext cx="1312164" cy="37795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30113" y="4338764"/>
              <a:ext cx="1322070" cy="387350"/>
            </a:xfrm>
            <a:custGeom>
              <a:avLst/>
              <a:gdLst/>
              <a:ahLst/>
              <a:cxnLst/>
              <a:rect l="l" t="t" r="r" b="b"/>
              <a:pathLst>
                <a:path w="1322070" h="387350">
                  <a:moveTo>
                    <a:pt x="4063" y="204470"/>
                  </a:moveTo>
                  <a:lnTo>
                    <a:pt x="888" y="204470"/>
                  </a:lnTo>
                  <a:lnTo>
                    <a:pt x="1015" y="205740"/>
                  </a:lnTo>
                  <a:lnTo>
                    <a:pt x="3556" y="214630"/>
                  </a:lnTo>
                  <a:lnTo>
                    <a:pt x="3810" y="215900"/>
                  </a:lnTo>
                  <a:lnTo>
                    <a:pt x="7874" y="224790"/>
                  </a:lnTo>
                  <a:lnTo>
                    <a:pt x="14350" y="234950"/>
                  </a:lnTo>
                  <a:lnTo>
                    <a:pt x="41656" y="262890"/>
                  </a:lnTo>
                  <a:lnTo>
                    <a:pt x="81661" y="288290"/>
                  </a:lnTo>
                  <a:lnTo>
                    <a:pt x="97662" y="297180"/>
                  </a:lnTo>
                  <a:lnTo>
                    <a:pt x="114935" y="304800"/>
                  </a:lnTo>
                  <a:lnTo>
                    <a:pt x="133350" y="311150"/>
                  </a:lnTo>
                  <a:lnTo>
                    <a:pt x="153035" y="318770"/>
                  </a:lnTo>
                  <a:lnTo>
                    <a:pt x="173736" y="326390"/>
                  </a:lnTo>
                  <a:lnTo>
                    <a:pt x="195707" y="332740"/>
                  </a:lnTo>
                  <a:lnTo>
                    <a:pt x="218566" y="339090"/>
                  </a:lnTo>
                  <a:lnTo>
                    <a:pt x="242442" y="344170"/>
                  </a:lnTo>
                  <a:lnTo>
                    <a:pt x="267335" y="350520"/>
                  </a:lnTo>
                  <a:lnTo>
                    <a:pt x="347345" y="365760"/>
                  </a:lnTo>
                  <a:lnTo>
                    <a:pt x="404875" y="373380"/>
                  </a:lnTo>
                  <a:lnTo>
                    <a:pt x="434721" y="375920"/>
                  </a:lnTo>
                  <a:lnTo>
                    <a:pt x="465327" y="379730"/>
                  </a:lnTo>
                  <a:lnTo>
                    <a:pt x="528320" y="384810"/>
                  </a:lnTo>
                  <a:lnTo>
                    <a:pt x="593598" y="387350"/>
                  </a:lnTo>
                  <a:lnTo>
                    <a:pt x="728090" y="387350"/>
                  </a:lnTo>
                  <a:lnTo>
                    <a:pt x="771525" y="384810"/>
                  </a:lnTo>
                  <a:lnTo>
                    <a:pt x="660781" y="384810"/>
                  </a:lnTo>
                  <a:lnTo>
                    <a:pt x="593725" y="383540"/>
                  </a:lnTo>
                  <a:lnTo>
                    <a:pt x="528447" y="381000"/>
                  </a:lnTo>
                  <a:lnTo>
                    <a:pt x="435101" y="373380"/>
                  </a:lnTo>
                  <a:lnTo>
                    <a:pt x="347852" y="361950"/>
                  </a:lnTo>
                  <a:lnTo>
                    <a:pt x="320294" y="356870"/>
                  </a:lnTo>
                  <a:lnTo>
                    <a:pt x="293624" y="353060"/>
                  </a:lnTo>
                  <a:lnTo>
                    <a:pt x="267970" y="346710"/>
                  </a:lnTo>
                  <a:lnTo>
                    <a:pt x="243077" y="341630"/>
                  </a:lnTo>
                  <a:lnTo>
                    <a:pt x="219328" y="335280"/>
                  </a:lnTo>
                  <a:lnTo>
                    <a:pt x="174625" y="322580"/>
                  </a:lnTo>
                  <a:lnTo>
                    <a:pt x="134492" y="308610"/>
                  </a:lnTo>
                  <a:lnTo>
                    <a:pt x="99060" y="293370"/>
                  </a:lnTo>
                  <a:lnTo>
                    <a:pt x="55372" y="269240"/>
                  </a:lnTo>
                  <a:lnTo>
                    <a:pt x="24257" y="242570"/>
                  </a:lnTo>
                  <a:lnTo>
                    <a:pt x="10922" y="223520"/>
                  </a:lnTo>
                  <a:lnTo>
                    <a:pt x="6731" y="214630"/>
                  </a:lnTo>
                  <a:lnTo>
                    <a:pt x="6603" y="214630"/>
                  </a:lnTo>
                  <a:lnTo>
                    <a:pt x="4063" y="204470"/>
                  </a:lnTo>
                  <a:close/>
                </a:path>
                <a:path w="1322070" h="387350">
                  <a:moveTo>
                    <a:pt x="1320672" y="204470"/>
                  </a:moveTo>
                  <a:lnTo>
                    <a:pt x="1317497" y="204470"/>
                  </a:lnTo>
                  <a:lnTo>
                    <a:pt x="1314958" y="214630"/>
                  </a:lnTo>
                  <a:lnTo>
                    <a:pt x="1310766" y="223520"/>
                  </a:lnTo>
                  <a:lnTo>
                    <a:pt x="1304925" y="233680"/>
                  </a:lnTo>
                  <a:lnTo>
                    <a:pt x="1266316" y="269240"/>
                  </a:lnTo>
                  <a:lnTo>
                    <a:pt x="1222629" y="293370"/>
                  </a:lnTo>
                  <a:lnTo>
                    <a:pt x="1187195" y="308610"/>
                  </a:lnTo>
                  <a:lnTo>
                    <a:pt x="1146937" y="322580"/>
                  </a:lnTo>
                  <a:lnTo>
                    <a:pt x="1102360" y="335280"/>
                  </a:lnTo>
                  <a:lnTo>
                    <a:pt x="1053718" y="346710"/>
                  </a:lnTo>
                  <a:lnTo>
                    <a:pt x="1027938" y="353060"/>
                  </a:lnTo>
                  <a:lnTo>
                    <a:pt x="1001267" y="356870"/>
                  </a:lnTo>
                  <a:lnTo>
                    <a:pt x="973836" y="361950"/>
                  </a:lnTo>
                  <a:lnTo>
                    <a:pt x="886587" y="373380"/>
                  </a:lnTo>
                  <a:lnTo>
                    <a:pt x="793114" y="381000"/>
                  </a:lnTo>
                  <a:lnTo>
                    <a:pt x="727963" y="383540"/>
                  </a:lnTo>
                  <a:lnTo>
                    <a:pt x="660781" y="384810"/>
                  </a:lnTo>
                  <a:lnTo>
                    <a:pt x="771525" y="384810"/>
                  </a:lnTo>
                  <a:lnTo>
                    <a:pt x="793241" y="383540"/>
                  </a:lnTo>
                  <a:lnTo>
                    <a:pt x="825245" y="382270"/>
                  </a:lnTo>
                  <a:lnTo>
                    <a:pt x="856361" y="379730"/>
                  </a:lnTo>
                  <a:lnTo>
                    <a:pt x="886967" y="375920"/>
                  </a:lnTo>
                  <a:lnTo>
                    <a:pt x="916813" y="373380"/>
                  </a:lnTo>
                  <a:lnTo>
                    <a:pt x="974343" y="365760"/>
                  </a:lnTo>
                  <a:lnTo>
                    <a:pt x="1054481" y="350520"/>
                  </a:lnTo>
                  <a:lnTo>
                    <a:pt x="1079372" y="344170"/>
                  </a:lnTo>
                  <a:lnTo>
                    <a:pt x="1103248" y="339090"/>
                  </a:lnTo>
                  <a:lnTo>
                    <a:pt x="1126109" y="332740"/>
                  </a:lnTo>
                  <a:lnTo>
                    <a:pt x="1147953" y="326390"/>
                  </a:lnTo>
                  <a:lnTo>
                    <a:pt x="1168654" y="318770"/>
                  </a:lnTo>
                  <a:lnTo>
                    <a:pt x="1188339" y="311150"/>
                  </a:lnTo>
                  <a:lnTo>
                    <a:pt x="1206754" y="304800"/>
                  </a:lnTo>
                  <a:lnTo>
                    <a:pt x="1224026" y="295910"/>
                  </a:lnTo>
                  <a:lnTo>
                    <a:pt x="1240028" y="288290"/>
                  </a:lnTo>
                  <a:lnTo>
                    <a:pt x="1254760" y="280670"/>
                  </a:lnTo>
                  <a:lnTo>
                    <a:pt x="1290701" y="254000"/>
                  </a:lnTo>
                  <a:lnTo>
                    <a:pt x="1313561" y="224790"/>
                  </a:lnTo>
                  <a:lnTo>
                    <a:pt x="1317752" y="215900"/>
                  </a:lnTo>
                  <a:lnTo>
                    <a:pt x="1318006" y="214630"/>
                  </a:lnTo>
                  <a:lnTo>
                    <a:pt x="1320545" y="205740"/>
                  </a:lnTo>
                  <a:lnTo>
                    <a:pt x="1320672" y="204470"/>
                  </a:lnTo>
                  <a:close/>
                </a:path>
                <a:path w="1322070" h="387350">
                  <a:moveTo>
                    <a:pt x="660781" y="6350"/>
                  </a:moveTo>
                  <a:lnTo>
                    <a:pt x="593851" y="7620"/>
                  </a:lnTo>
                  <a:lnTo>
                    <a:pt x="528701" y="10160"/>
                  </a:lnTo>
                  <a:lnTo>
                    <a:pt x="435356" y="17780"/>
                  </a:lnTo>
                  <a:lnTo>
                    <a:pt x="348361" y="29210"/>
                  </a:lnTo>
                  <a:lnTo>
                    <a:pt x="294259" y="39370"/>
                  </a:lnTo>
                  <a:lnTo>
                    <a:pt x="243839" y="49530"/>
                  </a:lnTo>
                  <a:lnTo>
                    <a:pt x="197231" y="62230"/>
                  </a:lnTo>
                  <a:lnTo>
                    <a:pt x="155066" y="74930"/>
                  </a:lnTo>
                  <a:lnTo>
                    <a:pt x="117348" y="90170"/>
                  </a:lnTo>
                  <a:lnTo>
                    <a:pt x="70231" y="113030"/>
                  </a:lnTo>
                  <a:lnTo>
                    <a:pt x="35306" y="139700"/>
                  </a:lnTo>
                  <a:lnTo>
                    <a:pt x="9651" y="175260"/>
                  </a:lnTo>
                  <a:lnTo>
                    <a:pt x="6350" y="194310"/>
                  </a:lnTo>
                  <a:lnTo>
                    <a:pt x="7112" y="203200"/>
                  </a:lnTo>
                  <a:lnTo>
                    <a:pt x="26542" y="240030"/>
                  </a:lnTo>
                  <a:lnTo>
                    <a:pt x="57023" y="266700"/>
                  </a:lnTo>
                  <a:lnTo>
                    <a:pt x="70103" y="274320"/>
                  </a:lnTo>
                  <a:lnTo>
                    <a:pt x="84582" y="283210"/>
                  </a:lnTo>
                  <a:lnTo>
                    <a:pt x="100329" y="290830"/>
                  </a:lnTo>
                  <a:lnTo>
                    <a:pt x="117348" y="298450"/>
                  </a:lnTo>
                  <a:lnTo>
                    <a:pt x="135509" y="306070"/>
                  </a:lnTo>
                  <a:lnTo>
                    <a:pt x="155066" y="312420"/>
                  </a:lnTo>
                  <a:lnTo>
                    <a:pt x="175513" y="320040"/>
                  </a:lnTo>
                  <a:lnTo>
                    <a:pt x="220090" y="332740"/>
                  </a:lnTo>
                  <a:lnTo>
                    <a:pt x="294259" y="349250"/>
                  </a:lnTo>
                  <a:lnTo>
                    <a:pt x="348361" y="359410"/>
                  </a:lnTo>
                  <a:lnTo>
                    <a:pt x="435356" y="370840"/>
                  </a:lnTo>
                  <a:lnTo>
                    <a:pt x="528701" y="378460"/>
                  </a:lnTo>
                  <a:lnTo>
                    <a:pt x="593725" y="381000"/>
                  </a:lnTo>
                  <a:lnTo>
                    <a:pt x="727710" y="381000"/>
                  </a:lnTo>
                  <a:lnTo>
                    <a:pt x="792861" y="378460"/>
                  </a:lnTo>
                  <a:lnTo>
                    <a:pt x="660653" y="378460"/>
                  </a:lnTo>
                  <a:lnTo>
                    <a:pt x="593851" y="377190"/>
                  </a:lnTo>
                  <a:lnTo>
                    <a:pt x="528827" y="374650"/>
                  </a:lnTo>
                  <a:lnTo>
                    <a:pt x="435737" y="367030"/>
                  </a:lnTo>
                  <a:lnTo>
                    <a:pt x="321310" y="351790"/>
                  </a:lnTo>
                  <a:lnTo>
                    <a:pt x="269239" y="341630"/>
                  </a:lnTo>
                  <a:lnTo>
                    <a:pt x="220852" y="328930"/>
                  </a:lnTo>
                  <a:lnTo>
                    <a:pt x="198120" y="323850"/>
                  </a:lnTo>
                  <a:lnTo>
                    <a:pt x="176529" y="316230"/>
                  </a:lnTo>
                  <a:lnTo>
                    <a:pt x="156083" y="309880"/>
                  </a:lnTo>
                  <a:lnTo>
                    <a:pt x="136651" y="302260"/>
                  </a:lnTo>
                  <a:lnTo>
                    <a:pt x="118490" y="295910"/>
                  </a:lnTo>
                  <a:lnTo>
                    <a:pt x="101600" y="288290"/>
                  </a:lnTo>
                  <a:lnTo>
                    <a:pt x="85978" y="280670"/>
                  </a:lnTo>
                  <a:lnTo>
                    <a:pt x="71754" y="271780"/>
                  </a:lnTo>
                  <a:lnTo>
                    <a:pt x="58800" y="264160"/>
                  </a:lnTo>
                  <a:lnTo>
                    <a:pt x="28701" y="238760"/>
                  </a:lnTo>
                  <a:lnTo>
                    <a:pt x="10287" y="203200"/>
                  </a:lnTo>
                  <a:lnTo>
                    <a:pt x="9525" y="194310"/>
                  </a:lnTo>
                  <a:lnTo>
                    <a:pt x="10287" y="185420"/>
                  </a:lnTo>
                  <a:lnTo>
                    <a:pt x="29083" y="149860"/>
                  </a:lnTo>
                  <a:lnTo>
                    <a:pt x="47625" y="133350"/>
                  </a:lnTo>
                  <a:lnTo>
                    <a:pt x="59054" y="124460"/>
                  </a:lnTo>
                  <a:lnTo>
                    <a:pt x="71882" y="116840"/>
                  </a:lnTo>
                  <a:lnTo>
                    <a:pt x="86233" y="107950"/>
                  </a:lnTo>
                  <a:lnTo>
                    <a:pt x="101853" y="100330"/>
                  </a:lnTo>
                  <a:lnTo>
                    <a:pt x="118617" y="92710"/>
                  </a:lnTo>
                  <a:lnTo>
                    <a:pt x="136778" y="85090"/>
                  </a:lnTo>
                  <a:lnTo>
                    <a:pt x="156210" y="78740"/>
                  </a:lnTo>
                  <a:lnTo>
                    <a:pt x="176657" y="71120"/>
                  </a:lnTo>
                  <a:lnTo>
                    <a:pt x="198247" y="64770"/>
                  </a:lnTo>
                  <a:lnTo>
                    <a:pt x="220979" y="58420"/>
                  </a:lnTo>
                  <a:lnTo>
                    <a:pt x="244601" y="53340"/>
                  </a:lnTo>
                  <a:lnTo>
                    <a:pt x="269366" y="46990"/>
                  </a:lnTo>
                  <a:lnTo>
                    <a:pt x="321437" y="36830"/>
                  </a:lnTo>
                  <a:lnTo>
                    <a:pt x="435737" y="21590"/>
                  </a:lnTo>
                  <a:lnTo>
                    <a:pt x="528827" y="13970"/>
                  </a:lnTo>
                  <a:lnTo>
                    <a:pt x="593978" y="11430"/>
                  </a:lnTo>
                  <a:lnTo>
                    <a:pt x="660908" y="10160"/>
                  </a:lnTo>
                  <a:lnTo>
                    <a:pt x="792861" y="10160"/>
                  </a:lnTo>
                  <a:lnTo>
                    <a:pt x="727837" y="7620"/>
                  </a:lnTo>
                  <a:lnTo>
                    <a:pt x="660781" y="6350"/>
                  </a:lnTo>
                  <a:close/>
                </a:path>
                <a:path w="1322070" h="387350">
                  <a:moveTo>
                    <a:pt x="792861" y="10160"/>
                  </a:moveTo>
                  <a:lnTo>
                    <a:pt x="660908" y="10160"/>
                  </a:lnTo>
                  <a:lnTo>
                    <a:pt x="727710" y="11430"/>
                  </a:lnTo>
                  <a:lnTo>
                    <a:pt x="792734" y="13970"/>
                  </a:lnTo>
                  <a:lnTo>
                    <a:pt x="885952" y="21590"/>
                  </a:lnTo>
                  <a:lnTo>
                    <a:pt x="1000252" y="36830"/>
                  </a:lnTo>
                  <a:lnTo>
                    <a:pt x="1052448" y="46990"/>
                  </a:lnTo>
                  <a:lnTo>
                    <a:pt x="1077087" y="53340"/>
                  </a:lnTo>
                  <a:lnTo>
                    <a:pt x="1100836" y="58420"/>
                  </a:lnTo>
                  <a:lnTo>
                    <a:pt x="1123441" y="64770"/>
                  </a:lnTo>
                  <a:lnTo>
                    <a:pt x="1145032" y="71120"/>
                  </a:lnTo>
                  <a:lnTo>
                    <a:pt x="1165479" y="78740"/>
                  </a:lnTo>
                  <a:lnTo>
                    <a:pt x="1184910" y="85090"/>
                  </a:lnTo>
                  <a:lnTo>
                    <a:pt x="1203070" y="92710"/>
                  </a:lnTo>
                  <a:lnTo>
                    <a:pt x="1219962" y="100330"/>
                  </a:lnTo>
                  <a:lnTo>
                    <a:pt x="1235583" y="107950"/>
                  </a:lnTo>
                  <a:lnTo>
                    <a:pt x="1249807" y="116840"/>
                  </a:lnTo>
                  <a:lnTo>
                    <a:pt x="1262761" y="124460"/>
                  </a:lnTo>
                  <a:lnTo>
                    <a:pt x="1292860" y="149860"/>
                  </a:lnTo>
                  <a:lnTo>
                    <a:pt x="1311275" y="185420"/>
                  </a:lnTo>
                  <a:lnTo>
                    <a:pt x="1312037" y="194310"/>
                  </a:lnTo>
                  <a:lnTo>
                    <a:pt x="1311275" y="203200"/>
                  </a:lnTo>
                  <a:lnTo>
                    <a:pt x="1292479" y="238760"/>
                  </a:lnTo>
                  <a:lnTo>
                    <a:pt x="1273937" y="255270"/>
                  </a:lnTo>
                  <a:lnTo>
                    <a:pt x="1262507" y="264160"/>
                  </a:lnTo>
                  <a:lnTo>
                    <a:pt x="1249680" y="271780"/>
                  </a:lnTo>
                  <a:lnTo>
                    <a:pt x="1235329" y="280670"/>
                  </a:lnTo>
                  <a:lnTo>
                    <a:pt x="1219708" y="288290"/>
                  </a:lnTo>
                  <a:lnTo>
                    <a:pt x="1202943" y="295910"/>
                  </a:lnTo>
                  <a:lnTo>
                    <a:pt x="1184783" y="303530"/>
                  </a:lnTo>
                  <a:lnTo>
                    <a:pt x="1165352" y="309880"/>
                  </a:lnTo>
                  <a:lnTo>
                    <a:pt x="1144905" y="316230"/>
                  </a:lnTo>
                  <a:lnTo>
                    <a:pt x="1123314" y="323850"/>
                  </a:lnTo>
                  <a:lnTo>
                    <a:pt x="1100709" y="330200"/>
                  </a:lnTo>
                  <a:lnTo>
                    <a:pt x="1076960" y="335280"/>
                  </a:lnTo>
                  <a:lnTo>
                    <a:pt x="1052321" y="341630"/>
                  </a:lnTo>
                  <a:lnTo>
                    <a:pt x="1000125" y="351790"/>
                  </a:lnTo>
                  <a:lnTo>
                    <a:pt x="885825" y="367030"/>
                  </a:lnTo>
                  <a:lnTo>
                    <a:pt x="792734" y="374650"/>
                  </a:lnTo>
                  <a:lnTo>
                    <a:pt x="727583" y="377190"/>
                  </a:lnTo>
                  <a:lnTo>
                    <a:pt x="660653" y="378460"/>
                  </a:lnTo>
                  <a:lnTo>
                    <a:pt x="792861" y="378460"/>
                  </a:lnTo>
                  <a:lnTo>
                    <a:pt x="886206" y="370840"/>
                  </a:lnTo>
                  <a:lnTo>
                    <a:pt x="973328" y="359410"/>
                  </a:lnTo>
                  <a:lnTo>
                    <a:pt x="1053084" y="344170"/>
                  </a:lnTo>
                  <a:lnTo>
                    <a:pt x="1101597" y="332740"/>
                  </a:lnTo>
                  <a:lnTo>
                    <a:pt x="1145920" y="320040"/>
                  </a:lnTo>
                  <a:lnTo>
                    <a:pt x="1166494" y="312420"/>
                  </a:lnTo>
                  <a:lnTo>
                    <a:pt x="1185926" y="306070"/>
                  </a:lnTo>
                  <a:lnTo>
                    <a:pt x="1204214" y="298450"/>
                  </a:lnTo>
                  <a:lnTo>
                    <a:pt x="1221232" y="290830"/>
                  </a:lnTo>
                  <a:lnTo>
                    <a:pt x="1236980" y="283210"/>
                  </a:lnTo>
                  <a:lnTo>
                    <a:pt x="1251331" y="274320"/>
                  </a:lnTo>
                  <a:lnTo>
                    <a:pt x="1264412" y="266700"/>
                  </a:lnTo>
                  <a:lnTo>
                    <a:pt x="1294891" y="240030"/>
                  </a:lnTo>
                  <a:lnTo>
                    <a:pt x="1314450" y="203200"/>
                  </a:lnTo>
                  <a:lnTo>
                    <a:pt x="1315212" y="194310"/>
                  </a:lnTo>
                  <a:lnTo>
                    <a:pt x="1314450" y="185420"/>
                  </a:lnTo>
                  <a:lnTo>
                    <a:pt x="1295018" y="148590"/>
                  </a:lnTo>
                  <a:lnTo>
                    <a:pt x="1264539" y="121920"/>
                  </a:lnTo>
                  <a:lnTo>
                    <a:pt x="1251458" y="114300"/>
                  </a:lnTo>
                  <a:lnTo>
                    <a:pt x="1236980" y="105410"/>
                  </a:lnTo>
                  <a:lnTo>
                    <a:pt x="1186053" y="82550"/>
                  </a:lnTo>
                  <a:lnTo>
                    <a:pt x="1146047" y="68580"/>
                  </a:lnTo>
                  <a:lnTo>
                    <a:pt x="1101597" y="55880"/>
                  </a:lnTo>
                  <a:lnTo>
                    <a:pt x="1027430" y="39370"/>
                  </a:lnTo>
                  <a:lnTo>
                    <a:pt x="973328" y="29210"/>
                  </a:lnTo>
                  <a:lnTo>
                    <a:pt x="886333" y="17780"/>
                  </a:lnTo>
                  <a:lnTo>
                    <a:pt x="792861" y="10160"/>
                  </a:lnTo>
                  <a:close/>
                </a:path>
                <a:path w="1322070" h="387350">
                  <a:moveTo>
                    <a:pt x="3937" y="184150"/>
                  </a:moveTo>
                  <a:lnTo>
                    <a:pt x="762" y="184150"/>
                  </a:lnTo>
                  <a:lnTo>
                    <a:pt x="0" y="194310"/>
                  </a:lnTo>
                  <a:lnTo>
                    <a:pt x="762" y="204470"/>
                  </a:lnTo>
                  <a:lnTo>
                    <a:pt x="3937" y="204470"/>
                  </a:lnTo>
                  <a:lnTo>
                    <a:pt x="3175" y="194310"/>
                  </a:lnTo>
                  <a:lnTo>
                    <a:pt x="3937" y="184150"/>
                  </a:lnTo>
                  <a:close/>
                </a:path>
                <a:path w="1322070" h="387350">
                  <a:moveTo>
                    <a:pt x="1320800" y="184150"/>
                  </a:moveTo>
                  <a:lnTo>
                    <a:pt x="1317625" y="184150"/>
                  </a:lnTo>
                  <a:lnTo>
                    <a:pt x="1318387" y="194310"/>
                  </a:lnTo>
                  <a:lnTo>
                    <a:pt x="1317625" y="204470"/>
                  </a:lnTo>
                  <a:lnTo>
                    <a:pt x="1320800" y="204470"/>
                  </a:lnTo>
                  <a:lnTo>
                    <a:pt x="1321562" y="194310"/>
                  </a:lnTo>
                  <a:lnTo>
                    <a:pt x="1320800" y="184150"/>
                  </a:lnTo>
                  <a:close/>
                </a:path>
                <a:path w="1322070" h="387350">
                  <a:moveTo>
                    <a:pt x="660653" y="0"/>
                  </a:moveTo>
                  <a:lnTo>
                    <a:pt x="593471" y="1270"/>
                  </a:lnTo>
                  <a:lnTo>
                    <a:pt x="528320" y="3810"/>
                  </a:lnTo>
                  <a:lnTo>
                    <a:pt x="434721" y="11430"/>
                  </a:lnTo>
                  <a:lnTo>
                    <a:pt x="347345" y="22860"/>
                  </a:lnTo>
                  <a:lnTo>
                    <a:pt x="292988" y="33020"/>
                  </a:lnTo>
                  <a:lnTo>
                    <a:pt x="242315" y="43180"/>
                  </a:lnTo>
                  <a:lnTo>
                    <a:pt x="195452" y="55880"/>
                  </a:lnTo>
                  <a:lnTo>
                    <a:pt x="152908" y="69850"/>
                  </a:lnTo>
                  <a:lnTo>
                    <a:pt x="133223" y="76200"/>
                  </a:lnTo>
                  <a:lnTo>
                    <a:pt x="114808" y="83820"/>
                  </a:lnTo>
                  <a:lnTo>
                    <a:pt x="97536" y="92710"/>
                  </a:lnTo>
                  <a:lnTo>
                    <a:pt x="81534" y="100330"/>
                  </a:lnTo>
                  <a:lnTo>
                    <a:pt x="41401" y="125730"/>
                  </a:lnTo>
                  <a:lnTo>
                    <a:pt x="13970" y="153670"/>
                  </a:lnTo>
                  <a:lnTo>
                    <a:pt x="8000" y="162560"/>
                  </a:lnTo>
                  <a:lnTo>
                    <a:pt x="8000" y="163830"/>
                  </a:lnTo>
                  <a:lnTo>
                    <a:pt x="3810" y="172720"/>
                  </a:lnTo>
                  <a:lnTo>
                    <a:pt x="3556" y="173990"/>
                  </a:lnTo>
                  <a:lnTo>
                    <a:pt x="1015" y="182880"/>
                  </a:lnTo>
                  <a:lnTo>
                    <a:pt x="888" y="184150"/>
                  </a:lnTo>
                  <a:lnTo>
                    <a:pt x="4063" y="184150"/>
                  </a:lnTo>
                  <a:lnTo>
                    <a:pt x="6603" y="173990"/>
                  </a:lnTo>
                  <a:lnTo>
                    <a:pt x="6731" y="173990"/>
                  </a:lnTo>
                  <a:lnTo>
                    <a:pt x="10795" y="165100"/>
                  </a:lnTo>
                  <a:lnTo>
                    <a:pt x="16637" y="154940"/>
                  </a:lnTo>
                  <a:lnTo>
                    <a:pt x="55245" y="119380"/>
                  </a:lnTo>
                  <a:lnTo>
                    <a:pt x="98933" y="95250"/>
                  </a:lnTo>
                  <a:lnTo>
                    <a:pt x="134365" y="80010"/>
                  </a:lnTo>
                  <a:lnTo>
                    <a:pt x="174625" y="66040"/>
                  </a:lnTo>
                  <a:lnTo>
                    <a:pt x="219201" y="53340"/>
                  </a:lnTo>
                  <a:lnTo>
                    <a:pt x="267842" y="40640"/>
                  </a:lnTo>
                  <a:lnTo>
                    <a:pt x="320294" y="30480"/>
                  </a:lnTo>
                  <a:lnTo>
                    <a:pt x="435101" y="15240"/>
                  </a:lnTo>
                  <a:lnTo>
                    <a:pt x="528447" y="7620"/>
                  </a:lnTo>
                  <a:lnTo>
                    <a:pt x="593598" y="5080"/>
                  </a:lnTo>
                  <a:lnTo>
                    <a:pt x="660781" y="3810"/>
                  </a:lnTo>
                  <a:lnTo>
                    <a:pt x="793241" y="3810"/>
                  </a:lnTo>
                  <a:lnTo>
                    <a:pt x="727963" y="1270"/>
                  </a:lnTo>
                  <a:lnTo>
                    <a:pt x="660653" y="0"/>
                  </a:lnTo>
                  <a:close/>
                </a:path>
                <a:path w="1322070" h="387350">
                  <a:moveTo>
                    <a:pt x="793241" y="3810"/>
                  </a:moveTo>
                  <a:lnTo>
                    <a:pt x="660781" y="3810"/>
                  </a:lnTo>
                  <a:lnTo>
                    <a:pt x="727837" y="5080"/>
                  </a:lnTo>
                  <a:lnTo>
                    <a:pt x="793114" y="7620"/>
                  </a:lnTo>
                  <a:lnTo>
                    <a:pt x="886587" y="15240"/>
                  </a:lnTo>
                  <a:lnTo>
                    <a:pt x="1001267" y="30480"/>
                  </a:lnTo>
                  <a:lnTo>
                    <a:pt x="1053718" y="40640"/>
                  </a:lnTo>
                  <a:lnTo>
                    <a:pt x="1102360" y="53340"/>
                  </a:lnTo>
                  <a:lnTo>
                    <a:pt x="1146937" y="66040"/>
                  </a:lnTo>
                  <a:lnTo>
                    <a:pt x="1187068" y="80010"/>
                  </a:lnTo>
                  <a:lnTo>
                    <a:pt x="1222502" y="95250"/>
                  </a:lnTo>
                  <a:lnTo>
                    <a:pt x="1266189" y="119380"/>
                  </a:lnTo>
                  <a:lnTo>
                    <a:pt x="1297305" y="146050"/>
                  </a:lnTo>
                  <a:lnTo>
                    <a:pt x="1310639" y="165100"/>
                  </a:lnTo>
                  <a:lnTo>
                    <a:pt x="1314831" y="173990"/>
                  </a:lnTo>
                  <a:lnTo>
                    <a:pt x="1317497" y="184150"/>
                  </a:lnTo>
                  <a:lnTo>
                    <a:pt x="1320672" y="184150"/>
                  </a:lnTo>
                  <a:lnTo>
                    <a:pt x="1320545" y="182880"/>
                  </a:lnTo>
                  <a:lnTo>
                    <a:pt x="1318006" y="173990"/>
                  </a:lnTo>
                  <a:lnTo>
                    <a:pt x="1317752" y="172720"/>
                  </a:lnTo>
                  <a:lnTo>
                    <a:pt x="1313688" y="163830"/>
                  </a:lnTo>
                  <a:lnTo>
                    <a:pt x="1313561" y="162560"/>
                  </a:lnTo>
                  <a:lnTo>
                    <a:pt x="1279906" y="125730"/>
                  </a:lnTo>
                  <a:lnTo>
                    <a:pt x="1239901" y="100330"/>
                  </a:lnTo>
                  <a:lnTo>
                    <a:pt x="1223898" y="91440"/>
                  </a:lnTo>
                  <a:lnTo>
                    <a:pt x="1206627" y="83820"/>
                  </a:lnTo>
                  <a:lnTo>
                    <a:pt x="1188212" y="76200"/>
                  </a:lnTo>
                  <a:lnTo>
                    <a:pt x="1168527" y="69850"/>
                  </a:lnTo>
                  <a:lnTo>
                    <a:pt x="1147826" y="62230"/>
                  </a:lnTo>
                  <a:lnTo>
                    <a:pt x="1103121" y="49530"/>
                  </a:lnTo>
                  <a:lnTo>
                    <a:pt x="1028572" y="33020"/>
                  </a:lnTo>
                  <a:lnTo>
                    <a:pt x="974216" y="22860"/>
                  </a:lnTo>
                  <a:lnTo>
                    <a:pt x="886840" y="11430"/>
                  </a:lnTo>
                  <a:lnTo>
                    <a:pt x="793241" y="38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48589" y="1134617"/>
          <a:ext cx="8700135" cy="373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135"/>
              </a:tblGrid>
              <a:tr h="7966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Simple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 value is atomic and can’t</a:t>
                      </a:r>
                      <a:r>
                        <a:rPr sz="12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be</a:t>
                      </a: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62165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divided</a:t>
                      </a:r>
                      <a:r>
                        <a:rPr sz="12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into subparts.	</a:t>
                      </a:r>
                      <a:r>
                        <a:rPr sz="1800" baseline="6944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SimpleAttr</a:t>
                      </a:r>
                      <a:endParaRPr sz="1800" baseline="6944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56A7B5"/>
                      </a:solidFill>
                      <a:prstDash val="solid"/>
                    </a:lnT>
                    <a:lnB w="12700">
                      <a:solidFill>
                        <a:srgbClr val="56A7B5"/>
                      </a:solidFill>
                      <a:prstDash val="solid"/>
                    </a:lnB>
                  </a:tcPr>
                </a:tc>
              </a:tr>
              <a:tr h="1692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Composite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 that can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be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divided</a:t>
                      </a:r>
                      <a:r>
                        <a:rPr sz="1200" spc="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into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728970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subparts i.e.</a:t>
                      </a:r>
                      <a:r>
                        <a:rPr sz="1200" spc="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other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attributes.	</a:t>
                      </a:r>
                      <a:r>
                        <a:rPr sz="1800" spc="-7" baseline="20833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800" baseline="2083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15180">
                        <a:lnSpc>
                          <a:spcPct val="100000"/>
                        </a:lnSpc>
                        <a:spcBef>
                          <a:spcPts val="1500"/>
                        </a:spcBef>
                        <a:tabLst>
                          <a:tab pos="7047865" algn="l"/>
                        </a:tabLst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city	zipCode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510155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56A7B5"/>
                      </a:solidFill>
                      <a:prstDash val="solid"/>
                    </a:lnT>
                  </a:tcPr>
                </a:tc>
              </a:tr>
              <a:tr h="576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Derived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 that can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be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calculated</a:t>
                      </a:r>
                      <a:r>
                        <a:rPr sz="12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from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9658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other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related</a:t>
                      </a:r>
                      <a:r>
                        <a:rPr sz="12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attributes.	</a:t>
                      </a:r>
                      <a:r>
                        <a:rPr sz="1800" spc="-7" baseline="13888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 baseline="13888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</a:tr>
              <a:tr h="6656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Multivalued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 having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more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than</a:t>
                      </a:r>
                      <a:r>
                        <a:rPr sz="1200" spc="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one</a:t>
                      </a:r>
                      <a:endParaRPr sz="1200" dirty="0">
                        <a:latin typeface="Roboto"/>
                        <a:cs typeface="Robo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5781040" algn="l"/>
                        </a:tabLst>
                      </a:pPr>
                      <a:r>
                        <a:rPr sz="1800" spc="-7" baseline="2314" dirty="0">
                          <a:latin typeface="Roboto"/>
                          <a:cs typeface="Roboto"/>
                        </a:rPr>
                        <a:t>values (a set of values) </a:t>
                      </a:r>
                      <a:r>
                        <a:rPr sz="1800" baseline="2314" dirty="0">
                          <a:latin typeface="Roboto"/>
                          <a:cs typeface="Roboto"/>
                        </a:rPr>
                        <a:t>for a</a:t>
                      </a:r>
                      <a:r>
                        <a:rPr sz="1800" spc="135" baseline="2314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7" baseline="2314" dirty="0">
                          <a:latin typeface="Roboto"/>
                          <a:cs typeface="Roboto"/>
                        </a:rPr>
                        <a:t>specific</a:t>
                      </a:r>
                      <a:r>
                        <a:rPr sz="1800" baseline="2314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7" baseline="2314" dirty="0">
                          <a:latin typeface="Roboto"/>
                          <a:cs typeface="Roboto"/>
                        </a:rPr>
                        <a:t>entity.	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ContactNo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56A7B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684520" y="4300728"/>
            <a:ext cx="1422400" cy="460375"/>
          </a:xfrm>
          <a:custGeom>
            <a:avLst/>
            <a:gdLst/>
            <a:ahLst/>
            <a:cxnLst/>
            <a:rect l="l" t="t" r="r" b="b"/>
            <a:pathLst>
              <a:path w="1422400" h="460375">
                <a:moveTo>
                  <a:pt x="0" y="230124"/>
                </a:moveTo>
                <a:lnTo>
                  <a:pt x="12817" y="186396"/>
                </a:lnTo>
                <a:lnTo>
                  <a:pt x="49683" y="145438"/>
                </a:lnTo>
                <a:lnTo>
                  <a:pt x="108214" y="108020"/>
                </a:lnTo>
                <a:lnTo>
                  <a:pt x="144860" y="90880"/>
                </a:lnTo>
                <a:lnTo>
                  <a:pt x="186029" y="74915"/>
                </a:lnTo>
                <a:lnTo>
                  <a:pt x="231422" y="60221"/>
                </a:lnTo>
                <a:lnTo>
                  <a:pt x="280744" y="46894"/>
                </a:lnTo>
                <a:lnTo>
                  <a:pt x="333695" y="35032"/>
                </a:lnTo>
                <a:lnTo>
                  <a:pt x="389977" y="24729"/>
                </a:lnTo>
                <a:lnTo>
                  <a:pt x="449294" y="16084"/>
                </a:lnTo>
                <a:lnTo>
                  <a:pt x="511347" y="9192"/>
                </a:lnTo>
                <a:lnTo>
                  <a:pt x="575838" y="4149"/>
                </a:lnTo>
                <a:lnTo>
                  <a:pt x="642471" y="1053"/>
                </a:lnTo>
                <a:lnTo>
                  <a:pt x="710945" y="0"/>
                </a:lnTo>
                <a:lnTo>
                  <a:pt x="779420" y="1053"/>
                </a:lnTo>
                <a:lnTo>
                  <a:pt x="846053" y="4149"/>
                </a:lnTo>
                <a:lnTo>
                  <a:pt x="910544" y="9192"/>
                </a:lnTo>
                <a:lnTo>
                  <a:pt x="972597" y="16084"/>
                </a:lnTo>
                <a:lnTo>
                  <a:pt x="1031914" y="24729"/>
                </a:lnTo>
                <a:lnTo>
                  <a:pt x="1088196" y="35032"/>
                </a:lnTo>
                <a:lnTo>
                  <a:pt x="1141147" y="46894"/>
                </a:lnTo>
                <a:lnTo>
                  <a:pt x="1190469" y="60221"/>
                </a:lnTo>
                <a:lnTo>
                  <a:pt x="1235862" y="74915"/>
                </a:lnTo>
                <a:lnTo>
                  <a:pt x="1277031" y="90880"/>
                </a:lnTo>
                <a:lnTo>
                  <a:pt x="1313677" y="108020"/>
                </a:lnTo>
                <a:lnTo>
                  <a:pt x="1372208" y="145438"/>
                </a:lnTo>
                <a:lnTo>
                  <a:pt x="1409074" y="186396"/>
                </a:lnTo>
                <a:lnTo>
                  <a:pt x="1421891" y="230124"/>
                </a:lnTo>
                <a:lnTo>
                  <a:pt x="1418637" y="252285"/>
                </a:lnTo>
                <a:lnTo>
                  <a:pt x="1393498" y="294725"/>
                </a:lnTo>
                <a:lnTo>
                  <a:pt x="1345502" y="334009"/>
                </a:lnTo>
                <a:lnTo>
                  <a:pt x="1277031" y="369367"/>
                </a:lnTo>
                <a:lnTo>
                  <a:pt x="1235862" y="385332"/>
                </a:lnTo>
                <a:lnTo>
                  <a:pt x="1190469" y="400026"/>
                </a:lnTo>
                <a:lnTo>
                  <a:pt x="1141147" y="413353"/>
                </a:lnTo>
                <a:lnTo>
                  <a:pt x="1088196" y="425215"/>
                </a:lnTo>
                <a:lnTo>
                  <a:pt x="1031914" y="435518"/>
                </a:lnTo>
                <a:lnTo>
                  <a:pt x="972597" y="444163"/>
                </a:lnTo>
                <a:lnTo>
                  <a:pt x="910544" y="451055"/>
                </a:lnTo>
                <a:lnTo>
                  <a:pt x="846053" y="456098"/>
                </a:lnTo>
                <a:lnTo>
                  <a:pt x="779420" y="459194"/>
                </a:lnTo>
                <a:lnTo>
                  <a:pt x="710945" y="460248"/>
                </a:lnTo>
                <a:lnTo>
                  <a:pt x="642471" y="459194"/>
                </a:lnTo>
                <a:lnTo>
                  <a:pt x="575838" y="456098"/>
                </a:lnTo>
                <a:lnTo>
                  <a:pt x="511347" y="451055"/>
                </a:lnTo>
                <a:lnTo>
                  <a:pt x="449294" y="444163"/>
                </a:lnTo>
                <a:lnTo>
                  <a:pt x="389977" y="435518"/>
                </a:lnTo>
                <a:lnTo>
                  <a:pt x="333695" y="425215"/>
                </a:lnTo>
                <a:lnTo>
                  <a:pt x="280744" y="413353"/>
                </a:lnTo>
                <a:lnTo>
                  <a:pt x="231422" y="400026"/>
                </a:lnTo>
                <a:lnTo>
                  <a:pt x="186029" y="385332"/>
                </a:lnTo>
                <a:lnTo>
                  <a:pt x="144860" y="369367"/>
                </a:lnTo>
                <a:lnTo>
                  <a:pt x="108214" y="352227"/>
                </a:lnTo>
                <a:lnTo>
                  <a:pt x="49683" y="314809"/>
                </a:lnTo>
                <a:lnTo>
                  <a:pt x="12817" y="273851"/>
                </a:lnTo>
                <a:lnTo>
                  <a:pt x="0" y="230124"/>
                </a:lnTo>
                <a:close/>
              </a:path>
            </a:pathLst>
          </a:custGeom>
          <a:ln w="95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1025652"/>
            <a:ext cx="8735695" cy="3893820"/>
          </a:xfrm>
          <a:custGeom>
            <a:avLst/>
            <a:gdLst/>
            <a:ahLst/>
            <a:cxnLst/>
            <a:rect l="l" t="t" r="r" b="b"/>
            <a:pathLst>
              <a:path w="8735695" h="3893820">
                <a:moveTo>
                  <a:pt x="8735568" y="0"/>
                </a:moveTo>
                <a:lnTo>
                  <a:pt x="0" y="0"/>
                </a:lnTo>
                <a:lnTo>
                  <a:pt x="0" y="3893820"/>
                </a:lnTo>
                <a:lnTo>
                  <a:pt x="8735568" y="3893820"/>
                </a:lnTo>
                <a:lnTo>
                  <a:pt x="8735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497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300" dirty="0">
                <a:solidFill>
                  <a:srgbClr val="FFFFFF"/>
                </a:solidFill>
              </a:rPr>
              <a:t>Relationship</a:t>
            </a:r>
            <a:r>
              <a:rPr sz="2400" spc="-445" dirty="0">
                <a:solidFill>
                  <a:srgbClr val="FFFFFF"/>
                </a:solidFill>
              </a:rPr>
              <a:t> </a:t>
            </a:r>
            <a:r>
              <a:rPr sz="2400" spc="-280" dirty="0">
                <a:solidFill>
                  <a:srgbClr val="FFFFFF"/>
                </a:solidFill>
              </a:rPr>
              <a:t>Attributes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0311" y="1449324"/>
            <a:ext cx="8729980" cy="2656840"/>
            <a:chOff x="210311" y="1449324"/>
            <a:chExt cx="8729980" cy="2656840"/>
          </a:xfrm>
        </p:grpSpPr>
        <p:sp>
          <p:nvSpPr>
            <p:cNvPr id="6" name="object 6"/>
            <p:cNvSpPr/>
            <p:nvPr/>
          </p:nvSpPr>
          <p:spPr>
            <a:xfrm>
              <a:off x="210311" y="1652016"/>
              <a:ext cx="3863340" cy="2261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3835" y="1449324"/>
              <a:ext cx="4155948" cy="2656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5039" y="4290161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One-to-Many Relationship</a:t>
            </a:r>
            <a:r>
              <a:rPr sz="1200" spc="-5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06FC0"/>
                </a:solidFill>
                <a:latin typeface="Roboto"/>
                <a:cs typeface="Roboto"/>
              </a:rPr>
              <a:t>Set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928" y="4287418"/>
            <a:ext cx="2123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Roboto"/>
                <a:cs typeface="Roboto"/>
              </a:rPr>
              <a:t>Many-to-Many Relationship</a:t>
            </a:r>
            <a:r>
              <a:rPr sz="1200" spc="-5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06FC0"/>
                </a:solidFill>
                <a:latin typeface="Roboto"/>
                <a:cs typeface="Roboto"/>
              </a:rPr>
              <a:t>Set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497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65" dirty="0">
                <a:solidFill>
                  <a:srgbClr val="00AFEF"/>
                </a:solidFill>
              </a:rPr>
              <a:t> </a:t>
            </a:r>
            <a:r>
              <a:rPr sz="2400" spc="-300" dirty="0">
                <a:solidFill>
                  <a:srgbClr val="FFFFFF"/>
                </a:solidFill>
              </a:rPr>
              <a:t>Relationship</a:t>
            </a:r>
            <a:r>
              <a:rPr sz="2400" spc="-445" dirty="0">
                <a:solidFill>
                  <a:srgbClr val="FFFFFF"/>
                </a:solidFill>
              </a:rPr>
              <a:t> </a:t>
            </a:r>
            <a:r>
              <a:rPr sz="2400" spc="-280" dirty="0">
                <a:solidFill>
                  <a:srgbClr val="FFFFFF"/>
                </a:solidFill>
              </a:rPr>
              <a:t>Attributes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66" y="1100963"/>
            <a:ext cx="8863330" cy="3566795"/>
          </a:xfrm>
          <a:custGeom>
            <a:avLst/>
            <a:gdLst/>
            <a:ahLst/>
            <a:cxnLst/>
            <a:rect l="l" t="t" r="r" b="b"/>
            <a:pathLst>
              <a:path w="8863330" h="3566795">
                <a:moveTo>
                  <a:pt x="0" y="0"/>
                </a:moveTo>
                <a:lnTo>
                  <a:pt x="8863003" y="0"/>
                </a:lnTo>
              </a:path>
              <a:path w="8863330" h="3566795">
                <a:moveTo>
                  <a:pt x="0" y="3566210"/>
                </a:moveTo>
                <a:lnTo>
                  <a:pt x="8863003" y="3566210"/>
                </a:lnTo>
              </a:path>
            </a:pathLst>
          </a:custGeom>
          <a:ln w="12700">
            <a:solidFill>
              <a:srgbClr val="56A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087" y="1126997"/>
            <a:ext cx="4743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Descriptive Attribute </a:t>
            </a:r>
            <a:r>
              <a:rPr sz="1200" dirty="0">
                <a:solidFill>
                  <a:srgbClr val="FF6600"/>
                </a:solidFill>
                <a:latin typeface="Roboto"/>
                <a:cs typeface="Roboto"/>
              </a:rPr>
              <a:t>– </a:t>
            </a:r>
            <a:r>
              <a:rPr sz="1200" spc="-5" dirty="0">
                <a:latin typeface="Roboto"/>
                <a:cs typeface="Roboto"/>
              </a:rPr>
              <a:t>Properties/characteristics of </a:t>
            </a:r>
            <a:r>
              <a:rPr sz="1200" dirty="0">
                <a:latin typeface="Roboto"/>
                <a:cs typeface="Roboto"/>
              </a:rPr>
              <a:t>a</a:t>
            </a:r>
            <a:r>
              <a:rPr sz="1200" spc="6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relationship.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Roboto"/>
                <a:cs typeface="Roboto"/>
              </a:rPr>
              <a:t>This type of attributes can’t </a:t>
            </a:r>
            <a:r>
              <a:rPr sz="1200" dirty="0">
                <a:latin typeface="Roboto"/>
                <a:cs typeface="Roboto"/>
              </a:rPr>
              <a:t>be </a:t>
            </a:r>
            <a:r>
              <a:rPr sz="1200" spc="-5" dirty="0">
                <a:latin typeface="Roboto"/>
                <a:cs typeface="Roboto"/>
              </a:rPr>
              <a:t>associated with any entity sets that</a:t>
            </a:r>
            <a:r>
              <a:rPr sz="1200" dirty="0">
                <a:latin typeface="Roboto"/>
                <a:cs typeface="Roboto"/>
              </a:rPr>
              <a:t> the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Roboto"/>
                <a:cs typeface="Roboto"/>
              </a:rPr>
              <a:t>relationship set links.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2473" y="2234213"/>
            <a:ext cx="5120155" cy="180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3585" y="4070578"/>
            <a:ext cx="3670300" cy="822960"/>
            <a:chOff x="5323585" y="4070578"/>
            <a:chExt cx="3670300" cy="822960"/>
          </a:xfrm>
        </p:grpSpPr>
        <p:sp>
          <p:nvSpPr>
            <p:cNvPr id="3" name="object 3"/>
            <p:cNvSpPr/>
            <p:nvPr/>
          </p:nvSpPr>
          <p:spPr>
            <a:xfrm>
              <a:off x="5323585" y="4070578"/>
              <a:ext cx="3670300" cy="822960"/>
            </a:xfrm>
            <a:custGeom>
              <a:avLst/>
              <a:gdLst/>
              <a:ahLst/>
              <a:cxnLst/>
              <a:rect l="l" t="t" r="r" b="b"/>
              <a:pathLst>
                <a:path w="3670300" h="822960">
                  <a:moveTo>
                    <a:pt x="3670300" y="0"/>
                  </a:moveTo>
                  <a:lnTo>
                    <a:pt x="0" y="0"/>
                  </a:lnTo>
                  <a:lnTo>
                    <a:pt x="0" y="822959"/>
                  </a:lnTo>
                  <a:lnTo>
                    <a:pt x="3670300" y="822959"/>
                  </a:lnTo>
                  <a:lnTo>
                    <a:pt x="3670300" y="0"/>
                  </a:lnTo>
                  <a:close/>
                </a:path>
              </a:pathLst>
            </a:custGeom>
            <a:solidFill>
              <a:srgbClr val="56A7B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38315" y="4306824"/>
              <a:ext cx="1700784" cy="455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9775" y="4355592"/>
              <a:ext cx="1196327" cy="40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5559" y="4331208"/>
              <a:ext cx="1610867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5559" y="4331208"/>
              <a:ext cx="1610995" cy="365760"/>
            </a:xfrm>
            <a:custGeom>
              <a:avLst/>
              <a:gdLst/>
              <a:ahLst/>
              <a:cxnLst/>
              <a:rect l="l" t="t" r="r" b="b"/>
              <a:pathLst>
                <a:path w="1610995" h="365760">
                  <a:moveTo>
                    <a:pt x="0" y="182879"/>
                  </a:moveTo>
                  <a:lnTo>
                    <a:pt x="28767" y="134262"/>
                  </a:lnTo>
                  <a:lnTo>
                    <a:pt x="77540" y="104483"/>
                  </a:lnTo>
                  <a:lnTo>
                    <a:pt x="147338" y="77411"/>
                  </a:lnTo>
                  <a:lnTo>
                    <a:pt x="189410" y="65052"/>
                  </a:lnTo>
                  <a:lnTo>
                    <a:pt x="235886" y="53563"/>
                  </a:lnTo>
                  <a:lnTo>
                    <a:pt x="286481" y="43010"/>
                  </a:lnTo>
                  <a:lnTo>
                    <a:pt x="340911" y="33457"/>
                  </a:lnTo>
                  <a:lnTo>
                    <a:pt x="398892" y="24968"/>
                  </a:lnTo>
                  <a:lnTo>
                    <a:pt x="460140" y="17608"/>
                  </a:lnTo>
                  <a:lnTo>
                    <a:pt x="524370" y="11441"/>
                  </a:lnTo>
                  <a:lnTo>
                    <a:pt x="591299" y="6532"/>
                  </a:lnTo>
                  <a:lnTo>
                    <a:pt x="660642" y="2946"/>
                  </a:lnTo>
                  <a:lnTo>
                    <a:pt x="732115" y="747"/>
                  </a:lnTo>
                  <a:lnTo>
                    <a:pt x="805434" y="0"/>
                  </a:lnTo>
                  <a:lnTo>
                    <a:pt x="878752" y="747"/>
                  </a:lnTo>
                  <a:lnTo>
                    <a:pt x="950225" y="2946"/>
                  </a:lnTo>
                  <a:lnTo>
                    <a:pt x="1019568" y="6532"/>
                  </a:lnTo>
                  <a:lnTo>
                    <a:pt x="1086497" y="11441"/>
                  </a:lnTo>
                  <a:lnTo>
                    <a:pt x="1150727" y="17608"/>
                  </a:lnTo>
                  <a:lnTo>
                    <a:pt x="1211975" y="24968"/>
                  </a:lnTo>
                  <a:lnTo>
                    <a:pt x="1269956" y="33457"/>
                  </a:lnTo>
                  <a:lnTo>
                    <a:pt x="1324386" y="43010"/>
                  </a:lnTo>
                  <a:lnTo>
                    <a:pt x="1374981" y="53563"/>
                  </a:lnTo>
                  <a:lnTo>
                    <a:pt x="1421457" y="65052"/>
                  </a:lnTo>
                  <a:lnTo>
                    <a:pt x="1463529" y="77411"/>
                  </a:lnTo>
                  <a:lnTo>
                    <a:pt x="1500914" y="90576"/>
                  </a:lnTo>
                  <a:lnTo>
                    <a:pt x="1560484" y="119066"/>
                  </a:lnTo>
                  <a:lnTo>
                    <a:pt x="1597893" y="150006"/>
                  </a:lnTo>
                  <a:lnTo>
                    <a:pt x="1610867" y="182879"/>
                  </a:lnTo>
                  <a:lnTo>
                    <a:pt x="1607576" y="199525"/>
                  </a:lnTo>
                  <a:lnTo>
                    <a:pt x="1582100" y="231497"/>
                  </a:lnTo>
                  <a:lnTo>
                    <a:pt x="1533327" y="261276"/>
                  </a:lnTo>
                  <a:lnTo>
                    <a:pt x="1463529" y="288348"/>
                  </a:lnTo>
                  <a:lnTo>
                    <a:pt x="1421457" y="300707"/>
                  </a:lnTo>
                  <a:lnTo>
                    <a:pt x="1374981" y="312196"/>
                  </a:lnTo>
                  <a:lnTo>
                    <a:pt x="1324386" y="322749"/>
                  </a:lnTo>
                  <a:lnTo>
                    <a:pt x="1269956" y="332302"/>
                  </a:lnTo>
                  <a:lnTo>
                    <a:pt x="1211975" y="340791"/>
                  </a:lnTo>
                  <a:lnTo>
                    <a:pt x="1150727" y="348151"/>
                  </a:lnTo>
                  <a:lnTo>
                    <a:pt x="1086497" y="354318"/>
                  </a:lnTo>
                  <a:lnTo>
                    <a:pt x="1019568" y="359227"/>
                  </a:lnTo>
                  <a:lnTo>
                    <a:pt x="950225" y="362813"/>
                  </a:lnTo>
                  <a:lnTo>
                    <a:pt x="878752" y="365012"/>
                  </a:lnTo>
                  <a:lnTo>
                    <a:pt x="805434" y="365759"/>
                  </a:lnTo>
                  <a:lnTo>
                    <a:pt x="732115" y="365012"/>
                  </a:lnTo>
                  <a:lnTo>
                    <a:pt x="660642" y="362813"/>
                  </a:lnTo>
                  <a:lnTo>
                    <a:pt x="591299" y="359227"/>
                  </a:lnTo>
                  <a:lnTo>
                    <a:pt x="524370" y="354318"/>
                  </a:lnTo>
                  <a:lnTo>
                    <a:pt x="460140" y="348151"/>
                  </a:lnTo>
                  <a:lnTo>
                    <a:pt x="398892" y="340791"/>
                  </a:lnTo>
                  <a:lnTo>
                    <a:pt x="340911" y="332302"/>
                  </a:lnTo>
                  <a:lnTo>
                    <a:pt x="286481" y="322749"/>
                  </a:lnTo>
                  <a:lnTo>
                    <a:pt x="235886" y="312196"/>
                  </a:lnTo>
                  <a:lnTo>
                    <a:pt x="189410" y="300707"/>
                  </a:lnTo>
                  <a:lnTo>
                    <a:pt x="147338" y="288348"/>
                  </a:lnTo>
                  <a:lnTo>
                    <a:pt x="109953" y="275183"/>
                  </a:lnTo>
                  <a:lnTo>
                    <a:pt x="50383" y="246693"/>
                  </a:lnTo>
                  <a:lnTo>
                    <a:pt x="12974" y="21575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10555" y="1173480"/>
            <a:ext cx="3756659" cy="1786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13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E-R </a:t>
            </a:r>
            <a:r>
              <a:rPr sz="2400" spc="-375" dirty="0">
                <a:solidFill>
                  <a:srgbClr val="FFFFFF"/>
                </a:solidFill>
              </a:rPr>
              <a:t>Diagram</a:t>
            </a:r>
            <a:r>
              <a:rPr sz="2400" spc="-500" dirty="0">
                <a:solidFill>
                  <a:srgbClr val="FFFFFF"/>
                </a:solidFill>
              </a:rPr>
              <a:t> </a:t>
            </a:r>
            <a:r>
              <a:rPr sz="2400" spc="-1010" dirty="0">
                <a:solidFill>
                  <a:srgbClr val="00AFEF"/>
                </a:solidFill>
              </a:rPr>
              <a:t>&gt;&gt;</a:t>
            </a:r>
            <a:r>
              <a:rPr sz="2400" spc="-380" dirty="0">
                <a:solidFill>
                  <a:srgbClr val="00AFEF"/>
                </a:solidFill>
              </a:rPr>
              <a:t> </a:t>
            </a:r>
            <a:r>
              <a:rPr sz="2400" spc="-370" dirty="0">
                <a:solidFill>
                  <a:srgbClr val="FFFFFF"/>
                </a:solidFill>
              </a:rPr>
              <a:t>Keys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9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47411" y="3352796"/>
            <a:ext cx="1682750" cy="474345"/>
            <a:chOff x="6347411" y="3352796"/>
            <a:chExt cx="1682750" cy="474345"/>
          </a:xfrm>
        </p:grpSpPr>
        <p:sp>
          <p:nvSpPr>
            <p:cNvPr id="12" name="object 12"/>
            <p:cNvSpPr/>
            <p:nvPr/>
          </p:nvSpPr>
          <p:spPr>
            <a:xfrm>
              <a:off x="6347411" y="3352796"/>
              <a:ext cx="1682593" cy="4739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0067" y="3410750"/>
              <a:ext cx="1095743" cy="4007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5559" y="3368040"/>
              <a:ext cx="1610867" cy="4023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5559" y="3368040"/>
              <a:ext cx="1610995" cy="402590"/>
            </a:xfrm>
            <a:custGeom>
              <a:avLst/>
              <a:gdLst/>
              <a:ahLst/>
              <a:cxnLst/>
              <a:rect l="l" t="t" r="r" b="b"/>
              <a:pathLst>
                <a:path w="1610995" h="402589">
                  <a:moveTo>
                    <a:pt x="0" y="201168"/>
                  </a:moveTo>
                  <a:lnTo>
                    <a:pt x="12974" y="165001"/>
                  </a:lnTo>
                  <a:lnTo>
                    <a:pt x="50383" y="130964"/>
                  </a:lnTo>
                  <a:lnTo>
                    <a:pt x="109953" y="99624"/>
                  </a:lnTo>
                  <a:lnTo>
                    <a:pt x="147338" y="85142"/>
                  </a:lnTo>
                  <a:lnTo>
                    <a:pt x="189410" y="71548"/>
                  </a:lnTo>
                  <a:lnTo>
                    <a:pt x="235886" y="58912"/>
                  </a:lnTo>
                  <a:lnTo>
                    <a:pt x="286481" y="47304"/>
                  </a:lnTo>
                  <a:lnTo>
                    <a:pt x="340911" y="36797"/>
                  </a:lnTo>
                  <a:lnTo>
                    <a:pt x="398892" y="27460"/>
                  </a:lnTo>
                  <a:lnTo>
                    <a:pt x="460140" y="19365"/>
                  </a:lnTo>
                  <a:lnTo>
                    <a:pt x="524370" y="12582"/>
                  </a:lnTo>
                  <a:lnTo>
                    <a:pt x="591299" y="7184"/>
                  </a:lnTo>
                  <a:lnTo>
                    <a:pt x="660642" y="3240"/>
                  </a:lnTo>
                  <a:lnTo>
                    <a:pt x="732115" y="821"/>
                  </a:lnTo>
                  <a:lnTo>
                    <a:pt x="805434" y="0"/>
                  </a:lnTo>
                  <a:lnTo>
                    <a:pt x="878752" y="821"/>
                  </a:lnTo>
                  <a:lnTo>
                    <a:pt x="950225" y="3240"/>
                  </a:lnTo>
                  <a:lnTo>
                    <a:pt x="1019568" y="7184"/>
                  </a:lnTo>
                  <a:lnTo>
                    <a:pt x="1086497" y="12582"/>
                  </a:lnTo>
                  <a:lnTo>
                    <a:pt x="1150727" y="19365"/>
                  </a:lnTo>
                  <a:lnTo>
                    <a:pt x="1211975" y="27460"/>
                  </a:lnTo>
                  <a:lnTo>
                    <a:pt x="1269956" y="36797"/>
                  </a:lnTo>
                  <a:lnTo>
                    <a:pt x="1324386" y="47304"/>
                  </a:lnTo>
                  <a:lnTo>
                    <a:pt x="1374981" y="58912"/>
                  </a:lnTo>
                  <a:lnTo>
                    <a:pt x="1421457" y="71548"/>
                  </a:lnTo>
                  <a:lnTo>
                    <a:pt x="1463529" y="85142"/>
                  </a:lnTo>
                  <a:lnTo>
                    <a:pt x="1500914" y="99624"/>
                  </a:lnTo>
                  <a:lnTo>
                    <a:pt x="1560484" y="130964"/>
                  </a:lnTo>
                  <a:lnTo>
                    <a:pt x="1597893" y="165001"/>
                  </a:lnTo>
                  <a:lnTo>
                    <a:pt x="1610867" y="201168"/>
                  </a:lnTo>
                  <a:lnTo>
                    <a:pt x="1607576" y="219481"/>
                  </a:lnTo>
                  <a:lnTo>
                    <a:pt x="1582100" y="254654"/>
                  </a:lnTo>
                  <a:lnTo>
                    <a:pt x="1533327" y="287414"/>
                  </a:lnTo>
                  <a:lnTo>
                    <a:pt x="1463529" y="317193"/>
                  </a:lnTo>
                  <a:lnTo>
                    <a:pt x="1421457" y="330787"/>
                  </a:lnTo>
                  <a:lnTo>
                    <a:pt x="1374981" y="343423"/>
                  </a:lnTo>
                  <a:lnTo>
                    <a:pt x="1324386" y="355031"/>
                  </a:lnTo>
                  <a:lnTo>
                    <a:pt x="1269956" y="365538"/>
                  </a:lnTo>
                  <a:lnTo>
                    <a:pt x="1211975" y="374875"/>
                  </a:lnTo>
                  <a:lnTo>
                    <a:pt x="1150727" y="382970"/>
                  </a:lnTo>
                  <a:lnTo>
                    <a:pt x="1086497" y="389753"/>
                  </a:lnTo>
                  <a:lnTo>
                    <a:pt x="1019568" y="395151"/>
                  </a:lnTo>
                  <a:lnTo>
                    <a:pt x="950225" y="399095"/>
                  </a:lnTo>
                  <a:lnTo>
                    <a:pt x="878752" y="401514"/>
                  </a:lnTo>
                  <a:lnTo>
                    <a:pt x="805434" y="402336"/>
                  </a:lnTo>
                  <a:lnTo>
                    <a:pt x="732115" y="401514"/>
                  </a:lnTo>
                  <a:lnTo>
                    <a:pt x="660642" y="399095"/>
                  </a:lnTo>
                  <a:lnTo>
                    <a:pt x="591299" y="395151"/>
                  </a:lnTo>
                  <a:lnTo>
                    <a:pt x="524370" y="389753"/>
                  </a:lnTo>
                  <a:lnTo>
                    <a:pt x="460140" y="382970"/>
                  </a:lnTo>
                  <a:lnTo>
                    <a:pt x="398892" y="374875"/>
                  </a:lnTo>
                  <a:lnTo>
                    <a:pt x="340911" y="365538"/>
                  </a:lnTo>
                  <a:lnTo>
                    <a:pt x="286481" y="355031"/>
                  </a:lnTo>
                  <a:lnTo>
                    <a:pt x="235886" y="343423"/>
                  </a:lnTo>
                  <a:lnTo>
                    <a:pt x="189410" y="330787"/>
                  </a:lnTo>
                  <a:lnTo>
                    <a:pt x="147338" y="317193"/>
                  </a:lnTo>
                  <a:lnTo>
                    <a:pt x="109953" y="302711"/>
                  </a:lnTo>
                  <a:lnTo>
                    <a:pt x="50383" y="271371"/>
                  </a:lnTo>
                  <a:lnTo>
                    <a:pt x="12974" y="237334"/>
                  </a:lnTo>
                  <a:lnTo>
                    <a:pt x="0" y="201168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0810" y="1046733"/>
          <a:ext cx="8863330" cy="384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3330"/>
              </a:tblGrid>
              <a:tr h="3017494">
                <a:tc>
                  <a:txBody>
                    <a:bodyPr/>
                    <a:lstStyle/>
                    <a:p>
                      <a:pPr marL="90805" marR="39350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Superkey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A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set of one or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more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attributes that, taken collectively, allow  us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to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identify uniquely an entity in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entity</a:t>
                      </a:r>
                      <a:r>
                        <a:rPr sz="12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set.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0805" marR="409003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Candidate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key –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A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minimal (irreducible) superkey such that no proper  subset of its attributes is also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1200" spc="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superkey.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0805" marR="37782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Primary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key –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candidate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key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chosen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to be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used for identifying entities  and accessing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records.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Key attribute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An attribute that is part of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a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(primary)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key.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R="138049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u="sng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Ke</a:t>
                      </a:r>
                      <a:r>
                        <a:rPr sz="1200" u="sng" spc="-15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sz="1200" u="sng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Attr</a:t>
                      </a:r>
                      <a:r>
                        <a:rPr sz="1200" u="sng" spc="-10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i</a:t>
                      </a:r>
                      <a:r>
                        <a:rPr sz="1200" u="sng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bute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56A7B5"/>
                      </a:solidFill>
                      <a:prstDash val="solid"/>
                    </a:lnT>
                    <a:lnB w="12700">
                      <a:solidFill>
                        <a:srgbClr val="56A7B5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0805" marR="38773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200" spc="-5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Partial key/Discriminator </a:t>
                      </a:r>
                      <a:r>
                        <a:rPr sz="1200" dirty="0">
                          <a:solidFill>
                            <a:srgbClr val="FF6600"/>
                          </a:solidFill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an attribute that when combined with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the key 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attribute of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owner entity, provides identification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 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weak entity.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R="1329055" algn="r">
                        <a:lnSpc>
                          <a:spcPts val="994"/>
                        </a:lnSpc>
                      </a:pPr>
                      <a:r>
                        <a:rPr sz="1200" u="heavy" spc="-105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Part</a:t>
                      </a:r>
                      <a:r>
                        <a:rPr sz="1200" u="heavy" spc="-5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i</a:t>
                      </a:r>
                      <a:r>
                        <a:rPr sz="1200" u="heavy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alKe</a:t>
                      </a:r>
                      <a:r>
                        <a:rPr sz="1200" u="heavy" spc="-15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sz="1200" u="heavy" dirty="0">
                          <a:solidFill>
                            <a:srgbClr val="FF6600"/>
                          </a:solidFill>
                          <a:uFill>
                            <a:solidFill>
                              <a:srgbClr val="FF6600"/>
                            </a:solidFill>
                          </a:uFill>
                          <a:latin typeface="Arial"/>
                          <a:cs typeface="Arial"/>
                        </a:rPr>
                        <a:t>Attr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56A7B5"/>
                      </a:solidFill>
                      <a:prstDash val="solid"/>
                    </a:lnT>
                    <a:lnB w="12700">
                      <a:solidFill>
                        <a:srgbClr val="56A7B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1308</Words>
  <Application>Microsoft Office PowerPoint</Application>
  <PresentationFormat>On-screen Show (16:9)</PresentationFormat>
  <Paragraphs>236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Design Phases</vt:lpstr>
      <vt:lpstr>Conceptual Design &gt;&gt; E-R Data Model</vt:lpstr>
      <vt:lpstr>E-R Diagram &gt;&gt; Components</vt:lpstr>
      <vt:lpstr>E-R Diagram &gt;&gt; Components</vt:lpstr>
      <vt:lpstr>E-R Diagram &gt;&gt; Attributes</vt:lpstr>
      <vt:lpstr>E-R Diagram &gt;&gt; Relationship Attributes</vt:lpstr>
      <vt:lpstr>E-R Diagram &gt;&gt; Relationship Attributes</vt:lpstr>
      <vt:lpstr>E-R Diagram &gt;&gt; Keys</vt:lpstr>
      <vt:lpstr>Relational Database Keys</vt:lpstr>
      <vt:lpstr>E-R Diagram &gt;&gt; Entity Sets</vt:lpstr>
      <vt:lpstr>E-R Diagram &gt;&gt; Entity Sets</vt:lpstr>
      <vt:lpstr>E-R Diagram &gt;&gt; Example</vt:lpstr>
      <vt:lpstr>E-R Diagram &gt;&gt; Relationship Sets</vt:lpstr>
      <vt:lpstr>E-R Diagram &gt;&gt; Relationship Sets</vt:lpstr>
      <vt:lpstr>E-R Diagram &gt;&gt; Mapping Cardinalities</vt:lpstr>
      <vt:lpstr>E-R Diagram &gt;&gt; Mapping Cardinalities</vt:lpstr>
      <vt:lpstr>E-R Diagram &gt;&gt; Mapping Cardinalities</vt:lpstr>
      <vt:lpstr>E-R Diagram &gt;&gt; Participation Constraints</vt:lpstr>
      <vt:lpstr>Extended E-R Diagram &gt;&gt; Generalization</vt:lpstr>
      <vt:lpstr>Extended E-R Diagram &gt;&gt; Specialization</vt:lpstr>
      <vt:lpstr>Extended E-R Diagram &gt;&gt; Aggregation</vt:lpstr>
      <vt:lpstr>E-R Diagram &gt;&gt; Practice 1 (Banking Enterprise)</vt:lpstr>
      <vt:lpstr>E-R Diagram &gt;&gt; Practice 2 (Company Database)</vt:lpstr>
      <vt:lpstr>E-R Diagram &gt;&gt; Practice 3 (Online Book Store Database)</vt:lpstr>
      <vt:lpstr>E-R Diagram &gt;&gt; Practice 4 (Blog Management System)</vt:lpstr>
      <vt:lpstr>E-R Diagram &gt;&gt; Practice 5 (League of Villains)</vt:lpstr>
      <vt:lpstr>E-R Diagram &gt;&gt; Practice 6 (Course Mgmt. System)</vt:lpstr>
      <vt:lpstr>E-R Diagram &gt;&gt; Practice 7 (Job Portal System)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Mohammad Imam Hossain</dc:creator>
  <cp:lastModifiedBy>user</cp:lastModifiedBy>
  <cp:revision>2</cp:revision>
  <dcterms:created xsi:type="dcterms:W3CDTF">2022-10-22T02:24:31Z</dcterms:created>
  <dcterms:modified xsi:type="dcterms:W3CDTF">2022-10-22T02:31:33Z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2022-10-22T00:00:00Z</vt:filetime>
  </property>
</Properties>
</file>