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8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33840" cy="5133340"/>
          </a:xfrm>
          <a:custGeom>
            <a:avLst/>
            <a:gdLst/>
            <a:ahLst/>
            <a:cxnLst/>
            <a:rect l="l" t="t" r="r" b="b"/>
            <a:pathLst>
              <a:path w="9133840" h="5133340">
                <a:moveTo>
                  <a:pt x="0" y="5132831"/>
                </a:moveTo>
                <a:lnTo>
                  <a:pt x="9133332" y="5132831"/>
                </a:lnTo>
                <a:lnTo>
                  <a:pt x="9133332" y="0"/>
                </a:lnTo>
                <a:lnTo>
                  <a:pt x="0" y="0"/>
                </a:lnTo>
                <a:lnTo>
                  <a:pt x="0" y="5132831"/>
                </a:lnTo>
                <a:close/>
              </a:path>
            </a:pathLst>
          </a:custGeom>
          <a:solidFill>
            <a:srgbClr val="212121">
              <a:alpha val="6470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7111" y="0"/>
            <a:ext cx="4057015" cy="5143500"/>
          </a:xfrm>
          <a:custGeom>
            <a:avLst/>
            <a:gdLst/>
            <a:ahLst/>
            <a:cxnLst/>
            <a:rect l="l" t="t" r="r" b="b"/>
            <a:pathLst>
              <a:path w="4057015" h="5143500">
                <a:moveTo>
                  <a:pt x="4056887" y="0"/>
                </a:moveTo>
                <a:lnTo>
                  <a:pt x="0" y="0"/>
                </a:lnTo>
                <a:lnTo>
                  <a:pt x="2666298" y="5143498"/>
                </a:lnTo>
                <a:lnTo>
                  <a:pt x="4056887" y="5143498"/>
                </a:lnTo>
                <a:lnTo>
                  <a:pt x="4056887" y="0"/>
                </a:lnTo>
                <a:close/>
              </a:path>
            </a:pathLst>
          </a:custGeom>
          <a:solidFill>
            <a:srgbClr val="FF8600">
              <a:alpha val="854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93691"/>
            <a:ext cx="7754620" cy="749935"/>
          </a:xfrm>
          <a:custGeom>
            <a:avLst/>
            <a:gdLst/>
            <a:ahLst/>
            <a:cxnLst/>
            <a:rect l="l" t="t" r="r" b="b"/>
            <a:pathLst>
              <a:path w="7754620" h="749935">
                <a:moveTo>
                  <a:pt x="7367651" y="0"/>
                </a:moveTo>
                <a:lnTo>
                  <a:pt x="0" y="0"/>
                </a:lnTo>
                <a:lnTo>
                  <a:pt x="0" y="749806"/>
                </a:lnTo>
                <a:lnTo>
                  <a:pt x="7754111" y="749806"/>
                </a:lnTo>
                <a:lnTo>
                  <a:pt x="7367651" y="0"/>
                </a:lnTo>
                <a:close/>
              </a:path>
            </a:pathLst>
          </a:custGeom>
          <a:solidFill>
            <a:srgbClr val="FFFFFF">
              <a:alpha val="1764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700" y="4166615"/>
            <a:ext cx="8115300" cy="227329"/>
          </a:xfrm>
          <a:custGeom>
            <a:avLst/>
            <a:gdLst/>
            <a:ahLst/>
            <a:cxnLst/>
            <a:rect l="l" t="t" r="r" b="b"/>
            <a:pathLst>
              <a:path w="8115300" h="227329">
                <a:moveTo>
                  <a:pt x="8115300" y="0"/>
                </a:moveTo>
                <a:lnTo>
                  <a:pt x="0" y="0"/>
                </a:lnTo>
                <a:lnTo>
                  <a:pt x="117043" y="227076"/>
                </a:lnTo>
                <a:lnTo>
                  <a:pt x="8115300" y="227076"/>
                </a:lnTo>
                <a:lnTo>
                  <a:pt x="8115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58185" cy="5143500"/>
          </a:xfrm>
          <a:custGeom>
            <a:avLst/>
            <a:gdLst/>
            <a:ahLst/>
            <a:cxnLst/>
            <a:rect l="l" t="t" r="r" b="b"/>
            <a:pathLst>
              <a:path w="3258185" h="5143500">
                <a:moveTo>
                  <a:pt x="591569" y="0"/>
                </a:moveTo>
                <a:lnTo>
                  <a:pt x="0" y="0"/>
                </a:lnTo>
                <a:lnTo>
                  <a:pt x="0" y="5143498"/>
                </a:lnTo>
                <a:lnTo>
                  <a:pt x="3258065" y="5143498"/>
                </a:lnTo>
                <a:lnTo>
                  <a:pt x="591569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55344" cy="731520"/>
          </a:xfrm>
          <a:custGeom>
            <a:avLst/>
            <a:gdLst/>
            <a:ahLst/>
            <a:cxnLst/>
            <a:rect l="l" t="t" r="r" b="b"/>
            <a:pathLst>
              <a:path w="855344" h="731520">
                <a:moveTo>
                  <a:pt x="477928" y="0"/>
                </a:moveTo>
                <a:lnTo>
                  <a:pt x="0" y="0"/>
                </a:lnTo>
                <a:lnTo>
                  <a:pt x="0" y="731520"/>
                </a:lnTo>
                <a:lnTo>
                  <a:pt x="854963" y="731520"/>
                </a:lnTo>
                <a:lnTo>
                  <a:pt x="47792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7189" y="0"/>
            <a:ext cx="513715" cy="739140"/>
          </a:xfrm>
          <a:custGeom>
            <a:avLst/>
            <a:gdLst/>
            <a:ahLst/>
            <a:cxnLst/>
            <a:rect l="l" t="t" r="r" b="b"/>
            <a:pathLst>
              <a:path w="513715" h="739140">
                <a:moveTo>
                  <a:pt x="129489" y="0"/>
                </a:moveTo>
                <a:lnTo>
                  <a:pt x="0" y="0"/>
                </a:lnTo>
                <a:lnTo>
                  <a:pt x="383921" y="739139"/>
                </a:lnTo>
                <a:lnTo>
                  <a:pt x="513410" y="739139"/>
                </a:lnTo>
                <a:lnTo>
                  <a:pt x="129489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3712" y="272795"/>
            <a:ext cx="7505700" cy="749935"/>
          </a:xfrm>
          <a:custGeom>
            <a:avLst/>
            <a:gdLst/>
            <a:ahLst/>
            <a:cxnLst/>
            <a:rect l="l" t="t" r="r" b="b"/>
            <a:pathLst>
              <a:path w="7505700" h="749935">
                <a:moveTo>
                  <a:pt x="7119238" y="0"/>
                </a:moveTo>
                <a:lnTo>
                  <a:pt x="0" y="0"/>
                </a:lnTo>
                <a:lnTo>
                  <a:pt x="386460" y="749807"/>
                </a:lnTo>
                <a:lnTo>
                  <a:pt x="7505700" y="749807"/>
                </a:lnTo>
                <a:lnTo>
                  <a:pt x="7119238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272795"/>
            <a:ext cx="8153400" cy="4871085"/>
          </a:xfrm>
          <a:custGeom>
            <a:avLst/>
            <a:gdLst/>
            <a:ahLst/>
            <a:cxnLst/>
            <a:rect l="l" t="t" r="r" b="b"/>
            <a:pathLst>
              <a:path w="8153400" h="4871085">
                <a:moveTo>
                  <a:pt x="8153400" y="4652772"/>
                </a:moveTo>
                <a:lnTo>
                  <a:pt x="0" y="4652772"/>
                </a:lnTo>
                <a:lnTo>
                  <a:pt x="112318" y="4870704"/>
                </a:lnTo>
                <a:lnTo>
                  <a:pt x="8153400" y="4870704"/>
                </a:lnTo>
                <a:lnTo>
                  <a:pt x="8153400" y="4652772"/>
                </a:lnTo>
                <a:close/>
              </a:path>
              <a:path w="8153400" h="4871085">
                <a:moveTo>
                  <a:pt x="8153400" y="0"/>
                </a:moveTo>
                <a:lnTo>
                  <a:pt x="6871716" y="0"/>
                </a:lnTo>
                <a:lnTo>
                  <a:pt x="7258177" y="749808"/>
                </a:lnTo>
                <a:lnTo>
                  <a:pt x="8153400" y="749808"/>
                </a:lnTo>
                <a:lnTo>
                  <a:pt x="8153400" y="0"/>
                </a:lnTo>
                <a:close/>
              </a:path>
            </a:pathLst>
          </a:custGeom>
          <a:solidFill>
            <a:srgbClr val="FF8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2633" y="797509"/>
            <a:ext cx="260857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8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811" y="1103757"/>
            <a:ext cx="8488045" cy="247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08928" y="4963559"/>
            <a:ext cx="31648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Mohammad Imam </a:t>
            </a:r>
            <a:r>
              <a:rPr spc="-5" dirty="0"/>
              <a:t>Hossain, Lecturer, Dept. of CSE,</a:t>
            </a:r>
            <a:r>
              <a:rPr spc="-85" dirty="0"/>
              <a:t> </a:t>
            </a:r>
            <a:r>
              <a:rPr spc="-5" dirty="0"/>
              <a:t>UIU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439" y="3106877"/>
            <a:ext cx="5383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5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3600" spc="-3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593513"/>
            <a:ext cx="7983220" cy="5687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565" dirty="0">
                <a:solidFill>
                  <a:srgbClr val="FF6600"/>
                </a:solidFill>
                <a:latin typeface="Arial"/>
                <a:cs typeface="Arial"/>
              </a:rPr>
              <a:t>ER </a:t>
            </a:r>
            <a:r>
              <a:rPr sz="3200" spc="-270" dirty="0">
                <a:solidFill>
                  <a:srgbClr val="FF6600"/>
                </a:solidFill>
                <a:latin typeface="Arial"/>
                <a:cs typeface="Arial"/>
              </a:rPr>
              <a:t>Diagram </a:t>
            </a:r>
            <a:r>
              <a:rPr sz="3200" spc="-730" dirty="0">
                <a:solidFill>
                  <a:srgbClr val="00AFEF"/>
                </a:solidFill>
                <a:latin typeface="Arial"/>
                <a:cs typeface="Arial"/>
              </a:rPr>
              <a:t>→ </a:t>
            </a:r>
            <a:r>
              <a:rPr sz="3200" spc="-229" dirty="0">
                <a:solidFill>
                  <a:srgbClr val="FF6600"/>
                </a:solidFill>
                <a:latin typeface="Arial"/>
                <a:cs typeface="Arial"/>
              </a:rPr>
              <a:t>Relational</a:t>
            </a:r>
            <a:r>
              <a:rPr sz="3200" spc="-3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3200" spc="-315" dirty="0" smtClean="0">
                <a:solidFill>
                  <a:srgbClr val="FF6600"/>
                </a:solidFill>
                <a:latin typeface="Arial"/>
                <a:cs typeface="Arial"/>
              </a:rPr>
              <a:t>Schema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508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190" dirty="0">
                <a:solidFill>
                  <a:srgbClr val="FFFFFF"/>
                </a:solidFill>
              </a:rPr>
              <a:t>Derived</a:t>
            </a:r>
            <a:r>
              <a:rPr sz="2400" spc="-85" dirty="0">
                <a:solidFill>
                  <a:srgbClr val="FFFFFF"/>
                </a:solidFill>
              </a:rPr>
              <a:t> </a:t>
            </a:r>
            <a:r>
              <a:rPr sz="2400" spc="-95" dirty="0">
                <a:solidFill>
                  <a:srgbClr val="FFFFFF"/>
                </a:solidFill>
              </a:rPr>
              <a:t>Attribute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8860" y="967739"/>
            <a:ext cx="4064000" cy="3851275"/>
            <a:chOff x="2308860" y="967739"/>
            <a:chExt cx="4064000" cy="3851275"/>
          </a:xfrm>
        </p:grpSpPr>
        <p:sp>
          <p:nvSpPr>
            <p:cNvPr id="5" name="object 5"/>
            <p:cNvSpPr/>
            <p:nvPr/>
          </p:nvSpPr>
          <p:spPr>
            <a:xfrm>
              <a:off x="3961345" y="2996039"/>
              <a:ext cx="125554" cy="4783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8180" y="3009138"/>
              <a:ext cx="76200" cy="421005"/>
            </a:xfrm>
            <a:custGeom>
              <a:avLst/>
              <a:gdLst/>
              <a:ahLst/>
              <a:cxnLst/>
              <a:rect l="l" t="t" r="r" b="b"/>
              <a:pathLst>
                <a:path w="76200" h="421004">
                  <a:moveTo>
                    <a:pt x="25377" y="344635"/>
                  </a:moveTo>
                  <a:lnTo>
                    <a:pt x="0" y="344678"/>
                  </a:lnTo>
                  <a:lnTo>
                    <a:pt x="38227" y="420750"/>
                  </a:lnTo>
                  <a:lnTo>
                    <a:pt x="69871" y="357250"/>
                  </a:lnTo>
                  <a:lnTo>
                    <a:pt x="25400" y="357250"/>
                  </a:lnTo>
                  <a:lnTo>
                    <a:pt x="25377" y="344635"/>
                  </a:lnTo>
                  <a:close/>
                </a:path>
                <a:path w="76200" h="421004">
                  <a:moveTo>
                    <a:pt x="50777" y="344593"/>
                  </a:moveTo>
                  <a:lnTo>
                    <a:pt x="25377" y="344635"/>
                  </a:lnTo>
                  <a:lnTo>
                    <a:pt x="25400" y="357250"/>
                  </a:lnTo>
                  <a:lnTo>
                    <a:pt x="50800" y="357250"/>
                  </a:lnTo>
                  <a:lnTo>
                    <a:pt x="50777" y="344593"/>
                  </a:lnTo>
                  <a:close/>
                </a:path>
                <a:path w="76200" h="421004">
                  <a:moveTo>
                    <a:pt x="76200" y="344550"/>
                  </a:moveTo>
                  <a:lnTo>
                    <a:pt x="50777" y="344593"/>
                  </a:lnTo>
                  <a:lnTo>
                    <a:pt x="50800" y="357250"/>
                  </a:lnTo>
                  <a:lnTo>
                    <a:pt x="69871" y="357250"/>
                  </a:lnTo>
                  <a:lnTo>
                    <a:pt x="76200" y="344550"/>
                  </a:lnTo>
                  <a:close/>
                </a:path>
                <a:path w="76200" h="421004">
                  <a:moveTo>
                    <a:pt x="50165" y="0"/>
                  </a:moveTo>
                  <a:lnTo>
                    <a:pt x="24765" y="0"/>
                  </a:lnTo>
                  <a:lnTo>
                    <a:pt x="25377" y="344635"/>
                  </a:lnTo>
                  <a:lnTo>
                    <a:pt x="50777" y="344593"/>
                  </a:lnTo>
                  <a:lnTo>
                    <a:pt x="50165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8860" y="967739"/>
              <a:ext cx="3977640" cy="2307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3220" y="3531107"/>
              <a:ext cx="2374392" cy="12877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0584" y="2868866"/>
              <a:ext cx="171830" cy="1784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716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310" dirty="0">
                <a:solidFill>
                  <a:srgbClr val="FFFFFF"/>
                </a:solidFill>
              </a:rPr>
              <a:t>One </a:t>
            </a:r>
            <a:r>
              <a:rPr sz="2400" spc="-85" dirty="0">
                <a:solidFill>
                  <a:srgbClr val="FFFFFF"/>
                </a:solidFill>
              </a:rPr>
              <a:t>to </a:t>
            </a:r>
            <a:r>
              <a:rPr sz="2400" spc="-310" dirty="0">
                <a:solidFill>
                  <a:srgbClr val="FFFFFF"/>
                </a:solidFill>
              </a:rPr>
              <a:t>One </a:t>
            </a:r>
            <a:r>
              <a:rPr sz="2400" spc="-175" dirty="0">
                <a:solidFill>
                  <a:srgbClr val="FFFFFF"/>
                </a:solidFill>
              </a:rPr>
              <a:t>Relationship</a:t>
            </a:r>
            <a:r>
              <a:rPr sz="2400" spc="15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373" y="1074419"/>
            <a:ext cx="7190740" cy="3845560"/>
            <a:chOff x="321373" y="1074419"/>
            <a:chExt cx="7190740" cy="3845560"/>
          </a:xfrm>
        </p:grpSpPr>
        <p:sp>
          <p:nvSpPr>
            <p:cNvPr id="5" name="object 5"/>
            <p:cNvSpPr/>
            <p:nvPr/>
          </p:nvSpPr>
          <p:spPr>
            <a:xfrm>
              <a:off x="4106470" y="3107430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3120390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6"/>
                  </a:moveTo>
                  <a:lnTo>
                    <a:pt x="0" y="223266"/>
                  </a:lnTo>
                  <a:lnTo>
                    <a:pt x="38100" y="299466"/>
                  </a:lnTo>
                  <a:lnTo>
                    <a:pt x="69850" y="235966"/>
                  </a:lnTo>
                  <a:lnTo>
                    <a:pt x="25400" y="235966"/>
                  </a:lnTo>
                  <a:lnTo>
                    <a:pt x="25400" y="223266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6"/>
                  </a:lnTo>
                  <a:lnTo>
                    <a:pt x="50800" y="235966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6"/>
                  </a:moveTo>
                  <a:lnTo>
                    <a:pt x="50800" y="223266"/>
                  </a:lnTo>
                  <a:lnTo>
                    <a:pt x="50800" y="235966"/>
                  </a:lnTo>
                  <a:lnTo>
                    <a:pt x="69850" y="235966"/>
                  </a:lnTo>
                  <a:lnTo>
                    <a:pt x="76200" y="22326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580" y="1074419"/>
              <a:ext cx="6681216" cy="1799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1619" y="3581399"/>
              <a:ext cx="5279135" cy="1338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136" y="4058412"/>
              <a:ext cx="939165" cy="276225"/>
            </a:xfrm>
            <a:custGeom>
              <a:avLst/>
              <a:gdLst/>
              <a:ahLst/>
              <a:cxnLst/>
              <a:rect l="l" t="t" r="r" b="b"/>
              <a:pathLst>
                <a:path w="939165" h="276225">
                  <a:moveTo>
                    <a:pt x="0" y="275844"/>
                  </a:moveTo>
                  <a:lnTo>
                    <a:pt x="938783" y="275844"/>
                  </a:lnTo>
                  <a:lnTo>
                    <a:pt x="938783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0157" y="4330052"/>
              <a:ext cx="381000" cy="430530"/>
            </a:xfrm>
            <a:custGeom>
              <a:avLst/>
              <a:gdLst/>
              <a:ahLst/>
              <a:cxnLst/>
              <a:rect l="l" t="t" r="r" b="b"/>
              <a:pathLst>
                <a:path w="381000" h="430529">
                  <a:moveTo>
                    <a:pt x="325395" y="377130"/>
                  </a:moveTo>
                  <a:lnTo>
                    <a:pt x="301561" y="398157"/>
                  </a:lnTo>
                  <a:lnTo>
                    <a:pt x="380555" y="430085"/>
                  </a:lnTo>
                  <a:lnTo>
                    <a:pt x="369040" y="386676"/>
                  </a:lnTo>
                  <a:lnTo>
                    <a:pt x="333819" y="386676"/>
                  </a:lnTo>
                  <a:lnTo>
                    <a:pt x="325395" y="377130"/>
                  </a:lnTo>
                  <a:close/>
                </a:path>
                <a:path w="381000" h="430529">
                  <a:moveTo>
                    <a:pt x="334922" y="368725"/>
                  </a:moveTo>
                  <a:lnTo>
                    <a:pt x="325395" y="377130"/>
                  </a:lnTo>
                  <a:lnTo>
                    <a:pt x="333819" y="386676"/>
                  </a:lnTo>
                  <a:lnTo>
                    <a:pt x="343344" y="378269"/>
                  </a:lnTo>
                  <a:lnTo>
                    <a:pt x="334922" y="368725"/>
                  </a:lnTo>
                  <a:close/>
                </a:path>
                <a:path w="381000" h="430529">
                  <a:moveTo>
                    <a:pt x="358711" y="347738"/>
                  </a:moveTo>
                  <a:lnTo>
                    <a:pt x="334922" y="368725"/>
                  </a:lnTo>
                  <a:lnTo>
                    <a:pt x="343344" y="378269"/>
                  </a:lnTo>
                  <a:lnTo>
                    <a:pt x="333819" y="386676"/>
                  </a:lnTo>
                  <a:lnTo>
                    <a:pt x="369040" y="386676"/>
                  </a:lnTo>
                  <a:lnTo>
                    <a:pt x="358711" y="347738"/>
                  </a:lnTo>
                  <a:close/>
                </a:path>
                <a:path w="381000" h="430529">
                  <a:moveTo>
                    <a:pt x="9525" y="0"/>
                  </a:moveTo>
                  <a:lnTo>
                    <a:pt x="0" y="8407"/>
                  </a:lnTo>
                  <a:lnTo>
                    <a:pt x="325395" y="377130"/>
                  </a:lnTo>
                  <a:lnTo>
                    <a:pt x="334922" y="3687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42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1263" y="4088815"/>
            <a:ext cx="6692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10" dirty="0">
                <a:solidFill>
                  <a:srgbClr val="953334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953334"/>
                </a:solidFill>
                <a:latin typeface="Arial"/>
                <a:cs typeface="Arial"/>
              </a:rPr>
              <a:t>ullable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875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310" dirty="0">
                <a:solidFill>
                  <a:srgbClr val="FFFFFF"/>
                </a:solidFill>
              </a:rPr>
              <a:t>One </a:t>
            </a:r>
            <a:r>
              <a:rPr sz="2400" spc="-85" dirty="0">
                <a:solidFill>
                  <a:srgbClr val="FFFFFF"/>
                </a:solidFill>
              </a:rPr>
              <a:t>to </a:t>
            </a:r>
            <a:r>
              <a:rPr sz="2400" spc="-254" dirty="0">
                <a:solidFill>
                  <a:srgbClr val="FFFFFF"/>
                </a:solidFill>
              </a:rPr>
              <a:t>Many </a:t>
            </a:r>
            <a:r>
              <a:rPr sz="2400" spc="-175" dirty="0">
                <a:solidFill>
                  <a:srgbClr val="FFFFFF"/>
                </a:solidFill>
              </a:rPr>
              <a:t>Relationship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12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1081" y="1025652"/>
            <a:ext cx="7313930" cy="3893820"/>
            <a:chOff x="271081" y="1025652"/>
            <a:chExt cx="7313930" cy="3893820"/>
          </a:xfrm>
        </p:grpSpPr>
        <p:sp>
          <p:nvSpPr>
            <p:cNvPr id="5" name="object 5"/>
            <p:cNvSpPr/>
            <p:nvPr/>
          </p:nvSpPr>
          <p:spPr>
            <a:xfrm>
              <a:off x="4106470" y="3107430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49" y="3120390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6"/>
                  </a:moveTo>
                  <a:lnTo>
                    <a:pt x="0" y="223266"/>
                  </a:lnTo>
                  <a:lnTo>
                    <a:pt x="38100" y="299466"/>
                  </a:lnTo>
                  <a:lnTo>
                    <a:pt x="69850" y="235966"/>
                  </a:lnTo>
                  <a:lnTo>
                    <a:pt x="25400" y="235966"/>
                  </a:lnTo>
                  <a:lnTo>
                    <a:pt x="25400" y="223266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6"/>
                  </a:lnTo>
                  <a:lnTo>
                    <a:pt x="50800" y="235966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6"/>
                  </a:moveTo>
                  <a:lnTo>
                    <a:pt x="50800" y="223266"/>
                  </a:lnTo>
                  <a:lnTo>
                    <a:pt x="50800" y="235966"/>
                  </a:lnTo>
                  <a:lnTo>
                    <a:pt x="69850" y="235966"/>
                  </a:lnTo>
                  <a:lnTo>
                    <a:pt x="76200" y="22326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427" y="1025652"/>
              <a:ext cx="6827520" cy="1892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9219" y="3496056"/>
              <a:ext cx="5583935" cy="14234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843" y="3957828"/>
              <a:ext cx="939165" cy="276225"/>
            </a:xfrm>
            <a:custGeom>
              <a:avLst/>
              <a:gdLst/>
              <a:ahLst/>
              <a:cxnLst/>
              <a:rect l="l" t="t" r="r" b="b"/>
              <a:pathLst>
                <a:path w="939165" h="276225">
                  <a:moveTo>
                    <a:pt x="0" y="275844"/>
                  </a:moveTo>
                  <a:lnTo>
                    <a:pt x="938784" y="275844"/>
                  </a:lnTo>
                  <a:lnTo>
                    <a:pt x="938784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9525">
              <a:solidFill>
                <a:srgbClr val="9533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9166" y="4230420"/>
              <a:ext cx="281305" cy="466725"/>
            </a:xfrm>
            <a:custGeom>
              <a:avLst/>
              <a:gdLst/>
              <a:ahLst/>
              <a:cxnLst/>
              <a:rect l="l" t="t" r="r" b="b"/>
              <a:pathLst>
                <a:path w="281305" h="466725">
                  <a:moveTo>
                    <a:pt x="236592" y="404468"/>
                  </a:moveTo>
                  <a:lnTo>
                    <a:pt x="209296" y="420687"/>
                  </a:lnTo>
                  <a:lnTo>
                    <a:pt x="281051" y="466712"/>
                  </a:lnTo>
                  <a:lnTo>
                    <a:pt x="277291" y="415378"/>
                  </a:lnTo>
                  <a:lnTo>
                    <a:pt x="243078" y="415378"/>
                  </a:lnTo>
                  <a:lnTo>
                    <a:pt x="236592" y="404468"/>
                  </a:lnTo>
                  <a:close/>
                </a:path>
                <a:path w="281305" h="466725">
                  <a:moveTo>
                    <a:pt x="247514" y="397978"/>
                  </a:moveTo>
                  <a:lnTo>
                    <a:pt x="236592" y="404468"/>
                  </a:lnTo>
                  <a:lnTo>
                    <a:pt x="243078" y="415378"/>
                  </a:lnTo>
                  <a:lnTo>
                    <a:pt x="254000" y="408889"/>
                  </a:lnTo>
                  <a:lnTo>
                    <a:pt x="247514" y="397978"/>
                  </a:lnTo>
                  <a:close/>
                </a:path>
                <a:path w="281305" h="466725">
                  <a:moveTo>
                    <a:pt x="274828" y="381749"/>
                  </a:moveTo>
                  <a:lnTo>
                    <a:pt x="247514" y="397978"/>
                  </a:lnTo>
                  <a:lnTo>
                    <a:pt x="254000" y="408889"/>
                  </a:lnTo>
                  <a:lnTo>
                    <a:pt x="243078" y="415378"/>
                  </a:lnTo>
                  <a:lnTo>
                    <a:pt x="277291" y="415378"/>
                  </a:lnTo>
                  <a:lnTo>
                    <a:pt x="274828" y="381749"/>
                  </a:lnTo>
                  <a:close/>
                </a:path>
                <a:path w="281305" h="466725">
                  <a:moveTo>
                    <a:pt x="10921" y="0"/>
                  </a:moveTo>
                  <a:lnTo>
                    <a:pt x="0" y="6489"/>
                  </a:lnTo>
                  <a:lnTo>
                    <a:pt x="236592" y="404468"/>
                  </a:lnTo>
                  <a:lnTo>
                    <a:pt x="247514" y="397978"/>
                  </a:lnTo>
                  <a:lnTo>
                    <a:pt x="10921" y="0"/>
                  </a:lnTo>
                  <a:close/>
                </a:path>
              </a:pathLst>
            </a:custGeom>
            <a:solidFill>
              <a:srgbClr val="942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1263" y="4088815"/>
            <a:ext cx="6692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10" dirty="0">
                <a:solidFill>
                  <a:srgbClr val="953334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953334"/>
                </a:solidFill>
                <a:latin typeface="Arial"/>
                <a:cs typeface="Arial"/>
              </a:rPr>
              <a:t>ullable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603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254" dirty="0">
                <a:solidFill>
                  <a:srgbClr val="FFFFFF"/>
                </a:solidFill>
              </a:rPr>
              <a:t>Many </a:t>
            </a:r>
            <a:r>
              <a:rPr sz="2400" spc="-85" dirty="0">
                <a:solidFill>
                  <a:srgbClr val="FFFFFF"/>
                </a:solidFill>
              </a:rPr>
              <a:t>to </a:t>
            </a:r>
            <a:r>
              <a:rPr sz="2400" spc="-254" dirty="0">
                <a:solidFill>
                  <a:srgbClr val="FFFFFF"/>
                </a:solidFill>
              </a:rPr>
              <a:t>Many </a:t>
            </a:r>
            <a:r>
              <a:rPr sz="2400" spc="-175" dirty="0">
                <a:solidFill>
                  <a:srgbClr val="FFFFFF"/>
                </a:solidFill>
              </a:rPr>
              <a:t>Relationship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13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1623" y="1011936"/>
            <a:ext cx="7164705" cy="3785870"/>
            <a:chOff x="801623" y="1011936"/>
            <a:chExt cx="7164705" cy="3785870"/>
          </a:xfrm>
        </p:grpSpPr>
        <p:sp>
          <p:nvSpPr>
            <p:cNvPr id="5" name="object 5"/>
            <p:cNvSpPr/>
            <p:nvPr/>
          </p:nvSpPr>
          <p:spPr>
            <a:xfrm>
              <a:off x="4194862" y="3169914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2241" y="3182874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5"/>
                  </a:moveTo>
                  <a:lnTo>
                    <a:pt x="0" y="223265"/>
                  </a:lnTo>
                  <a:lnTo>
                    <a:pt x="38100" y="299465"/>
                  </a:lnTo>
                  <a:lnTo>
                    <a:pt x="69850" y="235965"/>
                  </a:lnTo>
                  <a:lnTo>
                    <a:pt x="25400" y="235965"/>
                  </a:lnTo>
                  <a:lnTo>
                    <a:pt x="25400" y="223265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5"/>
                  </a:lnTo>
                  <a:lnTo>
                    <a:pt x="50800" y="235965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5"/>
                  </a:moveTo>
                  <a:lnTo>
                    <a:pt x="50800" y="223265"/>
                  </a:lnTo>
                  <a:lnTo>
                    <a:pt x="50800" y="235965"/>
                  </a:lnTo>
                  <a:lnTo>
                    <a:pt x="69850" y="235965"/>
                  </a:lnTo>
                  <a:lnTo>
                    <a:pt x="76200" y="223265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5504" y="3753612"/>
              <a:ext cx="6600444" cy="10439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1623" y="1011936"/>
              <a:ext cx="6525768" cy="1941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569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204" dirty="0">
                <a:solidFill>
                  <a:srgbClr val="FFFFFF"/>
                </a:solidFill>
              </a:rPr>
              <a:t>Recursive </a:t>
            </a:r>
            <a:r>
              <a:rPr sz="2400" spc="-175" dirty="0">
                <a:solidFill>
                  <a:srgbClr val="FFFFFF"/>
                </a:solidFill>
              </a:rPr>
              <a:t>Relationship</a:t>
            </a:r>
            <a:r>
              <a:rPr sz="2400" spc="-75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14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0679" y="1155191"/>
            <a:ext cx="6424295" cy="2682240"/>
            <a:chOff x="1630679" y="1155191"/>
            <a:chExt cx="6424295" cy="2682240"/>
          </a:xfrm>
        </p:grpSpPr>
        <p:sp>
          <p:nvSpPr>
            <p:cNvPr id="5" name="object 5"/>
            <p:cNvSpPr/>
            <p:nvPr/>
          </p:nvSpPr>
          <p:spPr>
            <a:xfrm>
              <a:off x="4270163" y="2267028"/>
              <a:ext cx="715698" cy="1353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04537" y="2273934"/>
              <a:ext cx="657860" cy="76200"/>
            </a:xfrm>
            <a:custGeom>
              <a:avLst/>
              <a:gdLst/>
              <a:ahLst/>
              <a:cxnLst/>
              <a:rect l="l" t="t" r="r" b="b"/>
              <a:pathLst>
                <a:path w="657860" h="76200">
                  <a:moveTo>
                    <a:pt x="581617" y="50748"/>
                  </a:moveTo>
                  <a:lnTo>
                    <a:pt x="581533" y="76200"/>
                  </a:lnTo>
                  <a:lnTo>
                    <a:pt x="632759" y="50800"/>
                  </a:lnTo>
                  <a:lnTo>
                    <a:pt x="594360" y="50800"/>
                  </a:lnTo>
                  <a:lnTo>
                    <a:pt x="581617" y="50748"/>
                  </a:lnTo>
                  <a:close/>
                </a:path>
                <a:path w="657860" h="76200">
                  <a:moveTo>
                    <a:pt x="581702" y="25348"/>
                  </a:moveTo>
                  <a:lnTo>
                    <a:pt x="581617" y="50748"/>
                  </a:lnTo>
                  <a:lnTo>
                    <a:pt x="594360" y="50800"/>
                  </a:lnTo>
                  <a:lnTo>
                    <a:pt x="594360" y="25400"/>
                  </a:lnTo>
                  <a:lnTo>
                    <a:pt x="581702" y="25348"/>
                  </a:lnTo>
                  <a:close/>
                </a:path>
                <a:path w="657860" h="76200">
                  <a:moveTo>
                    <a:pt x="581787" y="0"/>
                  </a:moveTo>
                  <a:lnTo>
                    <a:pt x="581702" y="25348"/>
                  </a:lnTo>
                  <a:lnTo>
                    <a:pt x="594360" y="25400"/>
                  </a:lnTo>
                  <a:lnTo>
                    <a:pt x="594360" y="50800"/>
                  </a:lnTo>
                  <a:lnTo>
                    <a:pt x="632759" y="50800"/>
                  </a:lnTo>
                  <a:lnTo>
                    <a:pt x="657860" y="38353"/>
                  </a:lnTo>
                  <a:lnTo>
                    <a:pt x="581787" y="0"/>
                  </a:lnTo>
                  <a:close/>
                </a:path>
                <a:path w="657860" h="76200">
                  <a:moveTo>
                    <a:pt x="0" y="22987"/>
                  </a:moveTo>
                  <a:lnTo>
                    <a:pt x="0" y="48387"/>
                  </a:lnTo>
                  <a:lnTo>
                    <a:pt x="581617" y="50748"/>
                  </a:lnTo>
                  <a:lnTo>
                    <a:pt x="581702" y="25348"/>
                  </a:lnTo>
                  <a:lnTo>
                    <a:pt x="0" y="22987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0679" y="1155191"/>
              <a:ext cx="2519172" cy="2682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88582" y="1847592"/>
              <a:ext cx="2366387" cy="7865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566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125" dirty="0">
                <a:solidFill>
                  <a:srgbClr val="FFFFFF"/>
                </a:solidFill>
              </a:rPr>
              <a:t>Identifying </a:t>
            </a:r>
            <a:r>
              <a:rPr sz="2400" spc="-175" dirty="0">
                <a:solidFill>
                  <a:srgbClr val="FFFFFF"/>
                </a:solidFill>
              </a:rPr>
              <a:t>Relationship</a:t>
            </a:r>
            <a:r>
              <a:rPr sz="2400" spc="-125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15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5627" y="1025652"/>
            <a:ext cx="6233160" cy="3906520"/>
            <a:chOff x="1595627" y="1025652"/>
            <a:chExt cx="6233160" cy="3906520"/>
          </a:xfrm>
        </p:grpSpPr>
        <p:sp>
          <p:nvSpPr>
            <p:cNvPr id="5" name="object 5"/>
            <p:cNvSpPr/>
            <p:nvPr/>
          </p:nvSpPr>
          <p:spPr>
            <a:xfrm>
              <a:off x="4168954" y="3214110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6333" y="3227069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6"/>
                  </a:moveTo>
                  <a:lnTo>
                    <a:pt x="0" y="223266"/>
                  </a:lnTo>
                  <a:lnTo>
                    <a:pt x="38100" y="299466"/>
                  </a:lnTo>
                  <a:lnTo>
                    <a:pt x="69850" y="235966"/>
                  </a:lnTo>
                  <a:lnTo>
                    <a:pt x="25400" y="235966"/>
                  </a:lnTo>
                  <a:lnTo>
                    <a:pt x="25400" y="223266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6"/>
                  </a:lnTo>
                  <a:lnTo>
                    <a:pt x="50800" y="235966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6"/>
                  </a:moveTo>
                  <a:lnTo>
                    <a:pt x="50800" y="223266"/>
                  </a:lnTo>
                  <a:lnTo>
                    <a:pt x="50800" y="235966"/>
                  </a:lnTo>
                  <a:lnTo>
                    <a:pt x="69850" y="235966"/>
                  </a:lnTo>
                  <a:lnTo>
                    <a:pt x="76200" y="22326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5627" y="1025652"/>
              <a:ext cx="6233160" cy="1988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5543" y="3526536"/>
              <a:ext cx="5562600" cy="1405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99922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FFFFFF"/>
                </a:solidFill>
              </a:rPr>
              <a:t>E-R </a:t>
            </a:r>
            <a:r>
              <a:rPr sz="2400" spc="-204" dirty="0">
                <a:solidFill>
                  <a:srgbClr val="FFFFFF"/>
                </a:solidFill>
              </a:rPr>
              <a:t>Diagram </a:t>
            </a:r>
            <a:r>
              <a:rPr sz="2400" spc="-550" dirty="0">
                <a:solidFill>
                  <a:srgbClr val="00AFEF"/>
                </a:solidFill>
              </a:rPr>
              <a:t>→ </a:t>
            </a:r>
            <a:r>
              <a:rPr sz="2400" spc="-175" dirty="0">
                <a:solidFill>
                  <a:srgbClr val="FFFFFF"/>
                </a:solidFill>
              </a:rPr>
              <a:t>Relational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-240" dirty="0">
                <a:solidFill>
                  <a:srgbClr val="FFFFFF"/>
                </a:solidFill>
              </a:rPr>
              <a:t>Schema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601" y="246634"/>
            <a:ext cx="21462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16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" y="1025652"/>
            <a:ext cx="89611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124" y="459435"/>
            <a:ext cx="1681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solidFill>
                  <a:srgbClr val="FFFFFF"/>
                </a:solidFill>
              </a:rPr>
              <a:t>Design</a:t>
            </a:r>
            <a:r>
              <a:rPr sz="2400" spc="-260" dirty="0">
                <a:solidFill>
                  <a:srgbClr val="FFFFFF"/>
                </a:solidFill>
              </a:rPr>
              <a:t> Phases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8614" y="3423158"/>
            <a:ext cx="1284605" cy="853440"/>
            <a:chOff x="5928614" y="3423158"/>
            <a:chExt cx="1284605" cy="853440"/>
          </a:xfrm>
        </p:grpSpPr>
        <p:sp>
          <p:nvSpPr>
            <p:cNvPr id="5" name="object 5"/>
            <p:cNvSpPr/>
            <p:nvPr/>
          </p:nvSpPr>
          <p:spPr>
            <a:xfrm>
              <a:off x="5941314" y="3435350"/>
              <a:ext cx="1259205" cy="828040"/>
            </a:xfrm>
            <a:custGeom>
              <a:avLst/>
              <a:gdLst/>
              <a:ahLst/>
              <a:cxnLst/>
              <a:rect l="l" t="t" r="r" b="b"/>
              <a:pathLst>
                <a:path w="1259204" h="828039">
                  <a:moveTo>
                    <a:pt x="1258824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125474" y="133350"/>
                  </a:lnTo>
                  <a:lnTo>
                    <a:pt x="1125474" y="828040"/>
                  </a:lnTo>
                  <a:lnTo>
                    <a:pt x="1258824" y="828040"/>
                  </a:lnTo>
                  <a:lnTo>
                    <a:pt x="1258824" y="133350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862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1314" y="3435858"/>
              <a:ext cx="1259205" cy="828040"/>
            </a:xfrm>
            <a:custGeom>
              <a:avLst/>
              <a:gdLst/>
              <a:ahLst/>
              <a:cxnLst/>
              <a:rect l="l" t="t" r="r" b="b"/>
              <a:pathLst>
                <a:path w="1259204" h="828039">
                  <a:moveTo>
                    <a:pt x="1258824" y="827532"/>
                  </a:moveTo>
                  <a:lnTo>
                    <a:pt x="1125474" y="827532"/>
                  </a:lnTo>
                  <a:lnTo>
                    <a:pt x="1125474" y="133350"/>
                  </a:lnTo>
                  <a:lnTo>
                    <a:pt x="0" y="133350"/>
                  </a:lnTo>
                  <a:lnTo>
                    <a:pt x="0" y="0"/>
                  </a:lnTo>
                  <a:lnTo>
                    <a:pt x="1258824" y="0"/>
                  </a:lnTo>
                  <a:lnTo>
                    <a:pt x="1258824" y="827532"/>
                  </a:lnTo>
                  <a:close/>
                </a:path>
              </a:pathLst>
            </a:custGeom>
            <a:ln w="25400">
              <a:solidFill>
                <a:srgbClr val="862C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02248" y="3642486"/>
            <a:ext cx="1238250" cy="45148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37185">
              <a:lnSpc>
                <a:spcPts val="1080"/>
              </a:lnSpc>
              <a:spcBef>
                <a:spcPts val="229"/>
              </a:spcBef>
            </a:pPr>
            <a:r>
              <a:rPr sz="1000" spc="-10" dirty="0">
                <a:latin typeface="Roboto"/>
                <a:cs typeface="Roboto"/>
              </a:rPr>
              <a:t>Physical-design  </a:t>
            </a:r>
            <a:r>
              <a:rPr sz="1000" spc="-5" dirty="0">
                <a:latin typeface="Roboto"/>
                <a:cs typeface="Roboto"/>
              </a:rPr>
              <a:t>Phase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065"/>
              </a:lnSpc>
            </a:pPr>
            <a:r>
              <a:rPr sz="1000" spc="-10" dirty="0">
                <a:latin typeface="Roboto"/>
                <a:cs typeface="Roboto"/>
              </a:rPr>
              <a:t>(Relational</a:t>
            </a:r>
            <a:r>
              <a:rPr sz="1000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Database)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29938" y="3045205"/>
            <a:ext cx="1834514" cy="853440"/>
            <a:chOff x="4329938" y="3045205"/>
            <a:chExt cx="1834514" cy="853440"/>
          </a:xfrm>
        </p:grpSpPr>
        <p:sp>
          <p:nvSpPr>
            <p:cNvPr id="9" name="object 9"/>
            <p:cNvSpPr/>
            <p:nvPr/>
          </p:nvSpPr>
          <p:spPr>
            <a:xfrm>
              <a:off x="5942330" y="3121405"/>
              <a:ext cx="221996" cy="23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2638" y="3058159"/>
              <a:ext cx="1379220" cy="826769"/>
            </a:xfrm>
            <a:custGeom>
              <a:avLst/>
              <a:gdLst/>
              <a:ahLst/>
              <a:cxnLst/>
              <a:rect l="l" t="t" r="r" b="b"/>
              <a:pathLst>
                <a:path w="1379220" h="826770">
                  <a:moveTo>
                    <a:pt x="137922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245870" y="133350"/>
                  </a:lnTo>
                  <a:lnTo>
                    <a:pt x="1245870" y="826770"/>
                  </a:lnTo>
                  <a:lnTo>
                    <a:pt x="1379220" y="826770"/>
                  </a:lnTo>
                  <a:lnTo>
                    <a:pt x="1379220" y="133350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A4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2638" y="3057905"/>
              <a:ext cx="1379220" cy="828040"/>
            </a:xfrm>
            <a:custGeom>
              <a:avLst/>
              <a:gdLst/>
              <a:ahLst/>
              <a:cxnLst/>
              <a:rect l="l" t="t" r="r" b="b"/>
              <a:pathLst>
                <a:path w="1379220" h="828039">
                  <a:moveTo>
                    <a:pt x="1379220" y="827532"/>
                  </a:moveTo>
                  <a:lnTo>
                    <a:pt x="1245870" y="827532"/>
                  </a:lnTo>
                  <a:lnTo>
                    <a:pt x="1245870" y="133350"/>
                  </a:lnTo>
                  <a:lnTo>
                    <a:pt x="0" y="133350"/>
                  </a:lnTo>
                  <a:lnTo>
                    <a:pt x="0" y="0"/>
                  </a:lnTo>
                  <a:lnTo>
                    <a:pt x="1379220" y="0"/>
                  </a:lnTo>
                  <a:lnTo>
                    <a:pt x="1379220" y="827532"/>
                  </a:lnTo>
                  <a:close/>
                </a:path>
              </a:pathLst>
            </a:custGeom>
            <a:ln w="25400">
              <a:solidFill>
                <a:srgbClr val="A44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09998" y="3251072"/>
            <a:ext cx="1229360" cy="3149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29"/>
              </a:spcBef>
            </a:pPr>
            <a:r>
              <a:rPr sz="1000" spc="-5" dirty="0">
                <a:latin typeface="Roboto"/>
                <a:cs typeface="Roboto"/>
              </a:rPr>
              <a:t>Logical-design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Phase  </a:t>
            </a:r>
            <a:r>
              <a:rPr sz="1000" spc="-10" dirty="0">
                <a:latin typeface="Roboto"/>
                <a:cs typeface="Roboto"/>
              </a:rPr>
              <a:t>(Relational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Schema)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87650" y="2748026"/>
            <a:ext cx="1714500" cy="853440"/>
            <a:chOff x="2787650" y="2748026"/>
            <a:chExt cx="1714500" cy="853440"/>
          </a:xfrm>
        </p:grpSpPr>
        <p:sp>
          <p:nvSpPr>
            <p:cNvPr id="14" name="object 14"/>
            <p:cNvSpPr/>
            <p:nvPr/>
          </p:nvSpPr>
          <p:spPr>
            <a:xfrm>
              <a:off x="4319269" y="2790698"/>
              <a:ext cx="182371" cy="1854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00350" y="2760979"/>
              <a:ext cx="1394460" cy="826769"/>
            </a:xfrm>
            <a:custGeom>
              <a:avLst/>
              <a:gdLst/>
              <a:ahLst/>
              <a:cxnLst/>
              <a:rect l="l" t="t" r="r" b="b"/>
              <a:pathLst>
                <a:path w="1394460" h="826770">
                  <a:moveTo>
                    <a:pt x="139446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261110" y="133350"/>
                  </a:lnTo>
                  <a:lnTo>
                    <a:pt x="1261110" y="826770"/>
                  </a:lnTo>
                  <a:lnTo>
                    <a:pt x="1394460" y="826770"/>
                  </a:lnTo>
                  <a:lnTo>
                    <a:pt x="1394460" y="133350"/>
                  </a:lnTo>
                  <a:lnTo>
                    <a:pt x="1394460" y="0"/>
                  </a:lnTo>
                  <a:close/>
                </a:path>
              </a:pathLst>
            </a:custGeom>
            <a:solidFill>
              <a:srgbClr val="B36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0350" y="2760726"/>
              <a:ext cx="1394460" cy="828040"/>
            </a:xfrm>
            <a:custGeom>
              <a:avLst/>
              <a:gdLst/>
              <a:ahLst/>
              <a:cxnLst/>
              <a:rect l="l" t="t" r="r" b="b"/>
              <a:pathLst>
                <a:path w="1394460" h="828039">
                  <a:moveTo>
                    <a:pt x="1394460" y="827532"/>
                  </a:moveTo>
                  <a:lnTo>
                    <a:pt x="1261110" y="827532"/>
                  </a:lnTo>
                  <a:lnTo>
                    <a:pt x="1261110" y="133350"/>
                  </a:lnTo>
                  <a:lnTo>
                    <a:pt x="0" y="133350"/>
                  </a:lnTo>
                  <a:lnTo>
                    <a:pt x="0" y="0"/>
                  </a:lnTo>
                  <a:lnTo>
                    <a:pt x="1394460" y="0"/>
                  </a:lnTo>
                  <a:lnTo>
                    <a:pt x="1394460" y="827532"/>
                  </a:lnTo>
                  <a:close/>
                </a:path>
              </a:pathLst>
            </a:custGeom>
            <a:ln w="25400">
              <a:solidFill>
                <a:srgbClr val="B36E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00350" y="2894076"/>
            <a:ext cx="1248410" cy="6946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3815" marR="146685">
              <a:lnSpc>
                <a:spcPts val="1080"/>
              </a:lnSpc>
              <a:spcBef>
                <a:spcPts val="505"/>
              </a:spcBef>
            </a:pPr>
            <a:r>
              <a:rPr sz="1000" spc="-5" dirty="0">
                <a:latin typeface="Roboto"/>
                <a:cs typeface="Roboto"/>
              </a:rPr>
              <a:t>C</a:t>
            </a:r>
            <a:r>
              <a:rPr sz="1000" spc="-10" dirty="0">
                <a:latin typeface="Roboto"/>
                <a:cs typeface="Roboto"/>
              </a:rPr>
              <a:t>oncept</a:t>
            </a:r>
            <a:r>
              <a:rPr sz="1000" spc="-5" dirty="0">
                <a:latin typeface="Roboto"/>
                <a:cs typeface="Roboto"/>
              </a:rPr>
              <a:t>ua</a:t>
            </a:r>
            <a:r>
              <a:rPr sz="1000" spc="-10" dirty="0">
                <a:latin typeface="Roboto"/>
                <a:cs typeface="Roboto"/>
              </a:rPr>
              <a:t>l</a:t>
            </a:r>
            <a:r>
              <a:rPr sz="1000" spc="-5" dirty="0">
                <a:latin typeface="Roboto"/>
                <a:cs typeface="Roboto"/>
              </a:rPr>
              <a:t>-des</a:t>
            </a:r>
            <a:r>
              <a:rPr sz="1000" spc="-10" dirty="0">
                <a:latin typeface="Roboto"/>
                <a:cs typeface="Roboto"/>
              </a:rPr>
              <a:t>ign  </a:t>
            </a:r>
            <a:r>
              <a:rPr sz="1000" spc="-5" dirty="0">
                <a:latin typeface="Roboto"/>
                <a:cs typeface="Roboto"/>
              </a:rPr>
              <a:t>Phase</a:t>
            </a:r>
            <a:endParaRPr sz="1000">
              <a:latin typeface="Roboto"/>
              <a:cs typeface="Roboto"/>
            </a:endParaRPr>
          </a:p>
          <a:p>
            <a:pPr marL="43815">
              <a:lnSpc>
                <a:spcPts val="1065"/>
              </a:lnSpc>
            </a:pPr>
            <a:r>
              <a:rPr sz="1000" spc="-10" dirty="0">
                <a:latin typeface="Roboto"/>
                <a:cs typeface="Roboto"/>
              </a:rPr>
              <a:t>(ER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Diagram)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4358" y="2395982"/>
            <a:ext cx="1336040" cy="695960"/>
            <a:chOff x="1594358" y="2395982"/>
            <a:chExt cx="1336040" cy="695960"/>
          </a:xfrm>
        </p:grpSpPr>
        <p:sp>
          <p:nvSpPr>
            <p:cNvPr id="19" name="object 19"/>
            <p:cNvSpPr/>
            <p:nvPr/>
          </p:nvSpPr>
          <p:spPr>
            <a:xfrm>
              <a:off x="2775458" y="2510282"/>
              <a:ext cx="154940" cy="177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7058" y="2409189"/>
              <a:ext cx="1068705" cy="670560"/>
            </a:xfrm>
            <a:custGeom>
              <a:avLst/>
              <a:gdLst/>
              <a:ahLst/>
              <a:cxnLst/>
              <a:rect l="l" t="t" r="r" b="b"/>
              <a:pathLst>
                <a:path w="1068705" h="670560">
                  <a:moveTo>
                    <a:pt x="1068324" y="0"/>
                  </a:moveTo>
                  <a:lnTo>
                    <a:pt x="0" y="0"/>
                  </a:lnTo>
                  <a:lnTo>
                    <a:pt x="0" y="107950"/>
                  </a:lnTo>
                  <a:lnTo>
                    <a:pt x="960247" y="107950"/>
                  </a:lnTo>
                  <a:lnTo>
                    <a:pt x="960247" y="670560"/>
                  </a:lnTo>
                  <a:lnTo>
                    <a:pt x="1068324" y="670560"/>
                  </a:lnTo>
                  <a:lnTo>
                    <a:pt x="1068324" y="10795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BD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7058" y="2408682"/>
              <a:ext cx="1068705" cy="670560"/>
            </a:xfrm>
            <a:custGeom>
              <a:avLst/>
              <a:gdLst/>
              <a:ahLst/>
              <a:cxnLst/>
              <a:rect l="l" t="t" r="r" b="b"/>
              <a:pathLst>
                <a:path w="1068705" h="670560">
                  <a:moveTo>
                    <a:pt x="1068323" y="670560"/>
                  </a:moveTo>
                  <a:lnTo>
                    <a:pt x="960247" y="670560"/>
                  </a:lnTo>
                  <a:lnTo>
                    <a:pt x="960247" y="108076"/>
                  </a:lnTo>
                  <a:lnTo>
                    <a:pt x="0" y="108076"/>
                  </a:lnTo>
                  <a:lnTo>
                    <a:pt x="0" y="0"/>
                  </a:lnTo>
                  <a:lnTo>
                    <a:pt x="1068323" y="0"/>
                  </a:lnTo>
                  <a:lnTo>
                    <a:pt x="1068323" y="670560"/>
                  </a:lnTo>
                  <a:close/>
                </a:path>
              </a:pathLst>
            </a:custGeom>
            <a:ln w="25399">
              <a:solidFill>
                <a:srgbClr val="BD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07058" y="2516758"/>
            <a:ext cx="948055" cy="5626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172720">
              <a:lnSpc>
                <a:spcPts val="1080"/>
              </a:lnSpc>
              <a:spcBef>
                <a:spcPts val="625"/>
              </a:spcBef>
            </a:pPr>
            <a:r>
              <a:rPr sz="1000" spc="-10" dirty="0">
                <a:latin typeface="Roboto"/>
                <a:cs typeface="Roboto"/>
              </a:rPr>
              <a:t>User  Requirement</a:t>
            </a:r>
            <a:r>
              <a:rPr sz="1000" spc="-5" dirty="0">
                <a:latin typeface="Roboto"/>
                <a:cs typeface="Roboto"/>
              </a:rPr>
              <a:t>s  </a:t>
            </a:r>
            <a:r>
              <a:rPr sz="1000" spc="-10" dirty="0">
                <a:latin typeface="Roboto"/>
                <a:cs typeface="Roboto"/>
              </a:rPr>
              <a:t>Specification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92245" y="1733941"/>
            <a:ext cx="1159421" cy="137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3684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FFFFFF"/>
                </a:solidFill>
              </a:rPr>
              <a:t>Database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140" dirty="0">
                <a:solidFill>
                  <a:srgbClr val="00AFEF"/>
                </a:solidFill>
              </a:rPr>
              <a:t>&amp; </a:t>
            </a:r>
            <a:r>
              <a:rPr sz="2400" spc="-229" dirty="0">
                <a:solidFill>
                  <a:srgbClr val="FFFFFF"/>
                </a:solidFill>
              </a:rPr>
              <a:t>Data</a:t>
            </a:r>
            <a:r>
              <a:rPr sz="2400" spc="-210" dirty="0">
                <a:solidFill>
                  <a:srgbClr val="FFFFFF"/>
                </a:solidFill>
              </a:rPr>
              <a:t> Model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1665" y="1172971"/>
            <a:ext cx="8363584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Database</a:t>
            </a:r>
            <a:r>
              <a:rPr sz="1200" spc="-10" dirty="0">
                <a:solidFill>
                  <a:srgbClr val="FF660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Schema</a:t>
            </a:r>
            <a:endParaRPr sz="1200">
              <a:latin typeface="Roboto"/>
              <a:cs typeface="Roboto"/>
            </a:endParaRPr>
          </a:p>
          <a:p>
            <a:pPr marL="8890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Describes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overall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of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database at different levels(physical, logical,</a:t>
            </a:r>
            <a:r>
              <a:rPr sz="1200" spc="9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view)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6600"/>
                </a:solidFill>
                <a:latin typeface="Roboto"/>
                <a:cs typeface="Roboto"/>
              </a:rPr>
              <a:t>Data</a:t>
            </a:r>
            <a:r>
              <a:rPr sz="1200" spc="-20" dirty="0">
                <a:solidFill>
                  <a:srgbClr val="FF660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6600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  <a:p>
            <a:pPr marL="889000">
              <a:lnSpc>
                <a:spcPct val="100000"/>
              </a:lnSpc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Describes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way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to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design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database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at physical,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logical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 view level.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It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collection of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conceptual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tools</a:t>
            </a:r>
            <a:r>
              <a:rPr sz="1200" spc="16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languages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describing data, data relationships, data semantics, and consistency</a:t>
            </a:r>
            <a:r>
              <a:rPr sz="1200" spc="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constraints.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" y="2940288"/>
            <a:ext cx="3672840" cy="5448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High-level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conceptual data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model </a:t>
            </a:r>
            <a:r>
              <a:rPr sz="1200" spc="2020" dirty="0">
                <a:solidFill>
                  <a:srgbClr val="FF6600"/>
                </a:solidFill>
                <a:latin typeface="Wingdings"/>
                <a:cs typeface="Wingdings"/>
              </a:rPr>
              <a:t>→</a:t>
            </a:r>
            <a:r>
              <a:rPr sz="1200" spc="4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ER Model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Record based logical data model </a:t>
            </a:r>
            <a:r>
              <a:rPr sz="1200" spc="2014" dirty="0">
                <a:solidFill>
                  <a:srgbClr val="FF6600"/>
                </a:solidFill>
                <a:latin typeface="Wingdings"/>
                <a:cs typeface="Wingdings"/>
              </a:rPr>
              <a:t>→</a:t>
            </a:r>
            <a:r>
              <a:rPr sz="1200" spc="1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Relational  </a:t>
            </a:r>
            <a:r>
              <a:rPr sz="1200" spc="-365" dirty="0">
                <a:solidFill>
                  <a:srgbClr val="212121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01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FFFFFF"/>
                </a:solidFill>
              </a:rPr>
              <a:t>E-R </a:t>
            </a:r>
            <a:r>
              <a:rPr sz="2400" spc="-204" dirty="0">
                <a:solidFill>
                  <a:srgbClr val="FFFFFF"/>
                </a:solidFill>
              </a:rPr>
              <a:t>Diagram </a:t>
            </a:r>
            <a:r>
              <a:rPr sz="2400" spc="-240" dirty="0">
                <a:solidFill>
                  <a:srgbClr val="00AFEF"/>
                </a:solidFill>
              </a:rPr>
              <a:t>vs </a:t>
            </a:r>
            <a:r>
              <a:rPr sz="2400" spc="-175" dirty="0">
                <a:solidFill>
                  <a:srgbClr val="FFFFFF"/>
                </a:solidFill>
              </a:rPr>
              <a:t>Relational</a:t>
            </a:r>
            <a:r>
              <a:rPr sz="2400" spc="-75" dirty="0">
                <a:solidFill>
                  <a:srgbClr val="FFFFFF"/>
                </a:solidFill>
              </a:rPr>
              <a:t> </a:t>
            </a:r>
            <a:r>
              <a:rPr sz="2400" spc="-240" dirty="0">
                <a:solidFill>
                  <a:srgbClr val="FFFFFF"/>
                </a:solidFill>
              </a:rPr>
              <a:t>Schema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811" y="3937000"/>
            <a:ext cx="8488045" cy="0"/>
          </a:xfrm>
          <a:custGeom>
            <a:avLst/>
            <a:gdLst/>
            <a:ahLst/>
            <a:cxnLst/>
            <a:rect l="l" t="t" r="r" b="b"/>
            <a:pathLst>
              <a:path w="8488045">
                <a:moveTo>
                  <a:pt x="0" y="0"/>
                </a:moveTo>
                <a:lnTo>
                  <a:pt x="8487968" y="0"/>
                </a:lnTo>
              </a:path>
            </a:pathLst>
          </a:custGeom>
          <a:ln w="12700">
            <a:solidFill>
              <a:srgbClr val="3981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811" y="1103757"/>
          <a:ext cx="8487409" cy="246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9375"/>
                <a:gridCol w="4598034"/>
              </a:tblGrid>
              <a:tr h="444880">
                <a:tc>
                  <a:txBody>
                    <a:bodyPr/>
                    <a:lstStyle/>
                    <a:p>
                      <a:pPr marL="3530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latin typeface="Roboto"/>
                          <a:cs typeface="Roboto"/>
                        </a:rPr>
                        <a:t>ER </a:t>
                      </a:r>
                      <a:r>
                        <a:rPr sz="1200" b="1" spc="-5" dirty="0">
                          <a:latin typeface="Roboto"/>
                          <a:cs typeface="Roboto"/>
                        </a:rPr>
                        <a:t>Diagram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latin typeface="Roboto"/>
                          <a:cs typeface="Roboto"/>
                        </a:rPr>
                        <a:t>Relational</a:t>
                      </a:r>
                      <a:r>
                        <a:rPr sz="1200" b="1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b="1" dirty="0">
                          <a:latin typeface="Roboto"/>
                          <a:cs typeface="Roboto"/>
                        </a:rPr>
                        <a:t>Schema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lnB w="12700">
                      <a:solidFill>
                        <a:srgbClr val="3981B9"/>
                      </a:solidFill>
                      <a:prstDash val="solid"/>
                    </a:lnB>
                  </a:tcPr>
                </a:tc>
              </a:tr>
              <a:tr h="1795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main components of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ER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Model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are: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Entity Set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set of similar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entities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Relationship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Set –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set of similar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relationships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Attributes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–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including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different types of</a:t>
                      </a:r>
                      <a:r>
                        <a:rPr sz="12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keys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solidFill>
                      <a:srgbClr val="D7E5F1"/>
                    </a:solidFill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Roboto"/>
                          <a:cs typeface="Roboto"/>
                        </a:rPr>
                        <a:t>The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main components of Relational Model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are: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73279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Relations (tables)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73279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Tuple (row,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unordered)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73279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Attributes (columns,</a:t>
                      </a:r>
                      <a:r>
                        <a:rPr sz="12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10" dirty="0">
                          <a:latin typeface="Roboto"/>
                          <a:cs typeface="Roboto"/>
                        </a:rPr>
                        <a:t>unordered)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73279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Domain (column type)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73279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Primary</a:t>
                      </a:r>
                      <a:r>
                        <a:rPr sz="120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Key</a:t>
                      </a:r>
                      <a:endParaRPr sz="1200">
                        <a:latin typeface="Roboto"/>
                        <a:cs typeface="Roboto"/>
                      </a:endParaRPr>
                    </a:p>
                    <a:p>
                      <a:pPr marL="732790" indent="-287020">
                        <a:lnSpc>
                          <a:spcPct val="100000"/>
                        </a:lnSpc>
                        <a:buClr>
                          <a:srgbClr val="FF6600"/>
                        </a:buClr>
                        <a:buFont typeface="Arial"/>
                        <a:buChar char="•"/>
                        <a:tabLst>
                          <a:tab pos="732790" algn="l"/>
                          <a:tab pos="733425" algn="l"/>
                        </a:tabLst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Foreign</a:t>
                      </a:r>
                      <a:r>
                        <a:rPr sz="120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Key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3981B9"/>
                      </a:solidFill>
                      <a:prstDash val="solid"/>
                    </a:lnT>
                    <a:solidFill>
                      <a:srgbClr val="D7E5F1"/>
                    </a:solidFill>
                  </a:tcPr>
                </a:tc>
              </a:tr>
              <a:tr h="228850">
                <a:tc>
                  <a:txBody>
                    <a:bodyPr/>
                    <a:lstStyle/>
                    <a:p>
                      <a:pPr marL="91440">
                        <a:lnSpc>
                          <a:spcPts val="1395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ER Model describes Mapping</a:t>
                      </a:r>
                      <a:r>
                        <a:rPr sz="1200" spc="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Cardinality.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395"/>
                        </a:lnSpc>
                        <a:spcBef>
                          <a:spcPts val="305"/>
                        </a:spcBef>
                      </a:pPr>
                      <a:r>
                        <a:rPr sz="1200" spc="-5" dirty="0">
                          <a:latin typeface="Roboto"/>
                          <a:cs typeface="Roboto"/>
                        </a:rPr>
                        <a:t>Relational Model does not describe Mapping</a:t>
                      </a:r>
                      <a:r>
                        <a:rPr sz="1200" spc="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Cardinality.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3873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01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FFFFFF"/>
                </a:solidFill>
              </a:rPr>
              <a:t>E-R </a:t>
            </a:r>
            <a:r>
              <a:rPr sz="2400" spc="-204" dirty="0">
                <a:solidFill>
                  <a:srgbClr val="FFFFFF"/>
                </a:solidFill>
              </a:rPr>
              <a:t>Diagram </a:t>
            </a:r>
            <a:r>
              <a:rPr sz="2400" spc="-240" dirty="0">
                <a:solidFill>
                  <a:srgbClr val="00AFEF"/>
                </a:solidFill>
              </a:rPr>
              <a:t>vs </a:t>
            </a:r>
            <a:r>
              <a:rPr sz="2400" spc="-175" dirty="0">
                <a:solidFill>
                  <a:srgbClr val="FFFFFF"/>
                </a:solidFill>
              </a:rPr>
              <a:t>Relational</a:t>
            </a:r>
            <a:r>
              <a:rPr sz="2400" spc="-75" dirty="0">
                <a:solidFill>
                  <a:srgbClr val="FFFFFF"/>
                </a:solidFill>
              </a:rPr>
              <a:t> </a:t>
            </a:r>
            <a:r>
              <a:rPr sz="2400" spc="-240" dirty="0">
                <a:solidFill>
                  <a:srgbClr val="FFFFFF"/>
                </a:solidFill>
              </a:rPr>
              <a:t>Schema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8219" y="1312163"/>
            <a:ext cx="6937375" cy="3607435"/>
            <a:chOff x="998219" y="1312163"/>
            <a:chExt cx="6937375" cy="3607435"/>
          </a:xfrm>
        </p:grpSpPr>
        <p:sp>
          <p:nvSpPr>
            <p:cNvPr id="5" name="object 5"/>
            <p:cNvSpPr/>
            <p:nvPr/>
          </p:nvSpPr>
          <p:spPr>
            <a:xfrm>
              <a:off x="998219" y="1312163"/>
              <a:ext cx="6937248" cy="1952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4059" y="3363468"/>
              <a:ext cx="5718047" cy="1556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9110" y="1103198"/>
            <a:ext cx="11423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6600"/>
                </a:solidFill>
                <a:latin typeface="Arial"/>
                <a:cs typeface="Arial"/>
              </a:rPr>
              <a:t>ER Diagram</a:t>
            </a:r>
            <a:r>
              <a:rPr sz="1400" b="1" spc="-10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10" y="3242894"/>
            <a:ext cx="17113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6600"/>
                </a:solidFill>
                <a:latin typeface="Arial"/>
                <a:cs typeface="Arial"/>
              </a:rPr>
              <a:t>Relational Schema</a:t>
            </a:r>
            <a:r>
              <a:rPr sz="1400" b="1" spc="-14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6600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478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165" dirty="0">
                <a:solidFill>
                  <a:srgbClr val="FFFFFF"/>
                </a:solidFill>
              </a:rPr>
              <a:t>Strong </a:t>
            </a:r>
            <a:r>
              <a:rPr sz="2400" spc="-120" dirty="0">
                <a:solidFill>
                  <a:srgbClr val="FFFFFF"/>
                </a:solidFill>
              </a:rPr>
              <a:t>Entity</a:t>
            </a:r>
            <a:r>
              <a:rPr sz="2400" spc="-150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8235" y="1063752"/>
            <a:ext cx="4357370" cy="3855720"/>
            <a:chOff x="1888235" y="1063752"/>
            <a:chExt cx="4357370" cy="3855720"/>
          </a:xfrm>
        </p:grpSpPr>
        <p:sp>
          <p:nvSpPr>
            <p:cNvPr id="5" name="object 5"/>
            <p:cNvSpPr/>
            <p:nvPr/>
          </p:nvSpPr>
          <p:spPr>
            <a:xfrm>
              <a:off x="1888235" y="1063752"/>
              <a:ext cx="4357116" cy="19095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2551" y="3645408"/>
              <a:ext cx="2348483" cy="1274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2671" y="3084537"/>
              <a:ext cx="233172" cy="621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2808" y="3106674"/>
              <a:ext cx="76200" cy="464820"/>
            </a:xfrm>
            <a:custGeom>
              <a:avLst/>
              <a:gdLst/>
              <a:ahLst/>
              <a:cxnLst/>
              <a:rect l="l" t="t" r="r" b="b"/>
              <a:pathLst>
                <a:path w="76200" h="464820">
                  <a:moveTo>
                    <a:pt x="25470" y="388619"/>
                  </a:moveTo>
                  <a:lnTo>
                    <a:pt x="0" y="388746"/>
                  </a:lnTo>
                  <a:lnTo>
                    <a:pt x="38480" y="464819"/>
                  </a:lnTo>
                  <a:lnTo>
                    <a:pt x="69809" y="401319"/>
                  </a:lnTo>
                  <a:lnTo>
                    <a:pt x="25526" y="401319"/>
                  </a:lnTo>
                  <a:lnTo>
                    <a:pt x="25470" y="388619"/>
                  </a:lnTo>
                  <a:close/>
                </a:path>
                <a:path w="76200" h="464820">
                  <a:moveTo>
                    <a:pt x="50870" y="388492"/>
                  </a:moveTo>
                  <a:lnTo>
                    <a:pt x="25470" y="388619"/>
                  </a:lnTo>
                  <a:lnTo>
                    <a:pt x="25526" y="401319"/>
                  </a:lnTo>
                  <a:lnTo>
                    <a:pt x="50926" y="401193"/>
                  </a:lnTo>
                  <a:lnTo>
                    <a:pt x="50870" y="388492"/>
                  </a:lnTo>
                  <a:close/>
                </a:path>
                <a:path w="76200" h="464820">
                  <a:moveTo>
                    <a:pt x="76200" y="388365"/>
                  </a:moveTo>
                  <a:lnTo>
                    <a:pt x="50870" y="388492"/>
                  </a:lnTo>
                  <a:lnTo>
                    <a:pt x="50926" y="401193"/>
                  </a:lnTo>
                  <a:lnTo>
                    <a:pt x="25526" y="401319"/>
                  </a:lnTo>
                  <a:lnTo>
                    <a:pt x="69809" y="401319"/>
                  </a:lnTo>
                  <a:lnTo>
                    <a:pt x="76200" y="388365"/>
                  </a:lnTo>
                  <a:close/>
                </a:path>
                <a:path w="76200" h="464820">
                  <a:moveTo>
                    <a:pt x="49149" y="0"/>
                  </a:moveTo>
                  <a:lnTo>
                    <a:pt x="23749" y="0"/>
                  </a:lnTo>
                  <a:lnTo>
                    <a:pt x="25470" y="388619"/>
                  </a:lnTo>
                  <a:lnTo>
                    <a:pt x="50870" y="388492"/>
                  </a:lnTo>
                  <a:lnTo>
                    <a:pt x="49149" y="0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357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250" dirty="0">
                <a:solidFill>
                  <a:srgbClr val="FFFFFF"/>
                </a:solidFill>
              </a:rPr>
              <a:t>Weak </a:t>
            </a:r>
            <a:r>
              <a:rPr sz="2400" spc="-120" dirty="0">
                <a:solidFill>
                  <a:srgbClr val="FFFFFF"/>
                </a:solidFill>
              </a:rPr>
              <a:t>Entity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spc="-204" dirty="0">
                <a:solidFill>
                  <a:srgbClr val="FFFFFF"/>
                </a:solidFill>
              </a:rPr>
              <a:t>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363" y="1008888"/>
            <a:ext cx="8598535" cy="3910965"/>
            <a:chOff x="245363" y="1008888"/>
            <a:chExt cx="8598535" cy="3910965"/>
          </a:xfrm>
        </p:grpSpPr>
        <p:sp>
          <p:nvSpPr>
            <p:cNvPr id="5" name="object 5"/>
            <p:cNvSpPr/>
            <p:nvPr/>
          </p:nvSpPr>
          <p:spPr>
            <a:xfrm>
              <a:off x="4106470" y="3107430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49" y="3120389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6"/>
                  </a:moveTo>
                  <a:lnTo>
                    <a:pt x="0" y="223266"/>
                  </a:lnTo>
                  <a:lnTo>
                    <a:pt x="38100" y="299466"/>
                  </a:lnTo>
                  <a:lnTo>
                    <a:pt x="69850" y="235966"/>
                  </a:lnTo>
                  <a:lnTo>
                    <a:pt x="25400" y="235966"/>
                  </a:lnTo>
                  <a:lnTo>
                    <a:pt x="25400" y="223266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6"/>
                  </a:lnTo>
                  <a:lnTo>
                    <a:pt x="50800" y="235966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6"/>
                  </a:moveTo>
                  <a:lnTo>
                    <a:pt x="50800" y="223266"/>
                  </a:lnTo>
                  <a:lnTo>
                    <a:pt x="50800" y="235966"/>
                  </a:lnTo>
                  <a:lnTo>
                    <a:pt x="69850" y="235966"/>
                  </a:lnTo>
                  <a:lnTo>
                    <a:pt x="76200" y="22326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5363" y="1008888"/>
              <a:ext cx="8598407" cy="2113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359" y="3544823"/>
              <a:ext cx="7377683" cy="1374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857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195" dirty="0">
                <a:solidFill>
                  <a:srgbClr val="FFFFFF"/>
                </a:solidFill>
              </a:rPr>
              <a:t>Composite</a:t>
            </a:r>
            <a:r>
              <a:rPr sz="2400" spc="-114" dirty="0">
                <a:solidFill>
                  <a:srgbClr val="FFFFFF"/>
                </a:solidFill>
              </a:rPr>
              <a:t> </a:t>
            </a:r>
            <a:r>
              <a:rPr sz="2400" spc="-95" dirty="0">
                <a:solidFill>
                  <a:srgbClr val="FFFFFF"/>
                </a:solidFill>
              </a:rPr>
              <a:t>Attribute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9195" y="999744"/>
            <a:ext cx="4680585" cy="3919854"/>
            <a:chOff x="1949195" y="999744"/>
            <a:chExt cx="4680585" cy="3919854"/>
          </a:xfrm>
        </p:grpSpPr>
        <p:sp>
          <p:nvSpPr>
            <p:cNvPr id="5" name="object 5"/>
            <p:cNvSpPr/>
            <p:nvPr/>
          </p:nvSpPr>
          <p:spPr>
            <a:xfrm>
              <a:off x="4106470" y="3107430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3120389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6"/>
                  </a:moveTo>
                  <a:lnTo>
                    <a:pt x="0" y="223266"/>
                  </a:lnTo>
                  <a:lnTo>
                    <a:pt x="38100" y="299466"/>
                  </a:lnTo>
                  <a:lnTo>
                    <a:pt x="69850" y="235966"/>
                  </a:lnTo>
                  <a:lnTo>
                    <a:pt x="25400" y="235966"/>
                  </a:lnTo>
                  <a:lnTo>
                    <a:pt x="25400" y="223266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6"/>
                  </a:lnTo>
                  <a:lnTo>
                    <a:pt x="50800" y="235966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6"/>
                  </a:moveTo>
                  <a:lnTo>
                    <a:pt x="50800" y="223266"/>
                  </a:lnTo>
                  <a:lnTo>
                    <a:pt x="50800" y="235966"/>
                  </a:lnTo>
                  <a:lnTo>
                    <a:pt x="69850" y="235966"/>
                  </a:lnTo>
                  <a:lnTo>
                    <a:pt x="76200" y="22326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9167" y="3410711"/>
              <a:ext cx="2081783" cy="1508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9195" y="999744"/>
              <a:ext cx="4680204" cy="2334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944" y="447243"/>
            <a:ext cx="4950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</a:rPr>
              <a:t>Relational </a:t>
            </a:r>
            <a:r>
              <a:rPr sz="2400" spc="-240" dirty="0">
                <a:solidFill>
                  <a:srgbClr val="FFFFFF"/>
                </a:solidFill>
              </a:rPr>
              <a:t>Schema </a:t>
            </a:r>
            <a:r>
              <a:rPr sz="2400" spc="-445" dirty="0">
                <a:solidFill>
                  <a:srgbClr val="00AFEF"/>
                </a:solidFill>
              </a:rPr>
              <a:t>&gt;&gt; </a:t>
            </a:r>
            <a:r>
              <a:rPr sz="2400" spc="-155" dirty="0">
                <a:solidFill>
                  <a:srgbClr val="FFFFFF"/>
                </a:solidFill>
              </a:rPr>
              <a:t>Multivalued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spc="-95" dirty="0">
                <a:solidFill>
                  <a:srgbClr val="FFFFFF"/>
                </a:solidFill>
              </a:rPr>
              <a:t>Attribute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7845" y="246634"/>
            <a:ext cx="12001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9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2139" y="1025652"/>
            <a:ext cx="4762500" cy="3893820"/>
            <a:chOff x="1882139" y="1025652"/>
            <a:chExt cx="4762500" cy="3893820"/>
          </a:xfrm>
        </p:grpSpPr>
        <p:sp>
          <p:nvSpPr>
            <p:cNvPr id="5" name="object 5"/>
            <p:cNvSpPr/>
            <p:nvPr/>
          </p:nvSpPr>
          <p:spPr>
            <a:xfrm>
              <a:off x="4106470" y="3107430"/>
              <a:ext cx="126361" cy="3554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850" y="3120390"/>
              <a:ext cx="76200" cy="299720"/>
            </a:xfrm>
            <a:custGeom>
              <a:avLst/>
              <a:gdLst/>
              <a:ahLst/>
              <a:cxnLst/>
              <a:rect l="l" t="t" r="r" b="b"/>
              <a:pathLst>
                <a:path w="76200" h="299720">
                  <a:moveTo>
                    <a:pt x="25400" y="223266"/>
                  </a:moveTo>
                  <a:lnTo>
                    <a:pt x="0" y="223266"/>
                  </a:lnTo>
                  <a:lnTo>
                    <a:pt x="38100" y="299466"/>
                  </a:lnTo>
                  <a:lnTo>
                    <a:pt x="69850" y="235966"/>
                  </a:lnTo>
                  <a:lnTo>
                    <a:pt x="25400" y="235966"/>
                  </a:lnTo>
                  <a:lnTo>
                    <a:pt x="25400" y="223266"/>
                  </a:lnTo>
                  <a:close/>
                </a:path>
                <a:path w="76200" h="299720">
                  <a:moveTo>
                    <a:pt x="50800" y="0"/>
                  </a:moveTo>
                  <a:lnTo>
                    <a:pt x="25400" y="0"/>
                  </a:lnTo>
                  <a:lnTo>
                    <a:pt x="25400" y="235966"/>
                  </a:lnTo>
                  <a:lnTo>
                    <a:pt x="50800" y="235966"/>
                  </a:lnTo>
                  <a:lnTo>
                    <a:pt x="50800" y="0"/>
                  </a:lnTo>
                  <a:close/>
                </a:path>
                <a:path w="76200" h="299720">
                  <a:moveTo>
                    <a:pt x="76200" y="223266"/>
                  </a:moveTo>
                  <a:lnTo>
                    <a:pt x="50800" y="223266"/>
                  </a:lnTo>
                  <a:lnTo>
                    <a:pt x="50800" y="235966"/>
                  </a:lnTo>
                  <a:lnTo>
                    <a:pt x="69850" y="235966"/>
                  </a:lnTo>
                  <a:lnTo>
                    <a:pt x="76200" y="223266"/>
                  </a:lnTo>
                  <a:close/>
                </a:path>
              </a:pathLst>
            </a:custGeom>
            <a:solidFill>
              <a:srgbClr val="9533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2139" y="1025652"/>
              <a:ext cx="4578096" cy="21823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3099" y="3732275"/>
              <a:ext cx="4701540" cy="1187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288</Words>
  <Application>Microsoft Office PowerPoint</Application>
  <PresentationFormat>On-screen Show (16:9)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Design Phases</vt:lpstr>
      <vt:lpstr>Database Schema &amp; Data Model</vt:lpstr>
      <vt:lpstr>E-R Diagram vs Relational Schema</vt:lpstr>
      <vt:lpstr>E-R Diagram vs Relational Schema</vt:lpstr>
      <vt:lpstr>Relational Schema &gt;&gt; Strong Entity Set</vt:lpstr>
      <vt:lpstr>Relational Schema &gt;&gt; Weak Entity Set</vt:lpstr>
      <vt:lpstr>Relational Schema &gt;&gt; Composite Attribute</vt:lpstr>
      <vt:lpstr>Relational Schema &gt;&gt; Multivalued Attribute</vt:lpstr>
      <vt:lpstr>Relational Schema &gt;&gt; Derived Attribute</vt:lpstr>
      <vt:lpstr>Relational Schema &gt;&gt; One to One Relationship Set</vt:lpstr>
      <vt:lpstr>Relational Schema &gt;&gt; One to Many Relationship Set</vt:lpstr>
      <vt:lpstr>Relational Schema &gt;&gt; Many to Many Relationship Set</vt:lpstr>
      <vt:lpstr>Relational Schema &gt;&gt; Recursive Relationship Set</vt:lpstr>
      <vt:lpstr>Relational Schema &gt;&gt; Identifying Relationship Set</vt:lpstr>
      <vt:lpstr>E-R Diagram → Relational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: CSI 217</dc:title>
  <dc:creator>Mohammad Imam Hossain</dc:creator>
  <cp:lastModifiedBy>user</cp:lastModifiedBy>
  <cp:revision>1</cp:revision>
  <dcterms:created xsi:type="dcterms:W3CDTF">2022-10-31T02:26:13Z</dcterms:created>
  <dcterms:modified xsi:type="dcterms:W3CDTF">2022-10-31T02:39:02Z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2022-10-31T00:00:00Z</vt:filetime>
  </property>
</Properties>
</file>