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541425" y="630225"/>
            <a:ext cx="8161800" cy="19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800"/>
              <a:t>Project Title: </a:t>
            </a:r>
            <a:r>
              <a:rPr lang="en" sz="3800" u="sng">
                <a:solidFill>
                  <a:schemeClr val="dk2"/>
                </a:solidFill>
                <a:latin typeface="Times New Roman"/>
                <a:ea typeface="Times New Roman"/>
                <a:cs typeface="Times New Roman"/>
                <a:sym typeface="Times New Roman"/>
              </a:rPr>
              <a:t>Exploratory Data Analysis (EDA) for Real Estate Pricing</a:t>
            </a:r>
            <a:endParaRPr sz="3800"/>
          </a:p>
          <a:p>
            <a:pPr indent="0" lvl="0" marL="0" rtl="0" algn="l">
              <a:spcBef>
                <a:spcPts val="0"/>
              </a:spcBef>
              <a:spcAft>
                <a:spcPts val="0"/>
              </a:spcAft>
              <a:buNone/>
            </a:pPr>
            <a:r>
              <a:t/>
            </a:r>
            <a:endParaRPr sz="3800"/>
          </a:p>
          <a:p>
            <a:pPr indent="0" lvl="0" marL="0" rtl="0" algn="l">
              <a:spcBef>
                <a:spcPts val="0"/>
              </a:spcBef>
              <a:spcAft>
                <a:spcPts val="0"/>
              </a:spcAft>
              <a:buClr>
                <a:schemeClr val="dk2"/>
              </a:buClr>
              <a:buSzPts val="1100"/>
              <a:buFont typeface="Arial"/>
              <a:buNone/>
            </a:pPr>
            <a:r>
              <a:rPr lang="en" sz="3800"/>
              <a:t>By Riya Gadia</a:t>
            </a:r>
            <a:endParaRPr sz="3800"/>
          </a:p>
          <a:p>
            <a:pPr indent="0" lvl="0" marL="0" rtl="0" algn="l">
              <a:spcBef>
                <a:spcPts val="0"/>
              </a:spcBef>
              <a:spcAft>
                <a:spcPts val="0"/>
              </a:spcAft>
              <a:buNone/>
            </a:pPr>
            <a:r>
              <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4294967295" type="title"/>
          </p:nvPr>
        </p:nvSpPr>
        <p:spPr>
          <a:xfrm>
            <a:off x="535775" y="3662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8" name="Google Shape;78;p14"/>
          <p:cNvSpPr txBox="1"/>
          <p:nvPr>
            <p:ph idx="4294967295" type="title"/>
          </p:nvPr>
        </p:nvSpPr>
        <p:spPr>
          <a:xfrm>
            <a:off x="535775" y="1480150"/>
            <a:ext cx="8397600" cy="3067500"/>
          </a:xfrm>
          <a:prstGeom prst="rect">
            <a:avLst/>
          </a:prstGeom>
        </p:spPr>
        <p:txBody>
          <a:bodyPr anchorCtr="0" anchor="t" bIns="91425" lIns="91425" spcFirstLastPara="1" rIns="91425" wrap="square" tIns="91425">
            <a:noAutofit/>
          </a:bodyPr>
          <a:lstStyle/>
          <a:p>
            <a:pPr indent="0" lvl="0" marL="0" rtl="0" algn="just">
              <a:lnSpc>
                <a:spcPct val="150000"/>
              </a:lnSpc>
              <a:spcBef>
                <a:spcPts val="1500"/>
              </a:spcBef>
              <a:spcAft>
                <a:spcPts val="0"/>
              </a:spcAft>
              <a:buNone/>
            </a:pPr>
            <a:r>
              <a:rPr lang="en" sz="2300">
                <a:latin typeface="Lato"/>
                <a:ea typeface="Lato"/>
                <a:cs typeface="Lato"/>
                <a:sym typeface="Lato"/>
              </a:rPr>
              <a:t>The residential real estate market is dynamic and complex, posing challenges in determining optimal house prices.</a:t>
            </a:r>
            <a:endParaRPr sz="2300">
              <a:latin typeface="Lato"/>
              <a:ea typeface="Lato"/>
              <a:cs typeface="Lato"/>
              <a:sym typeface="Lato"/>
            </a:endParaRPr>
          </a:p>
          <a:p>
            <a:pPr indent="0" lvl="0" marL="0" rtl="0" algn="just">
              <a:lnSpc>
                <a:spcPct val="150000"/>
              </a:lnSpc>
              <a:spcBef>
                <a:spcPts val="1500"/>
              </a:spcBef>
              <a:spcAft>
                <a:spcPts val="0"/>
              </a:spcAft>
              <a:buNone/>
            </a:pPr>
            <a:br>
              <a:rPr lang="en" sz="2300">
                <a:latin typeface="Lato"/>
                <a:ea typeface="Lato"/>
                <a:cs typeface="Lato"/>
                <a:sym typeface="Lato"/>
              </a:rPr>
            </a:br>
            <a:r>
              <a:rPr lang="en" sz="2300">
                <a:latin typeface="Lato"/>
                <a:ea typeface="Lato"/>
                <a:cs typeface="Lato"/>
                <a:sym typeface="Lato"/>
              </a:rPr>
              <a:t>Uncover patterns, correlations, and trends to enable informed decisions and strategic positioning of properties.</a:t>
            </a:r>
            <a:endParaRPr sz="2300">
              <a:latin typeface="Lato"/>
              <a:ea typeface="Lato"/>
              <a:cs typeface="Lato"/>
              <a:sym typeface="Lato"/>
            </a:endParaRPr>
          </a:p>
          <a:p>
            <a:pPr indent="0" lvl="0" marL="0" rtl="0" algn="just">
              <a:lnSpc>
                <a:spcPct val="150000"/>
              </a:lnSpc>
              <a:spcBef>
                <a:spcPts val="1500"/>
              </a:spcBef>
              <a:spcAft>
                <a:spcPts val="0"/>
              </a:spcAft>
              <a:buClr>
                <a:schemeClr val="dk2"/>
              </a:buClr>
              <a:buSzPts val="1100"/>
              <a:buFont typeface="Arial"/>
              <a:buNone/>
            </a:pPr>
            <a:r>
              <a:t/>
            </a:r>
            <a:endParaRPr sz="2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Objective</a:t>
            </a:r>
            <a:endParaRPr b="1" sz="3000">
              <a:solidFill>
                <a:schemeClr val="lt2"/>
              </a:solidFill>
              <a:latin typeface="Raleway"/>
              <a:ea typeface="Raleway"/>
              <a:cs typeface="Raleway"/>
              <a:sym typeface="Raleway"/>
            </a:endParaRPr>
          </a:p>
        </p:txBody>
      </p:sp>
      <p:sp>
        <p:nvSpPr>
          <p:cNvPr id="84" name="Google Shape;84;p15"/>
          <p:cNvSpPr txBox="1"/>
          <p:nvPr>
            <p:ph idx="4294967295" type="body"/>
          </p:nvPr>
        </p:nvSpPr>
        <p:spPr>
          <a:xfrm>
            <a:off x="315825" y="1377473"/>
            <a:ext cx="7053600" cy="367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500"/>
              </a:spcBef>
              <a:spcAft>
                <a:spcPts val="0"/>
              </a:spcAft>
              <a:buClr>
                <a:schemeClr val="dk1"/>
              </a:buClr>
              <a:buSzPts val="1400"/>
              <a:buFont typeface="Raleway"/>
              <a:buChar char="➔"/>
            </a:pPr>
            <a:r>
              <a:rPr lang="en">
                <a:latin typeface="Times New Roman"/>
                <a:ea typeface="Times New Roman"/>
                <a:cs typeface="Times New Roman"/>
                <a:sym typeface="Times New Roman"/>
              </a:rPr>
              <a:t>The ultimate objective is to empower the real estate company with a deeper understanding of the market forces at play. Your insights will guide the pricing strategy, facilitating better decision-making for property acquisition, sales, and negotiation. Moreover, your findings may uncover opportunities for optimizing property values, enhancing customer satisfaction, and gaining a competitive edge in a dynamic and ever-evolving real estate landscape</a:t>
            </a:r>
            <a:endParaRPr b="1" sz="2300"/>
          </a:p>
          <a:p>
            <a:pPr indent="-304800" lvl="0" marL="457200" rtl="0" algn="l">
              <a:spcBef>
                <a:spcPts val="0"/>
              </a:spcBef>
              <a:spcAft>
                <a:spcPts val="1000"/>
              </a:spcAft>
              <a:buSzPts val="1200"/>
              <a:buFont typeface="Raleway"/>
              <a:buChar char="➔"/>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283100" y="285750"/>
            <a:ext cx="8575200" cy="4662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solidFill>
                  <a:schemeClr val="dk2"/>
                </a:solidFill>
                <a:latin typeface="Arial"/>
                <a:ea typeface="Arial"/>
                <a:cs typeface="Arial"/>
                <a:sym typeface="Arial"/>
              </a:rPr>
              <a:t>                         Methodology Overview</a:t>
            </a:r>
            <a:endParaRPr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lang="en" sz="2000">
                <a:solidFill>
                  <a:schemeClr val="dk2"/>
                </a:solidFill>
                <a:latin typeface="Arial"/>
                <a:ea typeface="Arial"/>
                <a:cs typeface="Arial"/>
                <a:sym typeface="Arial"/>
              </a:rPr>
              <a:t>Data Collection</a:t>
            </a:r>
            <a:r>
              <a:rPr b="0" lang="en" sz="2000">
                <a:solidFill>
                  <a:schemeClr val="dk2"/>
                </a:solidFill>
                <a:latin typeface="Arial"/>
                <a:ea typeface="Arial"/>
                <a:cs typeface="Arial"/>
                <a:sym typeface="Arial"/>
              </a:rPr>
              <a:t>: Gather comprehensive datasets containing information on property attributes, market trends, and economic indicators.</a:t>
            </a:r>
            <a:endParaRPr b="0"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Exploratory Data Analysis (EDA)</a:t>
            </a:r>
            <a:r>
              <a:rPr b="0" lang="en" sz="2000">
                <a:solidFill>
                  <a:schemeClr val="dk2"/>
                </a:solidFill>
                <a:latin typeface="Arial"/>
                <a:ea typeface="Arial"/>
                <a:cs typeface="Arial"/>
                <a:sym typeface="Arial"/>
              </a:rPr>
              <a:t>: Utilize advanced analytics techniques to uncover insights and visualize data patterns.</a:t>
            </a:r>
            <a:endParaRPr b="0"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Correlation Analysis</a:t>
            </a:r>
            <a:r>
              <a:rPr b="0" lang="en" sz="2000">
                <a:solidFill>
                  <a:schemeClr val="dk2"/>
                </a:solidFill>
                <a:latin typeface="Arial"/>
                <a:ea typeface="Arial"/>
                <a:cs typeface="Arial"/>
                <a:sym typeface="Arial"/>
              </a:rPr>
              <a:t>: Identify relationships between house prices and various factors such as location, property features, and external economic indicators.</a:t>
            </a:r>
            <a:endParaRPr b="0"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Visualization Tools</a:t>
            </a:r>
            <a:r>
              <a:rPr b="0" lang="en" sz="2000">
                <a:solidFill>
                  <a:schemeClr val="dk2"/>
                </a:solidFill>
                <a:latin typeface="Arial"/>
                <a:ea typeface="Arial"/>
                <a:cs typeface="Arial"/>
                <a:sym typeface="Arial"/>
              </a:rPr>
              <a:t>: Leverage visualization tools to present findings in an accessible and compelling manner.</a:t>
            </a:r>
            <a:endParaRPr b="0" sz="2000">
              <a:solidFill>
                <a:schemeClr val="dk2"/>
              </a:solidFill>
              <a:latin typeface="Arial"/>
              <a:ea typeface="Arial"/>
              <a:cs typeface="Arial"/>
              <a:sym typeface="Arial"/>
            </a:endParaRPr>
          </a:p>
          <a:p>
            <a:pPr indent="0" lvl="0" marL="0" rtl="0" algn="l">
              <a:spcBef>
                <a:spcPts val="1200"/>
              </a:spcBef>
              <a:spcAft>
                <a:spcPts val="0"/>
              </a:spcAft>
              <a:buNone/>
            </a:pPr>
            <a:r>
              <a:t/>
            </a:r>
            <a:endParaRPr sz="5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135350" y="240625"/>
            <a:ext cx="8769900" cy="4557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100">
                <a:solidFill>
                  <a:schemeClr val="dk2"/>
                </a:solidFill>
                <a:latin typeface="Arial"/>
                <a:ea typeface="Arial"/>
                <a:cs typeface="Arial"/>
                <a:sym typeface="Arial"/>
              </a:rPr>
              <a:t>                                    Data Analytics Approach</a:t>
            </a:r>
            <a:endParaRPr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lang="en" sz="1900">
                <a:solidFill>
                  <a:schemeClr val="dk2"/>
                </a:solidFill>
                <a:latin typeface="Arial"/>
                <a:ea typeface="Arial"/>
                <a:cs typeface="Arial"/>
                <a:sym typeface="Arial"/>
              </a:rPr>
              <a:t>Advanced Techniques</a:t>
            </a:r>
            <a:r>
              <a:rPr b="0" lang="en" sz="1900">
                <a:solidFill>
                  <a:schemeClr val="dk2"/>
                </a:solidFill>
                <a:latin typeface="Arial"/>
                <a:ea typeface="Arial"/>
                <a:cs typeface="Arial"/>
                <a:sym typeface="Arial"/>
              </a:rPr>
              <a:t>: Utilize machine learning algorithms, statistical analysis, and predictive modeling.</a:t>
            </a:r>
            <a:endParaRPr b="0" sz="19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b="0" sz="19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lang="en" sz="1900">
                <a:solidFill>
                  <a:schemeClr val="dk2"/>
                </a:solidFill>
                <a:latin typeface="Arial"/>
                <a:ea typeface="Arial"/>
                <a:cs typeface="Arial"/>
                <a:sym typeface="Arial"/>
              </a:rPr>
              <a:t>Visualization Tools</a:t>
            </a:r>
            <a:r>
              <a:rPr b="0" lang="en" sz="1900">
                <a:solidFill>
                  <a:schemeClr val="dk2"/>
                </a:solidFill>
                <a:latin typeface="Arial"/>
                <a:ea typeface="Arial"/>
                <a:cs typeface="Arial"/>
                <a:sym typeface="Arial"/>
              </a:rPr>
              <a:t>: Employ tools such as matplotlib and seaborn for creating insightful visualizations.</a:t>
            </a:r>
            <a:endParaRPr b="0" sz="19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b="0" sz="1900">
              <a:solidFill>
                <a:schemeClr val="dk2"/>
              </a:solidFill>
              <a:latin typeface="Arial"/>
              <a:ea typeface="Arial"/>
              <a:cs typeface="Arial"/>
              <a:sym typeface="Arial"/>
            </a:endParaRPr>
          </a:p>
          <a:p>
            <a:pPr indent="-349250" lvl="0" marL="457200" rtl="0" algn="just">
              <a:lnSpc>
                <a:spcPct val="150000"/>
              </a:lnSpc>
              <a:spcBef>
                <a:spcPts val="1200"/>
              </a:spcBef>
              <a:spcAft>
                <a:spcPts val="0"/>
              </a:spcAft>
              <a:buClr>
                <a:schemeClr val="dk2"/>
              </a:buClr>
              <a:buSzPts val="1900"/>
              <a:buFont typeface="Arial"/>
              <a:buChar char="●"/>
            </a:pPr>
            <a:r>
              <a:rPr lang="en" sz="1900">
                <a:solidFill>
                  <a:schemeClr val="dk2"/>
                </a:solidFill>
                <a:latin typeface="Arial"/>
                <a:ea typeface="Arial"/>
                <a:cs typeface="Arial"/>
                <a:sym typeface="Arial"/>
              </a:rPr>
              <a:t>Import necessary packages</a:t>
            </a:r>
            <a:r>
              <a:rPr lang="en" sz="1200">
                <a:solidFill>
                  <a:schemeClr val="dk2"/>
                </a:solidFill>
                <a:latin typeface="Arial"/>
                <a:ea typeface="Arial"/>
                <a:cs typeface="Arial"/>
                <a:sym typeface="Arial"/>
              </a:rPr>
              <a:t> : </a:t>
            </a:r>
            <a:r>
              <a:rPr b="0" lang="en" sz="1900">
                <a:solidFill>
                  <a:schemeClr val="dk2"/>
                </a:solidFill>
                <a:latin typeface="Arial"/>
                <a:ea typeface="Arial"/>
                <a:cs typeface="Arial"/>
                <a:sym typeface="Arial"/>
              </a:rPr>
              <a:t>In Python, Numpy is a package that includes multidimensional array objects as well as several derived objects.</a:t>
            </a:r>
            <a:endParaRPr b="0" sz="19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b="0" sz="1900">
              <a:solidFill>
                <a:schemeClr val="dk2"/>
              </a:solidFill>
              <a:latin typeface="Arial"/>
              <a:ea typeface="Arial"/>
              <a:cs typeface="Arial"/>
              <a:sym typeface="Arial"/>
            </a:endParaRPr>
          </a:p>
          <a:p>
            <a:pPr indent="0" lvl="0" marL="0" rtl="0" algn="l">
              <a:spcBef>
                <a:spcPts val="1200"/>
              </a:spcBef>
              <a:spcAft>
                <a:spcPts val="1000"/>
              </a:spcAft>
              <a:buNone/>
            </a:pPr>
            <a:r>
              <a:t/>
            </a:r>
            <a:endParaRPr b="0"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32750" y="165550"/>
            <a:ext cx="8878500" cy="3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rPr lang="en" sz="2100">
                <a:solidFill>
                  <a:schemeClr val="dk2"/>
                </a:solidFill>
              </a:rPr>
              <a:t>                                               Flow chart :</a:t>
            </a:r>
            <a:r>
              <a:rPr b="0" lang="en" sz="2000">
                <a:solidFill>
                  <a:schemeClr val="dk2"/>
                </a:solidFill>
              </a:rPr>
              <a:t> </a:t>
            </a:r>
            <a:endParaRPr b="0" sz="2000">
              <a:solidFill>
                <a:schemeClr val="dk2"/>
              </a:solidFill>
            </a:endParaRPr>
          </a:p>
          <a:p>
            <a:pPr indent="0" lvl="0" marL="0" rtl="0" algn="l">
              <a:spcBef>
                <a:spcPts val="0"/>
              </a:spcBef>
              <a:spcAft>
                <a:spcPts val="0"/>
              </a:spcAft>
              <a:buNone/>
            </a:pPr>
            <a:r>
              <a:t/>
            </a:r>
            <a:endParaRPr b="0" sz="1900">
              <a:solidFill>
                <a:schemeClr val="dk2"/>
              </a:solidFill>
            </a:endParaRPr>
          </a:p>
          <a:p>
            <a:pPr indent="0" lvl="0" marL="0" rtl="0" algn="l">
              <a:lnSpc>
                <a:spcPct val="115000"/>
              </a:lnSpc>
              <a:spcBef>
                <a:spcPts val="0"/>
              </a:spcBef>
              <a:spcAft>
                <a:spcPts val="0"/>
              </a:spcAft>
              <a:buNone/>
            </a:pPr>
            <a:r>
              <a:t/>
            </a:r>
            <a:endParaRPr b="0" sz="1900">
              <a:solidFill>
                <a:schemeClr val="dk2"/>
              </a:solidFill>
            </a:endParaRPr>
          </a:p>
          <a:p>
            <a:pPr indent="0" lvl="0" marL="0" rtl="0" algn="l">
              <a:lnSpc>
                <a:spcPct val="115000"/>
              </a:lnSpc>
              <a:spcBef>
                <a:spcPts val="0"/>
              </a:spcBef>
              <a:spcAft>
                <a:spcPts val="0"/>
              </a:spcAft>
              <a:buNone/>
            </a:pPr>
            <a:r>
              <a:t/>
            </a:r>
            <a:endParaRPr b="0" sz="1900">
              <a:solidFill>
                <a:schemeClr val="dk2"/>
              </a:solidFill>
            </a:endParaRPr>
          </a:p>
          <a:p>
            <a:pPr indent="0" lvl="0" marL="0" rtl="0" algn="l">
              <a:lnSpc>
                <a:spcPct val="150000"/>
              </a:lnSpc>
              <a:spcBef>
                <a:spcPts val="0"/>
              </a:spcBef>
              <a:spcAft>
                <a:spcPts val="0"/>
              </a:spcAft>
              <a:buClr>
                <a:schemeClr val="dk2"/>
              </a:buClr>
              <a:buSzPts val="1100"/>
              <a:buFont typeface="Arial"/>
              <a:buNone/>
            </a:pPr>
            <a:r>
              <a:rPr b="0" lang="en" sz="2000">
                <a:solidFill>
                  <a:schemeClr val="dk2"/>
                </a:solidFill>
              </a:rPr>
              <a:t>Start --&gt; Collect Data --&gt; Data Preprocessing --&gt; Exploratory Data Analysis --&gt; Split Data into Training and Test Sets </a:t>
            </a:r>
            <a:endParaRPr b="0" sz="2000">
              <a:solidFill>
                <a:schemeClr val="dk2"/>
              </a:solidFill>
            </a:endParaRPr>
          </a:p>
          <a:p>
            <a:pPr indent="0" lvl="0" marL="0" rtl="0" algn="l">
              <a:lnSpc>
                <a:spcPct val="150000"/>
              </a:lnSpc>
              <a:spcBef>
                <a:spcPts val="0"/>
              </a:spcBef>
              <a:spcAft>
                <a:spcPts val="0"/>
              </a:spcAft>
              <a:buClr>
                <a:schemeClr val="dk2"/>
              </a:buClr>
              <a:buSzPts val="1100"/>
              <a:buFont typeface="Arial"/>
              <a:buNone/>
            </a:pPr>
            <a:r>
              <a:rPr b="0" lang="en" sz="2000">
                <a:solidFill>
                  <a:schemeClr val="dk2"/>
                </a:solidFill>
              </a:rPr>
              <a:t>        --&gt; Implement Machine Learning Models --&gt; Evaluate Model Performance --&gt; Compare Models --&gt; Select Best Model </a:t>
            </a:r>
            <a:endParaRPr b="0" sz="2000">
              <a:solidFill>
                <a:schemeClr val="dk2"/>
              </a:solidFill>
            </a:endParaRPr>
          </a:p>
          <a:p>
            <a:pPr indent="0" lvl="0" marL="0" rtl="0" algn="l">
              <a:lnSpc>
                <a:spcPct val="150000"/>
              </a:lnSpc>
              <a:spcBef>
                <a:spcPts val="0"/>
              </a:spcBef>
              <a:spcAft>
                <a:spcPts val="0"/>
              </a:spcAft>
              <a:buClr>
                <a:schemeClr val="dk2"/>
              </a:buClr>
              <a:buSzPts val="1100"/>
              <a:buFont typeface="Arial"/>
              <a:buNone/>
            </a:pPr>
            <a:r>
              <a:rPr b="0" lang="en" sz="2000">
                <a:solidFill>
                  <a:schemeClr val="dk2"/>
                </a:solidFill>
              </a:rPr>
              <a:t>        --&gt; Predict Property Prices --&gt; End</a:t>
            </a:r>
            <a:endParaRPr b="0" sz="2000">
              <a:solidFill>
                <a:schemeClr val="dk2"/>
              </a:solidFill>
            </a:endParaRPr>
          </a:p>
          <a:p>
            <a:pPr indent="0" lvl="0" marL="0" rtl="0" algn="l">
              <a:spcBef>
                <a:spcPts val="0"/>
              </a:spcBef>
              <a:spcAft>
                <a:spcPts val="0"/>
              </a:spcAft>
              <a:buClr>
                <a:schemeClr val="dk2"/>
              </a:buClr>
              <a:buSzPts val="1100"/>
              <a:buFont typeface="Arial"/>
              <a:buNone/>
            </a:pPr>
            <a:r>
              <a:t/>
            </a:r>
            <a:endParaRPr b="0" sz="1900">
              <a:solidFill>
                <a:schemeClr val="dk2"/>
              </a:solidFill>
            </a:endParaRPr>
          </a:p>
          <a:p>
            <a:pPr indent="0" lvl="0" marL="0" rtl="0" algn="l">
              <a:spcBef>
                <a:spcPts val="0"/>
              </a:spcBef>
              <a:spcAft>
                <a:spcPts val="0"/>
              </a:spcAft>
              <a:buNone/>
            </a:pPr>
            <a:r>
              <a:t/>
            </a:r>
            <a:endParaRPr b="0" sz="1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391025" y="162725"/>
            <a:ext cx="8512350" cy="4818049"/>
          </a:xfrm>
          <a:prstGeom prst="rect">
            <a:avLst/>
          </a:prstGeom>
          <a:noFill/>
          <a:ln>
            <a:noFill/>
          </a:ln>
        </p:spPr>
      </p:pic>
      <p:sp>
        <p:nvSpPr>
          <p:cNvPr id="105" name="Google Shape;105;p19"/>
          <p:cNvSpPr txBox="1"/>
          <p:nvPr/>
        </p:nvSpPr>
        <p:spPr>
          <a:xfrm>
            <a:off x="0" y="1627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Correlation</a:t>
            </a:r>
            <a:endParaRPr b="1" sz="3000">
              <a:solidFill>
                <a:schemeClr val="lt2"/>
              </a:solidFill>
              <a:latin typeface="Raleway"/>
              <a:ea typeface="Raleway"/>
              <a:cs typeface="Raleway"/>
              <a:sym typeface="Raleway"/>
            </a:endParaRPr>
          </a:p>
        </p:txBody>
      </p:sp>
      <p:pic>
        <p:nvPicPr>
          <p:cNvPr id="106" name="Google Shape;106;p19"/>
          <p:cNvPicPr preferRelativeResize="0"/>
          <p:nvPr/>
        </p:nvPicPr>
        <p:blipFill>
          <a:blip r:embed="rId4">
            <a:alphaModFix/>
          </a:blip>
          <a:stretch>
            <a:fillRect/>
          </a:stretch>
        </p:blipFill>
        <p:spPr>
          <a:xfrm>
            <a:off x="2724100" y="315825"/>
            <a:ext cx="5833350" cy="4664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0"/>
          <p:cNvSpPr txBox="1"/>
          <p:nvPr>
            <p:ph idx="1" type="body"/>
          </p:nvPr>
        </p:nvSpPr>
        <p:spPr>
          <a:xfrm>
            <a:off x="0" y="168275"/>
            <a:ext cx="4033800" cy="658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2300">
                <a:solidFill>
                  <a:srgbClr val="000000"/>
                </a:solidFill>
              </a:rPr>
              <a:t>Linear Regression</a:t>
            </a:r>
            <a:endParaRPr sz="2300">
              <a:solidFill>
                <a:srgbClr val="000000"/>
              </a:solidFill>
            </a:endParaRPr>
          </a:p>
        </p:txBody>
      </p:sp>
      <p:pic>
        <p:nvPicPr>
          <p:cNvPr id="112" name="Google Shape;112;p20"/>
          <p:cNvPicPr preferRelativeResize="0"/>
          <p:nvPr/>
        </p:nvPicPr>
        <p:blipFill>
          <a:blip r:embed="rId3">
            <a:alphaModFix/>
          </a:blip>
          <a:stretch>
            <a:fillRect/>
          </a:stretch>
        </p:blipFill>
        <p:spPr>
          <a:xfrm>
            <a:off x="949500" y="661725"/>
            <a:ext cx="7968901" cy="448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1"/>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1200" u="sng">
              <a:solidFill>
                <a:schemeClr val="dk1"/>
              </a:solidFill>
              <a:latin typeface="Raleway"/>
              <a:ea typeface="Raleway"/>
              <a:cs typeface="Raleway"/>
              <a:sym typeface="Raleway"/>
            </a:endParaRPr>
          </a:p>
        </p:txBody>
      </p:sp>
      <p:sp>
        <p:nvSpPr>
          <p:cNvPr id="118" name="Google Shape;118;p21"/>
          <p:cNvSpPr txBox="1"/>
          <p:nvPr/>
        </p:nvSpPr>
        <p:spPr>
          <a:xfrm>
            <a:off x="631650" y="321775"/>
            <a:ext cx="7384500" cy="42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800">
                <a:solidFill>
                  <a:schemeClr val="dk2"/>
                </a:solidFill>
              </a:rPr>
              <a:t>                          Conclusion</a:t>
            </a:r>
            <a:endParaRPr b="1" sz="2800">
              <a:solidFill>
                <a:schemeClr val="dk2"/>
              </a:solidFill>
            </a:endParaRPr>
          </a:p>
          <a:p>
            <a:pPr indent="0" lvl="0" marL="0" rtl="0" algn="l">
              <a:lnSpc>
                <a:spcPct val="150000"/>
              </a:lnSpc>
              <a:spcBef>
                <a:spcPts val="1200"/>
              </a:spcBef>
              <a:spcAft>
                <a:spcPts val="0"/>
              </a:spcAft>
              <a:buNone/>
            </a:pPr>
            <a:r>
              <a:t/>
            </a:r>
            <a:endParaRPr sz="1500">
              <a:solidFill>
                <a:schemeClr val="dk2"/>
              </a:solidFill>
            </a:endParaRPr>
          </a:p>
          <a:p>
            <a:pPr indent="0" lvl="0" marL="0" rtl="0" algn="l">
              <a:lnSpc>
                <a:spcPct val="150000"/>
              </a:lnSpc>
              <a:spcBef>
                <a:spcPts val="1200"/>
              </a:spcBef>
              <a:spcAft>
                <a:spcPts val="0"/>
              </a:spcAft>
              <a:buNone/>
            </a:pPr>
            <a:r>
              <a:rPr lang="en" sz="1500">
                <a:solidFill>
                  <a:schemeClr val="dk2"/>
                </a:solidFill>
              </a:rPr>
              <a:t>In conclusion, our comprehensive analysis of residential real estate dynamics has provided valuable insights into the multifaceted nature of determining optimal house prices. By leveraging advanced data analytics techniques and visualization tools, we have successfully uncovered patterns, correlations, and trends within the dataset.</a:t>
            </a:r>
            <a:endParaRPr sz="1500">
              <a:solidFill>
                <a:schemeClr val="dk2"/>
              </a:solidFill>
            </a:endParaRPr>
          </a:p>
          <a:p>
            <a:pPr indent="0" lvl="0" marL="0" rtl="0" algn="l">
              <a:lnSpc>
                <a:spcPct val="150000"/>
              </a:lnSpc>
              <a:spcBef>
                <a:spcPts val="1200"/>
              </a:spcBef>
              <a:spcAft>
                <a:spcPts val="0"/>
              </a:spcAft>
              <a:buNone/>
            </a:pPr>
            <a:r>
              <a:rPr lang="en" sz="1500">
                <a:solidFill>
                  <a:schemeClr val="dk2"/>
                </a:solidFill>
              </a:rPr>
              <a:t> </a:t>
            </a:r>
            <a:endParaRPr sz="1500">
              <a:solidFill>
                <a:schemeClr val="dk2"/>
              </a:solidFill>
            </a:endParaRPr>
          </a:p>
          <a:p>
            <a:pPr indent="0" lvl="0" marL="0" rtl="0" algn="l">
              <a:lnSpc>
                <a:spcPct val="150000"/>
              </a:lnSpc>
              <a:spcBef>
                <a:spcPts val="1200"/>
              </a:spcBef>
              <a:spcAft>
                <a:spcPts val="0"/>
              </a:spcAft>
              <a:buClr>
                <a:schemeClr val="dk2"/>
              </a:buClr>
              <a:buSzPts val="1100"/>
              <a:buFont typeface="Arial"/>
              <a:buNone/>
            </a:pPr>
            <a:r>
              <a:rPr lang="en" sz="1500">
                <a:solidFill>
                  <a:schemeClr val="dk2"/>
                </a:solidFill>
              </a:rPr>
              <a:t>By incorporating data-driven strategies into our pricing and marketing efforts, we can better serve our clients and maintain a competitive edge in the ever-evolving real estate landscape.</a:t>
            </a:r>
            <a:endParaRPr sz="1500">
              <a:solidFill>
                <a:schemeClr val="dk2"/>
              </a:solidFill>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