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8" r:id="rId2"/>
    <p:sldId id="256" r:id="rId3"/>
    <p:sldId id="259" r:id="rId4"/>
    <p:sldId id="260" r:id="rId5"/>
    <p:sldId id="261" r:id="rId6"/>
    <p:sldId id="262" r:id="rId7"/>
    <p:sldId id="265" r:id="rId8"/>
    <p:sldId id="263"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B5C4E2-B1BF-72CE-C74C-AF0EFF533A65}" v="249" dt="2024-07-09T17:35:57.0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7/9/2024</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1A6AA8-A04B-4104-9AE2-BD48D340E27F}" type="datetimeFigureOut">
              <a:rPr lang="en-US" dirty="0"/>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E0BF79-FAC6-4A96-8DE1-F7B82E2E1652}" type="datetimeFigureOut">
              <a:rPr lang="en-US" dirty="0"/>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FF5DD9-2C52-442D-92E2-8072C0C3D7CD}" type="datetimeFigureOut">
              <a:rPr lang="en-US" dirty="0"/>
              <a:t>7/9/2024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7/9/2024</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D3D6FB-79CC-4683-A046-BBE785BA1BED}" type="datetimeFigureOut">
              <a:rPr lang="en-US" dirty="0"/>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12B3E8-48F1-4B23-8498-D8A04A81EC9C}" type="datetimeFigureOut">
              <a:rPr lang="en-US" dirty="0"/>
              <a:t>7/9/2024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B90D90-AA62-404D-A741-635B4370F9CB}" type="datetimeFigureOut">
              <a:rPr lang="en-US" dirty="0"/>
              <a:t>7/9/2024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7/9/2024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7/9/2024</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7/9/2024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7/9/2024</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180C23B1-7427-4DF4-BFF1-60CD7E93B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Title 1"/>
          <p:cNvSpPr>
            <a:spLocks noGrp="1"/>
          </p:cNvSpPr>
          <p:nvPr>
            <p:ph type="ctrTitle"/>
          </p:nvPr>
        </p:nvSpPr>
        <p:spPr>
          <a:xfrm>
            <a:off x="1263520" y="1272800"/>
            <a:ext cx="6544620" cy="4312402"/>
          </a:xfrm>
        </p:spPr>
        <p:txBody>
          <a:bodyPr anchor="ctr">
            <a:normAutofit/>
          </a:bodyPr>
          <a:lstStyle/>
          <a:p>
            <a:pPr algn="r"/>
            <a:r>
              <a:rPr lang="en-US" sz="5300" b="1" u="sng">
                <a:solidFill>
                  <a:schemeClr val="tx1"/>
                </a:solidFill>
                <a:ea typeface="+mj-lt"/>
                <a:cs typeface="+mj-lt"/>
              </a:rPr>
              <a:t>Project :- Feature Extraction and Price Prediction for Mobile Phones</a:t>
            </a:r>
            <a:br>
              <a:rPr lang="en-US" sz="5300" b="1" u="sng">
                <a:solidFill>
                  <a:schemeClr val="tx1"/>
                </a:solidFill>
                <a:ea typeface="+mj-lt"/>
                <a:cs typeface="+mj-lt"/>
              </a:rPr>
            </a:br>
            <a:endParaRPr lang="en-US" sz="5300" b="1" u="sng">
              <a:solidFill>
                <a:schemeClr val="tx1"/>
              </a:solidFill>
              <a:ea typeface="+mj-lt"/>
              <a:cs typeface="+mj-lt"/>
            </a:endParaRPr>
          </a:p>
        </p:txBody>
      </p:sp>
      <p:sp>
        <p:nvSpPr>
          <p:cNvPr id="3" name="Subtitle 2"/>
          <p:cNvSpPr>
            <a:spLocks noGrp="1"/>
          </p:cNvSpPr>
          <p:nvPr>
            <p:ph type="subTitle" idx="1"/>
          </p:nvPr>
        </p:nvSpPr>
        <p:spPr>
          <a:xfrm>
            <a:off x="8473440" y="1272800"/>
            <a:ext cx="2481307" cy="4312402"/>
          </a:xfrm>
        </p:spPr>
        <p:txBody>
          <a:bodyPr vert="horz" lIns="91440" tIns="45720" rIns="91440" bIns="45720" rtlCol="0" anchor="ctr">
            <a:normAutofit/>
          </a:bodyPr>
          <a:lstStyle/>
          <a:p>
            <a:pPr algn="l">
              <a:spcAft>
                <a:spcPts val="600"/>
              </a:spcAft>
            </a:pPr>
            <a:r>
              <a:rPr lang="en-US" sz="2000" b="1"/>
              <a:t>By- Riya Gadia</a:t>
            </a:r>
          </a:p>
        </p:txBody>
      </p:sp>
      <p:cxnSp>
        <p:nvCxnSpPr>
          <p:cNvPr id="16" name="Straight Connector 15">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517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noFill/>
          <a:ln w="6350" cap="sq" cmpd="sng" algn="ctr">
            <a:solidFill>
              <a:schemeClr val="tx1">
                <a:lumMod val="75000"/>
                <a:lumOff val="25000"/>
              </a:schemeClr>
            </a:solidFill>
            <a:prstDash val="solid"/>
            <a:miter lim="800000"/>
          </a:ln>
          <a:effectLst/>
        </p:spPr>
      </p:sp>
      <p:sp>
        <p:nvSpPr>
          <p:cNvPr id="2" name="Title 1"/>
          <p:cNvSpPr>
            <a:spLocks noGrp="1"/>
          </p:cNvSpPr>
          <p:nvPr>
            <p:ph type="title"/>
          </p:nvPr>
        </p:nvSpPr>
        <p:spPr>
          <a:xfrm>
            <a:off x="3844616" y="881210"/>
            <a:ext cx="7417925" cy="841300"/>
          </a:xfrm>
        </p:spPr>
        <p:txBody>
          <a:bodyPr>
            <a:normAutofit/>
          </a:bodyPr>
          <a:lstStyle/>
          <a:p>
            <a:r>
              <a:rPr lang="en-US" b="1" u="sng">
                <a:solidFill>
                  <a:schemeClr val="tx1">
                    <a:lumMod val="75000"/>
                    <a:lumOff val="25000"/>
                  </a:schemeClr>
                </a:solidFill>
                <a:ea typeface="+mj-lt"/>
                <a:cs typeface="+mj-lt"/>
              </a:rPr>
              <a:t>Pairplot</a:t>
            </a:r>
          </a:p>
        </p:txBody>
      </p:sp>
      <p:pic>
        <p:nvPicPr>
          <p:cNvPr id="4" name="Content Placeholder 3">
            <a:extLst>
              <a:ext uri="{FF2B5EF4-FFF2-40B4-BE49-F238E27FC236}">
                <a16:creationId xmlns:a16="http://schemas.microsoft.com/office/drawing/2014/main" id="{E61B1866-75AA-5A5A-6C07-92BF08379EA9}"/>
              </a:ext>
            </a:extLst>
          </p:cNvPr>
          <p:cNvPicPr>
            <a:picLocks noGrp="1" noChangeAspect="1"/>
          </p:cNvPicPr>
          <p:nvPr>
            <p:ph idx="1"/>
          </p:nvPr>
        </p:nvPicPr>
        <p:blipFill>
          <a:blip r:embed="rId3"/>
          <a:stretch>
            <a:fillRect/>
          </a:stretch>
        </p:blipFill>
        <p:spPr>
          <a:xfrm>
            <a:off x="4364372" y="2138010"/>
            <a:ext cx="6392495" cy="3836267"/>
          </a:xfrm>
        </p:spPr>
      </p:pic>
    </p:spTree>
    <p:extLst>
      <p:ext uri="{BB962C8B-B14F-4D97-AF65-F5344CB8AC3E}">
        <p14:creationId xmlns:p14="http://schemas.microsoft.com/office/powerpoint/2010/main" val="556533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noFill/>
          <a:ln w="6350" cap="sq" cmpd="sng" algn="ctr">
            <a:solidFill>
              <a:schemeClr val="tx1">
                <a:lumMod val="75000"/>
                <a:lumOff val="25000"/>
              </a:schemeClr>
            </a:solidFill>
            <a:prstDash val="solid"/>
            <a:miter lim="800000"/>
          </a:ln>
          <a:effectLst/>
        </p:spPr>
      </p:sp>
      <p:sp>
        <p:nvSpPr>
          <p:cNvPr id="2" name="Title 1"/>
          <p:cNvSpPr>
            <a:spLocks noGrp="1"/>
          </p:cNvSpPr>
          <p:nvPr>
            <p:ph type="title"/>
          </p:nvPr>
        </p:nvSpPr>
        <p:spPr>
          <a:xfrm>
            <a:off x="3384541" y="881210"/>
            <a:ext cx="8179924" cy="855677"/>
          </a:xfrm>
        </p:spPr>
        <p:txBody>
          <a:bodyPr>
            <a:normAutofit/>
          </a:bodyPr>
          <a:lstStyle/>
          <a:p>
            <a:r>
              <a:rPr lang="en-US">
                <a:solidFill>
                  <a:schemeClr val="tx1">
                    <a:lumMod val="75000"/>
                    <a:lumOff val="25000"/>
                  </a:schemeClr>
                </a:solidFill>
                <a:ea typeface="+mj-lt"/>
                <a:cs typeface="+mj-lt"/>
              </a:rPr>
              <a:t>Predicted vs Actual Prices</a:t>
            </a:r>
            <a:endParaRPr lang="en-US"/>
          </a:p>
        </p:txBody>
      </p:sp>
      <p:pic>
        <p:nvPicPr>
          <p:cNvPr id="4" name="Content Placeholder 3">
            <a:extLst>
              <a:ext uri="{FF2B5EF4-FFF2-40B4-BE49-F238E27FC236}">
                <a16:creationId xmlns:a16="http://schemas.microsoft.com/office/drawing/2014/main" id="{346FF325-AC81-2145-D586-6B6F68E4A755}"/>
              </a:ext>
            </a:extLst>
          </p:cNvPr>
          <p:cNvPicPr>
            <a:picLocks noGrp="1" noChangeAspect="1"/>
          </p:cNvPicPr>
          <p:nvPr>
            <p:ph idx="1"/>
          </p:nvPr>
        </p:nvPicPr>
        <p:blipFill>
          <a:blip r:embed="rId3"/>
          <a:stretch>
            <a:fillRect/>
          </a:stretch>
        </p:blipFill>
        <p:spPr>
          <a:xfrm>
            <a:off x="5086113" y="2037369"/>
            <a:ext cx="4762109" cy="3721248"/>
          </a:xfrm>
        </p:spPr>
      </p:pic>
    </p:spTree>
    <p:extLst>
      <p:ext uri="{BB962C8B-B14F-4D97-AF65-F5344CB8AC3E}">
        <p14:creationId xmlns:p14="http://schemas.microsoft.com/office/powerpoint/2010/main" val="1030006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noFill/>
          <a:ln w="6350" cap="sq" cmpd="sng" algn="ctr">
            <a:solidFill>
              <a:schemeClr val="tx1">
                <a:lumMod val="75000"/>
                <a:lumOff val="25000"/>
              </a:schemeClr>
            </a:solidFill>
            <a:prstDash val="solid"/>
            <a:miter lim="800000"/>
          </a:ln>
          <a:effectLst/>
        </p:spPr>
      </p:sp>
      <p:sp>
        <p:nvSpPr>
          <p:cNvPr id="2" name="Title 1"/>
          <p:cNvSpPr>
            <a:spLocks noGrp="1"/>
          </p:cNvSpPr>
          <p:nvPr>
            <p:ph type="title"/>
          </p:nvPr>
        </p:nvSpPr>
        <p:spPr>
          <a:xfrm>
            <a:off x="3370163" y="622418"/>
            <a:ext cx="7417925" cy="956319"/>
          </a:xfrm>
        </p:spPr>
        <p:txBody>
          <a:bodyPr>
            <a:normAutofit/>
          </a:bodyPr>
          <a:lstStyle/>
          <a:p>
            <a:r>
              <a:rPr lang="en-US">
                <a:solidFill>
                  <a:schemeClr val="tx1">
                    <a:lumMod val="75000"/>
                    <a:lumOff val="25000"/>
                  </a:schemeClr>
                </a:solidFill>
                <a:ea typeface="+mj-lt"/>
                <a:cs typeface="+mj-lt"/>
              </a:rPr>
              <a:t>Conclusion</a:t>
            </a:r>
            <a:endParaRPr lang="en-US"/>
          </a:p>
        </p:txBody>
      </p:sp>
      <p:sp>
        <p:nvSpPr>
          <p:cNvPr id="3" name="Content Placeholder 2">
            <a:extLst>
              <a:ext uri="{FF2B5EF4-FFF2-40B4-BE49-F238E27FC236}">
                <a16:creationId xmlns:a16="http://schemas.microsoft.com/office/drawing/2014/main" id="{09D54487-89E9-53B8-64AE-69504F7F8E7A}"/>
              </a:ext>
            </a:extLst>
          </p:cNvPr>
          <p:cNvSpPr>
            <a:spLocks noGrp="1"/>
          </p:cNvSpPr>
          <p:nvPr>
            <p:ph idx="1"/>
          </p:nvPr>
        </p:nvSpPr>
        <p:spPr>
          <a:xfrm>
            <a:off x="3370164" y="1850463"/>
            <a:ext cx="8179630" cy="4382606"/>
          </a:xfrm>
        </p:spPr>
        <p:txBody>
          <a:bodyPr vert="horz" lIns="91440" tIns="45720" rIns="91440" bIns="45720" rtlCol="0" anchor="t">
            <a:noAutofit/>
          </a:bodyPr>
          <a:lstStyle/>
          <a:p>
            <a:r>
              <a:rPr lang="en-US" sz="2000" dirty="0">
                <a:solidFill>
                  <a:schemeClr val="tx1">
                    <a:lumMod val="75000"/>
                    <a:lumOff val="25000"/>
                  </a:schemeClr>
                </a:solidFill>
                <a:ea typeface="+mn-lt"/>
                <a:cs typeface="+mn-lt"/>
              </a:rPr>
              <a:t>Best Performers: The Decision Tree Regressor and Random Forest Regressor demonstrated the best performance on both the training and test sets, with R² scores of 0.9418 and 0.9359 respectively. These models are robust and generalize well to unseen data.</a:t>
            </a:r>
            <a:endParaRPr lang="en-US" sz="2000">
              <a:solidFill>
                <a:schemeClr val="tx1">
                  <a:lumMod val="75000"/>
                  <a:lumOff val="25000"/>
                </a:schemeClr>
              </a:solidFill>
            </a:endParaRPr>
          </a:p>
          <a:p>
            <a:pPr>
              <a:buClr>
                <a:srgbClr val="262626"/>
              </a:buClr>
            </a:pPr>
            <a:r>
              <a:rPr lang="en-US" sz="2000" dirty="0">
                <a:solidFill>
                  <a:schemeClr val="tx1">
                    <a:lumMod val="75000"/>
                    <a:lumOff val="25000"/>
                  </a:schemeClr>
                </a:solidFill>
                <a:ea typeface="+mn-lt"/>
                <a:cs typeface="+mn-lt"/>
              </a:rPr>
              <a:t>Ridge Regression also performed well with an R² score of 0.9114 on the test set, making it a viable option.</a:t>
            </a:r>
            <a:endParaRPr lang="en-US" sz="2000">
              <a:solidFill>
                <a:schemeClr val="tx1">
                  <a:lumMod val="75000"/>
                  <a:lumOff val="25000"/>
                </a:schemeClr>
              </a:solidFill>
            </a:endParaRPr>
          </a:p>
          <a:p>
            <a:pPr>
              <a:buClr>
                <a:srgbClr val="262626"/>
              </a:buClr>
            </a:pPr>
            <a:r>
              <a:rPr lang="en-US" sz="2000" dirty="0" err="1">
                <a:solidFill>
                  <a:schemeClr val="tx1">
                    <a:lumMod val="75000"/>
                    <a:lumOff val="25000"/>
                  </a:schemeClr>
                </a:solidFill>
                <a:ea typeface="+mn-lt"/>
                <a:cs typeface="+mn-lt"/>
              </a:rPr>
              <a:t>XGBRegressor</a:t>
            </a:r>
            <a:r>
              <a:rPr lang="en-US" sz="2000" dirty="0">
                <a:solidFill>
                  <a:schemeClr val="tx1">
                    <a:lumMod val="75000"/>
                    <a:lumOff val="25000"/>
                  </a:schemeClr>
                </a:solidFill>
                <a:ea typeface="+mn-lt"/>
                <a:cs typeface="+mn-lt"/>
              </a:rPr>
              <a:t> and </a:t>
            </a:r>
            <a:r>
              <a:rPr lang="en-US" sz="2000" dirty="0" err="1">
                <a:solidFill>
                  <a:schemeClr val="tx1">
                    <a:lumMod val="75000"/>
                    <a:lumOff val="25000"/>
                  </a:schemeClr>
                </a:solidFill>
                <a:ea typeface="+mn-lt"/>
                <a:cs typeface="+mn-lt"/>
              </a:rPr>
              <a:t>CatBoosting</a:t>
            </a:r>
            <a:r>
              <a:rPr lang="en-US" sz="2000" dirty="0">
                <a:solidFill>
                  <a:schemeClr val="tx1">
                    <a:lumMod val="75000"/>
                    <a:lumOff val="25000"/>
                  </a:schemeClr>
                </a:solidFill>
                <a:ea typeface="+mn-lt"/>
                <a:cs typeface="+mn-lt"/>
              </a:rPr>
              <a:t> Regressor also showed strong performance, with R² scores of 0.9209 and 0.9167 respectively, indicating their effectiveness for this task.</a:t>
            </a:r>
            <a:endParaRPr lang="en-US" sz="2000">
              <a:solidFill>
                <a:schemeClr val="tx1">
                  <a:lumMod val="75000"/>
                  <a:lumOff val="25000"/>
                </a:schemeClr>
              </a:solidFill>
            </a:endParaRPr>
          </a:p>
          <a:p>
            <a:pPr>
              <a:buClr>
                <a:srgbClr val="262626"/>
              </a:buClr>
            </a:pPr>
            <a:r>
              <a:rPr lang="en-US" sz="2000" dirty="0">
                <a:solidFill>
                  <a:schemeClr val="tx1">
                    <a:lumMod val="75000"/>
                    <a:lumOff val="25000"/>
                  </a:schemeClr>
                </a:solidFill>
                <a:ea typeface="+mn-lt"/>
                <a:cs typeface="+mn-lt"/>
              </a:rPr>
              <a:t>Linear Regression and Lasso Regression did not perform well, indicating that they are not suitable for this dataset without significant modifications or improvements.</a:t>
            </a:r>
            <a:endParaRPr lang="en-US" sz="2000">
              <a:solidFill>
                <a:schemeClr val="tx1">
                  <a:lumMod val="75000"/>
                  <a:lumOff val="25000"/>
                </a:schemeClr>
              </a:solidFill>
            </a:endParaRPr>
          </a:p>
        </p:txBody>
      </p:sp>
    </p:spTree>
    <p:extLst>
      <p:ext uri="{BB962C8B-B14F-4D97-AF65-F5344CB8AC3E}">
        <p14:creationId xmlns:p14="http://schemas.microsoft.com/office/powerpoint/2010/main" val="3413066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7" name="Rectangle 16">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noFill/>
          <a:ln w="6350" cap="sq" cmpd="sng" algn="ctr">
            <a:solidFill>
              <a:schemeClr val="tx1">
                <a:lumMod val="75000"/>
                <a:lumOff val="25000"/>
              </a:schemeClr>
            </a:solidFill>
            <a:prstDash val="solid"/>
            <a:miter lim="800000"/>
          </a:ln>
          <a:effectLst/>
        </p:spPr>
      </p:sp>
      <p:sp>
        <p:nvSpPr>
          <p:cNvPr id="2" name="Title 1"/>
          <p:cNvSpPr>
            <a:spLocks noGrp="1"/>
          </p:cNvSpPr>
          <p:nvPr>
            <p:ph type="title"/>
          </p:nvPr>
        </p:nvSpPr>
        <p:spPr>
          <a:xfrm>
            <a:off x="3844616" y="881210"/>
            <a:ext cx="7417925" cy="1157602"/>
          </a:xfrm>
        </p:spPr>
        <p:txBody>
          <a:bodyPr>
            <a:normAutofit/>
          </a:bodyPr>
          <a:lstStyle/>
          <a:p>
            <a:r>
              <a:rPr lang="en-US" b="1" u="sng">
                <a:solidFill>
                  <a:schemeClr val="tx1">
                    <a:lumMod val="75000"/>
                    <a:lumOff val="25000"/>
                  </a:schemeClr>
                </a:solidFill>
                <a:ea typeface="+mj-lt"/>
                <a:cs typeface="+mj-lt"/>
              </a:rPr>
              <a:t>Intoduction </a:t>
            </a:r>
          </a:p>
        </p:txBody>
      </p:sp>
      <p:sp>
        <p:nvSpPr>
          <p:cNvPr id="6" name="Content Placeholder 5">
            <a:extLst>
              <a:ext uri="{FF2B5EF4-FFF2-40B4-BE49-F238E27FC236}">
                <a16:creationId xmlns:a16="http://schemas.microsoft.com/office/drawing/2014/main" id="{A664AEB1-ADE5-2529-74B6-814C55DCC9C5}"/>
              </a:ext>
            </a:extLst>
          </p:cNvPr>
          <p:cNvSpPr>
            <a:spLocks noGrp="1"/>
          </p:cNvSpPr>
          <p:nvPr>
            <p:ph idx="1"/>
          </p:nvPr>
        </p:nvSpPr>
        <p:spPr>
          <a:xfrm>
            <a:off x="3614579" y="2051747"/>
            <a:ext cx="7647667" cy="4181322"/>
          </a:xfrm>
        </p:spPr>
        <p:txBody>
          <a:bodyPr vert="horz" lIns="91440" tIns="45720" rIns="91440" bIns="45720" rtlCol="0" anchor="t">
            <a:normAutofit fontScale="92500" lnSpcReduction="10000"/>
          </a:bodyPr>
          <a:lstStyle/>
          <a:p>
            <a:pPr>
              <a:lnSpc>
                <a:spcPct val="170000"/>
              </a:lnSpc>
            </a:pPr>
            <a:r>
              <a:rPr lang="en-US">
                <a:solidFill>
                  <a:srgbClr val="000000"/>
                </a:solidFill>
                <a:latin typeface="Times New Roman"/>
                <a:cs typeface="Times New Roman"/>
              </a:rPr>
              <a:t>In this project, we have worked with a dataset that contains detailed information about various mobile phones, including their model, color, memory, RAM, battery capacity, rear camera specifications, front camera specifications, presence of AI lens, mobile height, processor, and, most importantly, the price. Our primary goal is to develop a predictive model for mobile phone prices.</a:t>
            </a:r>
            <a:endParaRPr lang="en-US">
              <a:latin typeface="Century Gothic" panose="020B0502020202020204"/>
              <a:cs typeface="Times New Roman"/>
            </a:endParaRPr>
          </a:p>
          <a:p>
            <a:pPr>
              <a:lnSpc>
                <a:spcPct val="170000"/>
              </a:lnSpc>
              <a:buClr>
                <a:srgbClr val="262626"/>
              </a:buClr>
            </a:pPr>
            <a:endParaRPr lang="en-US">
              <a:latin typeface="Times New Roman"/>
              <a:cs typeface="Times New Roman"/>
            </a:endParaRPr>
          </a:p>
          <a:p>
            <a:pPr>
              <a:lnSpc>
                <a:spcPct val="170000"/>
              </a:lnSpc>
              <a:buClr>
                <a:srgbClr val="262626"/>
              </a:buClr>
            </a:pPr>
            <a:r>
              <a:rPr lang="en-US">
                <a:latin typeface="Times New Roman"/>
                <a:cs typeface="Times New Roman"/>
              </a:rPr>
              <a:t> We'll perform a feature extraction analysis to identify the most influential features.</a:t>
            </a:r>
            <a:br>
              <a:rPr lang="en-US"/>
            </a:br>
            <a:br>
              <a:rPr lang="en-US"/>
            </a:br>
            <a:endParaRPr lang="en-US"/>
          </a:p>
        </p:txBody>
      </p:sp>
    </p:spTree>
    <p:extLst>
      <p:ext uri="{BB962C8B-B14F-4D97-AF65-F5344CB8AC3E}">
        <p14:creationId xmlns:p14="http://schemas.microsoft.com/office/powerpoint/2010/main" val="1627197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noFill/>
          <a:ln w="6350" cap="sq" cmpd="sng" algn="ctr">
            <a:solidFill>
              <a:schemeClr val="tx1">
                <a:lumMod val="75000"/>
                <a:lumOff val="25000"/>
              </a:schemeClr>
            </a:solidFill>
            <a:prstDash val="solid"/>
            <a:miter lim="800000"/>
          </a:ln>
          <a:effectLst/>
        </p:spPr>
      </p:sp>
      <p:sp>
        <p:nvSpPr>
          <p:cNvPr id="2" name="Title 1"/>
          <p:cNvSpPr>
            <a:spLocks noGrp="1"/>
          </p:cNvSpPr>
          <p:nvPr>
            <p:ph type="title"/>
          </p:nvPr>
        </p:nvSpPr>
        <p:spPr>
          <a:xfrm>
            <a:off x="3844616" y="881210"/>
            <a:ext cx="7417925" cy="1028205"/>
          </a:xfrm>
        </p:spPr>
        <p:txBody>
          <a:bodyPr>
            <a:normAutofit/>
          </a:bodyPr>
          <a:lstStyle/>
          <a:p>
            <a:r>
              <a:rPr lang="en-US" b="1" u="sng">
                <a:solidFill>
                  <a:schemeClr val="tx1">
                    <a:lumMod val="75000"/>
                    <a:lumOff val="25000"/>
                  </a:schemeClr>
                </a:solidFill>
                <a:ea typeface="+mj-lt"/>
                <a:cs typeface="+mj-lt"/>
              </a:rPr>
              <a:t>Objective</a:t>
            </a:r>
          </a:p>
        </p:txBody>
      </p:sp>
      <p:sp>
        <p:nvSpPr>
          <p:cNvPr id="3" name="Content Placeholder 2">
            <a:extLst>
              <a:ext uri="{FF2B5EF4-FFF2-40B4-BE49-F238E27FC236}">
                <a16:creationId xmlns:a16="http://schemas.microsoft.com/office/drawing/2014/main" id="{BDF79661-C36C-7D47-4445-E1785A744F8D}"/>
              </a:ext>
            </a:extLst>
          </p:cNvPr>
          <p:cNvSpPr>
            <a:spLocks noGrp="1"/>
          </p:cNvSpPr>
          <p:nvPr>
            <p:ph idx="1"/>
          </p:nvPr>
        </p:nvSpPr>
        <p:spPr>
          <a:xfrm>
            <a:off x="3844616" y="2181142"/>
            <a:ext cx="7432008" cy="3577475"/>
          </a:xfrm>
        </p:spPr>
        <p:txBody>
          <a:bodyPr vert="horz" lIns="91440" tIns="45720" rIns="91440" bIns="45720" rtlCol="0" anchor="t">
            <a:normAutofit fontScale="92500" lnSpcReduction="10000"/>
          </a:bodyPr>
          <a:lstStyle/>
          <a:p>
            <a:pPr>
              <a:lnSpc>
                <a:spcPct val="150000"/>
              </a:lnSpc>
            </a:pPr>
            <a:r>
              <a:rPr lang="en-US" sz="2000">
                <a:solidFill>
                  <a:srgbClr val="000000"/>
                </a:solidFill>
                <a:latin typeface="Times New Roman"/>
                <a:cs typeface="Times New Roman"/>
              </a:rPr>
              <a:t>Our objective is to build a predictive model that can accurately estimate the price of a mobile phone based on its features.</a:t>
            </a:r>
            <a:endParaRPr lang="en-US" sz="2000">
              <a:solidFill>
                <a:srgbClr val="404040"/>
              </a:solidFill>
              <a:latin typeface="Century Gothic" panose="020B0502020202020204"/>
              <a:cs typeface="Times New Roman"/>
            </a:endParaRPr>
          </a:p>
          <a:p>
            <a:pPr>
              <a:lnSpc>
                <a:spcPct val="150000"/>
              </a:lnSpc>
              <a:buClr>
                <a:srgbClr val="262626"/>
              </a:buClr>
            </a:pPr>
            <a:r>
              <a:rPr lang="en-US" sz="2000">
                <a:solidFill>
                  <a:srgbClr val="000000"/>
                </a:solidFill>
                <a:latin typeface="Times New Roman"/>
                <a:cs typeface="Times New Roman"/>
              </a:rPr>
              <a:t> To achieve this, we'll perform a feature extraction analysis to identify the most influential features.</a:t>
            </a:r>
            <a:endParaRPr lang="en-US" sz="2000">
              <a:solidFill>
                <a:schemeClr val="tx1">
                  <a:lumMod val="75000"/>
                  <a:lumOff val="25000"/>
                </a:schemeClr>
              </a:solidFill>
            </a:endParaRPr>
          </a:p>
          <a:p>
            <a:pPr>
              <a:lnSpc>
                <a:spcPct val="150000"/>
              </a:lnSpc>
              <a:buClr>
                <a:srgbClr val="262626"/>
              </a:buClr>
            </a:pPr>
            <a:r>
              <a:rPr lang="en-US" sz="2000">
                <a:latin typeface="Times New Roman"/>
                <a:cs typeface="Times New Roman"/>
              </a:rPr>
              <a:t>The organization is keen to enhance its pricing strategy by gaining a deeper understanding of the key features that influence the prices of mobile phones in today's highly competitive market.</a:t>
            </a:r>
            <a:br>
              <a:rPr lang="en-US" sz="2000"/>
            </a:br>
            <a:endParaRPr lang="en-US" sz="2000"/>
          </a:p>
        </p:txBody>
      </p:sp>
    </p:spTree>
    <p:extLst>
      <p:ext uri="{BB962C8B-B14F-4D97-AF65-F5344CB8AC3E}">
        <p14:creationId xmlns:p14="http://schemas.microsoft.com/office/powerpoint/2010/main" val="217051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noFill/>
          <a:ln w="6350" cap="sq" cmpd="sng" algn="ctr">
            <a:solidFill>
              <a:schemeClr val="tx1">
                <a:lumMod val="75000"/>
                <a:lumOff val="25000"/>
              </a:schemeClr>
            </a:solidFill>
            <a:prstDash val="solid"/>
            <a:miter lim="800000"/>
          </a:ln>
          <a:effectLst/>
        </p:spPr>
      </p:sp>
      <p:sp>
        <p:nvSpPr>
          <p:cNvPr id="2" name="Title 1"/>
          <p:cNvSpPr>
            <a:spLocks noGrp="1"/>
          </p:cNvSpPr>
          <p:nvPr>
            <p:ph type="title"/>
          </p:nvPr>
        </p:nvSpPr>
        <p:spPr>
          <a:xfrm>
            <a:off x="3844616" y="881210"/>
            <a:ext cx="7417925" cy="1200734"/>
          </a:xfrm>
        </p:spPr>
        <p:txBody>
          <a:bodyPr>
            <a:normAutofit/>
          </a:bodyPr>
          <a:lstStyle/>
          <a:p>
            <a:r>
              <a:rPr lang="en-US" b="1">
                <a:solidFill>
                  <a:schemeClr val="tx1">
                    <a:lumMod val="75000"/>
                    <a:lumOff val="25000"/>
                  </a:schemeClr>
                </a:solidFill>
                <a:ea typeface="+mj-lt"/>
                <a:cs typeface="+mj-lt"/>
              </a:rPr>
              <a:t>Dataset Description</a:t>
            </a:r>
            <a:r>
              <a:rPr lang="en-US">
                <a:solidFill>
                  <a:schemeClr val="tx1">
                    <a:lumMod val="75000"/>
                    <a:lumOff val="25000"/>
                  </a:schemeClr>
                </a:solidFill>
                <a:ea typeface="+mj-lt"/>
                <a:cs typeface="+mj-lt"/>
              </a:rPr>
              <a:t>:</a:t>
            </a:r>
            <a:endParaRPr lang="en-US">
              <a:solidFill>
                <a:schemeClr val="tx1">
                  <a:lumMod val="75000"/>
                  <a:lumOff val="25000"/>
                </a:schemeClr>
              </a:solidFill>
            </a:endParaRPr>
          </a:p>
        </p:txBody>
      </p:sp>
      <p:sp>
        <p:nvSpPr>
          <p:cNvPr id="3" name="Content Placeholder 2">
            <a:extLst>
              <a:ext uri="{FF2B5EF4-FFF2-40B4-BE49-F238E27FC236}">
                <a16:creationId xmlns:a16="http://schemas.microsoft.com/office/drawing/2014/main" id="{3F4A09D5-6F2F-EFDA-BBF2-4087E5BBBBBF}"/>
              </a:ext>
            </a:extLst>
          </p:cNvPr>
          <p:cNvSpPr>
            <a:spLocks noGrp="1"/>
          </p:cNvSpPr>
          <p:nvPr>
            <p:ph idx="1"/>
          </p:nvPr>
        </p:nvSpPr>
        <p:spPr>
          <a:xfrm>
            <a:off x="3844616" y="2080501"/>
            <a:ext cx="7705178" cy="3678116"/>
          </a:xfrm>
        </p:spPr>
        <p:txBody>
          <a:bodyPr vert="horz" lIns="91440" tIns="45720" rIns="91440" bIns="45720" rtlCol="0" anchor="t">
            <a:normAutofit/>
          </a:bodyPr>
          <a:lstStyle/>
          <a:p>
            <a:pPr>
              <a:lnSpc>
                <a:spcPct val="150000"/>
              </a:lnSpc>
              <a:buClr>
                <a:srgbClr val="262626"/>
              </a:buClr>
            </a:pPr>
            <a:r>
              <a:rPr lang="en-US" sz="2000">
                <a:solidFill>
                  <a:schemeClr val="tx1">
                    <a:lumMod val="75000"/>
                    <a:lumOff val="25000"/>
                  </a:schemeClr>
                </a:solidFill>
                <a:ea typeface="+mn-lt"/>
                <a:cs typeface="+mn-lt"/>
              </a:rPr>
              <a:t>Number of entries: 541</a:t>
            </a:r>
            <a:endParaRPr lang="en-US" sz="2000">
              <a:solidFill>
                <a:schemeClr val="tx1">
                  <a:lumMod val="75000"/>
                  <a:lumOff val="25000"/>
                </a:schemeClr>
              </a:solidFill>
            </a:endParaRPr>
          </a:p>
          <a:p>
            <a:pPr>
              <a:lnSpc>
                <a:spcPct val="150000"/>
              </a:lnSpc>
              <a:buClr>
                <a:srgbClr val="262626"/>
              </a:buClr>
            </a:pPr>
            <a:r>
              <a:rPr lang="en-US" sz="2000">
                <a:solidFill>
                  <a:schemeClr val="tx1">
                    <a:lumMod val="75000"/>
                    <a:lumOff val="25000"/>
                  </a:schemeClr>
                </a:solidFill>
                <a:ea typeface="+mn-lt"/>
                <a:cs typeface="+mn-lt"/>
              </a:rPr>
              <a:t>Number of features: 12</a:t>
            </a:r>
            <a:endParaRPr lang="en-US" sz="2000">
              <a:solidFill>
                <a:schemeClr val="tx1">
                  <a:lumMod val="75000"/>
                  <a:lumOff val="25000"/>
                </a:schemeClr>
              </a:solidFill>
            </a:endParaRPr>
          </a:p>
          <a:p>
            <a:pPr>
              <a:lnSpc>
                <a:spcPct val="150000"/>
              </a:lnSpc>
              <a:buClr>
                <a:srgbClr val="262626"/>
              </a:buClr>
            </a:pPr>
            <a:r>
              <a:rPr lang="en-US" sz="2000">
                <a:solidFill>
                  <a:schemeClr val="tx1">
                    <a:lumMod val="75000"/>
                    <a:lumOff val="25000"/>
                  </a:schemeClr>
                </a:solidFill>
                <a:ea typeface="+mn-lt"/>
                <a:cs typeface="+mn-lt"/>
              </a:rPr>
              <a:t>Key features: Model, </a:t>
            </a:r>
            <a:r>
              <a:rPr lang="en-US" sz="2000" err="1">
                <a:solidFill>
                  <a:schemeClr val="tx1">
                    <a:lumMod val="75000"/>
                    <a:lumOff val="25000"/>
                  </a:schemeClr>
                </a:solidFill>
                <a:ea typeface="+mn-lt"/>
                <a:cs typeface="+mn-lt"/>
              </a:rPr>
              <a:t>Colour</a:t>
            </a:r>
            <a:r>
              <a:rPr lang="en-US" sz="2000">
                <a:solidFill>
                  <a:schemeClr val="tx1">
                    <a:lumMod val="75000"/>
                    <a:lumOff val="25000"/>
                  </a:schemeClr>
                </a:solidFill>
                <a:ea typeface="+mn-lt"/>
                <a:cs typeface="+mn-lt"/>
              </a:rPr>
              <a:t>, Memory, RAM, Battery, Cameras, Processor, etc.</a:t>
            </a:r>
            <a:endParaRPr lang="en-US" sz="2000">
              <a:solidFill>
                <a:schemeClr val="tx1">
                  <a:lumMod val="75000"/>
                  <a:lumOff val="25000"/>
                </a:schemeClr>
              </a:solidFill>
            </a:endParaRPr>
          </a:p>
          <a:p>
            <a:pPr>
              <a:lnSpc>
                <a:spcPct val="150000"/>
              </a:lnSpc>
              <a:buClr>
                <a:srgbClr val="262626"/>
              </a:buClr>
            </a:pPr>
            <a:endParaRPr lang="en-US" sz="2000">
              <a:solidFill>
                <a:schemeClr val="tx1">
                  <a:lumMod val="75000"/>
                  <a:lumOff val="25000"/>
                </a:schemeClr>
              </a:solidFill>
            </a:endParaRPr>
          </a:p>
          <a:p>
            <a:pPr>
              <a:lnSpc>
                <a:spcPct val="150000"/>
              </a:lnSpc>
              <a:buClr>
                <a:srgbClr val="262626"/>
              </a:buClr>
            </a:pPr>
            <a:endParaRPr lang="en-US" sz="2000">
              <a:solidFill>
                <a:schemeClr val="tx1">
                  <a:lumMod val="75000"/>
                  <a:lumOff val="25000"/>
                </a:schemeClr>
              </a:solidFill>
            </a:endParaRPr>
          </a:p>
        </p:txBody>
      </p:sp>
    </p:spTree>
    <p:extLst>
      <p:ext uri="{BB962C8B-B14F-4D97-AF65-F5344CB8AC3E}">
        <p14:creationId xmlns:p14="http://schemas.microsoft.com/office/powerpoint/2010/main" val="3945488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noFill/>
          <a:ln w="6350" cap="sq" cmpd="sng" algn="ctr">
            <a:solidFill>
              <a:schemeClr val="tx1">
                <a:lumMod val="75000"/>
                <a:lumOff val="25000"/>
              </a:schemeClr>
            </a:solidFill>
            <a:prstDash val="solid"/>
            <a:miter lim="800000"/>
          </a:ln>
          <a:effectLst/>
        </p:spPr>
      </p:sp>
      <p:sp>
        <p:nvSpPr>
          <p:cNvPr id="2" name="Title 1"/>
          <p:cNvSpPr>
            <a:spLocks noGrp="1"/>
          </p:cNvSpPr>
          <p:nvPr>
            <p:ph type="title"/>
          </p:nvPr>
        </p:nvSpPr>
        <p:spPr>
          <a:xfrm>
            <a:off x="3844616" y="881210"/>
            <a:ext cx="7417925" cy="1028205"/>
          </a:xfrm>
        </p:spPr>
        <p:txBody>
          <a:bodyPr>
            <a:normAutofit/>
          </a:bodyPr>
          <a:lstStyle/>
          <a:p>
            <a:r>
              <a:rPr lang="en-US">
                <a:solidFill>
                  <a:schemeClr val="tx1">
                    <a:lumMod val="75000"/>
                    <a:lumOff val="25000"/>
                  </a:schemeClr>
                </a:solidFill>
                <a:ea typeface="+mj-lt"/>
                <a:cs typeface="+mj-lt"/>
              </a:rPr>
              <a:t>Data Preprocessing</a:t>
            </a:r>
            <a:endParaRPr lang="en-US"/>
          </a:p>
        </p:txBody>
      </p:sp>
      <p:sp>
        <p:nvSpPr>
          <p:cNvPr id="3" name="Content Placeholder 2">
            <a:extLst>
              <a:ext uri="{FF2B5EF4-FFF2-40B4-BE49-F238E27FC236}">
                <a16:creationId xmlns:a16="http://schemas.microsoft.com/office/drawing/2014/main" id="{09D54487-89E9-53B8-64AE-69504F7F8E7A}"/>
              </a:ext>
            </a:extLst>
          </p:cNvPr>
          <p:cNvSpPr>
            <a:spLocks noGrp="1"/>
          </p:cNvSpPr>
          <p:nvPr>
            <p:ph idx="1"/>
          </p:nvPr>
        </p:nvSpPr>
        <p:spPr>
          <a:xfrm>
            <a:off x="3844616" y="2094878"/>
            <a:ext cx="7719556" cy="4138191"/>
          </a:xfrm>
        </p:spPr>
        <p:txBody>
          <a:bodyPr vert="horz" lIns="91440" tIns="45720" rIns="91440" bIns="45720" rtlCol="0" anchor="t">
            <a:normAutofit/>
          </a:bodyPr>
          <a:lstStyle/>
          <a:p>
            <a:pPr>
              <a:lnSpc>
                <a:spcPct val="150000"/>
              </a:lnSpc>
            </a:pPr>
            <a:r>
              <a:rPr lang="en-US" b="1">
                <a:solidFill>
                  <a:schemeClr val="tx1">
                    <a:lumMod val="75000"/>
                    <a:lumOff val="25000"/>
                  </a:schemeClr>
                </a:solidFill>
                <a:ea typeface="+mn-lt"/>
                <a:cs typeface="+mn-lt"/>
              </a:rPr>
              <a:t>Data Cleaning</a:t>
            </a:r>
            <a:r>
              <a:rPr lang="en-US">
                <a:solidFill>
                  <a:schemeClr val="tx1">
                    <a:lumMod val="75000"/>
                    <a:lumOff val="25000"/>
                  </a:schemeClr>
                </a:solidFill>
                <a:ea typeface="+mn-lt"/>
                <a:cs typeface="+mn-lt"/>
              </a:rPr>
              <a:t>: Conversion of the "Price" column from string to numerical format, ensuring all commas are removed for proper numeric representation.</a:t>
            </a:r>
            <a:endParaRPr lang="en-US">
              <a:solidFill>
                <a:schemeClr val="tx1">
                  <a:lumMod val="75000"/>
                  <a:lumOff val="25000"/>
                </a:schemeClr>
              </a:solidFill>
            </a:endParaRPr>
          </a:p>
          <a:p>
            <a:pPr>
              <a:lnSpc>
                <a:spcPct val="150000"/>
              </a:lnSpc>
              <a:buClr>
                <a:srgbClr val="262626"/>
              </a:buClr>
            </a:pPr>
            <a:r>
              <a:rPr lang="en-US" b="1">
                <a:solidFill>
                  <a:schemeClr val="tx1">
                    <a:lumMod val="75000"/>
                    <a:lumOff val="25000"/>
                  </a:schemeClr>
                </a:solidFill>
                <a:ea typeface="+mn-lt"/>
                <a:cs typeface="+mn-lt"/>
              </a:rPr>
              <a:t>Handling Missing Values</a:t>
            </a:r>
            <a:r>
              <a:rPr lang="en-US">
                <a:solidFill>
                  <a:schemeClr val="tx1">
                    <a:lumMod val="75000"/>
                    <a:lumOff val="25000"/>
                  </a:schemeClr>
                </a:solidFill>
                <a:ea typeface="+mn-lt"/>
                <a:cs typeface="+mn-lt"/>
              </a:rPr>
              <a:t>: If any missing values are present, appropriate strategies like imputation or removal are applied.</a:t>
            </a:r>
            <a:endParaRPr lang="en-US"/>
          </a:p>
          <a:p>
            <a:pPr>
              <a:lnSpc>
                <a:spcPct val="150000"/>
              </a:lnSpc>
              <a:buClr>
                <a:srgbClr val="262626"/>
              </a:buClr>
            </a:pPr>
            <a:r>
              <a:rPr lang="en-US" b="1">
                <a:solidFill>
                  <a:schemeClr val="tx1">
                    <a:lumMod val="75000"/>
                    <a:lumOff val="25000"/>
                  </a:schemeClr>
                </a:solidFill>
                <a:ea typeface="+mn-lt"/>
                <a:cs typeface="+mn-lt"/>
              </a:rPr>
              <a:t>Feature Encoding</a:t>
            </a:r>
            <a:r>
              <a:rPr lang="en-US">
                <a:solidFill>
                  <a:schemeClr val="tx1">
                    <a:lumMod val="75000"/>
                    <a:lumOff val="25000"/>
                  </a:schemeClr>
                </a:solidFill>
                <a:ea typeface="+mn-lt"/>
                <a:cs typeface="+mn-lt"/>
              </a:rPr>
              <a:t>: One-hot encoding is applied to categorical features such as Model, </a:t>
            </a:r>
            <a:r>
              <a:rPr lang="en-US" err="1">
                <a:solidFill>
                  <a:schemeClr val="tx1">
                    <a:lumMod val="75000"/>
                    <a:lumOff val="25000"/>
                  </a:schemeClr>
                </a:solidFill>
                <a:ea typeface="+mn-lt"/>
                <a:cs typeface="+mn-lt"/>
              </a:rPr>
              <a:t>Colour</a:t>
            </a:r>
            <a:r>
              <a:rPr lang="en-US">
                <a:solidFill>
                  <a:schemeClr val="tx1">
                    <a:lumMod val="75000"/>
                    <a:lumOff val="25000"/>
                  </a:schemeClr>
                </a:solidFill>
                <a:ea typeface="+mn-lt"/>
                <a:cs typeface="+mn-lt"/>
              </a:rPr>
              <a:t>, Rear Camera, Front Camera, and Processor to convert them into a format suitable for machine learning algorithms.</a:t>
            </a:r>
            <a:endParaRPr lang="en-US">
              <a:solidFill>
                <a:schemeClr val="tx1">
                  <a:lumMod val="75000"/>
                  <a:lumOff val="25000"/>
                </a:schemeClr>
              </a:solidFill>
            </a:endParaRPr>
          </a:p>
          <a:p>
            <a:pPr>
              <a:lnSpc>
                <a:spcPct val="150000"/>
              </a:lnSpc>
              <a:buClr>
                <a:srgbClr val="262626"/>
              </a:buClr>
            </a:pPr>
            <a:endParaRPr lang="en-US">
              <a:solidFill>
                <a:schemeClr val="tx1">
                  <a:lumMod val="75000"/>
                  <a:lumOff val="25000"/>
                </a:schemeClr>
              </a:solidFill>
            </a:endParaRPr>
          </a:p>
        </p:txBody>
      </p:sp>
    </p:spTree>
    <p:extLst>
      <p:ext uri="{BB962C8B-B14F-4D97-AF65-F5344CB8AC3E}">
        <p14:creationId xmlns:p14="http://schemas.microsoft.com/office/powerpoint/2010/main" val="1384408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noFill/>
          <a:ln w="6350" cap="sq" cmpd="sng" algn="ctr">
            <a:solidFill>
              <a:schemeClr val="tx1">
                <a:lumMod val="75000"/>
                <a:lumOff val="25000"/>
              </a:schemeClr>
            </a:solidFill>
            <a:prstDash val="solid"/>
            <a:miter lim="800000"/>
          </a:ln>
          <a:effectLst/>
        </p:spPr>
      </p:sp>
      <p:sp>
        <p:nvSpPr>
          <p:cNvPr id="2" name="Title 1"/>
          <p:cNvSpPr>
            <a:spLocks noGrp="1"/>
          </p:cNvSpPr>
          <p:nvPr>
            <p:ph type="title"/>
          </p:nvPr>
        </p:nvSpPr>
        <p:spPr>
          <a:xfrm>
            <a:off x="3370164" y="881210"/>
            <a:ext cx="7892377" cy="1114469"/>
          </a:xfrm>
        </p:spPr>
        <p:txBody>
          <a:bodyPr>
            <a:normAutofit/>
          </a:bodyPr>
          <a:lstStyle/>
          <a:p>
            <a:r>
              <a:rPr lang="en-US">
                <a:solidFill>
                  <a:schemeClr val="tx1">
                    <a:lumMod val="75000"/>
                    <a:lumOff val="25000"/>
                  </a:schemeClr>
                </a:solidFill>
                <a:ea typeface="+mj-lt"/>
                <a:cs typeface="+mj-lt"/>
              </a:rPr>
              <a:t>Exploratory Data Analysis </a:t>
            </a:r>
            <a:endParaRPr lang="en-US">
              <a:solidFill>
                <a:schemeClr val="tx1">
                  <a:lumMod val="75000"/>
                  <a:lumOff val="25000"/>
                </a:schemeClr>
              </a:solidFill>
            </a:endParaRPr>
          </a:p>
        </p:txBody>
      </p:sp>
      <p:sp>
        <p:nvSpPr>
          <p:cNvPr id="3" name="Content Placeholder 2">
            <a:extLst>
              <a:ext uri="{FF2B5EF4-FFF2-40B4-BE49-F238E27FC236}">
                <a16:creationId xmlns:a16="http://schemas.microsoft.com/office/drawing/2014/main" id="{09D54487-89E9-53B8-64AE-69504F7F8E7A}"/>
              </a:ext>
            </a:extLst>
          </p:cNvPr>
          <p:cNvSpPr>
            <a:spLocks noGrp="1"/>
          </p:cNvSpPr>
          <p:nvPr>
            <p:ph idx="1"/>
          </p:nvPr>
        </p:nvSpPr>
        <p:spPr>
          <a:xfrm>
            <a:off x="3370164" y="2008614"/>
            <a:ext cx="8194008" cy="4224455"/>
          </a:xfrm>
        </p:spPr>
        <p:txBody>
          <a:bodyPr vert="horz" lIns="91440" tIns="45720" rIns="91440" bIns="45720" rtlCol="0" anchor="t">
            <a:normAutofit/>
          </a:bodyPr>
          <a:lstStyle/>
          <a:p>
            <a:pPr>
              <a:lnSpc>
                <a:spcPct val="150000"/>
              </a:lnSpc>
            </a:pPr>
            <a:r>
              <a:rPr lang="en-US" b="1">
                <a:solidFill>
                  <a:schemeClr val="tx1">
                    <a:lumMod val="75000"/>
                    <a:lumOff val="25000"/>
                  </a:schemeClr>
                </a:solidFill>
                <a:ea typeface="+mn-lt"/>
                <a:cs typeface="+mn-lt"/>
              </a:rPr>
              <a:t>Distribution of Features</a:t>
            </a:r>
            <a:r>
              <a:rPr lang="en-US">
                <a:solidFill>
                  <a:schemeClr val="tx1">
                    <a:lumMod val="75000"/>
                    <a:lumOff val="25000"/>
                  </a:schemeClr>
                </a:solidFill>
                <a:ea typeface="+mn-lt"/>
                <a:cs typeface="+mn-lt"/>
              </a:rPr>
              <a:t>: Analyzing the distribution of numerical features like Memory, RAM, Battery, and Price to understand their range and central tendencies.</a:t>
            </a:r>
            <a:endParaRPr lang="en-US">
              <a:solidFill>
                <a:schemeClr val="tx1">
                  <a:lumMod val="75000"/>
                  <a:lumOff val="25000"/>
                </a:schemeClr>
              </a:solidFill>
            </a:endParaRPr>
          </a:p>
          <a:p>
            <a:pPr>
              <a:lnSpc>
                <a:spcPct val="150000"/>
              </a:lnSpc>
              <a:buClr>
                <a:srgbClr val="262626"/>
              </a:buClr>
            </a:pPr>
            <a:r>
              <a:rPr lang="en-US" b="1">
                <a:solidFill>
                  <a:schemeClr val="tx1">
                    <a:lumMod val="75000"/>
                    <a:lumOff val="25000"/>
                  </a:schemeClr>
                </a:solidFill>
                <a:ea typeface="+mn-lt"/>
                <a:cs typeface="+mn-lt"/>
              </a:rPr>
              <a:t>Correlation Analysis</a:t>
            </a:r>
            <a:r>
              <a:rPr lang="en-US">
                <a:solidFill>
                  <a:schemeClr val="tx1">
                    <a:lumMod val="75000"/>
                    <a:lumOff val="25000"/>
                  </a:schemeClr>
                </a:solidFill>
                <a:ea typeface="+mn-lt"/>
                <a:cs typeface="+mn-lt"/>
              </a:rPr>
              <a:t>: Evaluating the correlation between different numerical features and the target variable to identify potential predictors.</a:t>
            </a:r>
            <a:endParaRPr lang="en-US"/>
          </a:p>
          <a:p>
            <a:pPr>
              <a:lnSpc>
                <a:spcPct val="150000"/>
              </a:lnSpc>
              <a:buClr>
                <a:srgbClr val="262626"/>
              </a:buClr>
            </a:pPr>
            <a:r>
              <a:rPr lang="en-US" b="1">
                <a:solidFill>
                  <a:schemeClr val="tx1">
                    <a:lumMod val="75000"/>
                    <a:lumOff val="25000"/>
                  </a:schemeClr>
                </a:solidFill>
                <a:ea typeface="+mn-lt"/>
                <a:cs typeface="+mn-lt"/>
              </a:rPr>
              <a:t>Category Frequency</a:t>
            </a:r>
            <a:r>
              <a:rPr lang="en-US">
                <a:solidFill>
                  <a:schemeClr val="tx1">
                    <a:lumMod val="75000"/>
                    <a:lumOff val="25000"/>
                  </a:schemeClr>
                </a:solidFill>
                <a:ea typeface="+mn-lt"/>
                <a:cs typeface="+mn-lt"/>
              </a:rPr>
              <a:t>: Analyzing the frequency of different categories in categorical features like Model, </a:t>
            </a:r>
            <a:r>
              <a:rPr lang="en-US" err="1">
                <a:solidFill>
                  <a:schemeClr val="tx1">
                    <a:lumMod val="75000"/>
                    <a:lumOff val="25000"/>
                  </a:schemeClr>
                </a:solidFill>
                <a:ea typeface="+mn-lt"/>
                <a:cs typeface="+mn-lt"/>
              </a:rPr>
              <a:t>Colour</a:t>
            </a:r>
            <a:r>
              <a:rPr lang="en-US">
                <a:solidFill>
                  <a:schemeClr val="tx1">
                    <a:lumMod val="75000"/>
                    <a:lumOff val="25000"/>
                  </a:schemeClr>
                </a:solidFill>
                <a:ea typeface="+mn-lt"/>
                <a:cs typeface="+mn-lt"/>
              </a:rPr>
              <a:t>, and Processor to understand their prevalence in the dataset.</a:t>
            </a:r>
            <a:endParaRPr lang="en-US">
              <a:solidFill>
                <a:schemeClr val="tx1">
                  <a:lumMod val="75000"/>
                  <a:lumOff val="25000"/>
                </a:schemeClr>
              </a:solidFill>
            </a:endParaRPr>
          </a:p>
          <a:p>
            <a:pPr>
              <a:lnSpc>
                <a:spcPct val="150000"/>
              </a:lnSpc>
              <a:buClr>
                <a:srgbClr val="262626"/>
              </a:buClr>
            </a:pPr>
            <a:endParaRPr lang="en-US">
              <a:solidFill>
                <a:schemeClr val="tx1">
                  <a:lumMod val="75000"/>
                  <a:lumOff val="25000"/>
                </a:schemeClr>
              </a:solidFill>
            </a:endParaRPr>
          </a:p>
        </p:txBody>
      </p:sp>
    </p:spTree>
    <p:extLst>
      <p:ext uri="{BB962C8B-B14F-4D97-AF65-F5344CB8AC3E}">
        <p14:creationId xmlns:p14="http://schemas.microsoft.com/office/powerpoint/2010/main" val="128734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noFill/>
          <a:ln w="6350" cap="sq" cmpd="sng" algn="ctr">
            <a:solidFill>
              <a:schemeClr val="tx1">
                <a:lumMod val="75000"/>
                <a:lumOff val="25000"/>
              </a:schemeClr>
            </a:solidFill>
            <a:prstDash val="solid"/>
            <a:miter lim="800000"/>
          </a:ln>
          <a:effectLst/>
        </p:spPr>
      </p:sp>
      <p:sp>
        <p:nvSpPr>
          <p:cNvPr id="2" name="Title 1"/>
          <p:cNvSpPr>
            <a:spLocks noGrp="1"/>
          </p:cNvSpPr>
          <p:nvPr>
            <p:ph type="title"/>
          </p:nvPr>
        </p:nvSpPr>
        <p:spPr>
          <a:xfrm>
            <a:off x="4779144" y="1715097"/>
            <a:ext cx="7417925" cy="2552205"/>
          </a:xfrm>
        </p:spPr>
        <p:txBody>
          <a:bodyPr>
            <a:normAutofit/>
          </a:bodyPr>
          <a:lstStyle/>
          <a:p>
            <a:r>
              <a:rPr lang="en-US" b="1">
                <a:solidFill>
                  <a:schemeClr val="tx1">
                    <a:lumMod val="75000"/>
                    <a:lumOff val="25000"/>
                  </a:schemeClr>
                </a:solidFill>
                <a:ea typeface="+mj-lt"/>
                <a:cs typeface="+mj-lt"/>
              </a:rPr>
              <a:t>Visualizations</a:t>
            </a:r>
            <a:endParaRPr lang="en-US">
              <a:solidFill>
                <a:schemeClr val="tx1">
                  <a:lumMod val="75000"/>
                  <a:lumOff val="25000"/>
                </a:schemeClr>
              </a:solidFill>
            </a:endParaRPr>
          </a:p>
        </p:txBody>
      </p:sp>
    </p:spTree>
    <p:extLst>
      <p:ext uri="{BB962C8B-B14F-4D97-AF65-F5344CB8AC3E}">
        <p14:creationId xmlns:p14="http://schemas.microsoft.com/office/powerpoint/2010/main" val="682597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noFill/>
          <a:ln w="6350" cap="sq" cmpd="sng" algn="ctr">
            <a:solidFill>
              <a:schemeClr val="tx1">
                <a:lumMod val="75000"/>
                <a:lumOff val="25000"/>
              </a:schemeClr>
            </a:solidFill>
            <a:prstDash val="solid"/>
            <a:miter lim="800000"/>
          </a:ln>
          <a:effectLst/>
        </p:spPr>
      </p:sp>
      <p:sp>
        <p:nvSpPr>
          <p:cNvPr id="2" name="Title 1"/>
          <p:cNvSpPr>
            <a:spLocks noGrp="1"/>
          </p:cNvSpPr>
          <p:nvPr>
            <p:ph type="title"/>
          </p:nvPr>
        </p:nvSpPr>
        <p:spPr>
          <a:xfrm>
            <a:off x="3197635" y="622418"/>
            <a:ext cx="7417925" cy="812545"/>
          </a:xfrm>
        </p:spPr>
        <p:txBody>
          <a:bodyPr>
            <a:normAutofit/>
          </a:bodyPr>
          <a:lstStyle/>
          <a:p>
            <a:r>
              <a:rPr lang="en-US" b="1" u="sng">
                <a:solidFill>
                  <a:schemeClr val="tx1">
                    <a:lumMod val="75000"/>
                    <a:lumOff val="25000"/>
                  </a:schemeClr>
                </a:solidFill>
                <a:ea typeface="+mj-lt"/>
                <a:cs typeface="+mj-lt"/>
              </a:rPr>
              <a:t>Heat map</a:t>
            </a:r>
          </a:p>
        </p:txBody>
      </p:sp>
      <p:pic>
        <p:nvPicPr>
          <p:cNvPr id="4" name="Content Placeholder 3">
            <a:extLst>
              <a:ext uri="{FF2B5EF4-FFF2-40B4-BE49-F238E27FC236}">
                <a16:creationId xmlns:a16="http://schemas.microsoft.com/office/drawing/2014/main" id="{FDFC469C-3E81-2EFE-637D-6B600185F9C5}"/>
              </a:ext>
            </a:extLst>
          </p:cNvPr>
          <p:cNvPicPr>
            <a:picLocks noGrp="1" noChangeAspect="1"/>
          </p:cNvPicPr>
          <p:nvPr>
            <p:ph idx="1"/>
          </p:nvPr>
        </p:nvPicPr>
        <p:blipFill>
          <a:blip r:embed="rId3"/>
          <a:stretch>
            <a:fillRect/>
          </a:stretch>
        </p:blipFill>
        <p:spPr>
          <a:xfrm>
            <a:off x="4045590" y="1462274"/>
            <a:ext cx="7116324" cy="4770795"/>
          </a:xfrm>
        </p:spPr>
      </p:pic>
    </p:spTree>
    <p:extLst>
      <p:ext uri="{BB962C8B-B14F-4D97-AF65-F5344CB8AC3E}">
        <p14:creationId xmlns:p14="http://schemas.microsoft.com/office/powerpoint/2010/main" val="300230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noFill/>
          <a:ln w="6350" cap="sq" cmpd="sng" algn="ctr">
            <a:solidFill>
              <a:schemeClr val="tx1">
                <a:lumMod val="75000"/>
                <a:lumOff val="25000"/>
              </a:schemeClr>
            </a:solidFill>
            <a:prstDash val="solid"/>
            <a:miter lim="800000"/>
          </a:ln>
          <a:effectLst/>
        </p:spPr>
      </p:sp>
      <p:sp>
        <p:nvSpPr>
          <p:cNvPr id="2" name="Title 1"/>
          <p:cNvSpPr>
            <a:spLocks noGrp="1"/>
          </p:cNvSpPr>
          <p:nvPr>
            <p:ph type="title"/>
          </p:nvPr>
        </p:nvSpPr>
        <p:spPr>
          <a:xfrm>
            <a:off x="3844616" y="881210"/>
            <a:ext cx="7417925" cy="812545"/>
          </a:xfrm>
        </p:spPr>
        <p:txBody>
          <a:bodyPr>
            <a:normAutofit/>
          </a:bodyPr>
          <a:lstStyle/>
          <a:p>
            <a:r>
              <a:rPr lang="en-US" b="1" u="sng">
                <a:solidFill>
                  <a:schemeClr val="tx1">
                    <a:lumMod val="75000"/>
                    <a:lumOff val="25000"/>
                  </a:schemeClr>
                </a:solidFill>
                <a:ea typeface="+mj-lt"/>
                <a:cs typeface="+mj-lt"/>
              </a:rPr>
              <a:t>Boxplot</a:t>
            </a:r>
            <a:endParaRPr lang="en-US"/>
          </a:p>
        </p:txBody>
      </p:sp>
      <p:pic>
        <p:nvPicPr>
          <p:cNvPr id="4" name="Content Placeholder 3">
            <a:extLst>
              <a:ext uri="{FF2B5EF4-FFF2-40B4-BE49-F238E27FC236}">
                <a16:creationId xmlns:a16="http://schemas.microsoft.com/office/drawing/2014/main" id="{3EB32A82-166A-7675-EF28-CC6444602BAB}"/>
              </a:ext>
            </a:extLst>
          </p:cNvPr>
          <p:cNvPicPr>
            <a:picLocks noGrp="1" noChangeAspect="1"/>
          </p:cNvPicPr>
          <p:nvPr>
            <p:ph idx="1"/>
          </p:nvPr>
        </p:nvPicPr>
        <p:blipFill>
          <a:blip r:embed="rId3"/>
          <a:stretch>
            <a:fillRect/>
          </a:stretch>
        </p:blipFill>
        <p:spPr>
          <a:xfrm>
            <a:off x="4471614" y="1922350"/>
            <a:ext cx="5991106" cy="3836267"/>
          </a:xfrm>
        </p:spPr>
      </p:pic>
    </p:spTree>
    <p:extLst>
      <p:ext uri="{BB962C8B-B14F-4D97-AF65-F5344CB8AC3E}">
        <p14:creationId xmlns:p14="http://schemas.microsoft.com/office/powerpoint/2010/main" val="115324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Savon</vt:lpstr>
      <vt:lpstr>Project :- Feature Extraction and Price Prediction for Mobile Phones </vt:lpstr>
      <vt:lpstr>Intoduction </vt:lpstr>
      <vt:lpstr>Objective</vt:lpstr>
      <vt:lpstr>Dataset Description:</vt:lpstr>
      <vt:lpstr>Data Preprocessing</vt:lpstr>
      <vt:lpstr>Exploratory Data Analysis </vt:lpstr>
      <vt:lpstr>Visualizations</vt:lpstr>
      <vt:lpstr>Heat map</vt:lpstr>
      <vt:lpstr>Boxplot</vt:lpstr>
      <vt:lpstr>Pairplot</vt:lpstr>
      <vt:lpstr>Predicted vs Actual Prices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23</cp:revision>
  <dcterms:created xsi:type="dcterms:W3CDTF">2024-07-09T15:46:33Z</dcterms:created>
  <dcterms:modified xsi:type="dcterms:W3CDTF">2024-07-09T17:36:48Z</dcterms:modified>
</cp:coreProperties>
</file>