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322D1F-6B4E-4473-1F7B-C066B6494C92}" v="194" dt="2024-09-02T17:01:12.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9/12/2024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9/12/2024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Top 10 Data Science Use Case In Telecom Industry | nasscom ...">
            <a:extLst>
              <a:ext uri="{FF2B5EF4-FFF2-40B4-BE49-F238E27FC236}">
                <a16:creationId xmlns:a16="http://schemas.microsoft.com/office/drawing/2014/main" id="{B09C6E98-AE3A-D0F9-E373-CCF50B2DE729}"/>
              </a:ext>
            </a:extLst>
          </p:cNvPr>
          <p:cNvPicPr>
            <a:picLocks noChangeAspect="1"/>
          </p:cNvPicPr>
          <p:nvPr/>
        </p:nvPicPr>
        <p:blipFill>
          <a:blip r:embed="rId2"/>
          <a:srcRect l="9093" t="9091"/>
          <a:stretch/>
        </p:blipFill>
        <p:spPr>
          <a:xfrm>
            <a:off x="2" y="10"/>
            <a:ext cx="12191695" cy="6857990"/>
          </a:xfrm>
          <a:prstGeom prst="rect">
            <a:avLst/>
          </a:prstGeom>
        </p:spPr>
      </p:pic>
      <p:sp>
        <p:nvSpPr>
          <p:cNvPr id="10" name="Rectangle 9">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065511" y="2675753"/>
            <a:ext cx="6832500" cy="1338865"/>
          </a:xfrm>
        </p:spPr>
        <p:txBody>
          <a:bodyPr>
            <a:normAutofit/>
          </a:bodyPr>
          <a:lstStyle/>
          <a:p>
            <a:r>
              <a:rPr lang="en-US" sz="3100" b="1" dirty="0">
                <a:solidFill>
                  <a:srgbClr val="FFFFFE"/>
                </a:solidFill>
                <a:latin typeface="Raleway"/>
              </a:rPr>
              <a:t>User Analytics in the Telecommunication Industry </a:t>
            </a:r>
            <a:endParaRPr lang="en-US" sz="3100" b="1" dirty="0">
              <a:solidFill>
                <a:srgbClr val="FFFFFE"/>
              </a:solidFill>
            </a:endParaRPr>
          </a:p>
        </p:txBody>
      </p:sp>
      <p:sp>
        <p:nvSpPr>
          <p:cNvPr id="3" name="Subtitle 2"/>
          <p:cNvSpPr>
            <a:spLocks noGrp="1"/>
          </p:cNvSpPr>
          <p:nvPr>
            <p:ph type="subTitle" idx="1"/>
          </p:nvPr>
        </p:nvSpPr>
        <p:spPr>
          <a:xfrm>
            <a:off x="4065511" y="4669144"/>
            <a:ext cx="6832499" cy="716529"/>
          </a:xfrm>
        </p:spPr>
        <p:txBody>
          <a:bodyPr vert="horz" lIns="91440" tIns="91440" rIns="91440" bIns="91440" rtlCol="0">
            <a:normAutofit/>
          </a:bodyPr>
          <a:lstStyle/>
          <a:p>
            <a:r>
              <a:rPr lang="en-US" sz="1600">
                <a:solidFill>
                  <a:srgbClr val="FFFFFE"/>
                </a:solidFill>
              </a:rPr>
              <a:t>By- Riya Gadia</a:t>
            </a:r>
          </a:p>
        </p:txBody>
      </p:sp>
      <p:cxnSp>
        <p:nvCxnSpPr>
          <p:cNvPr id="12" name="Straight Connector 11">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FF5D39"/>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53198-9F7E-E31D-46A7-5EBF1069BC6E}"/>
              </a:ext>
            </a:extLst>
          </p:cNvPr>
          <p:cNvSpPr>
            <a:spLocks noGrp="1"/>
          </p:cNvSpPr>
          <p:nvPr>
            <p:ph type="title"/>
          </p:nvPr>
        </p:nvSpPr>
        <p:spPr>
          <a:xfrm>
            <a:off x="844476" y="1600199"/>
            <a:ext cx="3539266" cy="4297680"/>
          </a:xfrm>
        </p:spPr>
        <p:txBody>
          <a:bodyPr anchor="ctr">
            <a:normAutofit/>
          </a:bodyPr>
          <a:lstStyle/>
          <a:p>
            <a:r>
              <a:rPr lang="en-US" sz="3000" b="1" baseline="0">
                <a:latin typeface="Gill Sans MT"/>
              </a:rPr>
              <a:t>Key Observations:</a:t>
            </a:r>
            <a:endParaRPr lang="en-US" sz="3000"/>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F45BB9-E870-70AE-36C6-012620ED674E}"/>
              </a:ext>
            </a:extLst>
          </p:cNvPr>
          <p:cNvSpPr>
            <a:spLocks noGrp="1"/>
          </p:cNvSpPr>
          <p:nvPr>
            <p:ph idx="1"/>
          </p:nvPr>
        </p:nvSpPr>
        <p:spPr>
          <a:xfrm>
            <a:off x="4852964" y="1427672"/>
            <a:ext cx="7093286" cy="4470207"/>
          </a:xfrm>
        </p:spPr>
        <p:txBody>
          <a:bodyPr anchor="ctr">
            <a:normAutofit/>
          </a:bodyPr>
          <a:lstStyle/>
          <a:p>
            <a:pPr marL="228600" indent="-228600">
              <a:lnSpc>
                <a:spcPct val="110000"/>
              </a:lnSpc>
              <a:buFont typeface=""/>
              <a:buAutoNum type="arabicPeriod"/>
            </a:pPr>
            <a:r>
              <a:rPr lang="en-US" sz="1800" b="1" dirty="0"/>
              <a:t>Dominance of Gaming and Other Data:</a:t>
            </a:r>
            <a:endParaRPr lang="en-US" sz="1800" dirty="0"/>
          </a:p>
          <a:p>
            <a:pPr marL="228600" lvl="1" indent="-228600">
              <a:lnSpc>
                <a:spcPct val="110000"/>
              </a:lnSpc>
              <a:buFont typeface=""/>
              <a:buAutoNum type="arabicPeriod"/>
            </a:pPr>
            <a:r>
              <a:rPr lang="en-US" b="1" dirty="0"/>
              <a:t>Gaming</a:t>
            </a:r>
            <a:r>
              <a:rPr lang="en-US" dirty="0"/>
              <a:t> and </a:t>
            </a:r>
            <a:r>
              <a:rPr lang="en-US" b="1" dirty="0"/>
              <a:t>Other Data</a:t>
            </a:r>
            <a:r>
              <a:rPr lang="en-US" dirty="0"/>
              <a:t> categories consume the most data, each accounting for over 63 TB. These two categories combined represent the bulk of data usage. This could indicate a strong preference for data-intensive applications, particularly in gaming and possibly streaming or other unclassified services.</a:t>
            </a:r>
          </a:p>
          <a:p>
            <a:pPr marL="228600" indent="-228600">
              <a:lnSpc>
                <a:spcPct val="110000"/>
              </a:lnSpc>
              <a:buFont typeface=""/>
              <a:buAutoNum type="arabicPeriod"/>
            </a:pPr>
            <a:r>
              <a:rPr lang="en-US" sz="1800" b="1" dirty="0"/>
              <a:t>Significant Video Streaming Usage:</a:t>
            </a:r>
          </a:p>
          <a:p>
            <a:pPr marL="228600" lvl="1" indent="-228600">
              <a:lnSpc>
                <a:spcPct val="110000"/>
              </a:lnSpc>
              <a:buFont typeface=""/>
              <a:buAutoNum type="arabicPeriod"/>
            </a:pPr>
            <a:r>
              <a:rPr lang="en-US" b="1" dirty="0"/>
              <a:t>YouTube</a:t>
            </a:r>
            <a:r>
              <a:rPr lang="en-US" dirty="0"/>
              <a:t> and </a:t>
            </a:r>
            <a:r>
              <a:rPr lang="en-US" b="1" dirty="0"/>
              <a:t>Netflix</a:t>
            </a:r>
            <a:r>
              <a:rPr lang="en-US" dirty="0"/>
              <a:t> are the next major contributors, each using around 3.36 TB of data. The high data usage in these categories suggests that video streaming is a popular activity among users. It’s interesting that both platforms have nearly identical data usage, indicating a similar level of engagement.</a:t>
            </a:r>
          </a:p>
        </p:txBody>
      </p:sp>
    </p:spTree>
    <p:extLst>
      <p:ext uri="{BB962C8B-B14F-4D97-AF65-F5344CB8AC3E}">
        <p14:creationId xmlns:p14="http://schemas.microsoft.com/office/powerpoint/2010/main" val="2047435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4EF916-6DB3-EE40-24B8-2DE3F50AFD6C}"/>
              </a:ext>
            </a:extLst>
          </p:cNvPr>
          <p:cNvSpPr>
            <a:spLocks noGrp="1"/>
          </p:cNvSpPr>
          <p:nvPr>
            <p:ph idx="1"/>
          </p:nvPr>
        </p:nvSpPr>
        <p:spPr>
          <a:xfrm>
            <a:off x="4924851" y="1600199"/>
            <a:ext cx="6935135" cy="4297680"/>
          </a:xfrm>
        </p:spPr>
        <p:txBody>
          <a:bodyPr vert="horz" lIns="91440" tIns="45720" rIns="91440" bIns="45720" rtlCol="0" anchor="ctr">
            <a:noAutofit/>
          </a:bodyPr>
          <a:lstStyle/>
          <a:p>
            <a:pPr marL="228600" lvl="0" indent="-228600" rtl="0">
              <a:lnSpc>
                <a:spcPct val="110000"/>
              </a:lnSpc>
              <a:buFont typeface=""/>
              <a:buAutoNum type="arabicPeriod" startAt="3"/>
            </a:pPr>
            <a:r>
              <a:rPr lang="en-US" sz="1800" b="1" baseline="0" dirty="0">
                <a:latin typeface="Gill Sans MT"/>
                <a:ea typeface="Arial"/>
                <a:cs typeface="Arial"/>
              </a:rPr>
              <a:t>Google Data:</a:t>
            </a:r>
            <a:r>
              <a:rPr lang="en-US" sz="1800" dirty="0">
                <a:latin typeface="Gill Sans MT"/>
                <a:ea typeface="Arial"/>
                <a:cs typeface="Arial"/>
              </a:rPr>
              <a:t>​</a:t>
            </a:r>
          </a:p>
          <a:p>
            <a:pPr marL="228600" lvl="1" indent="-228600" rtl="0">
              <a:lnSpc>
                <a:spcPct val="110000"/>
              </a:lnSpc>
              <a:buFont typeface=""/>
              <a:buAutoNum type="arabicPeriod"/>
            </a:pPr>
            <a:r>
              <a:rPr lang="en-US" b="1" baseline="0" dirty="0">
                <a:latin typeface="Gill Sans MT"/>
                <a:ea typeface="Arial"/>
                <a:cs typeface="Arial"/>
              </a:rPr>
              <a:t>Google Data</a:t>
            </a:r>
            <a:r>
              <a:rPr lang="en-US" baseline="0" dirty="0">
                <a:latin typeface="Gill Sans MT"/>
                <a:ea typeface="Arial"/>
                <a:cs typeface="Arial"/>
              </a:rPr>
              <a:t> stands at 1.16 TB, which is significantly lower than the video streaming and gaming categories. This category could include a mix of search, maps, and other Google services. The relatively lower data usage might reflect less data-intensive activities compared to gaming and video streaming.</a:t>
            </a:r>
            <a:r>
              <a:rPr lang="en-US" dirty="0">
                <a:latin typeface="Gill Sans MT"/>
                <a:ea typeface="Arial"/>
                <a:cs typeface="Arial"/>
              </a:rPr>
              <a:t>​</a:t>
            </a:r>
          </a:p>
          <a:p>
            <a:pPr marL="228600" lvl="0" indent="-228600" rtl="0">
              <a:lnSpc>
                <a:spcPct val="110000"/>
              </a:lnSpc>
              <a:buFont typeface=""/>
              <a:buAutoNum type="arabicPeriod" startAt="4"/>
            </a:pPr>
            <a:r>
              <a:rPr lang="en-US" sz="1800" b="1" baseline="0" dirty="0">
                <a:latin typeface="Gill Sans MT"/>
                <a:ea typeface="Arial"/>
                <a:cs typeface="Arial"/>
              </a:rPr>
              <a:t>Low Data Usage for Email and Social Media:</a:t>
            </a:r>
            <a:r>
              <a:rPr lang="en-US" sz="1800" dirty="0">
                <a:latin typeface="Gill Sans MT"/>
                <a:ea typeface="Arial"/>
                <a:cs typeface="Arial"/>
              </a:rPr>
              <a:t>​</a:t>
            </a:r>
          </a:p>
          <a:p>
            <a:pPr marL="228600" lvl="1" indent="-228600" rtl="0">
              <a:lnSpc>
                <a:spcPct val="110000"/>
              </a:lnSpc>
              <a:buFont typeface=""/>
              <a:buAutoNum type="arabicPeriod"/>
            </a:pPr>
            <a:r>
              <a:rPr lang="en-US" b="1" baseline="0" dirty="0">
                <a:latin typeface="Gill Sans MT"/>
                <a:ea typeface="Arial"/>
                <a:cs typeface="Arial"/>
              </a:rPr>
              <a:t>Email</a:t>
            </a:r>
            <a:r>
              <a:rPr lang="en-US" baseline="0" dirty="0">
                <a:latin typeface="Gill Sans MT"/>
                <a:ea typeface="Arial"/>
                <a:cs typeface="Arial"/>
              </a:rPr>
              <a:t> and </a:t>
            </a:r>
            <a:r>
              <a:rPr lang="en-US" b="1" baseline="0" dirty="0">
                <a:latin typeface="Gill Sans MT"/>
                <a:ea typeface="Arial"/>
                <a:cs typeface="Arial"/>
              </a:rPr>
              <a:t>Social Media</a:t>
            </a:r>
            <a:r>
              <a:rPr lang="en-US" baseline="0" dirty="0">
                <a:latin typeface="Gill Sans MT"/>
                <a:ea typeface="Arial"/>
                <a:cs typeface="Arial"/>
              </a:rPr>
              <a:t> have the lowest data usage, with </a:t>
            </a:r>
            <a:r>
              <a:rPr lang="en-US" b="1" baseline="0" dirty="0">
                <a:latin typeface="Gill Sans MT"/>
                <a:ea typeface="Arial"/>
                <a:cs typeface="Arial"/>
              </a:rPr>
              <a:t>Email</a:t>
            </a:r>
            <a:r>
              <a:rPr lang="en-US" baseline="0" dirty="0">
                <a:latin typeface="Gill Sans MT"/>
                <a:ea typeface="Arial"/>
                <a:cs typeface="Arial"/>
              </a:rPr>
              <a:t> at 0.34 TB and </a:t>
            </a:r>
            <a:r>
              <a:rPr lang="en-US" b="1" baseline="0" dirty="0">
                <a:latin typeface="Gill Sans MT"/>
                <a:ea typeface="Arial"/>
                <a:cs typeface="Arial"/>
              </a:rPr>
              <a:t>Social Media</a:t>
            </a:r>
            <a:r>
              <a:rPr lang="en-US" baseline="0" dirty="0">
                <a:latin typeface="Gill Sans MT"/>
                <a:ea typeface="Arial"/>
                <a:cs typeface="Arial"/>
              </a:rPr>
              <a:t> at 0.27 TB. This is expected as these activities generally involve smaller data packets compared to gaming or video streaming.</a:t>
            </a:r>
            <a:r>
              <a:rPr lang="en-US" dirty="0">
                <a:latin typeface="Gill Sans MT"/>
                <a:ea typeface="Arial"/>
                <a:cs typeface="Arial"/>
              </a:rPr>
              <a:t>​</a:t>
            </a:r>
          </a:p>
          <a:p>
            <a:pPr marL="228600" lvl="1" indent="-228600" rtl="0">
              <a:lnSpc>
                <a:spcPct val="110000"/>
              </a:lnSpc>
              <a:buFont typeface=""/>
              <a:buAutoNum type="arabicPeriod"/>
            </a:pPr>
            <a:r>
              <a:rPr lang="en-US" baseline="0" dirty="0">
                <a:latin typeface="Gill Sans MT"/>
                <a:ea typeface="Arial"/>
                <a:cs typeface="Arial"/>
              </a:rPr>
              <a:t>Despite the ubiquity of social media, the data consumption in this category is low, suggesting that these platforms may not be as heavily used for data-intensive activities (like video streaming or gaming) compared to other categories.</a:t>
            </a:r>
            <a:r>
              <a:rPr lang="en-US" dirty="0">
                <a:latin typeface="Gill Sans MT"/>
                <a:ea typeface="Arial"/>
                <a:cs typeface="Arial"/>
              </a:rPr>
              <a:t>​</a:t>
            </a:r>
            <a:endParaRPr lang="en-US"/>
          </a:p>
        </p:txBody>
      </p:sp>
    </p:spTree>
    <p:extLst>
      <p:ext uri="{BB962C8B-B14F-4D97-AF65-F5344CB8AC3E}">
        <p14:creationId xmlns:p14="http://schemas.microsoft.com/office/powerpoint/2010/main" val="413275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B8BFC-B0E6-86D4-7675-8DCDD2EC58FD}"/>
              </a:ext>
            </a:extLst>
          </p:cNvPr>
          <p:cNvSpPr>
            <a:spLocks noGrp="1"/>
          </p:cNvSpPr>
          <p:nvPr>
            <p:ph type="title"/>
          </p:nvPr>
        </p:nvSpPr>
        <p:spPr>
          <a:xfrm>
            <a:off x="849683" y="1240076"/>
            <a:ext cx="2727813" cy="4584527"/>
          </a:xfrm>
        </p:spPr>
        <p:txBody>
          <a:bodyPr>
            <a:normAutofit/>
          </a:bodyPr>
          <a:lstStyle/>
          <a:p>
            <a:r>
              <a:rPr lang="en-US">
                <a:solidFill>
                  <a:srgbClr val="FFFFFF"/>
                </a:solidFill>
              </a:rPr>
              <a:t>Output: </a:t>
            </a:r>
          </a:p>
        </p:txBody>
      </p:sp>
      <p:sp>
        <p:nvSpPr>
          <p:cNvPr id="3" name="Content Placeholder 2">
            <a:extLst>
              <a:ext uri="{FF2B5EF4-FFF2-40B4-BE49-F238E27FC236}">
                <a16:creationId xmlns:a16="http://schemas.microsoft.com/office/drawing/2014/main" id="{5C40697A-161E-4749-F387-89326E0C2E4E}"/>
              </a:ext>
            </a:extLst>
          </p:cNvPr>
          <p:cNvSpPr>
            <a:spLocks noGrp="1"/>
          </p:cNvSpPr>
          <p:nvPr>
            <p:ph idx="1"/>
          </p:nvPr>
        </p:nvSpPr>
        <p:spPr>
          <a:xfrm>
            <a:off x="3900463" y="3624"/>
            <a:ext cx="7932637" cy="4916465"/>
          </a:xfrm>
        </p:spPr>
        <p:txBody>
          <a:bodyPr vert="horz" lIns="91440" tIns="45720" rIns="91440" bIns="45720" rtlCol="0" anchor="t">
            <a:noAutofit/>
          </a:bodyPr>
          <a:lstStyle/>
          <a:p>
            <a:pPr>
              <a:lnSpc>
                <a:spcPct val="110000"/>
              </a:lnSpc>
            </a:pPr>
            <a:r>
              <a:rPr lang="en-US" sz="1800" b="1" dirty="0"/>
              <a:t>Class 0:</a:t>
            </a:r>
            <a:endParaRPr lang="en-US" sz="1800" dirty="0"/>
          </a:p>
          <a:p>
            <a:pPr>
              <a:lnSpc>
                <a:spcPct val="110000"/>
              </a:lnSpc>
            </a:pPr>
            <a:r>
              <a:rPr lang="en-US" sz="1800" b="1" dirty="0">
                <a:ea typeface="+mn-lt"/>
                <a:cs typeface="+mn-lt"/>
              </a:rPr>
              <a:t>Precision:</a:t>
            </a:r>
            <a:r>
              <a:rPr lang="en-US" sz="1800" dirty="0">
                <a:ea typeface="+mn-lt"/>
                <a:cs typeface="+mn-lt"/>
              </a:rPr>
              <a:t> 0.80 (80%): Of all instances predicted as class </a:t>
            </a:r>
            <a:r>
              <a:rPr lang="en-US" sz="1800" dirty="0">
                <a:latin typeface="Consolas"/>
              </a:rPr>
              <a:t>0</a:t>
            </a:r>
            <a:r>
              <a:rPr lang="en-US" sz="1800" dirty="0">
                <a:ea typeface="+mn-lt"/>
                <a:cs typeface="+mn-lt"/>
              </a:rPr>
              <a:t>, 80% were correctly predicted.</a:t>
            </a:r>
            <a:endParaRPr lang="en-US" sz="1800" dirty="0"/>
          </a:p>
          <a:p>
            <a:pPr>
              <a:lnSpc>
                <a:spcPct val="110000"/>
              </a:lnSpc>
            </a:pPr>
            <a:r>
              <a:rPr lang="en-US" sz="1800" b="1" dirty="0">
                <a:ea typeface="+mn-lt"/>
                <a:cs typeface="+mn-lt"/>
              </a:rPr>
              <a:t>Recall:</a:t>
            </a:r>
            <a:r>
              <a:rPr lang="en-US" sz="1800" dirty="0">
                <a:ea typeface="+mn-lt"/>
                <a:cs typeface="+mn-lt"/>
              </a:rPr>
              <a:t> 1.00 (100%): The model correctly identified all instances of class </a:t>
            </a:r>
            <a:r>
              <a:rPr lang="en-US" sz="1800" dirty="0">
                <a:latin typeface="Consolas"/>
              </a:rPr>
              <a:t>0</a:t>
            </a:r>
            <a:r>
              <a:rPr lang="en-US" sz="1800" dirty="0">
                <a:ea typeface="+mn-lt"/>
                <a:cs typeface="+mn-lt"/>
              </a:rPr>
              <a:t> (no false negatives).</a:t>
            </a:r>
            <a:endParaRPr lang="en-US" sz="1800" dirty="0"/>
          </a:p>
          <a:p>
            <a:pPr>
              <a:lnSpc>
                <a:spcPct val="110000"/>
              </a:lnSpc>
            </a:pPr>
            <a:r>
              <a:rPr lang="en-US" sz="1800" b="1" dirty="0">
                <a:ea typeface="+mn-lt"/>
                <a:cs typeface="+mn-lt"/>
              </a:rPr>
              <a:t>F1-Score:</a:t>
            </a:r>
            <a:r>
              <a:rPr lang="en-US" sz="1800" dirty="0">
                <a:ea typeface="+mn-lt"/>
                <a:cs typeface="+mn-lt"/>
              </a:rPr>
              <a:t> 0.89 : The high F1-score indicates a good balance between precision and recall for class </a:t>
            </a:r>
            <a:r>
              <a:rPr lang="en-US" sz="1800" dirty="0">
                <a:latin typeface="Consolas"/>
              </a:rPr>
              <a:t>0</a:t>
            </a:r>
            <a:r>
              <a:rPr lang="en-US" sz="1800" dirty="0">
                <a:ea typeface="+mn-lt"/>
                <a:cs typeface="+mn-lt"/>
              </a:rPr>
              <a:t>.</a:t>
            </a:r>
            <a:endParaRPr lang="en-US" sz="1800" dirty="0"/>
          </a:p>
          <a:p>
            <a:pPr>
              <a:lnSpc>
                <a:spcPct val="110000"/>
              </a:lnSpc>
            </a:pPr>
            <a:r>
              <a:rPr lang="en-US" sz="1800" b="1" dirty="0">
                <a:ea typeface="+mn-lt"/>
                <a:cs typeface="+mn-lt"/>
              </a:rPr>
              <a:t>Support:</a:t>
            </a:r>
            <a:r>
              <a:rPr lang="en-US" sz="1800" dirty="0">
                <a:ea typeface="+mn-lt"/>
                <a:cs typeface="+mn-lt"/>
              </a:rPr>
              <a:t> 35,571 : The majority class, making up a significant portion of the data.</a:t>
            </a:r>
            <a:endParaRPr lang="en-US" sz="1800" dirty="0"/>
          </a:p>
          <a:p>
            <a:pPr lvl="1">
              <a:lnSpc>
                <a:spcPct val="110000"/>
              </a:lnSpc>
            </a:pPr>
            <a:r>
              <a:rPr lang="en-US" b="1" dirty="0"/>
              <a:t>Class 1:</a:t>
            </a:r>
            <a:endParaRPr lang="en-US" dirty="0"/>
          </a:p>
          <a:p>
            <a:pPr>
              <a:lnSpc>
                <a:spcPct val="110000"/>
              </a:lnSpc>
            </a:pPr>
            <a:r>
              <a:rPr lang="en-US" sz="1800" b="1" dirty="0">
                <a:ea typeface="+mn-lt"/>
                <a:cs typeface="+mn-lt"/>
              </a:rPr>
              <a:t>Precision:</a:t>
            </a:r>
            <a:r>
              <a:rPr lang="en-US" sz="1800" dirty="0">
                <a:ea typeface="+mn-lt"/>
                <a:cs typeface="+mn-lt"/>
              </a:rPr>
              <a:t> 0.00 (0%) : The model failed to correctly predict any instances of class </a:t>
            </a:r>
            <a:r>
              <a:rPr lang="en-US" sz="1800" dirty="0">
                <a:latin typeface="Consolas"/>
              </a:rPr>
              <a:t>1</a:t>
            </a:r>
            <a:r>
              <a:rPr lang="en-US" sz="1800" dirty="0">
                <a:ea typeface="+mn-lt"/>
                <a:cs typeface="+mn-lt"/>
              </a:rPr>
              <a:t>.</a:t>
            </a:r>
            <a:endParaRPr lang="en-US" sz="1800" dirty="0"/>
          </a:p>
          <a:p>
            <a:pPr>
              <a:lnSpc>
                <a:spcPct val="110000"/>
              </a:lnSpc>
            </a:pPr>
            <a:r>
              <a:rPr lang="en-US" sz="1800" b="1" dirty="0">
                <a:ea typeface="+mn-lt"/>
                <a:cs typeface="+mn-lt"/>
              </a:rPr>
              <a:t>Recall:</a:t>
            </a:r>
            <a:r>
              <a:rPr lang="en-US" sz="1800" dirty="0">
                <a:ea typeface="+mn-lt"/>
                <a:cs typeface="+mn-lt"/>
              </a:rPr>
              <a:t> 0.00 (0%) : The model failed to identify any true instances of class </a:t>
            </a:r>
            <a:r>
              <a:rPr lang="en-US" sz="1800" dirty="0">
                <a:latin typeface="Consolas"/>
              </a:rPr>
              <a:t>1</a:t>
            </a:r>
            <a:r>
              <a:rPr lang="en-US" sz="1800" dirty="0">
                <a:ea typeface="+mn-lt"/>
                <a:cs typeface="+mn-lt"/>
              </a:rPr>
              <a:t>.</a:t>
            </a:r>
            <a:endParaRPr lang="en-US" sz="1800" dirty="0"/>
          </a:p>
          <a:p>
            <a:pPr>
              <a:lnSpc>
                <a:spcPct val="110000"/>
              </a:lnSpc>
            </a:pPr>
            <a:r>
              <a:rPr lang="en-US" sz="1800" b="1" dirty="0">
                <a:ea typeface="+mn-lt"/>
                <a:cs typeface="+mn-lt"/>
              </a:rPr>
              <a:t>F1-Score:</a:t>
            </a:r>
            <a:r>
              <a:rPr lang="en-US" sz="1800" dirty="0">
                <a:ea typeface="+mn-lt"/>
                <a:cs typeface="+mn-lt"/>
              </a:rPr>
              <a:t> 0.00 : The F1-score is zero because both precision and recall are zero.</a:t>
            </a:r>
            <a:endParaRPr lang="en-US" sz="1800" dirty="0"/>
          </a:p>
          <a:p>
            <a:pPr>
              <a:lnSpc>
                <a:spcPct val="110000"/>
              </a:lnSpc>
            </a:pPr>
            <a:r>
              <a:rPr lang="en-US" sz="1800" b="1" dirty="0">
                <a:ea typeface="+mn-lt"/>
                <a:cs typeface="+mn-lt"/>
              </a:rPr>
              <a:t>Support:</a:t>
            </a:r>
            <a:r>
              <a:rPr lang="en-US" sz="1800" dirty="0">
                <a:ea typeface="+mn-lt"/>
                <a:cs typeface="+mn-lt"/>
              </a:rPr>
              <a:t> 8,933 : The minority class, which the model struggled to correctly classify.</a:t>
            </a:r>
            <a:endParaRPr lang="en-US" sz="1800" dirty="0"/>
          </a:p>
          <a:p>
            <a:pPr lvl="1">
              <a:lnSpc>
                <a:spcPct val="110000"/>
              </a:lnSpc>
            </a:pPr>
            <a:endParaRPr lang="en-US" dirty="0"/>
          </a:p>
        </p:txBody>
      </p:sp>
    </p:spTree>
    <p:extLst>
      <p:ext uri="{BB962C8B-B14F-4D97-AF65-F5344CB8AC3E}">
        <p14:creationId xmlns:p14="http://schemas.microsoft.com/office/powerpoint/2010/main" val="213079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CB86F0-46F1-1452-FD11-B28A44FEB184}"/>
              </a:ext>
            </a:extLst>
          </p:cNvPr>
          <p:cNvSpPr>
            <a:spLocks noGrp="1"/>
          </p:cNvSpPr>
          <p:nvPr>
            <p:ph idx="1"/>
          </p:nvPr>
        </p:nvSpPr>
        <p:spPr>
          <a:xfrm>
            <a:off x="4072990" y="621850"/>
            <a:ext cx="7961393" cy="4916465"/>
          </a:xfrm>
        </p:spPr>
        <p:txBody>
          <a:bodyPr vert="horz" lIns="91440" tIns="45720" rIns="91440" bIns="45720" rtlCol="0" anchor="t">
            <a:noAutofit/>
          </a:bodyPr>
          <a:lstStyle/>
          <a:p>
            <a:pPr marL="228600" lvl="1" indent="-228600" rtl="0">
              <a:lnSpc>
                <a:spcPct val="110000"/>
              </a:lnSpc>
              <a:buFont typeface=""/>
              <a:buChar char="•"/>
            </a:pPr>
            <a:r>
              <a:rPr lang="en-US" b="1" baseline="0" dirty="0">
                <a:latin typeface="Gill Sans MT"/>
                <a:ea typeface="Arial"/>
                <a:cs typeface="Arial"/>
              </a:rPr>
              <a:t>Overall Metrics:</a:t>
            </a:r>
            <a:r>
              <a:rPr lang="en-US" dirty="0">
                <a:latin typeface="Gill Sans MT"/>
                <a:ea typeface="Arial"/>
                <a:cs typeface="Arial"/>
              </a:rPr>
              <a:t>​</a:t>
            </a:r>
          </a:p>
          <a:p>
            <a:pPr>
              <a:lnSpc>
                <a:spcPct val="110000"/>
              </a:lnSpc>
              <a:buFont typeface=""/>
              <a:buChar char="•"/>
            </a:pPr>
            <a:r>
              <a:rPr lang="en-US" sz="1800" b="1" baseline="0" dirty="0">
                <a:latin typeface="Gill Sans MT"/>
                <a:ea typeface="Arial"/>
                <a:cs typeface="Arial"/>
              </a:rPr>
              <a:t>Accuracy:</a:t>
            </a:r>
            <a:r>
              <a:rPr lang="en-US" sz="1800" baseline="0" dirty="0">
                <a:latin typeface="Gill Sans MT"/>
                <a:ea typeface="Arial"/>
                <a:cs typeface="Arial"/>
              </a:rPr>
              <a:t> 0.80 (80%)</a:t>
            </a:r>
            <a:r>
              <a:rPr lang="en-US" sz="1800" dirty="0">
                <a:latin typeface="Gill Sans MT"/>
                <a:ea typeface="Arial"/>
                <a:cs typeface="Arial"/>
              </a:rPr>
              <a:t>​ : The</a:t>
            </a:r>
            <a:r>
              <a:rPr lang="en-US" sz="1800" baseline="0" dirty="0">
                <a:latin typeface="Gill Sans MT"/>
                <a:ea typeface="Arial"/>
                <a:cs typeface="Arial"/>
              </a:rPr>
              <a:t> model correctly classified 80% of the total instances. However, this metric is misleading due to class imbalance.</a:t>
            </a:r>
            <a:r>
              <a:rPr lang="en-US" sz="1800" dirty="0">
                <a:latin typeface="Gill Sans MT"/>
                <a:ea typeface="Arial"/>
                <a:cs typeface="Arial"/>
              </a:rPr>
              <a:t>​</a:t>
            </a:r>
          </a:p>
          <a:p>
            <a:pPr marL="228600" lvl="0" indent="-228600" rtl="0">
              <a:lnSpc>
                <a:spcPct val="110000"/>
              </a:lnSpc>
              <a:buFont typeface=""/>
              <a:buChar char="•"/>
            </a:pPr>
            <a:r>
              <a:rPr lang="en-US" sz="1800" b="1" baseline="0" dirty="0">
                <a:latin typeface="Gill Sans MT"/>
                <a:ea typeface="Arial"/>
                <a:cs typeface="Arial"/>
              </a:rPr>
              <a:t>Macro Avg:</a:t>
            </a:r>
            <a:r>
              <a:rPr lang="en-US" sz="1800" dirty="0">
                <a:latin typeface="Gill Sans MT"/>
                <a:ea typeface="Arial"/>
                <a:cs typeface="Arial"/>
              </a:rPr>
              <a:t>​</a:t>
            </a:r>
          </a:p>
          <a:p>
            <a:pPr marL="228600" lvl="1" indent="-228600" rtl="0">
              <a:lnSpc>
                <a:spcPct val="110000"/>
              </a:lnSpc>
              <a:buFont typeface=""/>
              <a:buChar char="•"/>
            </a:pPr>
            <a:r>
              <a:rPr lang="en-US" b="1" baseline="0" dirty="0">
                <a:latin typeface="Gill Sans MT"/>
                <a:ea typeface="Arial"/>
                <a:cs typeface="Arial"/>
              </a:rPr>
              <a:t>Precision:</a:t>
            </a:r>
            <a:r>
              <a:rPr lang="en-US" baseline="0" dirty="0">
                <a:latin typeface="Gill Sans MT"/>
                <a:ea typeface="Arial"/>
                <a:cs typeface="Arial"/>
              </a:rPr>
              <a:t> 0.40</a:t>
            </a:r>
            <a:r>
              <a:rPr lang="en-US" dirty="0">
                <a:latin typeface="Gill Sans MT"/>
                <a:ea typeface="Arial"/>
                <a:cs typeface="Arial"/>
              </a:rPr>
              <a:t>​</a:t>
            </a:r>
          </a:p>
          <a:p>
            <a:pPr marL="228600" lvl="1" indent="-228600" rtl="0">
              <a:lnSpc>
                <a:spcPct val="110000"/>
              </a:lnSpc>
              <a:buFont typeface=""/>
              <a:buChar char="•"/>
            </a:pPr>
            <a:r>
              <a:rPr lang="en-US" b="1" baseline="0" dirty="0">
                <a:latin typeface="Gill Sans MT"/>
                <a:ea typeface="Arial"/>
                <a:cs typeface="Arial"/>
              </a:rPr>
              <a:t>Recall:</a:t>
            </a:r>
            <a:r>
              <a:rPr lang="en-US" baseline="0" dirty="0">
                <a:latin typeface="Gill Sans MT"/>
                <a:ea typeface="Arial"/>
                <a:cs typeface="Arial"/>
              </a:rPr>
              <a:t> 0.50</a:t>
            </a:r>
            <a:r>
              <a:rPr lang="en-US" dirty="0">
                <a:latin typeface="Gill Sans MT"/>
                <a:ea typeface="Arial"/>
                <a:cs typeface="Arial"/>
              </a:rPr>
              <a:t>​</a:t>
            </a:r>
          </a:p>
          <a:p>
            <a:pPr marL="228600" lvl="1" indent="-228600" rtl="0">
              <a:lnSpc>
                <a:spcPct val="110000"/>
              </a:lnSpc>
              <a:buFont typeface=""/>
              <a:buChar char="•"/>
            </a:pPr>
            <a:r>
              <a:rPr lang="en-US" b="1" baseline="0" dirty="0">
                <a:latin typeface="Gill Sans MT"/>
                <a:ea typeface="Arial"/>
                <a:cs typeface="Arial"/>
              </a:rPr>
              <a:t>F1-Score:</a:t>
            </a:r>
            <a:r>
              <a:rPr lang="en-US" baseline="0" dirty="0">
                <a:latin typeface="Gill Sans MT"/>
                <a:ea typeface="Arial"/>
                <a:cs typeface="Arial"/>
              </a:rPr>
              <a:t> 0.44</a:t>
            </a:r>
            <a:r>
              <a:rPr lang="en-US" dirty="0">
                <a:latin typeface="Gill Sans MT"/>
                <a:ea typeface="Arial"/>
                <a:cs typeface="Arial"/>
              </a:rPr>
              <a:t>​</a:t>
            </a:r>
          </a:p>
          <a:p>
            <a:pPr marL="228600" lvl="1" indent="-228600" rtl="0">
              <a:lnSpc>
                <a:spcPct val="110000"/>
              </a:lnSpc>
              <a:buFont typeface=""/>
              <a:buChar char="•"/>
            </a:pPr>
            <a:r>
              <a:rPr lang="en-US" b="1" baseline="0" dirty="0">
                <a:latin typeface="Gill Sans MT"/>
                <a:ea typeface="Arial"/>
                <a:cs typeface="Arial"/>
              </a:rPr>
              <a:t>Interpretation:</a:t>
            </a:r>
            <a:r>
              <a:rPr lang="en-US" baseline="0" dirty="0">
                <a:latin typeface="Gill Sans MT"/>
                <a:ea typeface="Arial"/>
                <a:cs typeface="Arial"/>
              </a:rPr>
              <a:t> These averages take the imbalance into account, indicating poor overall performance, particularly in handling the minority class.</a:t>
            </a:r>
            <a:r>
              <a:rPr lang="en-US" dirty="0">
                <a:latin typeface="Gill Sans MT"/>
                <a:ea typeface="Arial"/>
                <a:cs typeface="Arial"/>
              </a:rPr>
              <a:t>​</a:t>
            </a:r>
          </a:p>
          <a:p>
            <a:pPr marL="228600" lvl="0" indent="-228600" rtl="0">
              <a:lnSpc>
                <a:spcPct val="110000"/>
              </a:lnSpc>
              <a:buFont typeface=""/>
              <a:buChar char="•"/>
            </a:pPr>
            <a:r>
              <a:rPr lang="en-US" sz="1800" b="1" baseline="0" dirty="0">
                <a:latin typeface="Gill Sans MT"/>
                <a:ea typeface="Arial"/>
                <a:cs typeface="Arial"/>
              </a:rPr>
              <a:t>Weighted Avg:</a:t>
            </a:r>
            <a:r>
              <a:rPr lang="en-US" sz="1800" dirty="0">
                <a:latin typeface="Gill Sans MT"/>
                <a:ea typeface="Arial"/>
                <a:cs typeface="Arial"/>
              </a:rPr>
              <a:t>​</a:t>
            </a:r>
          </a:p>
          <a:p>
            <a:pPr marL="228600" lvl="1" indent="-228600" rtl="0">
              <a:lnSpc>
                <a:spcPct val="110000"/>
              </a:lnSpc>
              <a:buFont typeface=""/>
              <a:buChar char="•"/>
            </a:pPr>
            <a:r>
              <a:rPr lang="en-US" b="1" baseline="0" dirty="0">
                <a:latin typeface="Gill Sans MT"/>
                <a:ea typeface="Arial"/>
                <a:cs typeface="Arial"/>
              </a:rPr>
              <a:t>Precision:</a:t>
            </a:r>
            <a:r>
              <a:rPr lang="en-US" baseline="0" dirty="0">
                <a:latin typeface="Gill Sans MT"/>
                <a:ea typeface="Arial"/>
                <a:cs typeface="Arial"/>
              </a:rPr>
              <a:t> 0.64</a:t>
            </a:r>
            <a:r>
              <a:rPr lang="en-US" dirty="0">
                <a:latin typeface="Gill Sans MT"/>
                <a:ea typeface="Arial"/>
                <a:cs typeface="Arial"/>
              </a:rPr>
              <a:t>​</a:t>
            </a:r>
          </a:p>
          <a:p>
            <a:pPr marL="228600" lvl="1" indent="-228600" rtl="0">
              <a:lnSpc>
                <a:spcPct val="110000"/>
              </a:lnSpc>
              <a:buFont typeface=""/>
              <a:buChar char="•"/>
            </a:pPr>
            <a:r>
              <a:rPr lang="en-US" b="1" baseline="0" dirty="0">
                <a:latin typeface="Gill Sans MT"/>
                <a:ea typeface="Arial"/>
                <a:cs typeface="Arial"/>
              </a:rPr>
              <a:t>Recall:</a:t>
            </a:r>
            <a:r>
              <a:rPr lang="en-US" baseline="0" dirty="0">
                <a:latin typeface="Gill Sans MT"/>
                <a:ea typeface="Arial"/>
                <a:cs typeface="Arial"/>
              </a:rPr>
              <a:t> 0.80</a:t>
            </a:r>
            <a:r>
              <a:rPr lang="en-US" dirty="0">
                <a:latin typeface="Gill Sans MT"/>
                <a:ea typeface="Arial"/>
                <a:cs typeface="Arial"/>
              </a:rPr>
              <a:t>​</a:t>
            </a:r>
          </a:p>
          <a:p>
            <a:pPr marL="228600" lvl="1" indent="-228600" rtl="0">
              <a:lnSpc>
                <a:spcPct val="110000"/>
              </a:lnSpc>
              <a:buFont typeface=""/>
              <a:buChar char="•"/>
            </a:pPr>
            <a:r>
              <a:rPr lang="en-US" b="1" baseline="0" dirty="0">
                <a:latin typeface="Gill Sans MT"/>
                <a:ea typeface="Arial"/>
                <a:cs typeface="Arial"/>
              </a:rPr>
              <a:t>F1-Score:</a:t>
            </a:r>
            <a:r>
              <a:rPr lang="en-US" baseline="0" dirty="0">
                <a:latin typeface="Gill Sans MT"/>
                <a:ea typeface="Arial"/>
                <a:cs typeface="Arial"/>
              </a:rPr>
              <a:t> 0.71</a:t>
            </a:r>
            <a:r>
              <a:rPr lang="en-US" dirty="0">
                <a:latin typeface="Gill Sans MT"/>
                <a:ea typeface="Arial"/>
                <a:cs typeface="Arial"/>
              </a:rPr>
              <a:t>​</a:t>
            </a:r>
          </a:p>
          <a:p>
            <a:pPr marL="228600" lvl="1" indent="-228600" rtl="0">
              <a:lnSpc>
                <a:spcPct val="110000"/>
              </a:lnSpc>
              <a:buFont typeface=""/>
              <a:buChar char="•"/>
            </a:pPr>
            <a:r>
              <a:rPr lang="en-US" b="1" baseline="0" dirty="0">
                <a:latin typeface="Gill Sans MT"/>
                <a:ea typeface="Arial"/>
                <a:cs typeface="Arial"/>
              </a:rPr>
              <a:t>Interpretation:</a:t>
            </a:r>
            <a:r>
              <a:rPr lang="en-US" baseline="0" dirty="0">
                <a:latin typeface="Gill Sans MT"/>
                <a:ea typeface="Arial"/>
                <a:cs typeface="Arial"/>
              </a:rPr>
              <a:t> The weighted average is influenced more by the majority class, showing better performance due to its dominance in the dataset.</a:t>
            </a:r>
            <a:r>
              <a:rPr lang="en-US" dirty="0">
                <a:latin typeface="Gill Sans MT"/>
                <a:ea typeface="Arial"/>
                <a:cs typeface="Arial"/>
              </a:rPr>
              <a:t>​</a:t>
            </a:r>
          </a:p>
          <a:p>
            <a:pPr marL="228600" lvl="0" indent="-228600" rtl="0">
              <a:lnSpc>
                <a:spcPct val="110000"/>
              </a:lnSpc>
              <a:buFont typeface=""/>
              <a:buChar char="•"/>
            </a:pPr>
            <a:endParaRPr lang="en-US" sz="1800" dirty="0">
              <a:cs typeface="Arial"/>
            </a:endParaRPr>
          </a:p>
        </p:txBody>
      </p:sp>
    </p:spTree>
    <p:extLst>
      <p:ext uri="{BB962C8B-B14F-4D97-AF65-F5344CB8AC3E}">
        <p14:creationId xmlns:p14="http://schemas.microsoft.com/office/powerpoint/2010/main" val="1685802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E1D1-65E7-D378-36D5-C1922D70FAE0}"/>
              </a:ext>
            </a:extLst>
          </p:cNvPr>
          <p:cNvSpPr>
            <a:spLocks noGrp="1"/>
          </p:cNvSpPr>
          <p:nvPr>
            <p:ph type="title"/>
          </p:nvPr>
        </p:nvSpPr>
        <p:spPr>
          <a:xfrm>
            <a:off x="3723202" y="660745"/>
            <a:ext cx="9603275" cy="1049235"/>
          </a:xfrm>
        </p:spPr>
        <p:txBody>
          <a:bodyPr/>
          <a:lstStyle/>
          <a:p>
            <a:r>
              <a:rPr lang="en-US" dirty="0"/>
              <a:t>Overview</a:t>
            </a:r>
          </a:p>
        </p:txBody>
      </p:sp>
      <p:sp>
        <p:nvSpPr>
          <p:cNvPr id="3" name="Content Placeholder 2">
            <a:extLst>
              <a:ext uri="{FF2B5EF4-FFF2-40B4-BE49-F238E27FC236}">
                <a16:creationId xmlns:a16="http://schemas.microsoft.com/office/drawing/2014/main" id="{60A90DEF-170A-147E-5BAC-639E2946CE50}"/>
              </a:ext>
            </a:extLst>
          </p:cNvPr>
          <p:cNvSpPr>
            <a:spLocks noGrp="1"/>
          </p:cNvSpPr>
          <p:nvPr>
            <p:ph idx="1"/>
          </p:nvPr>
        </p:nvSpPr>
        <p:spPr>
          <a:xfrm>
            <a:off x="1451579" y="1871958"/>
            <a:ext cx="9603275" cy="3450613"/>
          </a:xfrm>
        </p:spPr>
        <p:txBody>
          <a:bodyPr vert="horz" lIns="91440" tIns="45720" rIns="91440" bIns="45720" rtlCol="0" anchor="t">
            <a:noAutofit/>
          </a:bodyPr>
          <a:lstStyle/>
          <a:p>
            <a:pPr>
              <a:lnSpc>
                <a:spcPct val="200000"/>
              </a:lnSpc>
            </a:pPr>
            <a:r>
              <a:rPr lang="en-US" sz="1600" dirty="0">
                <a:latin typeface="Arial"/>
                <a:cs typeface="Arial"/>
              </a:rPr>
              <a:t>The investor is interested in purchasing </a:t>
            </a:r>
            <a:r>
              <a:rPr lang="en-US" sz="1600" err="1">
                <a:latin typeface="Arial"/>
                <a:cs typeface="Arial"/>
              </a:rPr>
              <a:t>TellCo</a:t>
            </a:r>
            <a:r>
              <a:rPr lang="en-US" sz="1600" dirty="0">
                <a:latin typeface="Arial"/>
                <a:cs typeface="Arial"/>
              </a:rPr>
              <a:t>, an existing mobile service provider in the Republic of </a:t>
            </a:r>
            <a:r>
              <a:rPr lang="en-US" sz="1600" err="1">
                <a:latin typeface="Arial"/>
                <a:cs typeface="Arial"/>
              </a:rPr>
              <a:t>Pefkakia</a:t>
            </a:r>
            <a:r>
              <a:rPr lang="en-US" sz="1600" dirty="0">
                <a:latin typeface="Arial"/>
                <a:cs typeface="Arial"/>
              </a:rPr>
              <a:t>. </a:t>
            </a:r>
            <a:endParaRPr lang="en-US" sz="1600" dirty="0"/>
          </a:p>
          <a:p>
            <a:pPr>
              <a:lnSpc>
                <a:spcPct val="200000"/>
              </a:lnSpc>
            </a:pPr>
            <a:r>
              <a:rPr lang="en-US" sz="1600" dirty="0">
                <a:latin typeface="Arial"/>
                <a:cs typeface="Arial"/>
              </a:rPr>
              <a:t>This investor’s due diligence on all purchases includes a detailed analysis of the data that underlies the business, to try to understand the fundamentals of the business and especially to identify opportunities to drive profitability by changing the focus of which products or services are being offered.</a:t>
            </a:r>
          </a:p>
          <a:p>
            <a:pPr>
              <a:lnSpc>
                <a:spcPct val="200000"/>
              </a:lnSpc>
            </a:pPr>
            <a:r>
              <a:rPr lang="en-US" sz="1600" dirty="0">
                <a:latin typeface="Arial"/>
                <a:cs typeface="Arial"/>
              </a:rPr>
              <a:t>To provide a report to analyze opportunities for growth and make a recommendation on whether </a:t>
            </a:r>
            <a:r>
              <a:rPr lang="en-US" sz="1600" err="1">
                <a:latin typeface="Arial"/>
                <a:cs typeface="Arial"/>
              </a:rPr>
              <a:t>TellCo</a:t>
            </a:r>
            <a:r>
              <a:rPr lang="en-US" sz="1600" dirty="0">
                <a:latin typeface="Arial"/>
                <a:cs typeface="Arial"/>
              </a:rPr>
              <a:t> is worth buying or selling.</a:t>
            </a:r>
            <a:endParaRPr lang="en-US" sz="1600" dirty="0"/>
          </a:p>
          <a:p>
            <a:pPr>
              <a:lnSpc>
                <a:spcPct val="200000"/>
              </a:lnSpc>
            </a:pPr>
            <a:endParaRPr lang="en-US" sz="1600" dirty="0"/>
          </a:p>
        </p:txBody>
      </p:sp>
    </p:spTree>
    <p:extLst>
      <p:ext uri="{BB962C8B-B14F-4D97-AF65-F5344CB8AC3E}">
        <p14:creationId xmlns:p14="http://schemas.microsoft.com/office/powerpoint/2010/main" val="94725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3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0" name="Rectangle 39">
            <a:extLst>
              <a:ext uri="{FF2B5EF4-FFF2-40B4-BE49-F238E27FC236}">
                <a16:creationId xmlns:a16="http://schemas.microsoft.com/office/drawing/2014/main" id="{315B18DF-1A4F-456F-8E0E-8CFE4C808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334CD9B-39EA-42AE-8A1F-0D40028F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A08188A-4CAB-DD62-168C-F54C8D6ED402}"/>
              </a:ext>
            </a:extLst>
          </p:cNvPr>
          <p:cNvSpPr>
            <a:spLocks noGrp="1"/>
          </p:cNvSpPr>
          <p:nvPr>
            <p:ph type="title"/>
          </p:nvPr>
        </p:nvSpPr>
        <p:spPr>
          <a:xfrm>
            <a:off x="1452616" y="962902"/>
            <a:ext cx="3525640" cy="2380828"/>
          </a:xfrm>
        </p:spPr>
        <p:txBody>
          <a:bodyPr vert="horz" lIns="91440" tIns="45720" rIns="91440" bIns="0" rtlCol="0" anchor="b">
            <a:normAutofit/>
          </a:bodyPr>
          <a:lstStyle/>
          <a:p>
            <a:r>
              <a:rPr lang="en-US" sz="3700"/>
              <a:t>Correlation</a:t>
            </a:r>
          </a:p>
        </p:txBody>
      </p:sp>
      <p:cxnSp>
        <p:nvCxnSpPr>
          <p:cNvPr id="42" name="Straight Connector 41">
            <a:extLst>
              <a:ext uri="{FF2B5EF4-FFF2-40B4-BE49-F238E27FC236}">
                <a16:creationId xmlns:a16="http://schemas.microsoft.com/office/drawing/2014/main" id="{E7C3AE2A-04FA-4B67-9C14-0D990CA6AE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352149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3" name="Group 42">
            <a:extLst>
              <a:ext uri="{FF2B5EF4-FFF2-40B4-BE49-F238E27FC236}">
                <a16:creationId xmlns:a16="http://schemas.microsoft.com/office/drawing/2014/main" id="{24C6E9FA-459B-47A6-93ED-A57860553C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4" name="Rectangle 23">
              <a:extLst>
                <a:ext uri="{FF2B5EF4-FFF2-40B4-BE49-F238E27FC236}">
                  <a16:creationId xmlns:a16="http://schemas.microsoft.com/office/drawing/2014/main" id="{47C1C93F-E23C-45AE-9DA2-42554BD6C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18F65DC-4B7C-4988-82E8-131C26140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a:extLst>
              <a:ext uri="{FF2B5EF4-FFF2-40B4-BE49-F238E27FC236}">
                <a16:creationId xmlns:a16="http://schemas.microsoft.com/office/drawing/2014/main" id="{23F0F8CF-30D9-9AC5-47C3-F60E3CFE9529}"/>
              </a:ext>
            </a:extLst>
          </p:cNvPr>
          <p:cNvPicPr>
            <a:picLocks noGrp="1" noChangeAspect="1"/>
          </p:cNvPicPr>
          <p:nvPr>
            <p:ph idx="1"/>
          </p:nvPr>
        </p:nvPicPr>
        <p:blipFill>
          <a:blip r:embed="rId3"/>
          <a:srcRect r="1" b="11153"/>
          <a:stretch/>
        </p:blipFill>
        <p:spPr>
          <a:xfrm>
            <a:off x="6093926" y="1116345"/>
            <a:ext cx="4821551" cy="3866172"/>
          </a:xfrm>
          <a:prstGeom prst="rect">
            <a:avLst/>
          </a:prstGeom>
        </p:spPr>
      </p:pic>
      <p:pic>
        <p:nvPicPr>
          <p:cNvPr id="45" name="Picture 44">
            <a:extLst>
              <a:ext uri="{FF2B5EF4-FFF2-40B4-BE49-F238E27FC236}">
                <a16:creationId xmlns:a16="http://schemas.microsoft.com/office/drawing/2014/main" id="{8E7CFEF1-65E1-4CEE-91CA-B6B73B84BC8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6" name="Straight Connector 45">
            <a:extLst>
              <a:ext uri="{FF2B5EF4-FFF2-40B4-BE49-F238E27FC236}">
                <a16:creationId xmlns:a16="http://schemas.microsoft.com/office/drawing/2014/main" id="{FCA742D8-7814-4F8A-AEF8-1857FB21F0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90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3CE5-2E6B-FE75-BF40-28AB332F320E}"/>
              </a:ext>
            </a:extLst>
          </p:cNvPr>
          <p:cNvSpPr>
            <a:spLocks noGrp="1"/>
          </p:cNvSpPr>
          <p:nvPr>
            <p:ph type="title"/>
          </p:nvPr>
        </p:nvSpPr>
        <p:spPr>
          <a:xfrm>
            <a:off x="1451579" y="804519"/>
            <a:ext cx="9603275" cy="1049235"/>
          </a:xfrm>
        </p:spPr>
        <p:txBody>
          <a:bodyPr>
            <a:normAutofit/>
          </a:bodyPr>
          <a:lstStyle/>
          <a:p>
            <a:r>
              <a:rPr lang="en-US" dirty="0">
                <a:ea typeface="+mj-lt"/>
                <a:cs typeface="+mj-lt"/>
              </a:rPr>
              <a:t>Identify the Top 5 Handsets Per Top 3 </a:t>
            </a:r>
            <a:r>
              <a:rPr lang="en-US">
                <a:ea typeface="+mj-lt"/>
                <a:cs typeface="+mj-lt"/>
              </a:rPr>
              <a:t>Manufacture</a:t>
            </a:r>
            <a:endParaRPr lang="en-US"/>
          </a:p>
        </p:txBody>
      </p:sp>
      <p:grpSp>
        <p:nvGrpSpPr>
          <p:cNvPr id="9" name="Group 8">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0" name="Rectangle 9">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3E5977C5-3796-553A-D6E3-675B478147F4}"/>
              </a:ext>
            </a:extLst>
          </p:cNvPr>
          <p:cNvPicPr>
            <a:picLocks noChangeAspect="1"/>
          </p:cNvPicPr>
          <p:nvPr/>
        </p:nvPicPr>
        <p:blipFill>
          <a:blip r:embed="rId2"/>
          <a:srcRect r="14349"/>
          <a:stretch/>
        </p:blipFill>
        <p:spPr>
          <a:xfrm>
            <a:off x="3416163" y="2016091"/>
            <a:ext cx="7633117" cy="4030124"/>
          </a:xfrm>
          <a:prstGeom prst="rect">
            <a:avLst/>
          </a:prstGeom>
        </p:spPr>
      </p:pic>
    </p:spTree>
    <p:extLst>
      <p:ext uri="{BB962C8B-B14F-4D97-AF65-F5344CB8AC3E}">
        <p14:creationId xmlns:p14="http://schemas.microsoft.com/office/powerpoint/2010/main" val="184118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37C52-BC13-0432-0E11-DB3C9B25DBCF}"/>
              </a:ext>
            </a:extLst>
          </p:cNvPr>
          <p:cNvSpPr>
            <a:spLocks noGrp="1"/>
          </p:cNvSpPr>
          <p:nvPr>
            <p:ph type="title"/>
          </p:nvPr>
        </p:nvSpPr>
        <p:spPr>
          <a:xfrm>
            <a:off x="1451579" y="804519"/>
            <a:ext cx="9603275" cy="1049235"/>
          </a:xfrm>
        </p:spPr>
        <p:txBody>
          <a:bodyPr>
            <a:normAutofit/>
          </a:bodyPr>
          <a:lstStyle/>
          <a:p>
            <a:r>
              <a:rPr lang="en-US"/>
              <a:t>Identify the Top 10 Handsets</a:t>
            </a:r>
            <a:endParaRPr lang="en-US" dirty="0"/>
          </a:p>
        </p:txBody>
      </p:sp>
      <p:sp>
        <p:nvSpPr>
          <p:cNvPr id="3" name="Content Placeholder 2">
            <a:extLst>
              <a:ext uri="{FF2B5EF4-FFF2-40B4-BE49-F238E27FC236}">
                <a16:creationId xmlns:a16="http://schemas.microsoft.com/office/drawing/2014/main" id="{1F14ED72-4B48-A876-6AFF-552D9FDCC5C8}"/>
              </a:ext>
            </a:extLst>
          </p:cNvPr>
          <p:cNvSpPr>
            <a:spLocks noGrp="1"/>
          </p:cNvSpPr>
          <p:nvPr>
            <p:ph idx="1"/>
          </p:nvPr>
        </p:nvSpPr>
        <p:spPr>
          <a:xfrm>
            <a:off x="1451579" y="2015734"/>
            <a:ext cx="4158849" cy="3450613"/>
          </a:xfrm>
        </p:spPr>
        <p:txBody>
          <a:bodyPr vert="horz" lIns="91440" tIns="45720" rIns="91440" bIns="45720" rtlCol="0" anchor="t">
            <a:noAutofit/>
          </a:bodyPr>
          <a:lstStyle/>
          <a:p>
            <a:pPr>
              <a:lnSpc>
                <a:spcPct val="110000"/>
              </a:lnSpc>
            </a:pPr>
            <a:r>
              <a:rPr lang="en-US" sz="1400" dirty="0">
                <a:latin typeface="Consolas"/>
              </a:rPr>
              <a:t>Top 10 handsets used by customers:
 Handset Type
Huawei B528S-23A                19724
Apple iPhone 6S (A1688)          9391
Apple iPhone 6 (A1586)           8991
undefined                        8892
Apple iPhone 7 (A1778)           6274
Apple iPhone Se (A1723)          5165
Apple iPhone 8 (A1905)           4977
Apple iPhone </a:t>
            </a:r>
            <a:r>
              <a:rPr lang="en-US" sz="1400" err="1">
                <a:latin typeface="Consolas"/>
              </a:rPr>
              <a:t>Xr (A2105)          4555</a:t>
            </a:r>
            <a:r>
              <a:rPr lang="en-US" sz="1400" dirty="0">
                <a:latin typeface="Consolas"/>
              </a:rPr>
              <a:t>
Samsung Galaxy S8 (Sm-G950F)     4459
Apple iPhone X (A1901)           3805
Name: count, </a:t>
            </a:r>
            <a:r>
              <a:rPr lang="en-US" sz="1400" err="1">
                <a:latin typeface="Consolas"/>
              </a:rPr>
              <a:t>dtype</a:t>
            </a:r>
            <a:r>
              <a:rPr lang="en-US" sz="1400" dirty="0">
                <a:latin typeface="Consolas"/>
              </a:rPr>
              <a:t>: int64</a:t>
            </a:r>
            <a:endParaRPr lang="en-US" sz="1400"/>
          </a:p>
        </p:txBody>
      </p:sp>
      <p:grpSp>
        <p:nvGrpSpPr>
          <p:cNvPr id="24" name="Group 23">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0" name="Rectangle 9">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1881E4B-DC2D-1456-5C4B-31DC6CD36BA9}"/>
              </a:ext>
            </a:extLst>
          </p:cNvPr>
          <p:cNvPicPr>
            <a:picLocks noChangeAspect="1"/>
          </p:cNvPicPr>
          <p:nvPr/>
        </p:nvPicPr>
        <p:blipFill>
          <a:blip r:embed="rId2"/>
          <a:stretch>
            <a:fillRect/>
          </a:stretch>
        </p:blipFill>
        <p:spPr>
          <a:xfrm>
            <a:off x="6277257" y="2548345"/>
            <a:ext cx="4613872" cy="2376144"/>
          </a:xfrm>
          <a:prstGeom prst="rect">
            <a:avLst/>
          </a:prstGeom>
        </p:spPr>
      </p:pic>
    </p:spTree>
    <p:extLst>
      <p:ext uri="{BB962C8B-B14F-4D97-AF65-F5344CB8AC3E}">
        <p14:creationId xmlns:p14="http://schemas.microsoft.com/office/powerpoint/2010/main" val="136588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03352-7007-1B1B-4C02-21CE6EFCE4D7}"/>
              </a:ext>
            </a:extLst>
          </p:cNvPr>
          <p:cNvSpPr>
            <a:spLocks noGrp="1"/>
          </p:cNvSpPr>
          <p:nvPr>
            <p:ph type="title"/>
          </p:nvPr>
        </p:nvSpPr>
        <p:spPr>
          <a:xfrm>
            <a:off x="1451579" y="804519"/>
            <a:ext cx="9603275" cy="1049235"/>
          </a:xfrm>
        </p:spPr>
        <p:txBody>
          <a:bodyPr>
            <a:normAutofit/>
          </a:bodyPr>
          <a:lstStyle/>
          <a:p>
            <a:r>
              <a:rPr lang="en-US"/>
              <a:t>Identify the Top 3 Handset Manufacturers</a:t>
            </a:r>
          </a:p>
          <a:p>
            <a:endParaRPr lang="en-US" dirty="0"/>
          </a:p>
        </p:txBody>
      </p:sp>
      <p:sp>
        <p:nvSpPr>
          <p:cNvPr id="3" name="Content Placeholder 2">
            <a:extLst>
              <a:ext uri="{FF2B5EF4-FFF2-40B4-BE49-F238E27FC236}">
                <a16:creationId xmlns:a16="http://schemas.microsoft.com/office/drawing/2014/main" id="{24CB4828-5F9A-21BB-E722-28DEBE4757DE}"/>
              </a:ext>
            </a:extLst>
          </p:cNvPr>
          <p:cNvSpPr>
            <a:spLocks noGrp="1"/>
          </p:cNvSpPr>
          <p:nvPr>
            <p:ph idx="1"/>
          </p:nvPr>
        </p:nvSpPr>
        <p:spPr>
          <a:xfrm>
            <a:off x="1451579" y="2015734"/>
            <a:ext cx="4158849" cy="3450613"/>
          </a:xfrm>
        </p:spPr>
        <p:txBody>
          <a:bodyPr>
            <a:normAutofit/>
          </a:bodyPr>
          <a:lstStyle/>
          <a:p>
            <a:r>
              <a:rPr lang="en-US">
                <a:latin typeface="Consolas"/>
              </a:rPr>
              <a:t>Top 3 handset manufacturers:
 Handset Manufacturer
Apple      59304
Samsung    40393
Huawei     34269
Name: count, </a:t>
            </a:r>
            <a:r>
              <a:rPr lang="en-US" err="1">
                <a:latin typeface="Consolas"/>
              </a:rPr>
              <a:t>dtype</a:t>
            </a:r>
            <a:r>
              <a:rPr lang="en-US">
                <a:latin typeface="Consolas"/>
              </a:rPr>
              <a:t>: int64</a:t>
            </a:r>
            <a:endParaRPr lang="en-US" dirty="0"/>
          </a:p>
        </p:txBody>
      </p:sp>
      <p:grpSp>
        <p:nvGrpSpPr>
          <p:cNvPr id="9" name="Group 8">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0" name="Rectangle 9">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3FBB8F36-82F1-AB8B-2871-3E64AFBE12BF}"/>
              </a:ext>
            </a:extLst>
          </p:cNvPr>
          <p:cNvPicPr>
            <a:picLocks noChangeAspect="1"/>
          </p:cNvPicPr>
          <p:nvPr/>
        </p:nvPicPr>
        <p:blipFill>
          <a:blip r:embed="rId2"/>
          <a:stretch>
            <a:fillRect/>
          </a:stretch>
        </p:blipFill>
        <p:spPr>
          <a:xfrm>
            <a:off x="6277257" y="2277280"/>
            <a:ext cx="4613872" cy="2918274"/>
          </a:xfrm>
          <a:prstGeom prst="rect">
            <a:avLst/>
          </a:prstGeom>
        </p:spPr>
      </p:pic>
    </p:spTree>
    <p:extLst>
      <p:ext uri="{BB962C8B-B14F-4D97-AF65-F5344CB8AC3E}">
        <p14:creationId xmlns:p14="http://schemas.microsoft.com/office/powerpoint/2010/main" val="45612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D0579B2F-C1A1-93F6-A481-A05C4A7A9746}"/>
              </a:ext>
            </a:extLst>
          </p:cNvPr>
          <p:cNvPicPr>
            <a:picLocks noChangeAspect="1"/>
          </p:cNvPicPr>
          <p:nvPr/>
        </p:nvPicPr>
        <p:blipFill>
          <a:blip r:embed="rId2">
            <a:alphaModFix amt="50000"/>
          </a:blip>
          <a:srcRect l="2" r="-2" b="-2"/>
          <a:stretch/>
        </p:blipFill>
        <p:spPr>
          <a:xfrm>
            <a:off x="305" y="10"/>
            <a:ext cx="12191695" cy="6857990"/>
          </a:xfrm>
          <a:prstGeom prst="rect">
            <a:avLst/>
          </a:prstGeom>
        </p:spPr>
      </p:pic>
      <p:sp>
        <p:nvSpPr>
          <p:cNvPr id="1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Rectangle 1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61C7B50-F8CA-E07D-DE2D-B82651FBBEDE}"/>
              </a:ext>
            </a:extLst>
          </p:cNvPr>
          <p:cNvSpPr>
            <a:spLocks noGrp="1"/>
          </p:cNvSpPr>
          <p:nvPr>
            <p:ph type="title"/>
          </p:nvPr>
        </p:nvSpPr>
        <p:spPr>
          <a:xfrm>
            <a:off x="1130271" y="1193800"/>
            <a:ext cx="3193050" cy="4699000"/>
          </a:xfrm>
        </p:spPr>
        <p:txBody>
          <a:bodyPr anchor="ctr">
            <a:normAutofit/>
          </a:bodyPr>
          <a:lstStyle/>
          <a:p>
            <a:r>
              <a:rPr lang="en-US" sz="2700" b="1"/>
              <a:t>Key Observations</a:t>
            </a:r>
            <a:endParaRPr lang="en-US" sz="2700"/>
          </a:p>
        </p:txBody>
      </p:sp>
      <p:cxnSp>
        <p:nvCxnSpPr>
          <p:cNvPr id="17" name="Straight Connector 1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5098FFA-96E0-0522-E90D-049D65DE2689}"/>
              </a:ext>
            </a:extLst>
          </p:cNvPr>
          <p:cNvSpPr>
            <a:spLocks noGrp="1"/>
          </p:cNvSpPr>
          <p:nvPr>
            <p:ph idx="1"/>
          </p:nvPr>
        </p:nvSpPr>
        <p:spPr>
          <a:xfrm>
            <a:off x="4976636" y="1193800"/>
            <a:ext cx="6085091" cy="4699000"/>
          </a:xfrm>
        </p:spPr>
        <p:txBody>
          <a:bodyPr anchor="ctr">
            <a:normAutofit/>
          </a:bodyPr>
          <a:lstStyle/>
          <a:p>
            <a:pPr>
              <a:lnSpc>
                <a:spcPct val="110000"/>
              </a:lnSpc>
            </a:pPr>
            <a:r>
              <a:rPr lang="en-US" b="1" dirty="0">
                <a:ea typeface="+mn-lt"/>
                <a:cs typeface="+mn-lt"/>
              </a:rPr>
              <a:t>Apple's dominance</a:t>
            </a:r>
            <a:r>
              <a:rPr lang="en-US" dirty="0">
                <a:ea typeface="+mn-lt"/>
                <a:cs typeface="+mn-lt"/>
              </a:rPr>
              <a:t>: Apple not only leads in terms of the total number of users but also in the variety of models that are still widely used. This reflects strong brand loyalty and customer satisfaction.</a:t>
            </a:r>
            <a:endParaRPr lang="en-US"/>
          </a:p>
          <a:p>
            <a:pPr>
              <a:lnSpc>
                <a:spcPct val="110000"/>
              </a:lnSpc>
            </a:pPr>
            <a:r>
              <a:rPr lang="en-US" b="1">
                <a:ea typeface="+mn-lt"/>
                <a:cs typeface="+mn-lt"/>
              </a:rPr>
              <a:t>Diversity in Samsung devices</a:t>
            </a:r>
            <a:r>
              <a:rPr lang="en-US">
                <a:ea typeface="+mn-lt"/>
                <a:cs typeface="+mn-lt"/>
              </a:rPr>
              <a:t>: While Samsung doesn’t have as many users as Apple, its user base is spread across a variety of models, suggesting a broader range of offerings catering to different segments.</a:t>
            </a:r>
            <a:endParaRPr lang="en-US"/>
          </a:p>
          <a:p>
            <a:pPr>
              <a:lnSpc>
                <a:spcPct val="110000"/>
              </a:lnSpc>
            </a:pPr>
            <a:r>
              <a:rPr lang="en-US" b="1">
                <a:ea typeface="+mn-lt"/>
                <a:cs typeface="+mn-lt"/>
              </a:rPr>
              <a:t>Huawei's niche dominance</a:t>
            </a:r>
            <a:r>
              <a:rPr lang="en-US">
                <a:ea typeface="+mn-lt"/>
                <a:cs typeface="+mn-lt"/>
              </a:rPr>
              <a:t>: The strong showing of the </a:t>
            </a:r>
            <a:r>
              <a:rPr lang="en-US" b="1">
                <a:ea typeface="+mn-lt"/>
                <a:cs typeface="+mn-lt"/>
              </a:rPr>
              <a:t>Huawei B528S-23A</a:t>
            </a:r>
            <a:r>
              <a:rPr lang="en-US">
                <a:ea typeface="+mn-lt"/>
                <a:cs typeface="+mn-lt"/>
              </a:rPr>
              <a:t> suggests that Huawei may have a significant presence in specific niches or markets.</a:t>
            </a:r>
            <a:endParaRPr lang="en-US"/>
          </a:p>
          <a:p>
            <a:pPr>
              <a:lnSpc>
                <a:spcPct val="110000"/>
              </a:lnSpc>
            </a:pPr>
            <a:endParaRPr lang="en-US"/>
          </a:p>
        </p:txBody>
      </p:sp>
      <p:sp>
        <p:nvSpPr>
          <p:cNvPr id="1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21527482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FDC66B3-FBBB-0429-9C11-CC30AEE67BC6}"/>
              </a:ext>
            </a:extLst>
          </p:cNvPr>
          <p:cNvSpPr>
            <a:spLocks noGrp="1"/>
          </p:cNvSpPr>
          <p:nvPr>
            <p:ph type="title"/>
          </p:nvPr>
        </p:nvSpPr>
        <p:spPr>
          <a:xfrm>
            <a:off x="812205" y="804519"/>
            <a:ext cx="3241820" cy="4431360"/>
          </a:xfrm>
        </p:spPr>
        <p:txBody>
          <a:bodyPr anchor="ctr">
            <a:normAutofit/>
          </a:bodyPr>
          <a:lstStyle/>
          <a:p>
            <a:r>
              <a:rPr lang="en-US" b="1" baseline="0">
                <a:latin typeface="Gill Sans MT"/>
              </a:rPr>
              <a:t>Analysis:</a:t>
            </a:r>
            <a:endParaRPr lang="en-US"/>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53737CA-2287-284F-F426-AF7040B6FC6F}"/>
              </a:ext>
            </a:extLst>
          </p:cNvPr>
          <p:cNvSpPr>
            <a:spLocks noGrp="1"/>
          </p:cNvSpPr>
          <p:nvPr>
            <p:ph idx="1"/>
          </p:nvPr>
        </p:nvSpPr>
        <p:spPr>
          <a:xfrm>
            <a:off x="4637863" y="804520"/>
            <a:ext cx="6102559" cy="4431359"/>
          </a:xfrm>
        </p:spPr>
        <p:txBody>
          <a:bodyPr anchor="ctr">
            <a:normAutofit/>
          </a:bodyPr>
          <a:lstStyle/>
          <a:p>
            <a:pPr>
              <a:lnSpc>
                <a:spcPct val="110000"/>
              </a:lnSpc>
              <a:buFont typeface=""/>
              <a:buChar char="•"/>
            </a:pPr>
            <a:r>
              <a:rPr lang="en-US" b="1" dirty="0"/>
              <a:t>Customer Retention</a:t>
            </a:r>
            <a:r>
              <a:rPr lang="en-US" dirty="0"/>
              <a:t>: The continued use of older models like the iPhone 6 and 6S could indicate strong customer retention for Apple. It would be interesting to analyze the customer demographics and how they correlate with handset choices.</a:t>
            </a:r>
          </a:p>
          <a:p>
            <a:pPr>
              <a:lnSpc>
                <a:spcPct val="110000"/>
              </a:lnSpc>
              <a:buFont typeface=""/>
              <a:buChar char="•"/>
            </a:pPr>
            <a:r>
              <a:rPr lang="en-US" b="1" dirty="0"/>
              <a:t>Impact of undefined handsets</a:t>
            </a:r>
            <a:r>
              <a:rPr lang="en-US" dirty="0"/>
              <a:t>: The presence of </a:t>
            </a:r>
            <a:r>
              <a:rPr lang="en-US" b="1" dirty="0"/>
              <a:t>undefined</a:t>
            </a:r>
            <a:r>
              <a:rPr lang="en-US" dirty="0"/>
              <a:t> handsets should be investigated further to understand what this category represents and whether it impacts overall market analysis.</a:t>
            </a:r>
            <a:endParaRPr lang="en-US"/>
          </a:p>
          <a:p>
            <a:pPr>
              <a:lnSpc>
                <a:spcPct val="110000"/>
              </a:lnSpc>
              <a:buFont typeface=""/>
              <a:buChar char="•"/>
            </a:pPr>
            <a:r>
              <a:rPr lang="en-US" b="1" dirty="0"/>
              <a:t>Brand Loyalty</a:t>
            </a:r>
            <a:r>
              <a:rPr lang="en-US" dirty="0"/>
              <a:t>: The data suggests that Apple users may have higher brand loyalty, but further analysis on repeat purchases and upgrades could confirm this.</a:t>
            </a:r>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92501085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C906732-C41E-1C9A-2AE0-2735D77A51EE}"/>
              </a:ext>
            </a:extLst>
          </p:cNvPr>
          <p:cNvSpPr>
            <a:spLocks noGrp="1"/>
          </p:cNvSpPr>
          <p:nvPr>
            <p:ph type="title"/>
          </p:nvPr>
        </p:nvSpPr>
        <p:spPr>
          <a:xfrm>
            <a:off x="1451580" y="804520"/>
            <a:ext cx="4176511" cy="1049235"/>
          </a:xfrm>
        </p:spPr>
        <p:txBody>
          <a:bodyPr>
            <a:normAutofit/>
          </a:bodyPr>
          <a:lstStyle/>
          <a:p>
            <a:r>
              <a:rPr lang="en-US" baseline="0">
                <a:latin typeface="Gill Sans MT"/>
              </a:rPr>
              <a:t>Application usage summary</a:t>
            </a:r>
            <a:endParaRPr lang="en-US"/>
          </a:p>
        </p:txBody>
      </p:sp>
      <p:sp>
        <p:nvSpPr>
          <p:cNvPr id="15" name="Rectangle 1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6CA4AE5C-4828-5744-7B42-48D0E957DB0B}"/>
              </a:ext>
            </a:extLst>
          </p:cNvPr>
          <p:cNvSpPr>
            <a:spLocks noGrp="1"/>
          </p:cNvSpPr>
          <p:nvPr>
            <p:ph idx="1"/>
          </p:nvPr>
        </p:nvSpPr>
        <p:spPr>
          <a:xfrm>
            <a:off x="1451581" y="2015732"/>
            <a:ext cx="4172212" cy="3450613"/>
          </a:xfrm>
        </p:spPr>
        <p:txBody>
          <a:bodyPr>
            <a:normAutofit/>
          </a:bodyPr>
          <a:lstStyle/>
          <a:p>
            <a:pPr>
              <a:lnSpc>
                <a:spcPct val="110000"/>
              </a:lnSpc>
            </a:pPr>
            <a:r>
              <a:rPr lang="en-US" sz="1700"/>
              <a:t>:Total Gaming Data (Bytes) 6.384655e+13</a:t>
            </a:r>
          </a:p>
          <a:p>
            <a:pPr>
              <a:lnSpc>
                <a:spcPct val="110000"/>
              </a:lnSpc>
            </a:pPr>
            <a:r>
              <a:rPr lang="en-US" sz="1700"/>
              <a:t> Total Other Data (Bytes) 6.370400e+13 </a:t>
            </a:r>
          </a:p>
          <a:p>
            <a:pPr>
              <a:lnSpc>
                <a:spcPct val="110000"/>
              </a:lnSpc>
            </a:pPr>
            <a:r>
              <a:rPr lang="en-US" sz="1700"/>
              <a:t>Total YouTube Data (Bytes) 3.359002e+12 </a:t>
            </a:r>
          </a:p>
          <a:p>
            <a:pPr>
              <a:lnSpc>
                <a:spcPct val="110000"/>
              </a:lnSpc>
            </a:pPr>
            <a:r>
              <a:rPr lang="en-US" sz="1700"/>
              <a:t>Total Netflix Data (Bytes) 3.356973e+12 </a:t>
            </a:r>
          </a:p>
          <a:p>
            <a:pPr>
              <a:lnSpc>
                <a:spcPct val="110000"/>
              </a:lnSpc>
            </a:pPr>
            <a:r>
              <a:rPr lang="en-US" sz="1700"/>
              <a:t>Total Google Data (Bytes) 1.158267e+12 </a:t>
            </a:r>
          </a:p>
          <a:p>
            <a:pPr>
              <a:lnSpc>
                <a:spcPct val="110000"/>
              </a:lnSpc>
            </a:pPr>
            <a:r>
              <a:rPr lang="en-US" sz="1700"/>
              <a:t>Total Email Data (Bytes) 3.351293e+11 </a:t>
            </a:r>
          </a:p>
          <a:p>
            <a:pPr>
              <a:lnSpc>
                <a:spcPct val="110000"/>
              </a:lnSpc>
            </a:pPr>
            <a:r>
              <a:rPr lang="en-US" sz="1700"/>
              <a:t>Total Social Media Data (Bytes) 2.711855e+11 </a:t>
            </a:r>
          </a:p>
        </p:txBody>
      </p:sp>
      <p:pic>
        <p:nvPicPr>
          <p:cNvPr id="6" name="Picture 5">
            <a:extLst>
              <a:ext uri="{FF2B5EF4-FFF2-40B4-BE49-F238E27FC236}">
                <a16:creationId xmlns:a16="http://schemas.microsoft.com/office/drawing/2014/main" id="{42EB49E6-82F7-80D9-072F-CD816C1159EF}"/>
              </a:ext>
            </a:extLst>
          </p:cNvPr>
          <p:cNvPicPr>
            <a:picLocks noChangeAspect="1"/>
          </p:cNvPicPr>
          <p:nvPr/>
        </p:nvPicPr>
        <p:blipFill>
          <a:blip r:embed="rId2"/>
          <a:stretch>
            <a:fillRect/>
          </a:stretch>
        </p:blipFill>
        <p:spPr>
          <a:xfrm>
            <a:off x="6094411" y="866561"/>
            <a:ext cx="4960442" cy="4538805"/>
          </a:xfrm>
          <a:prstGeom prst="rect">
            <a:avLst/>
          </a:prstGeom>
        </p:spPr>
      </p:pic>
      <p:pic>
        <p:nvPicPr>
          <p:cNvPr id="17" name="Picture 1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71790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User Analytics in the Telecommunication Industry </vt:lpstr>
      <vt:lpstr>Overview</vt:lpstr>
      <vt:lpstr>Correlation</vt:lpstr>
      <vt:lpstr>Identify the Top 5 Handsets Per Top 3 Manufacture</vt:lpstr>
      <vt:lpstr>Identify the Top 10 Handsets</vt:lpstr>
      <vt:lpstr>Identify the Top 3 Handset Manufacturers </vt:lpstr>
      <vt:lpstr>Key Observations</vt:lpstr>
      <vt:lpstr>Analysis:</vt:lpstr>
      <vt:lpstr>Application usage summary</vt:lpstr>
      <vt:lpstr>Key Observations:</vt:lpstr>
      <vt:lpstr>PowerPoint Presentation</vt:lpstr>
      <vt:lpstr>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160</cp:revision>
  <dcterms:created xsi:type="dcterms:W3CDTF">2024-08-28T17:19:38Z</dcterms:created>
  <dcterms:modified xsi:type="dcterms:W3CDTF">2024-09-12T07:31:23Z</dcterms:modified>
</cp:coreProperties>
</file>