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embeddedFontLst>
    <p:embeddedFont>
      <p:font typeface="Consolas" panose="020B0609020204030204" pitchFamily="49" charset="0"/>
      <p:regular r:id="rId13"/>
      <p:bold r:id="rId14"/>
      <p:italic r:id="rId15"/>
      <p:boldItalic r:id="rId16"/>
    </p:embeddedFont>
    <p:embeddedFont>
      <p:font typeface="Platypi Medium" panose="020B0604020202020204" charset="0"/>
      <p:regular r:id="rId17"/>
    </p:embeddedFont>
    <p:embeddedFont>
      <p:font typeface="Source Serif Pro" panose="02040603050405020204" pitchFamily="18" charset="0"/>
      <p:regular r:id="rId18"/>
      <p:bold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5521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974294"/>
            <a:ext cx="7556421" cy="2126337"/>
          </a:xfrm>
          <a:prstGeom prst="rect">
            <a:avLst/>
          </a:prstGeom>
          <a:noFill/>
          <a:ln/>
        </p:spPr>
        <p:txBody>
          <a:bodyPr wrap="square" lIns="0" tIns="0" rIns="0" bIns="0" rtlCol="0" anchor="t"/>
          <a:lstStyle/>
          <a:p>
            <a:pPr marL="0" indent="0" algn="l">
              <a:lnSpc>
                <a:spcPts val="5550"/>
              </a:lnSpc>
              <a:buNone/>
            </a:pPr>
            <a:r>
              <a:rPr lang="en-US" sz="4450" dirty="0">
                <a:solidFill>
                  <a:srgbClr val="201B18"/>
                </a:solidFill>
                <a:latin typeface="Platypi Medium" pitchFamily="34" charset="0"/>
                <a:ea typeface="Platypi Medium" pitchFamily="34" charset="-122"/>
                <a:cs typeface="Platypi Medium" pitchFamily="34" charset="-120"/>
              </a:rPr>
              <a:t>C File I/O and Data Structures: A Contact Management Example</a:t>
            </a:r>
            <a:endParaRPr lang="en-US" sz="4450" dirty="0"/>
          </a:p>
        </p:txBody>
      </p:sp>
      <p:sp>
        <p:nvSpPr>
          <p:cNvPr id="4" name="Text 1"/>
          <p:cNvSpPr/>
          <p:nvPr/>
        </p:nvSpPr>
        <p:spPr>
          <a:xfrm>
            <a:off x="793790" y="4440793"/>
            <a:ext cx="7556421" cy="1814513"/>
          </a:xfrm>
          <a:prstGeom prst="rect">
            <a:avLst/>
          </a:prstGeom>
          <a:noFill/>
          <a:ln/>
        </p:spPr>
        <p:txBody>
          <a:bodyPr wrap="square" lIns="0" tIns="0" rIns="0" bIns="0" rtlCol="0" anchor="t"/>
          <a:lstStyle/>
          <a:p>
            <a:pPr marL="0" indent="0" algn="l">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Welcome! This presentation will guide you through practical applications of file I/O and data structures in C. We'll explore how to create, read, update, and delete data within a simple contact management program. By the end, you'll understand how to implement similar functionalities in your own projects, enhancing your C programming skills.</a:t>
            </a: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11160" y="622340"/>
            <a:ext cx="7673697" cy="634960"/>
          </a:xfrm>
          <a:prstGeom prst="rect">
            <a:avLst/>
          </a:prstGeom>
          <a:noFill/>
          <a:ln/>
        </p:spPr>
        <p:txBody>
          <a:bodyPr wrap="none" lIns="0" tIns="0" rIns="0" bIns="0" rtlCol="0" anchor="t"/>
          <a:lstStyle/>
          <a:p>
            <a:pPr marL="0" indent="0" algn="l">
              <a:lnSpc>
                <a:spcPts val="4950"/>
              </a:lnSpc>
              <a:buNone/>
            </a:pPr>
            <a:r>
              <a:rPr lang="en-US" sz="4000" dirty="0">
                <a:solidFill>
                  <a:srgbClr val="201B18"/>
                </a:solidFill>
                <a:latin typeface="Platypi Medium" pitchFamily="34" charset="0"/>
                <a:ea typeface="Platypi Medium" pitchFamily="34" charset="-122"/>
                <a:cs typeface="Platypi Medium" pitchFamily="34" charset="-120"/>
              </a:rPr>
              <a:t>Key Takeaways and Next Steps</a:t>
            </a:r>
            <a:endParaRPr lang="en-US" sz="4000" dirty="0"/>
          </a:p>
        </p:txBody>
      </p:sp>
      <p:sp>
        <p:nvSpPr>
          <p:cNvPr id="4" name="Text 1"/>
          <p:cNvSpPr/>
          <p:nvPr/>
        </p:nvSpPr>
        <p:spPr>
          <a:xfrm>
            <a:off x="711160" y="1663660"/>
            <a:ext cx="7721679" cy="670560"/>
          </a:xfrm>
          <a:prstGeom prst="rect">
            <a:avLst/>
          </a:prstGeom>
          <a:noFill/>
          <a:ln/>
        </p:spPr>
        <p:txBody>
          <a:bodyPr wrap="none" lIns="0" tIns="0" rIns="0" bIns="0" rtlCol="0" anchor="t"/>
          <a:lstStyle/>
          <a:p>
            <a:pPr marL="0" indent="0" algn="ctr">
              <a:lnSpc>
                <a:spcPts val="5250"/>
              </a:lnSpc>
              <a:buNone/>
            </a:pPr>
            <a:r>
              <a:rPr lang="en-US" sz="5250" dirty="0">
                <a:solidFill>
                  <a:srgbClr val="504C49"/>
                </a:solidFill>
                <a:latin typeface="Platypi Medium" pitchFamily="34" charset="0"/>
                <a:ea typeface="Platypi Medium" pitchFamily="34" charset="-122"/>
                <a:cs typeface="Platypi Medium" pitchFamily="34" charset="-120"/>
              </a:rPr>
              <a:t>1</a:t>
            </a:r>
            <a:endParaRPr lang="en-US" sz="5250" dirty="0"/>
          </a:p>
        </p:txBody>
      </p:sp>
      <p:sp>
        <p:nvSpPr>
          <p:cNvPr id="5" name="Text 2"/>
          <p:cNvSpPr/>
          <p:nvPr/>
        </p:nvSpPr>
        <p:spPr>
          <a:xfrm>
            <a:off x="3301960" y="2588181"/>
            <a:ext cx="2539960" cy="317421"/>
          </a:xfrm>
          <a:prstGeom prst="rect">
            <a:avLst/>
          </a:prstGeom>
          <a:noFill/>
          <a:ln/>
        </p:spPr>
        <p:txBody>
          <a:bodyPr wrap="none" lIns="0" tIns="0" rIns="0" bIns="0" rtlCol="0" anchor="t"/>
          <a:lstStyle/>
          <a:p>
            <a:pPr marL="0" indent="0" algn="ctr">
              <a:lnSpc>
                <a:spcPts val="2500"/>
              </a:lnSpc>
              <a:buNone/>
            </a:pPr>
            <a:r>
              <a:rPr lang="en-US" sz="1950" dirty="0">
                <a:solidFill>
                  <a:srgbClr val="504C49"/>
                </a:solidFill>
                <a:latin typeface="Platypi Medium" pitchFamily="34" charset="0"/>
                <a:ea typeface="Platypi Medium" pitchFamily="34" charset="-122"/>
                <a:cs typeface="Platypi Medium" pitchFamily="34" charset="-120"/>
              </a:rPr>
              <a:t>File I/O</a:t>
            </a:r>
            <a:endParaRPr lang="en-US" sz="1950" dirty="0"/>
          </a:p>
        </p:txBody>
      </p:sp>
      <p:sp>
        <p:nvSpPr>
          <p:cNvPr id="6" name="Text 3"/>
          <p:cNvSpPr/>
          <p:nvPr/>
        </p:nvSpPr>
        <p:spPr>
          <a:xfrm>
            <a:off x="711160" y="3027521"/>
            <a:ext cx="7721679" cy="325160"/>
          </a:xfrm>
          <a:prstGeom prst="rect">
            <a:avLst/>
          </a:prstGeom>
          <a:noFill/>
          <a:ln/>
        </p:spPr>
        <p:txBody>
          <a:bodyPr wrap="none" lIns="0" tIns="0" rIns="0" bIns="0" rtlCol="0" anchor="t"/>
          <a:lstStyle/>
          <a:p>
            <a:pPr marL="0" indent="0" algn="ctr">
              <a:lnSpc>
                <a:spcPts val="2550"/>
              </a:lnSpc>
              <a:buNone/>
            </a:pPr>
            <a:r>
              <a:rPr lang="en-US" sz="1600" dirty="0">
                <a:solidFill>
                  <a:srgbClr val="504C49"/>
                </a:solidFill>
                <a:latin typeface="Source Serif Pro" pitchFamily="34" charset="0"/>
                <a:ea typeface="Source Serif Pro" pitchFamily="34" charset="-122"/>
                <a:cs typeface="Source Serif Pro" pitchFamily="34" charset="-120"/>
              </a:rPr>
              <a:t>Fundamental for data persistence.</a:t>
            </a:r>
            <a:endParaRPr lang="en-US" sz="1600" dirty="0"/>
          </a:p>
        </p:txBody>
      </p:sp>
      <p:sp>
        <p:nvSpPr>
          <p:cNvPr id="7" name="Text 4"/>
          <p:cNvSpPr/>
          <p:nvPr/>
        </p:nvSpPr>
        <p:spPr>
          <a:xfrm>
            <a:off x="711160" y="4063841"/>
            <a:ext cx="7721679" cy="670560"/>
          </a:xfrm>
          <a:prstGeom prst="rect">
            <a:avLst/>
          </a:prstGeom>
          <a:noFill/>
          <a:ln/>
        </p:spPr>
        <p:txBody>
          <a:bodyPr wrap="none" lIns="0" tIns="0" rIns="0" bIns="0" rtlCol="0" anchor="t"/>
          <a:lstStyle/>
          <a:p>
            <a:pPr marL="0" indent="0" algn="ctr">
              <a:lnSpc>
                <a:spcPts val="5250"/>
              </a:lnSpc>
              <a:buNone/>
            </a:pPr>
            <a:r>
              <a:rPr lang="en-US" sz="5250" dirty="0">
                <a:solidFill>
                  <a:srgbClr val="504C49"/>
                </a:solidFill>
                <a:latin typeface="Platypi Medium" pitchFamily="34" charset="0"/>
                <a:ea typeface="Platypi Medium" pitchFamily="34" charset="-122"/>
                <a:cs typeface="Platypi Medium" pitchFamily="34" charset="-120"/>
              </a:rPr>
              <a:t>2</a:t>
            </a:r>
            <a:endParaRPr lang="en-US" sz="5250" dirty="0"/>
          </a:p>
        </p:txBody>
      </p:sp>
      <p:sp>
        <p:nvSpPr>
          <p:cNvPr id="8" name="Text 5"/>
          <p:cNvSpPr/>
          <p:nvPr/>
        </p:nvSpPr>
        <p:spPr>
          <a:xfrm>
            <a:off x="3301960" y="4988362"/>
            <a:ext cx="2539960" cy="317421"/>
          </a:xfrm>
          <a:prstGeom prst="rect">
            <a:avLst/>
          </a:prstGeom>
          <a:noFill/>
          <a:ln/>
        </p:spPr>
        <p:txBody>
          <a:bodyPr wrap="none" lIns="0" tIns="0" rIns="0" bIns="0" rtlCol="0" anchor="t"/>
          <a:lstStyle/>
          <a:p>
            <a:pPr marL="0" indent="0" algn="ctr">
              <a:lnSpc>
                <a:spcPts val="2500"/>
              </a:lnSpc>
              <a:buNone/>
            </a:pPr>
            <a:r>
              <a:rPr lang="en-US" sz="1950" dirty="0">
                <a:solidFill>
                  <a:srgbClr val="504C49"/>
                </a:solidFill>
                <a:latin typeface="Platypi Medium" pitchFamily="34" charset="0"/>
                <a:ea typeface="Platypi Medium" pitchFamily="34" charset="-122"/>
                <a:cs typeface="Platypi Medium" pitchFamily="34" charset="-120"/>
              </a:rPr>
              <a:t>Data Structures</a:t>
            </a:r>
            <a:endParaRPr lang="en-US" sz="1950" dirty="0"/>
          </a:p>
        </p:txBody>
      </p:sp>
      <p:sp>
        <p:nvSpPr>
          <p:cNvPr id="9" name="Text 6"/>
          <p:cNvSpPr/>
          <p:nvPr/>
        </p:nvSpPr>
        <p:spPr>
          <a:xfrm>
            <a:off x="711160" y="5427702"/>
            <a:ext cx="7721679" cy="325160"/>
          </a:xfrm>
          <a:prstGeom prst="rect">
            <a:avLst/>
          </a:prstGeom>
          <a:noFill/>
          <a:ln/>
        </p:spPr>
        <p:txBody>
          <a:bodyPr wrap="none" lIns="0" tIns="0" rIns="0" bIns="0" rtlCol="0" anchor="t"/>
          <a:lstStyle/>
          <a:p>
            <a:pPr marL="0" indent="0" algn="ctr">
              <a:lnSpc>
                <a:spcPts val="2550"/>
              </a:lnSpc>
              <a:buNone/>
            </a:pPr>
            <a:r>
              <a:rPr lang="en-US" sz="1600" dirty="0">
                <a:solidFill>
                  <a:srgbClr val="504C49"/>
                </a:solidFill>
                <a:latin typeface="Source Serif Pro" pitchFamily="34" charset="0"/>
                <a:ea typeface="Source Serif Pro" pitchFamily="34" charset="-122"/>
                <a:cs typeface="Source Serif Pro" pitchFamily="34" charset="-120"/>
              </a:rPr>
              <a:t>Organize related data effectively.</a:t>
            </a:r>
            <a:endParaRPr lang="en-US" sz="1600" dirty="0"/>
          </a:p>
        </p:txBody>
      </p:sp>
      <p:sp>
        <p:nvSpPr>
          <p:cNvPr id="10" name="Text 7"/>
          <p:cNvSpPr/>
          <p:nvPr/>
        </p:nvSpPr>
        <p:spPr>
          <a:xfrm>
            <a:off x="711160" y="5981462"/>
            <a:ext cx="7721679" cy="1625798"/>
          </a:xfrm>
          <a:prstGeom prst="rect">
            <a:avLst/>
          </a:prstGeom>
          <a:noFill/>
          <a:ln/>
        </p:spPr>
        <p:txBody>
          <a:bodyPr wrap="square" lIns="0" tIns="0" rIns="0" bIns="0" rtlCol="0" anchor="t"/>
          <a:lstStyle/>
          <a:p>
            <a:pPr marL="0" indent="0" algn="l">
              <a:lnSpc>
                <a:spcPts val="2550"/>
              </a:lnSpc>
              <a:buNone/>
            </a:pPr>
            <a:r>
              <a:rPr lang="en-US" sz="1600" dirty="0">
                <a:solidFill>
                  <a:srgbClr val="504C49"/>
                </a:solidFill>
                <a:latin typeface="Source Serif Pro" pitchFamily="34" charset="0"/>
                <a:ea typeface="Source Serif Pro" pitchFamily="34" charset="-122"/>
                <a:cs typeface="Source Serif Pro" pitchFamily="34" charset="-120"/>
              </a:rPr>
              <a:t>You've learned how to use file I/O and data structures in C to manage contact information. Next steps include exploring more advanced data structures, implementing better search algorithms, and designing a user-friendly interface. These skills are essential for building robust and efficient applications. Experiment and build your own tools!</a:t>
            </a:r>
            <a:endParaRPr lang="en-US"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792962"/>
            <a:ext cx="8654415" cy="708779"/>
          </a:xfrm>
          <a:prstGeom prst="rect">
            <a:avLst/>
          </a:prstGeom>
          <a:noFill/>
          <a:ln/>
        </p:spPr>
        <p:txBody>
          <a:bodyPr wrap="none" lIns="0" tIns="0" rIns="0" bIns="0" rtlCol="0" anchor="t"/>
          <a:lstStyle/>
          <a:p>
            <a:pPr marL="0" indent="0" algn="l">
              <a:lnSpc>
                <a:spcPts val="5550"/>
              </a:lnSpc>
              <a:buNone/>
            </a:pPr>
            <a:r>
              <a:rPr lang="en-US" sz="4450" dirty="0">
                <a:solidFill>
                  <a:srgbClr val="201B18"/>
                </a:solidFill>
                <a:latin typeface="Platypi Medium" pitchFamily="34" charset="0"/>
                <a:ea typeface="Platypi Medium" pitchFamily="34" charset="-122"/>
                <a:cs typeface="Platypi Medium" pitchFamily="34" charset="-120"/>
              </a:rPr>
              <a:t>Defining the Contact Structure</a:t>
            </a:r>
            <a:endParaRPr lang="en-US" sz="4450" dirty="0"/>
          </a:p>
        </p:txBody>
      </p:sp>
      <p:sp>
        <p:nvSpPr>
          <p:cNvPr id="3" name="Text 1"/>
          <p:cNvSpPr/>
          <p:nvPr/>
        </p:nvSpPr>
        <p:spPr>
          <a:xfrm>
            <a:off x="793790" y="3068717"/>
            <a:ext cx="4210764" cy="354330"/>
          </a:xfrm>
          <a:prstGeom prst="rect">
            <a:avLst/>
          </a:prstGeom>
          <a:noFill/>
          <a:ln/>
        </p:spPr>
        <p:txBody>
          <a:bodyPr wrap="none" lIns="0" tIns="0" rIns="0" bIns="0" rtlCol="0" anchor="t"/>
          <a:lstStyle/>
          <a:p>
            <a:pPr marL="0" indent="0" algn="l">
              <a:lnSpc>
                <a:spcPts val="2750"/>
              </a:lnSpc>
              <a:buNone/>
            </a:pPr>
            <a:r>
              <a:rPr lang="en-US" sz="2200" dirty="0">
                <a:solidFill>
                  <a:srgbClr val="201B18"/>
                </a:solidFill>
                <a:latin typeface="Platypi Medium" pitchFamily="34" charset="0"/>
                <a:ea typeface="Platypi Medium" pitchFamily="34" charset="-122"/>
                <a:cs typeface="Platypi Medium" pitchFamily="34" charset="-120"/>
              </a:rPr>
              <a:t>The </a:t>
            </a:r>
            <a:r>
              <a:rPr lang="en-US" sz="2200" b="1" dirty="0">
                <a:solidFill>
                  <a:srgbClr val="201B18"/>
                </a:solidFill>
                <a:latin typeface="Platypi Medium" pitchFamily="34" charset="0"/>
                <a:ea typeface="Platypi Medium" pitchFamily="34" charset="-122"/>
                <a:cs typeface="Platypi Medium" pitchFamily="34" charset="-120"/>
              </a:rPr>
              <a:t>struct Contact</a:t>
            </a:r>
            <a:r>
              <a:rPr lang="en-US" sz="2200" dirty="0">
                <a:solidFill>
                  <a:srgbClr val="201B18"/>
                </a:solidFill>
                <a:latin typeface="Platypi Medium" pitchFamily="34" charset="0"/>
                <a:ea typeface="Platypi Medium" pitchFamily="34" charset="-122"/>
                <a:cs typeface="Platypi Medium" pitchFamily="34" charset="-120"/>
              </a:rPr>
              <a:t> Definition</a:t>
            </a:r>
            <a:endParaRPr lang="en-US" sz="2200" dirty="0"/>
          </a:p>
        </p:txBody>
      </p:sp>
      <p:sp>
        <p:nvSpPr>
          <p:cNvPr id="4" name="Text 2"/>
          <p:cNvSpPr/>
          <p:nvPr/>
        </p:nvSpPr>
        <p:spPr>
          <a:xfrm>
            <a:off x="793790" y="3649861"/>
            <a:ext cx="6244709" cy="2177415"/>
          </a:xfrm>
          <a:prstGeom prst="rect">
            <a:avLst/>
          </a:prstGeom>
          <a:noFill/>
          <a:ln/>
        </p:spPr>
        <p:txBody>
          <a:bodyPr wrap="square" lIns="0" tIns="0" rIns="0" bIns="0" rtlCol="0" anchor="t"/>
          <a:lstStyle/>
          <a:p>
            <a:pPr marL="0" indent="0" algn="l">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The foundation of our contact management system is the </a:t>
            </a:r>
            <a:r>
              <a:rPr lang="en-US" sz="1750" b="1" dirty="0">
                <a:solidFill>
                  <a:srgbClr val="504C49"/>
                </a:solidFill>
                <a:latin typeface="Source Serif Pro" pitchFamily="34" charset="0"/>
                <a:ea typeface="Source Serif Pro" pitchFamily="34" charset="-122"/>
                <a:cs typeface="Source Serif Pro" pitchFamily="34" charset="-120"/>
              </a:rPr>
              <a:t>struct Contact</a:t>
            </a:r>
            <a:r>
              <a:rPr lang="en-US" sz="1750" dirty="0">
                <a:solidFill>
                  <a:srgbClr val="504C49"/>
                </a:solidFill>
                <a:latin typeface="Source Serif Pro" pitchFamily="34" charset="0"/>
                <a:ea typeface="Source Serif Pro" pitchFamily="34" charset="-122"/>
                <a:cs typeface="Source Serif Pro" pitchFamily="34" charset="-120"/>
              </a:rPr>
              <a:t>. This structure groups related data items—</a:t>
            </a:r>
            <a:r>
              <a:rPr lang="en-US" sz="1750" b="1" dirty="0">
                <a:solidFill>
                  <a:srgbClr val="504C49"/>
                </a:solidFill>
                <a:latin typeface="Source Serif Pro" pitchFamily="34" charset="0"/>
                <a:ea typeface="Source Serif Pro" pitchFamily="34" charset="-122"/>
                <a:cs typeface="Source Serif Pro" pitchFamily="34" charset="-120"/>
              </a:rPr>
              <a:t>name</a:t>
            </a:r>
            <a:r>
              <a:rPr lang="en-US" sz="1750" dirty="0">
                <a:solidFill>
                  <a:srgbClr val="504C49"/>
                </a:solidFill>
                <a:latin typeface="Source Serif Pro" pitchFamily="34" charset="0"/>
                <a:ea typeface="Source Serif Pro" pitchFamily="34" charset="-122"/>
                <a:cs typeface="Source Serif Pro" pitchFamily="34" charset="-120"/>
              </a:rPr>
              <a:t>, </a:t>
            </a:r>
            <a:r>
              <a:rPr lang="en-US" sz="1750" b="1" dirty="0">
                <a:solidFill>
                  <a:srgbClr val="504C49"/>
                </a:solidFill>
                <a:latin typeface="Source Serif Pro" pitchFamily="34" charset="0"/>
                <a:ea typeface="Source Serif Pro" pitchFamily="34" charset="-122"/>
                <a:cs typeface="Source Serif Pro" pitchFamily="34" charset="-120"/>
              </a:rPr>
              <a:t>phone</a:t>
            </a:r>
            <a:r>
              <a:rPr lang="en-US" sz="1750" dirty="0">
                <a:solidFill>
                  <a:srgbClr val="504C49"/>
                </a:solidFill>
                <a:latin typeface="Source Serif Pro" pitchFamily="34" charset="0"/>
                <a:ea typeface="Source Serif Pro" pitchFamily="34" charset="-122"/>
                <a:cs typeface="Source Serif Pro" pitchFamily="34" charset="-120"/>
              </a:rPr>
              <a:t>, and </a:t>
            </a:r>
            <a:r>
              <a:rPr lang="en-US" sz="1750" b="1" dirty="0">
                <a:solidFill>
                  <a:srgbClr val="504C49"/>
                </a:solidFill>
                <a:latin typeface="Source Serif Pro" pitchFamily="34" charset="0"/>
                <a:ea typeface="Source Serif Pro" pitchFamily="34" charset="-122"/>
                <a:cs typeface="Source Serif Pro" pitchFamily="34" charset="-120"/>
              </a:rPr>
              <a:t>email</a:t>
            </a:r>
            <a:r>
              <a:rPr lang="en-US" sz="1750" dirty="0">
                <a:solidFill>
                  <a:srgbClr val="504C49"/>
                </a:solidFill>
                <a:latin typeface="Source Serif Pro" pitchFamily="34" charset="0"/>
                <a:ea typeface="Source Serif Pro" pitchFamily="34" charset="-122"/>
                <a:cs typeface="Source Serif Pro" pitchFamily="34" charset="-120"/>
              </a:rPr>
              <a:t>—into a single unit. This approach simplifies data handling and enhances code readability. It's a fundamental concept in C programming for organizing complex information.</a:t>
            </a:r>
            <a:endParaRPr lang="en-US" sz="1750" dirty="0"/>
          </a:p>
        </p:txBody>
      </p:sp>
      <p:sp>
        <p:nvSpPr>
          <p:cNvPr id="5" name="Text 3"/>
          <p:cNvSpPr/>
          <p:nvPr/>
        </p:nvSpPr>
        <p:spPr>
          <a:xfrm>
            <a:off x="7599521" y="3045976"/>
            <a:ext cx="6244709" cy="362903"/>
          </a:xfrm>
          <a:prstGeom prst="rect">
            <a:avLst/>
          </a:prstGeom>
          <a:noFill/>
          <a:ln/>
        </p:spPr>
        <p:txBody>
          <a:bodyPr wrap="none" lIns="0" tIns="0" rIns="0" bIns="0" rtlCol="0" anchor="t"/>
          <a:lstStyle/>
          <a:p>
            <a:pPr marL="0" indent="0" algn="l">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Here's the code:</a:t>
            </a:r>
            <a:endParaRPr lang="en-US" sz="1750" dirty="0"/>
          </a:p>
        </p:txBody>
      </p:sp>
      <p:sp>
        <p:nvSpPr>
          <p:cNvPr id="6" name="Shape 4"/>
          <p:cNvSpPr/>
          <p:nvPr/>
        </p:nvSpPr>
        <p:spPr>
          <a:xfrm>
            <a:off x="7599521" y="3664029"/>
            <a:ext cx="6244709" cy="2517458"/>
          </a:xfrm>
          <a:prstGeom prst="roundRect">
            <a:avLst>
              <a:gd name="adj" fmla="val 1352"/>
            </a:avLst>
          </a:prstGeom>
          <a:solidFill>
            <a:srgbClr val="F3E3D8"/>
          </a:solidFill>
          <a:ln/>
        </p:spPr>
      </p:sp>
      <p:sp>
        <p:nvSpPr>
          <p:cNvPr id="7" name="Shape 5"/>
          <p:cNvSpPr/>
          <p:nvPr/>
        </p:nvSpPr>
        <p:spPr>
          <a:xfrm>
            <a:off x="7588210" y="3664029"/>
            <a:ext cx="6267331" cy="2517458"/>
          </a:xfrm>
          <a:prstGeom prst="roundRect">
            <a:avLst>
              <a:gd name="adj" fmla="val 1352"/>
            </a:avLst>
          </a:prstGeom>
          <a:solidFill>
            <a:srgbClr val="F3E3D8"/>
          </a:solidFill>
          <a:ln/>
        </p:spPr>
      </p:sp>
      <p:sp>
        <p:nvSpPr>
          <p:cNvPr id="8" name="Text 6"/>
          <p:cNvSpPr/>
          <p:nvPr/>
        </p:nvSpPr>
        <p:spPr>
          <a:xfrm>
            <a:off x="7815024" y="3834051"/>
            <a:ext cx="5813703" cy="2177415"/>
          </a:xfrm>
          <a:prstGeom prst="rect">
            <a:avLst/>
          </a:prstGeom>
          <a:noFill/>
          <a:ln/>
        </p:spPr>
        <p:txBody>
          <a:bodyPr wrap="square" lIns="0" tIns="0" rIns="0" bIns="0" rtlCol="0" anchor="t"/>
          <a:lstStyle/>
          <a:p>
            <a:pPr marL="0" indent="0" algn="l">
              <a:lnSpc>
                <a:spcPts val="2850"/>
              </a:lnSpc>
              <a:buNone/>
            </a:pPr>
            <a:r>
              <a:rPr lang="en-US" sz="1750" dirty="0">
                <a:solidFill>
                  <a:srgbClr val="504C49"/>
                </a:solidFill>
                <a:highlight>
                  <a:srgbClr val="F3E3D8"/>
                </a:highlight>
                <a:latin typeface="Consolas" pitchFamily="34" charset="0"/>
                <a:ea typeface="Consolas" pitchFamily="34" charset="-122"/>
                <a:cs typeface="Consolas" pitchFamily="34" charset="-120"/>
              </a:rPr>
              <a:t>struct Contact {
    char name[50];
    char phone[15];
    char email[50];
};
</a:t>
            </a:r>
            <a:endParaRPr lang="en-US" sz="1750" dirty="0"/>
          </a:p>
        </p:txBody>
      </p:sp>
      <p:sp>
        <p:nvSpPr>
          <p:cNvPr id="9" name="Oval 8">
            <a:extLst>
              <a:ext uri="{FF2B5EF4-FFF2-40B4-BE49-F238E27FC236}">
                <a16:creationId xmlns:a16="http://schemas.microsoft.com/office/drawing/2014/main" id="{06C1A546-ACC1-C887-8E07-AD48B9AE2822}"/>
              </a:ext>
            </a:extLst>
          </p:cNvPr>
          <p:cNvSpPr/>
          <p:nvPr/>
        </p:nvSpPr>
        <p:spPr>
          <a:xfrm>
            <a:off x="12712390" y="7672039"/>
            <a:ext cx="1918010" cy="55756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846778"/>
            <a:ext cx="7556421" cy="1417558"/>
          </a:xfrm>
          <a:prstGeom prst="rect">
            <a:avLst/>
          </a:prstGeom>
          <a:noFill/>
          <a:ln/>
        </p:spPr>
        <p:txBody>
          <a:bodyPr wrap="square" lIns="0" tIns="0" rIns="0" bIns="0" rtlCol="0" anchor="t"/>
          <a:lstStyle/>
          <a:p>
            <a:pPr marL="0" indent="0" algn="l">
              <a:lnSpc>
                <a:spcPts val="5550"/>
              </a:lnSpc>
              <a:buNone/>
            </a:pPr>
            <a:r>
              <a:rPr lang="en-US" sz="4450" dirty="0">
                <a:solidFill>
                  <a:srgbClr val="201B18"/>
                </a:solidFill>
                <a:latin typeface="Platypi Medium" pitchFamily="34" charset="0"/>
                <a:ea typeface="Platypi Medium" pitchFamily="34" charset="-122"/>
                <a:cs typeface="Platypi Medium" pitchFamily="34" charset="-120"/>
              </a:rPr>
              <a:t>Adding New Contacts to the File</a:t>
            </a:r>
            <a:endParaRPr lang="en-US" sz="4450" dirty="0"/>
          </a:p>
        </p:txBody>
      </p:sp>
      <p:pic>
        <p:nvPicPr>
          <p:cNvPr id="4" name="Image 1" descr="preencoded.png"/>
          <p:cNvPicPr>
            <a:picLocks noChangeAspect="1"/>
          </p:cNvPicPr>
          <p:nvPr/>
        </p:nvPicPr>
        <p:blipFill>
          <a:blip r:embed="rId4"/>
          <a:stretch>
            <a:fillRect/>
          </a:stretch>
        </p:blipFill>
        <p:spPr>
          <a:xfrm>
            <a:off x="793790" y="3644146"/>
            <a:ext cx="566976" cy="566976"/>
          </a:xfrm>
          <a:prstGeom prst="rect">
            <a:avLst/>
          </a:prstGeom>
        </p:spPr>
      </p:pic>
      <p:sp>
        <p:nvSpPr>
          <p:cNvPr id="5" name="Text 1"/>
          <p:cNvSpPr/>
          <p:nvPr/>
        </p:nvSpPr>
        <p:spPr>
          <a:xfrm>
            <a:off x="1587579" y="3604498"/>
            <a:ext cx="2814280" cy="708660"/>
          </a:xfrm>
          <a:prstGeom prst="rect">
            <a:avLst/>
          </a:prstGeom>
          <a:noFill/>
          <a:ln/>
        </p:spPr>
        <p:txBody>
          <a:bodyPr wrap="square" lIns="0" tIns="0" rIns="0" bIns="0" rtlCol="0" anchor="t"/>
          <a:lstStyle/>
          <a:p>
            <a:pPr marL="0" indent="0" algn="l">
              <a:lnSpc>
                <a:spcPts val="2750"/>
              </a:lnSpc>
              <a:buNone/>
            </a:pPr>
            <a:r>
              <a:rPr lang="en-US" sz="2200" b="1" dirty="0">
                <a:solidFill>
                  <a:srgbClr val="504C49"/>
                </a:solidFill>
                <a:latin typeface="Platypi Medium" pitchFamily="34" charset="0"/>
                <a:ea typeface="Platypi Medium" pitchFamily="34" charset="-122"/>
                <a:cs typeface="Platypi Medium" pitchFamily="34" charset="-120"/>
              </a:rPr>
              <a:t>addContact()</a:t>
            </a:r>
            <a:r>
              <a:rPr lang="en-US" sz="2200" dirty="0">
                <a:solidFill>
                  <a:srgbClr val="504C49"/>
                </a:solidFill>
                <a:latin typeface="Platypi Medium" pitchFamily="34" charset="0"/>
                <a:ea typeface="Platypi Medium" pitchFamily="34" charset="-122"/>
                <a:cs typeface="Platypi Medium" pitchFamily="34" charset="-120"/>
              </a:rPr>
              <a:t> Function</a:t>
            </a:r>
            <a:endParaRPr lang="en-US" sz="2200" dirty="0"/>
          </a:p>
        </p:txBody>
      </p:sp>
      <p:pic>
        <p:nvPicPr>
          <p:cNvPr id="6" name="Image 2" descr="preencoded.png"/>
          <p:cNvPicPr>
            <a:picLocks noChangeAspect="1"/>
          </p:cNvPicPr>
          <p:nvPr/>
        </p:nvPicPr>
        <p:blipFill>
          <a:blip r:embed="rId5"/>
          <a:stretch>
            <a:fillRect/>
          </a:stretch>
        </p:blipFill>
        <p:spPr>
          <a:xfrm>
            <a:off x="4742021" y="3644146"/>
            <a:ext cx="566976" cy="566976"/>
          </a:xfrm>
          <a:prstGeom prst="rect">
            <a:avLst/>
          </a:prstGeom>
        </p:spPr>
      </p:pic>
      <p:sp>
        <p:nvSpPr>
          <p:cNvPr id="7" name="Text 2"/>
          <p:cNvSpPr/>
          <p:nvPr/>
        </p:nvSpPr>
        <p:spPr>
          <a:xfrm>
            <a:off x="5535811" y="3604498"/>
            <a:ext cx="2814399" cy="354330"/>
          </a:xfrm>
          <a:prstGeom prst="rect">
            <a:avLst/>
          </a:prstGeom>
          <a:noFill/>
          <a:ln/>
        </p:spPr>
        <p:txBody>
          <a:bodyPr wrap="none" lIns="0" tIns="0" rIns="0" bIns="0" rtlCol="0" anchor="t"/>
          <a:lstStyle/>
          <a:p>
            <a:pPr marL="0" indent="0" algn="l">
              <a:lnSpc>
                <a:spcPts val="2750"/>
              </a:lnSpc>
              <a:buNone/>
            </a:pPr>
            <a:r>
              <a:rPr lang="en-US" sz="2200" dirty="0">
                <a:solidFill>
                  <a:srgbClr val="504C49"/>
                </a:solidFill>
                <a:latin typeface="Platypi Medium" pitchFamily="34" charset="0"/>
                <a:ea typeface="Platypi Medium" pitchFamily="34" charset="-122"/>
                <a:cs typeface="Platypi Medium" pitchFamily="34" charset="-120"/>
              </a:rPr>
              <a:t>File Writing</a:t>
            </a:r>
            <a:endParaRPr lang="en-US" sz="2200" dirty="0"/>
          </a:p>
        </p:txBody>
      </p:sp>
      <p:sp>
        <p:nvSpPr>
          <p:cNvPr id="8" name="Text 3"/>
          <p:cNvSpPr/>
          <p:nvPr/>
        </p:nvSpPr>
        <p:spPr>
          <a:xfrm>
            <a:off x="793790" y="4568309"/>
            <a:ext cx="7556421" cy="1814513"/>
          </a:xfrm>
          <a:prstGeom prst="rect">
            <a:avLst/>
          </a:prstGeom>
          <a:noFill/>
          <a:ln/>
        </p:spPr>
        <p:txBody>
          <a:bodyPr wrap="square" lIns="0" tIns="0" rIns="0" bIns="0" rtlCol="0" anchor="t"/>
          <a:lstStyle/>
          <a:p>
            <a:pPr marL="0" indent="0" algn="l">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The </a:t>
            </a:r>
            <a:r>
              <a:rPr lang="en-US" sz="1750" b="1" dirty="0">
                <a:solidFill>
                  <a:srgbClr val="504C49"/>
                </a:solidFill>
                <a:latin typeface="Source Serif Pro" pitchFamily="34" charset="0"/>
                <a:ea typeface="Source Serif Pro" pitchFamily="34" charset="-122"/>
                <a:cs typeface="Source Serif Pro" pitchFamily="34" charset="-120"/>
              </a:rPr>
              <a:t>addContact()</a:t>
            </a:r>
            <a:r>
              <a:rPr lang="en-US" sz="1750" dirty="0">
                <a:solidFill>
                  <a:srgbClr val="504C49"/>
                </a:solidFill>
                <a:latin typeface="Source Serif Pro" pitchFamily="34" charset="0"/>
                <a:ea typeface="Source Serif Pro" pitchFamily="34" charset="-122"/>
                <a:cs typeface="Source Serif Pro" pitchFamily="34" charset="-120"/>
              </a:rPr>
              <a:t> function appends new contact records to the "contacts.dat" file. It prompts the user for contact details, then uses </a:t>
            </a:r>
            <a:r>
              <a:rPr lang="en-US" sz="1750" b="1" dirty="0">
                <a:solidFill>
                  <a:srgbClr val="504C49"/>
                </a:solidFill>
                <a:latin typeface="Source Serif Pro" pitchFamily="34" charset="0"/>
                <a:ea typeface="Source Serif Pro" pitchFamily="34" charset="-122"/>
                <a:cs typeface="Source Serif Pro" pitchFamily="34" charset="-120"/>
              </a:rPr>
              <a:t>fwrite()</a:t>
            </a:r>
            <a:r>
              <a:rPr lang="en-US" sz="1750" dirty="0">
                <a:solidFill>
                  <a:srgbClr val="504C49"/>
                </a:solidFill>
                <a:latin typeface="Source Serif Pro" pitchFamily="34" charset="0"/>
                <a:ea typeface="Source Serif Pro" pitchFamily="34" charset="-122"/>
                <a:cs typeface="Source Serif Pro" pitchFamily="34" charset="-120"/>
              </a:rPr>
              <a:t> to write the </a:t>
            </a:r>
            <a:r>
              <a:rPr lang="en-US" sz="1750" b="1" dirty="0">
                <a:solidFill>
                  <a:srgbClr val="504C49"/>
                </a:solidFill>
                <a:latin typeface="Source Serif Pro" pitchFamily="34" charset="0"/>
                <a:ea typeface="Source Serif Pro" pitchFamily="34" charset="-122"/>
                <a:cs typeface="Source Serif Pro" pitchFamily="34" charset="-120"/>
              </a:rPr>
              <a:t>struct Contact</a:t>
            </a:r>
            <a:r>
              <a:rPr lang="en-US" sz="1750" dirty="0">
                <a:solidFill>
                  <a:srgbClr val="504C49"/>
                </a:solidFill>
                <a:latin typeface="Source Serif Pro" pitchFamily="34" charset="0"/>
                <a:ea typeface="Source Serif Pro" pitchFamily="34" charset="-122"/>
                <a:cs typeface="Source Serif Pro" pitchFamily="34" charset="-120"/>
              </a:rPr>
              <a:t> data directly to the file. </a:t>
            </a:r>
            <a:r>
              <a:rPr lang="en-US" sz="1750" b="1" dirty="0">
                <a:solidFill>
                  <a:srgbClr val="504C49"/>
                </a:solidFill>
                <a:latin typeface="Source Serif Pro" pitchFamily="34" charset="0"/>
                <a:ea typeface="Source Serif Pro" pitchFamily="34" charset="-122"/>
                <a:cs typeface="Source Serif Pro" pitchFamily="34" charset="-120"/>
              </a:rPr>
              <a:t>fseek()</a:t>
            </a:r>
            <a:r>
              <a:rPr lang="en-US" sz="1750" dirty="0">
                <a:solidFill>
                  <a:srgbClr val="504C49"/>
                </a:solidFill>
                <a:latin typeface="Source Serif Pro" pitchFamily="34" charset="0"/>
                <a:ea typeface="Source Serif Pro" pitchFamily="34" charset="-122"/>
                <a:cs typeface="Source Serif Pro" pitchFamily="34" charset="-120"/>
              </a:rPr>
              <a:t> ensures data is appended to the end of the file, preserving existing records and maintaining data integrity.</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73073" y="608409"/>
            <a:ext cx="7166134" cy="690205"/>
          </a:xfrm>
          <a:prstGeom prst="rect">
            <a:avLst/>
          </a:prstGeom>
          <a:noFill/>
          <a:ln/>
        </p:spPr>
        <p:txBody>
          <a:bodyPr wrap="none" lIns="0" tIns="0" rIns="0" bIns="0" rtlCol="0" anchor="t"/>
          <a:lstStyle/>
          <a:p>
            <a:pPr marL="0" indent="0" algn="l">
              <a:lnSpc>
                <a:spcPts val="5400"/>
              </a:lnSpc>
              <a:buNone/>
            </a:pPr>
            <a:r>
              <a:rPr lang="en-US" sz="4300" dirty="0">
                <a:solidFill>
                  <a:srgbClr val="201B18"/>
                </a:solidFill>
                <a:latin typeface="Platypi Medium" pitchFamily="34" charset="0"/>
                <a:ea typeface="Platypi Medium" pitchFamily="34" charset="-122"/>
                <a:cs typeface="Platypi Medium" pitchFamily="34" charset="-120"/>
              </a:rPr>
              <a:t>Viewing Existing Contacts</a:t>
            </a:r>
            <a:endParaRPr lang="en-US" sz="4300" dirty="0"/>
          </a:p>
        </p:txBody>
      </p:sp>
      <p:pic>
        <p:nvPicPr>
          <p:cNvPr id="4" name="Image 1" descr="preencoded.png"/>
          <p:cNvPicPr>
            <a:picLocks noChangeAspect="1"/>
          </p:cNvPicPr>
          <p:nvPr/>
        </p:nvPicPr>
        <p:blipFill>
          <a:blip r:embed="rId4"/>
          <a:stretch>
            <a:fillRect/>
          </a:stretch>
        </p:blipFill>
        <p:spPr>
          <a:xfrm>
            <a:off x="773073" y="1629847"/>
            <a:ext cx="1104424" cy="1325285"/>
          </a:xfrm>
          <a:prstGeom prst="rect">
            <a:avLst/>
          </a:prstGeom>
        </p:spPr>
      </p:pic>
      <p:sp>
        <p:nvSpPr>
          <p:cNvPr id="5" name="Text 1"/>
          <p:cNvSpPr/>
          <p:nvPr/>
        </p:nvSpPr>
        <p:spPr>
          <a:xfrm>
            <a:off x="2208728" y="1850708"/>
            <a:ext cx="3414355" cy="345043"/>
          </a:xfrm>
          <a:prstGeom prst="rect">
            <a:avLst/>
          </a:prstGeom>
          <a:noFill/>
          <a:ln/>
        </p:spPr>
        <p:txBody>
          <a:bodyPr wrap="none" lIns="0" tIns="0" rIns="0" bIns="0" rtlCol="0" anchor="t"/>
          <a:lstStyle/>
          <a:p>
            <a:pPr marL="0" indent="0" algn="l">
              <a:lnSpc>
                <a:spcPts val="2700"/>
              </a:lnSpc>
              <a:buNone/>
            </a:pPr>
            <a:r>
              <a:rPr lang="en-US" sz="2150" b="1" dirty="0">
                <a:solidFill>
                  <a:srgbClr val="504C49"/>
                </a:solidFill>
                <a:latin typeface="Platypi Medium" pitchFamily="34" charset="0"/>
                <a:ea typeface="Platypi Medium" pitchFamily="34" charset="-122"/>
                <a:cs typeface="Platypi Medium" pitchFamily="34" charset="-120"/>
              </a:rPr>
              <a:t>viewContacts()</a:t>
            </a:r>
            <a:r>
              <a:rPr lang="en-US" sz="2150" dirty="0">
                <a:solidFill>
                  <a:srgbClr val="504C49"/>
                </a:solidFill>
                <a:latin typeface="Platypi Medium" pitchFamily="34" charset="0"/>
                <a:ea typeface="Platypi Medium" pitchFamily="34" charset="-122"/>
                <a:cs typeface="Platypi Medium" pitchFamily="34" charset="-120"/>
              </a:rPr>
              <a:t> Function</a:t>
            </a:r>
            <a:endParaRPr lang="en-US" sz="2150" dirty="0"/>
          </a:p>
        </p:txBody>
      </p:sp>
      <p:sp>
        <p:nvSpPr>
          <p:cNvPr id="6" name="Text 2"/>
          <p:cNvSpPr/>
          <p:nvPr/>
        </p:nvSpPr>
        <p:spPr>
          <a:xfrm>
            <a:off x="2208728" y="2328267"/>
            <a:ext cx="6162199" cy="353378"/>
          </a:xfrm>
          <a:prstGeom prst="rect">
            <a:avLst/>
          </a:prstGeom>
          <a:noFill/>
          <a:ln/>
        </p:spPr>
        <p:txBody>
          <a:bodyPr wrap="none" lIns="0" tIns="0" rIns="0" bIns="0" rtlCol="0" anchor="t"/>
          <a:lstStyle/>
          <a:p>
            <a:pPr marL="0" indent="0" algn="l">
              <a:lnSpc>
                <a:spcPts val="2750"/>
              </a:lnSpc>
              <a:buNone/>
            </a:pPr>
            <a:r>
              <a:rPr lang="en-US" sz="1700" dirty="0">
                <a:solidFill>
                  <a:srgbClr val="504C49"/>
                </a:solidFill>
                <a:latin typeface="Source Serif Pro" pitchFamily="34" charset="0"/>
                <a:ea typeface="Source Serif Pro" pitchFamily="34" charset="-122"/>
                <a:cs typeface="Source Serif Pro" pitchFamily="34" charset="-120"/>
              </a:rPr>
              <a:t>Iterates through the file.</a:t>
            </a:r>
            <a:endParaRPr lang="en-US" sz="1700" dirty="0"/>
          </a:p>
        </p:txBody>
      </p:sp>
      <p:pic>
        <p:nvPicPr>
          <p:cNvPr id="7" name="Image 2" descr="preencoded.png"/>
          <p:cNvPicPr>
            <a:picLocks noChangeAspect="1"/>
          </p:cNvPicPr>
          <p:nvPr/>
        </p:nvPicPr>
        <p:blipFill>
          <a:blip r:embed="rId5"/>
          <a:stretch>
            <a:fillRect/>
          </a:stretch>
        </p:blipFill>
        <p:spPr>
          <a:xfrm>
            <a:off x="773073" y="2955131"/>
            <a:ext cx="1104424" cy="1325285"/>
          </a:xfrm>
          <a:prstGeom prst="rect">
            <a:avLst/>
          </a:prstGeom>
        </p:spPr>
      </p:pic>
      <p:sp>
        <p:nvSpPr>
          <p:cNvPr id="8" name="Text 3"/>
          <p:cNvSpPr/>
          <p:nvPr/>
        </p:nvSpPr>
        <p:spPr>
          <a:xfrm>
            <a:off x="2208728" y="3175992"/>
            <a:ext cx="2761178" cy="345043"/>
          </a:xfrm>
          <a:prstGeom prst="rect">
            <a:avLst/>
          </a:prstGeom>
          <a:noFill/>
          <a:ln/>
        </p:spPr>
        <p:txBody>
          <a:bodyPr wrap="none" lIns="0" tIns="0" rIns="0" bIns="0" rtlCol="0" anchor="t"/>
          <a:lstStyle/>
          <a:p>
            <a:pPr marL="0" indent="0" algn="l">
              <a:lnSpc>
                <a:spcPts val="2700"/>
              </a:lnSpc>
              <a:buNone/>
            </a:pPr>
            <a:r>
              <a:rPr lang="en-US" sz="2150" b="1" dirty="0">
                <a:solidFill>
                  <a:srgbClr val="504C49"/>
                </a:solidFill>
                <a:latin typeface="Platypi Medium" pitchFamily="34" charset="0"/>
                <a:ea typeface="Platypi Medium" pitchFamily="34" charset="-122"/>
                <a:cs typeface="Platypi Medium" pitchFamily="34" charset="-120"/>
              </a:rPr>
              <a:t>fread()</a:t>
            </a:r>
            <a:r>
              <a:rPr lang="en-US" sz="2150" dirty="0">
                <a:solidFill>
                  <a:srgbClr val="504C49"/>
                </a:solidFill>
                <a:latin typeface="Platypi Medium" pitchFamily="34" charset="0"/>
                <a:ea typeface="Platypi Medium" pitchFamily="34" charset="-122"/>
                <a:cs typeface="Platypi Medium" pitchFamily="34" charset="-120"/>
              </a:rPr>
              <a:t> Usage</a:t>
            </a:r>
            <a:endParaRPr lang="en-US" sz="2150" dirty="0"/>
          </a:p>
        </p:txBody>
      </p:sp>
      <p:sp>
        <p:nvSpPr>
          <p:cNvPr id="9" name="Text 4"/>
          <p:cNvSpPr/>
          <p:nvPr/>
        </p:nvSpPr>
        <p:spPr>
          <a:xfrm>
            <a:off x="2208728" y="3653552"/>
            <a:ext cx="6162199" cy="353378"/>
          </a:xfrm>
          <a:prstGeom prst="rect">
            <a:avLst/>
          </a:prstGeom>
          <a:noFill/>
          <a:ln/>
        </p:spPr>
        <p:txBody>
          <a:bodyPr wrap="none" lIns="0" tIns="0" rIns="0" bIns="0" rtlCol="0" anchor="t"/>
          <a:lstStyle/>
          <a:p>
            <a:pPr marL="0" indent="0" algn="l">
              <a:lnSpc>
                <a:spcPts val="2750"/>
              </a:lnSpc>
              <a:buNone/>
            </a:pPr>
            <a:r>
              <a:rPr lang="en-US" sz="1700" dirty="0">
                <a:solidFill>
                  <a:srgbClr val="504C49"/>
                </a:solidFill>
                <a:latin typeface="Source Serif Pro" pitchFamily="34" charset="0"/>
                <a:ea typeface="Source Serif Pro" pitchFamily="34" charset="-122"/>
                <a:cs typeface="Source Serif Pro" pitchFamily="34" charset="-120"/>
              </a:rPr>
              <a:t>Reads contact data sequentially.</a:t>
            </a:r>
            <a:endParaRPr lang="en-US" sz="1700" dirty="0"/>
          </a:p>
        </p:txBody>
      </p:sp>
      <p:pic>
        <p:nvPicPr>
          <p:cNvPr id="10" name="Image 3" descr="preencoded.png"/>
          <p:cNvPicPr>
            <a:picLocks noChangeAspect="1"/>
          </p:cNvPicPr>
          <p:nvPr/>
        </p:nvPicPr>
        <p:blipFill>
          <a:blip r:embed="rId6"/>
          <a:stretch>
            <a:fillRect/>
          </a:stretch>
        </p:blipFill>
        <p:spPr>
          <a:xfrm>
            <a:off x="773073" y="4280416"/>
            <a:ext cx="1104424" cy="1325285"/>
          </a:xfrm>
          <a:prstGeom prst="rect">
            <a:avLst/>
          </a:prstGeom>
        </p:spPr>
      </p:pic>
      <p:sp>
        <p:nvSpPr>
          <p:cNvPr id="11" name="Text 5"/>
          <p:cNvSpPr/>
          <p:nvPr/>
        </p:nvSpPr>
        <p:spPr>
          <a:xfrm>
            <a:off x="2208728" y="4501277"/>
            <a:ext cx="2761178" cy="345043"/>
          </a:xfrm>
          <a:prstGeom prst="rect">
            <a:avLst/>
          </a:prstGeom>
          <a:noFill/>
          <a:ln/>
        </p:spPr>
        <p:txBody>
          <a:bodyPr wrap="none" lIns="0" tIns="0" rIns="0" bIns="0" rtlCol="0" anchor="t"/>
          <a:lstStyle/>
          <a:p>
            <a:pPr marL="0" indent="0" algn="l">
              <a:lnSpc>
                <a:spcPts val="2700"/>
              </a:lnSpc>
              <a:buNone/>
            </a:pPr>
            <a:r>
              <a:rPr lang="en-US" sz="2150" dirty="0">
                <a:solidFill>
                  <a:srgbClr val="504C49"/>
                </a:solidFill>
                <a:latin typeface="Platypi Medium" pitchFamily="34" charset="0"/>
                <a:ea typeface="Platypi Medium" pitchFamily="34" charset="-122"/>
                <a:cs typeface="Platypi Medium" pitchFamily="34" charset="-120"/>
              </a:rPr>
              <a:t>Display Output</a:t>
            </a:r>
            <a:endParaRPr lang="en-US" sz="2150" dirty="0"/>
          </a:p>
        </p:txBody>
      </p:sp>
      <p:sp>
        <p:nvSpPr>
          <p:cNvPr id="12" name="Text 6"/>
          <p:cNvSpPr/>
          <p:nvPr/>
        </p:nvSpPr>
        <p:spPr>
          <a:xfrm>
            <a:off x="2208728" y="4978837"/>
            <a:ext cx="6162199" cy="353378"/>
          </a:xfrm>
          <a:prstGeom prst="rect">
            <a:avLst/>
          </a:prstGeom>
          <a:noFill/>
          <a:ln/>
        </p:spPr>
        <p:txBody>
          <a:bodyPr wrap="none" lIns="0" tIns="0" rIns="0" bIns="0" rtlCol="0" anchor="t"/>
          <a:lstStyle/>
          <a:p>
            <a:pPr marL="0" indent="0" algn="l">
              <a:lnSpc>
                <a:spcPts val="2750"/>
              </a:lnSpc>
              <a:buNone/>
            </a:pPr>
            <a:r>
              <a:rPr lang="en-US" sz="1700" dirty="0">
                <a:solidFill>
                  <a:srgbClr val="504C49"/>
                </a:solidFill>
                <a:latin typeface="Source Serif Pro" pitchFamily="34" charset="0"/>
                <a:ea typeface="Source Serif Pro" pitchFamily="34" charset="-122"/>
                <a:cs typeface="Source Serif Pro" pitchFamily="34" charset="-120"/>
              </a:rPr>
              <a:t>Prints formatted contact information.</a:t>
            </a:r>
            <a:endParaRPr lang="en-US" sz="1700" dirty="0"/>
          </a:p>
        </p:txBody>
      </p:sp>
      <p:sp>
        <p:nvSpPr>
          <p:cNvPr id="13" name="Text 7"/>
          <p:cNvSpPr/>
          <p:nvPr/>
        </p:nvSpPr>
        <p:spPr>
          <a:xfrm>
            <a:off x="773073" y="5854184"/>
            <a:ext cx="7597854" cy="1766888"/>
          </a:xfrm>
          <a:prstGeom prst="rect">
            <a:avLst/>
          </a:prstGeom>
          <a:noFill/>
          <a:ln/>
        </p:spPr>
        <p:txBody>
          <a:bodyPr wrap="square" lIns="0" tIns="0" rIns="0" bIns="0" rtlCol="0" anchor="t"/>
          <a:lstStyle/>
          <a:p>
            <a:pPr marL="0" indent="0" algn="l">
              <a:lnSpc>
                <a:spcPts val="2750"/>
              </a:lnSpc>
              <a:buNone/>
            </a:pPr>
            <a:r>
              <a:rPr lang="en-US" sz="1700" dirty="0">
                <a:solidFill>
                  <a:srgbClr val="504C49"/>
                </a:solidFill>
                <a:latin typeface="Source Serif Pro" pitchFamily="34" charset="0"/>
                <a:ea typeface="Source Serif Pro" pitchFamily="34" charset="-122"/>
                <a:cs typeface="Source Serif Pro" pitchFamily="34" charset="-120"/>
              </a:rPr>
              <a:t>The </a:t>
            </a:r>
            <a:r>
              <a:rPr lang="en-US" sz="1700" b="1" dirty="0">
                <a:solidFill>
                  <a:srgbClr val="504C49"/>
                </a:solidFill>
                <a:latin typeface="Source Serif Pro" pitchFamily="34" charset="0"/>
                <a:ea typeface="Source Serif Pro" pitchFamily="34" charset="-122"/>
                <a:cs typeface="Source Serif Pro" pitchFamily="34" charset="-120"/>
              </a:rPr>
              <a:t>viewContacts()</a:t>
            </a:r>
            <a:r>
              <a:rPr lang="en-US" sz="1700" dirty="0">
                <a:solidFill>
                  <a:srgbClr val="504C49"/>
                </a:solidFill>
                <a:latin typeface="Source Serif Pro" pitchFamily="34" charset="0"/>
                <a:ea typeface="Source Serif Pro" pitchFamily="34" charset="-122"/>
                <a:cs typeface="Source Serif Pro" pitchFamily="34" charset="-120"/>
              </a:rPr>
              <a:t> function retrieves and displays all contacts from the "contacts.dat" file. It uses </a:t>
            </a:r>
            <a:r>
              <a:rPr lang="en-US" sz="1700" b="1" dirty="0">
                <a:solidFill>
                  <a:srgbClr val="504C49"/>
                </a:solidFill>
                <a:latin typeface="Source Serif Pro" pitchFamily="34" charset="0"/>
                <a:ea typeface="Source Serif Pro" pitchFamily="34" charset="-122"/>
                <a:cs typeface="Source Serif Pro" pitchFamily="34" charset="-120"/>
              </a:rPr>
              <a:t>fread()</a:t>
            </a:r>
            <a:r>
              <a:rPr lang="en-US" sz="1700" dirty="0">
                <a:solidFill>
                  <a:srgbClr val="504C49"/>
                </a:solidFill>
                <a:latin typeface="Source Serif Pro" pitchFamily="34" charset="0"/>
                <a:ea typeface="Source Serif Pro" pitchFamily="34" charset="-122"/>
                <a:cs typeface="Source Serif Pro" pitchFamily="34" charset="-120"/>
              </a:rPr>
              <a:t> in a loop to read each </a:t>
            </a:r>
            <a:r>
              <a:rPr lang="en-US" sz="1700" b="1" dirty="0">
                <a:solidFill>
                  <a:srgbClr val="504C49"/>
                </a:solidFill>
                <a:latin typeface="Source Serif Pro" pitchFamily="34" charset="0"/>
                <a:ea typeface="Source Serif Pro" pitchFamily="34" charset="-122"/>
                <a:cs typeface="Source Serif Pro" pitchFamily="34" charset="-120"/>
              </a:rPr>
              <a:t>struct Contact</a:t>
            </a:r>
            <a:r>
              <a:rPr lang="en-US" sz="1700" dirty="0">
                <a:solidFill>
                  <a:srgbClr val="504C49"/>
                </a:solidFill>
                <a:latin typeface="Source Serif Pro" pitchFamily="34" charset="0"/>
                <a:ea typeface="Source Serif Pro" pitchFamily="34" charset="-122"/>
                <a:cs typeface="Source Serif Pro" pitchFamily="34" charset="-120"/>
              </a:rPr>
              <a:t> record, then prints the </a:t>
            </a:r>
            <a:r>
              <a:rPr lang="en-US" sz="1700" b="1" dirty="0">
                <a:solidFill>
                  <a:srgbClr val="504C49"/>
                </a:solidFill>
                <a:latin typeface="Source Serif Pro" pitchFamily="34" charset="0"/>
                <a:ea typeface="Source Serif Pro" pitchFamily="34" charset="-122"/>
                <a:cs typeface="Source Serif Pro" pitchFamily="34" charset="-120"/>
              </a:rPr>
              <a:t>name</a:t>
            </a:r>
            <a:r>
              <a:rPr lang="en-US" sz="1700" dirty="0">
                <a:solidFill>
                  <a:srgbClr val="504C49"/>
                </a:solidFill>
                <a:latin typeface="Source Serif Pro" pitchFamily="34" charset="0"/>
                <a:ea typeface="Source Serif Pro" pitchFamily="34" charset="-122"/>
                <a:cs typeface="Source Serif Pro" pitchFamily="34" charset="-120"/>
              </a:rPr>
              <a:t>, </a:t>
            </a:r>
            <a:r>
              <a:rPr lang="en-US" sz="1700" b="1" dirty="0">
                <a:solidFill>
                  <a:srgbClr val="504C49"/>
                </a:solidFill>
                <a:latin typeface="Source Serif Pro" pitchFamily="34" charset="0"/>
                <a:ea typeface="Source Serif Pro" pitchFamily="34" charset="-122"/>
                <a:cs typeface="Source Serif Pro" pitchFamily="34" charset="-120"/>
              </a:rPr>
              <a:t>phone</a:t>
            </a:r>
            <a:r>
              <a:rPr lang="en-US" sz="1700" dirty="0">
                <a:solidFill>
                  <a:srgbClr val="504C49"/>
                </a:solidFill>
                <a:latin typeface="Source Serif Pro" pitchFamily="34" charset="0"/>
                <a:ea typeface="Source Serif Pro" pitchFamily="34" charset="-122"/>
                <a:cs typeface="Source Serif Pro" pitchFamily="34" charset="-120"/>
              </a:rPr>
              <a:t>, and </a:t>
            </a:r>
            <a:r>
              <a:rPr lang="en-US" sz="1700" b="1" dirty="0">
                <a:solidFill>
                  <a:srgbClr val="504C49"/>
                </a:solidFill>
                <a:latin typeface="Source Serif Pro" pitchFamily="34" charset="0"/>
                <a:ea typeface="Source Serif Pro" pitchFamily="34" charset="-122"/>
                <a:cs typeface="Source Serif Pro" pitchFamily="34" charset="-120"/>
              </a:rPr>
              <a:t>email</a:t>
            </a:r>
            <a:r>
              <a:rPr lang="en-US" sz="1700" dirty="0">
                <a:solidFill>
                  <a:srgbClr val="504C49"/>
                </a:solidFill>
                <a:latin typeface="Source Serif Pro" pitchFamily="34" charset="0"/>
                <a:ea typeface="Source Serif Pro" pitchFamily="34" charset="-122"/>
                <a:cs typeface="Source Serif Pro" pitchFamily="34" charset="-120"/>
              </a:rPr>
              <a:t> fields to the console. </a:t>
            </a:r>
            <a:r>
              <a:rPr lang="en-US" sz="1700" b="1" dirty="0">
                <a:solidFill>
                  <a:srgbClr val="504C49"/>
                </a:solidFill>
                <a:latin typeface="Source Serif Pro" pitchFamily="34" charset="0"/>
                <a:ea typeface="Source Serif Pro" pitchFamily="34" charset="-122"/>
                <a:cs typeface="Source Serif Pro" pitchFamily="34" charset="-120"/>
              </a:rPr>
              <a:t>rewind(fp)</a:t>
            </a:r>
            <a:r>
              <a:rPr lang="en-US" sz="1700" dirty="0">
                <a:solidFill>
                  <a:srgbClr val="504C49"/>
                </a:solidFill>
                <a:latin typeface="Source Serif Pro" pitchFamily="34" charset="0"/>
                <a:ea typeface="Source Serif Pro" pitchFamily="34" charset="-122"/>
                <a:cs typeface="Source Serif Pro" pitchFamily="34" charset="-120"/>
              </a:rPr>
              <a:t> resets the file pointer to the beginning, ensuring all records are read from start to finish.</a:t>
            </a:r>
            <a:endParaRPr lang="en-US" sz="17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1411605"/>
            <a:ext cx="8713351" cy="708779"/>
          </a:xfrm>
          <a:prstGeom prst="rect">
            <a:avLst/>
          </a:prstGeom>
          <a:noFill/>
          <a:ln/>
        </p:spPr>
        <p:txBody>
          <a:bodyPr wrap="none" lIns="0" tIns="0" rIns="0" bIns="0" rtlCol="0" anchor="t"/>
          <a:lstStyle/>
          <a:p>
            <a:pPr marL="0" indent="0" algn="l">
              <a:lnSpc>
                <a:spcPts val="5550"/>
              </a:lnSpc>
              <a:buNone/>
            </a:pPr>
            <a:r>
              <a:rPr lang="en-US" sz="4450" dirty="0">
                <a:solidFill>
                  <a:srgbClr val="201B18"/>
                </a:solidFill>
                <a:latin typeface="Platypi Medium" pitchFamily="34" charset="0"/>
                <a:ea typeface="Platypi Medium" pitchFamily="34" charset="-122"/>
                <a:cs typeface="Platypi Medium" pitchFamily="34" charset="-120"/>
              </a:rPr>
              <a:t>Searching for Specific Contacts</a:t>
            </a:r>
            <a:endParaRPr lang="en-US" sz="4450" dirty="0"/>
          </a:p>
        </p:txBody>
      </p:sp>
      <p:pic>
        <p:nvPicPr>
          <p:cNvPr id="3" name="Image 0" descr="preencoded.png"/>
          <p:cNvPicPr>
            <a:picLocks noChangeAspect="1"/>
          </p:cNvPicPr>
          <p:nvPr/>
        </p:nvPicPr>
        <p:blipFill>
          <a:blip r:embed="rId3"/>
          <a:stretch>
            <a:fillRect/>
          </a:stretch>
        </p:blipFill>
        <p:spPr>
          <a:xfrm>
            <a:off x="2978348" y="2574012"/>
            <a:ext cx="2152055" cy="807958"/>
          </a:xfrm>
          <a:prstGeom prst="rect">
            <a:avLst/>
          </a:prstGeom>
        </p:spPr>
      </p:pic>
      <p:sp>
        <p:nvSpPr>
          <p:cNvPr id="4" name="Text 1"/>
          <p:cNvSpPr/>
          <p:nvPr/>
        </p:nvSpPr>
        <p:spPr>
          <a:xfrm>
            <a:off x="3894892" y="2865834"/>
            <a:ext cx="318968" cy="398621"/>
          </a:xfrm>
          <a:prstGeom prst="rect">
            <a:avLst/>
          </a:prstGeom>
          <a:noFill/>
          <a:ln/>
        </p:spPr>
        <p:txBody>
          <a:bodyPr wrap="none" lIns="0" tIns="0" rIns="0" bIns="0" rtlCol="0" anchor="t"/>
          <a:lstStyle/>
          <a:p>
            <a:pPr marL="0" indent="0" algn="ctr">
              <a:lnSpc>
                <a:spcPts val="4000"/>
              </a:lnSpc>
              <a:buNone/>
            </a:pPr>
            <a:r>
              <a:rPr lang="en-US" sz="2500" dirty="0">
                <a:solidFill>
                  <a:srgbClr val="504C49"/>
                </a:solidFill>
                <a:latin typeface="Platypi Medium" pitchFamily="34" charset="0"/>
                <a:ea typeface="Platypi Medium" pitchFamily="34" charset="-122"/>
                <a:cs typeface="Platypi Medium" pitchFamily="34" charset="-120"/>
              </a:rPr>
              <a:t>1</a:t>
            </a:r>
            <a:endParaRPr lang="en-US" sz="2500" dirty="0"/>
          </a:p>
        </p:txBody>
      </p:sp>
      <p:sp>
        <p:nvSpPr>
          <p:cNvPr id="5" name="Text 2"/>
          <p:cNvSpPr/>
          <p:nvPr/>
        </p:nvSpPr>
        <p:spPr>
          <a:xfrm>
            <a:off x="5357217" y="2800826"/>
            <a:ext cx="1460302" cy="354330"/>
          </a:xfrm>
          <a:prstGeom prst="rect">
            <a:avLst/>
          </a:prstGeom>
          <a:noFill/>
          <a:ln/>
        </p:spPr>
        <p:txBody>
          <a:bodyPr wrap="none" lIns="0" tIns="0" rIns="0" bIns="0" rtlCol="0" anchor="t"/>
          <a:lstStyle/>
          <a:p>
            <a:pPr marL="0" indent="0" algn="l">
              <a:lnSpc>
                <a:spcPts val="2750"/>
              </a:lnSpc>
              <a:buNone/>
            </a:pPr>
            <a:r>
              <a:rPr lang="en-US" sz="2200" dirty="0">
                <a:solidFill>
                  <a:srgbClr val="504C49"/>
                </a:solidFill>
                <a:latin typeface="Platypi Medium" pitchFamily="34" charset="0"/>
                <a:ea typeface="Platypi Medium" pitchFamily="34" charset="-122"/>
                <a:cs typeface="Platypi Medium" pitchFamily="34" charset="-120"/>
              </a:rPr>
              <a:t>User Input</a:t>
            </a:r>
            <a:endParaRPr lang="en-US" sz="2200" dirty="0"/>
          </a:p>
        </p:txBody>
      </p:sp>
      <p:sp>
        <p:nvSpPr>
          <p:cNvPr id="6" name="Shape 3"/>
          <p:cNvSpPr/>
          <p:nvPr/>
        </p:nvSpPr>
        <p:spPr>
          <a:xfrm>
            <a:off x="5187077" y="3395067"/>
            <a:ext cx="8592860" cy="15240"/>
          </a:xfrm>
          <a:prstGeom prst="roundRect">
            <a:avLst>
              <a:gd name="adj" fmla="val 223256"/>
            </a:avLst>
          </a:prstGeom>
          <a:solidFill>
            <a:srgbClr val="D8D4D4"/>
          </a:solidFill>
          <a:ln/>
        </p:spPr>
      </p:sp>
      <p:pic>
        <p:nvPicPr>
          <p:cNvPr id="7" name="Image 1" descr="preencoded.png"/>
          <p:cNvPicPr>
            <a:picLocks noChangeAspect="1"/>
          </p:cNvPicPr>
          <p:nvPr/>
        </p:nvPicPr>
        <p:blipFill>
          <a:blip r:embed="rId4"/>
          <a:stretch>
            <a:fillRect/>
          </a:stretch>
        </p:blipFill>
        <p:spPr>
          <a:xfrm>
            <a:off x="1902381" y="3438644"/>
            <a:ext cx="4304109" cy="807958"/>
          </a:xfrm>
          <a:prstGeom prst="rect">
            <a:avLst/>
          </a:prstGeom>
        </p:spPr>
      </p:pic>
      <p:sp>
        <p:nvSpPr>
          <p:cNvPr id="8" name="Text 4"/>
          <p:cNvSpPr/>
          <p:nvPr/>
        </p:nvSpPr>
        <p:spPr>
          <a:xfrm>
            <a:off x="3894892" y="3643313"/>
            <a:ext cx="318968" cy="398621"/>
          </a:xfrm>
          <a:prstGeom prst="rect">
            <a:avLst/>
          </a:prstGeom>
          <a:noFill/>
          <a:ln/>
        </p:spPr>
        <p:txBody>
          <a:bodyPr wrap="none" lIns="0" tIns="0" rIns="0" bIns="0" rtlCol="0" anchor="t"/>
          <a:lstStyle/>
          <a:p>
            <a:pPr marL="0" indent="0" algn="ctr">
              <a:lnSpc>
                <a:spcPts val="4000"/>
              </a:lnSpc>
              <a:buNone/>
            </a:pPr>
            <a:r>
              <a:rPr lang="en-US" sz="2500" dirty="0">
                <a:solidFill>
                  <a:srgbClr val="504C49"/>
                </a:solidFill>
                <a:latin typeface="Platypi Medium" pitchFamily="34" charset="0"/>
                <a:ea typeface="Platypi Medium" pitchFamily="34" charset="-122"/>
                <a:cs typeface="Platypi Medium" pitchFamily="34" charset="-120"/>
              </a:rPr>
              <a:t>2</a:t>
            </a:r>
            <a:endParaRPr lang="en-US" sz="2500" dirty="0"/>
          </a:p>
        </p:txBody>
      </p:sp>
      <p:sp>
        <p:nvSpPr>
          <p:cNvPr id="9" name="Text 5"/>
          <p:cNvSpPr/>
          <p:nvPr/>
        </p:nvSpPr>
        <p:spPr>
          <a:xfrm>
            <a:off x="6433304" y="3665458"/>
            <a:ext cx="2564011" cy="354330"/>
          </a:xfrm>
          <a:prstGeom prst="rect">
            <a:avLst/>
          </a:prstGeom>
          <a:noFill/>
          <a:ln/>
        </p:spPr>
        <p:txBody>
          <a:bodyPr wrap="none" lIns="0" tIns="0" rIns="0" bIns="0" rtlCol="0" anchor="t"/>
          <a:lstStyle/>
          <a:p>
            <a:pPr marL="0" indent="0" algn="l">
              <a:lnSpc>
                <a:spcPts val="2750"/>
              </a:lnSpc>
              <a:buNone/>
            </a:pPr>
            <a:r>
              <a:rPr lang="en-US" sz="2200" b="1" dirty="0">
                <a:solidFill>
                  <a:srgbClr val="504C49"/>
                </a:solidFill>
                <a:latin typeface="Platypi Medium" pitchFamily="34" charset="0"/>
                <a:ea typeface="Platypi Medium" pitchFamily="34" charset="-122"/>
                <a:cs typeface="Platypi Medium" pitchFamily="34" charset="-120"/>
              </a:rPr>
              <a:t>strcmp()</a:t>
            </a:r>
            <a:r>
              <a:rPr lang="en-US" sz="2200" dirty="0">
                <a:solidFill>
                  <a:srgbClr val="504C49"/>
                </a:solidFill>
                <a:latin typeface="Platypi Medium" pitchFamily="34" charset="0"/>
                <a:ea typeface="Platypi Medium" pitchFamily="34" charset="-122"/>
                <a:cs typeface="Platypi Medium" pitchFamily="34" charset="-120"/>
              </a:rPr>
              <a:t> Function</a:t>
            </a:r>
            <a:endParaRPr lang="en-US" sz="2200" dirty="0"/>
          </a:p>
        </p:txBody>
      </p:sp>
      <p:sp>
        <p:nvSpPr>
          <p:cNvPr id="10" name="Shape 6"/>
          <p:cNvSpPr/>
          <p:nvPr/>
        </p:nvSpPr>
        <p:spPr>
          <a:xfrm>
            <a:off x="6263164" y="4259699"/>
            <a:ext cx="7516773" cy="15240"/>
          </a:xfrm>
          <a:prstGeom prst="roundRect">
            <a:avLst>
              <a:gd name="adj" fmla="val 223256"/>
            </a:avLst>
          </a:prstGeom>
          <a:solidFill>
            <a:srgbClr val="D8D4D4"/>
          </a:solidFill>
          <a:ln/>
        </p:spPr>
      </p:sp>
      <p:pic>
        <p:nvPicPr>
          <p:cNvPr id="11" name="Image 2" descr="preencoded.png"/>
          <p:cNvPicPr>
            <a:picLocks noChangeAspect="1"/>
          </p:cNvPicPr>
          <p:nvPr/>
        </p:nvPicPr>
        <p:blipFill>
          <a:blip r:embed="rId5"/>
          <a:stretch>
            <a:fillRect/>
          </a:stretch>
        </p:blipFill>
        <p:spPr>
          <a:xfrm>
            <a:off x="826294" y="4303276"/>
            <a:ext cx="6456164" cy="807958"/>
          </a:xfrm>
          <a:prstGeom prst="rect">
            <a:avLst/>
          </a:prstGeom>
        </p:spPr>
      </p:pic>
      <p:sp>
        <p:nvSpPr>
          <p:cNvPr id="12" name="Text 7"/>
          <p:cNvSpPr/>
          <p:nvPr/>
        </p:nvSpPr>
        <p:spPr>
          <a:xfrm>
            <a:off x="3894773" y="4507944"/>
            <a:ext cx="318968" cy="398621"/>
          </a:xfrm>
          <a:prstGeom prst="rect">
            <a:avLst/>
          </a:prstGeom>
          <a:noFill/>
          <a:ln/>
        </p:spPr>
        <p:txBody>
          <a:bodyPr wrap="none" lIns="0" tIns="0" rIns="0" bIns="0" rtlCol="0" anchor="t"/>
          <a:lstStyle/>
          <a:p>
            <a:pPr marL="0" indent="0" algn="ctr">
              <a:lnSpc>
                <a:spcPts val="4000"/>
              </a:lnSpc>
              <a:buNone/>
            </a:pPr>
            <a:r>
              <a:rPr lang="en-US" sz="2500" dirty="0">
                <a:solidFill>
                  <a:srgbClr val="504C49"/>
                </a:solidFill>
                <a:latin typeface="Platypi Medium" pitchFamily="34" charset="0"/>
                <a:ea typeface="Platypi Medium" pitchFamily="34" charset="-122"/>
                <a:cs typeface="Platypi Medium" pitchFamily="34" charset="-120"/>
              </a:rPr>
              <a:t>3</a:t>
            </a:r>
            <a:endParaRPr lang="en-US" sz="2500" dirty="0"/>
          </a:p>
        </p:txBody>
      </p:sp>
      <p:sp>
        <p:nvSpPr>
          <p:cNvPr id="13" name="Text 8"/>
          <p:cNvSpPr/>
          <p:nvPr/>
        </p:nvSpPr>
        <p:spPr>
          <a:xfrm>
            <a:off x="7509272" y="4530090"/>
            <a:ext cx="1977152" cy="354330"/>
          </a:xfrm>
          <a:prstGeom prst="rect">
            <a:avLst/>
          </a:prstGeom>
          <a:noFill/>
          <a:ln/>
        </p:spPr>
        <p:txBody>
          <a:bodyPr wrap="none" lIns="0" tIns="0" rIns="0" bIns="0" rtlCol="0" anchor="t"/>
          <a:lstStyle/>
          <a:p>
            <a:pPr marL="0" indent="0" algn="l">
              <a:lnSpc>
                <a:spcPts val="2750"/>
              </a:lnSpc>
              <a:buNone/>
            </a:pPr>
            <a:r>
              <a:rPr lang="en-US" sz="2200" dirty="0">
                <a:solidFill>
                  <a:srgbClr val="504C49"/>
                </a:solidFill>
                <a:latin typeface="Platypi Medium" pitchFamily="34" charset="0"/>
                <a:ea typeface="Platypi Medium" pitchFamily="34" charset="-122"/>
                <a:cs typeface="Platypi Medium" pitchFamily="34" charset="-120"/>
              </a:rPr>
              <a:t>Display Result</a:t>
            </a:r>
            <a:endParaRPr lang="en-US" sz="2200" dirty="0"/>
          </a:p>
        </p:txBody>
      </p:sp>
      <p:sp>
        <p:nvSpPr>
          <p:cNvPr id="14" name="Text 9"/>
          <p:cNvSpPr/>
          <p:nvPr/>
        </p:nvSpPr>
        <p:spPr>
          <a:xfrm>
            <a:off x="793790" y="5366385"/>
            <a:ext cx="13042821" cy="1451610"/>
          </a:xfrm>
          <a:prstGeom prst="rect">
            <a:avLst/>
          </a:prstGeom>
          <a:noFill/>
          <a:ln/>
        </p:spPr>
        <p:txBody>
          <a:bodyPr wrap="square" lIns="0" tIns="0" rIns="0" bIns="0" rtlCol="0" anchor="t"/>
          <a:lstStyle/>
          <a:p>
            <a:pPr marL="0" indent="0" algn="l">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The </a:t>
            </a:r>
            <a:r>
              <a:rPr lang="en-US" sz="1750" b="1" dirty="0">
                <a:solidFill>
                  <a:srgbClr val="504C49"/>
                </a:solidFill>
                <a:latin typeface="Source Serif Pro" pitchFamily="34" charset="0"/>
                <a:ea typeface="Source Serif Pro" pitchFamily="34" charset="-122"/>
                <a:cs typeface="Source Serif Pro" pitchFamily="34" charset="-120"/>
              </a:rPr>
              <a:t>searchContact()</a:t>
            </a:r>
            <a:r>
              <a:rPr lang="en-US" sz="1750" dirty="0">
                <a:solidFill>
                  <a:srgbClr val="504C49"/>
                </a:solidFill>
                <a:latin typeface="Source Serif Pro" pitchFamily="34" charset="0"/>
                <a:ea typeface="Source Serif Pro" pitchFamily="34" charset="-122"/>
                <a:cs typeface="Source Serif Pro" pitchFamily="34" charset="-120"/>
              </a:rPr>
              <a:t> function allows users to find a contact by name. It prompts for a search term, then iterates through the "contacts.dat" file, comparing the entered name with each contact's </a:t>
            </a:r>
            <a:r>
              <a:rPr lang="en-US" sz="1750" b="1" dirty="0">
                <a:solidFill>
                  <a:srgbClr val="504C49"/>
                </a:solidFill>
                <a:latin typeface="Source Serif Pro" pitchFamily="34" charset="0"/>
                <a:ea typeface="Source Serif Pro" pitchFamily="34" charset="-122"/>
                <a:cs typeface="Source Serif Pro" pitchFamily="34" charset="-120"/>
              </a:rPr>
              <a:t>name</a:t>
            </a:r>
            <a:r>
              <a:rPr lang="en-US" sz="1750" dirty="0">
                <a:solidFill>
                  <a:srgbClr val="504C49"/>
                </a:solidFill>
                <a:latin typeface="Source Serif Pro" pitchFamily="34" charset="0"/>
                <a:ea typeface="Source Serif Pro" pitchFamily="34" charset="-122"/>
                <a:cs typeface="Source Serif Pro" pitchFamily="34" charset="-120"/>
              </a:rPr>
              <a:t> field using </a:t>
            </a:r>
            <a:r>
              <a:rPr lang="en-US" sz="1750" b="1" dirty="0">
                <a:solidFill>
                  <a:srgbClr val="504C49"/>
                </a:solidFill>
                <a:latin typeface="Source Serif Pro" pitchFamily="34" charset="0"/>
                <a:ea typeface="Source Serif Pro" pitchFamily="34" charset="-122"/>
                <a:cs typeface="Source Serif Pro" pitchFamily="34" charset="-120"/>
              </a:rPr>
              <a:t>strcmp()</a:t>
            </a:r>
            <a:r>
              <a:rPr lang="en-US" sz="1750" dirty="0">
                <a:solidFill>
                  <a:srgbClr val="504C49"/>
                </a:solidFill>
                <a:latin typeface="Source Serif Pro" pitchFamily="34" charset="0"/>
                <a:ea typeface="Source Serif Pro" pitchFamily="34" charset="-122"/>
                <a:cs typeface="Source Serif Pro" pitchFamily="34" charset="-120"/>
              </a:rPr>
              <a:t>. If a match is found, the contact details are displayed; otherwise, a "Contact Not Found" message is shown. </a:t>
            </a:r>
            <a:r>
              <a:rPr lang="en-US" sz="1750" b="1" dirty="0">
                <a:solidFill>
                  <a:srgbClr val="504C49"/>
                </a:solidFill>
                <a:latin typeface="Source Serif Pro" pitchFamily="34" charset="0"/>
                <a:ea typeface="Source Serif Pro" pitchFamily="34" charset="-122"/>
                <a:cs typeface="Source Serif Pro" pitchFamily="34" charset="-120"/>
              </a:rPr>
              <a:t>rewind(fp)</a:t>
            </a:r>
            <a:r>
              <a:rPr lang="en-US" sz="1750" dirty="0">
                <a:solidFill>
                  <a:srgbClr val="504C49"/>
                </a:solidFill>
                <a:latin typeface="Source Serif Pro" pitchFamily="34" charset="0"/>
                <a:ea typeface="Source Serif Pro" pitchFamily="34" charset="-122"/>
                <a:cs typeface="Source Serif Pro" pitchFamily="34" charset="-120"/>
              </a:rPr>
              <a:t> ensures the search starts from the beginning of the file.</a:t>
            </a:r>
            <a:endParaRPr lang="en-US" sz="1750" dirty="0"/>
          </a:p>
        </p:txBody>
      </p:sp>
      <p:sp>
        <p:nvSpPr>
          <p:cNvPr id="15" name="Oval 14">
            <a:extLst>
              <a:ext uri="{FF2B5EF4-FFF2-40B4-BE49-F238E27FC236}">
                <a16:creationId xmlns:a16="http://schemas.microsoft.com/office/drawing/2014/main" id="{82EBFC74-6D3A-D020-3283-F362F2A97653}"/>
              </a:ext>
            </a:extLst>
          </p:cNvPr>
          <p:cNvSpPr/>
          <p:nvPr/>
        </p:nvSpPr>
        <p:spPr>
          <a:xfrm>
            <a:off x="12712390" y="7672039"/>
            <a:ext cx="1918010" cy="55756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0218" y="623173"/>
            <a:ext cx="8881943" cy="705564"/>
          </a:xfrm>
          <a:prstGeom prst="rect">
            <a:avLst/>
          </a:prstGeom>
          <a:noFill/>
          <a:ln/>
        </p:spPr>
        <p:txBody>
          <a:bodyPr wrap="none" lIns="0" tIns="0" rIns="0" bIns="0" rtlCol="0" anchor="t"/>
          <a:lstStyle/>
          <a:p>
            <a:pPr marL="0" indent="0" algn="l">
              <a:lnSpc>
                <a:spcPts val="5550"/>
              </a:lnSpc>
              <a:buNone/>
            </a:pPr>
            <a:r>
              <a:rPr lang="en-US" sz="4400" dirty="0">
                <a:solidFill>
                  <a:srgbClr val="201B18"/>
                </a:solidFill>
                <a:latin typeface="Platypi Medium" pitchFamily="34" charset="0"/>
                <a:ea typeface="Platypi Medium" pitchFamily="34" charset="-122"/>
                <a:cs typeface="Platypi Medium" pitchFamily="34" charset="-120"/>
              </a:rPr>
              <a:t>Deleting a Contact from the File</a:t>
            </a:r>
            <a:endParaRPr lang="en-US" sz="4400" dirty="0"/>
          </a:p>
        </p:txBody>
      </p:sp>
      <p:sp>
        <p:nvSpPr>
          <p:cNvPr id="3" name="Shape 1"/>
          <p:cNvSpPr/>
          <p:nvPr/>
        </p:nvSpPr>
        <p:spPr>
          <a:xfrm>
            <a:off x="790218" y="1780222"/>
            <a:ext cx="2174915" cy="1300639"/>
          </a:xfrm>
          <a:prstGeom prst="roundRect">
            <a:avLst>
              <a:gd name="adj" fmla="val 2604"/>
            </a:avLst>
          </a:prstGeom>
          <a:solidFill>
            <a:srgbClr val="F9F7F7"/>
          </a:solidFill>
          <a:ln/>
        </p:spPr>
      </p:sp>
      <p:sp>
        <p:nvSpPr>
          <p:cNvPr id="4" name="Text 2"/>
          <p:cNvSpPr/>
          <p:nvPr/>
        </p:nvSpPr>
        <p:spPr>
          <a:xfrm>
            <a:off x="1718905" y="2232065"/>
            <a:ext cx="317421" cy="396835"/>
          </a:xfrm>
          <a:prstGeom prst="rect">
            <a:avLst/>
          </a:prstGeom>
          <a:noFill/>
          <a:ln/>
        </p:spPr>
        <p:txBody>
          <a:bodyPr wrap="none" lIns="0" tIns="0" rIns="0" bIns="0" rtlCol="0" anchor="t"/>
          <a:lstStyle/>
          <a:p>
            <a:pPr marL="0" indent="0" algn="ctr">
              <a:lnSpc>
                <a:spcPts val="4000"/>
              </a:lnSpc>
              <a:buNone/>
            </a:pPr>
            <a:r>
              <a:rPr lang="en-US" sz="2500" dirty="0">
                <a:solidFill>
                  <a:srgbClr val="504C49"/>
                </a:solidFill>
                <a:latin typeface="Platypi Medium" pitchFamily="34" charset="0"/>
                <a:ea typeface="Platypi Medium" pitchFamily="34" charset="-122"/>
                <a:cs typeface="Platypi Medium" pitchFamily="34" charset="-120"/>
              </a:rPr>
              <a:t>1</a:t>
            </a:r>
            <a:endParaRPr lang="en-US" sz="2500" dirty="0"/>
          </a:p>
        </p:txBody>
      </p:sp>
      <p:sp>
        <p:nvSpPr>
          <p:cNvPr id="5" name="Text 3"/>
          <p:cNvSpPr/>
          <p:nvPr/>
        </p:nvSpPr>
        <p:spPr>
          <a:xfrm>
            <a:off x="3190875" y="2005965"/>
            <a:ext cx="2822258" cy="352663"/>
          </a:xfrm>
          <a:prstGeom prst="rect">
            <a:avLst/>
          </a:prstGeom>
          <a:noFill/>
          <a:ln/>
        </p:spPr>
        <p:txBody>
          <a:bodyPr wrap="none" lIns="0" tIns="0" rIns="0" bIns="0" rtlCol="0" anchor="t"/>
          <a:lstStyle/>
          <a:p>
            <a:pPr marL="0" indent="0" algn="l">
              <a:lnSpc>
                <a:spcPts val="2750"/>
              </a:lnSpc>
              <a:buNone/>
            </a:pPr>
            <a:r>
              <a:rPr lang="en-US" sz="2200" dirty="0">
                <a:solidFill>
                  <a:srgbClr val="504C49"/>
                </a:solidFill>
                <a:latin typeface="Platypi Medium" pitchFamily="34" charset="0"/>
                <a:ea typeface="Platypi Medium" pitchFamily="34" charset="-122"/>
                <a:cs typeface="Platypi Medium" pitchFamily="34" charset="-120"/>
              </a:rPr>
              <a:t>Temporary File</a:t>
            </a:r>
            <a:endParaRPr lang="en-US" sz="2200" dirty="0"/>
          </a:p>
        </p:txBody>
      </p:sp>
      <p:sp>
        <p:nvSpPr>
          <p:cNvPr id="6" name="Text 4"/>
          <p:cNvSpPr/>
          <p:nvPr/>
        </p:nvSpPr>
        <p:spPr>
          <a:xfrm>
            <a:off x="3190875" y="2494002"/>
            <a:ext cx="2855952" cy="361117"/>
          </a:xfrm>
          <a:prstGeom prst="rect">
            <a:avLst/>
          </a:prstGeom>
          <a:noFill/>
          <a:ln/>
        </p:spPr>
        <p:txBody>
          <a:bodyPr wrap="none" lIns="0" tIns="0" rIns="0" bIns="0" rtlCol="0" anchor="t"/>
          <a:lstStyle/>
          <a:p>
            <a:pPr marL="0" indent="0" algn="l">
              <a:lnSpc>
                <a:spcPts val="2800"/>
              </a:lnSpc>
              <a:buNone/>
            </a:pPr>
            <a:r>
              <a:rPr lang="en-US" sz="1750" dirty="0">
                <a:solidFill>
                  <a:srgbClr val="504C49"/>
                </a:solidFill>
                <a:latin typeface="Source Serif Pro" pitchFamily="34" charset="0"/>
                <a:ea typeface="Source Serif Pro" pitchFamily="34" charset="-122"/>
                <a:cs typeface="Source Serif Pro" pitchFamily="34" charset="-120"/>
              </a:rPr>
              <a:t>Creation of a temporary file.</a:t>
            </a:r>
            <a:endParaRPr lang="en-US" sz="1750" dirty="0"/>
          </a:p>
        </p:txBody>
      </p:sp>
      <p:sp>
        <p:nvSpPr>
          <p:cNvPr id="7" name="Shape 5"/>
          <p:cNvSpPr/>
          <p:nvPr/>
        </p:nvSpPr>
        <p:spPr>
          <a:xfrm>
            <a:off x="3078004" y="3065621"/>
            <a:ext cx="10649307" cy="15240"/>
          </a:xfrm>
          <a:prstGeom prst="roundRect">
            <a:avLst>
              <a:gd name="adj" fmla="val 222227"/>
            </a:avLst>
          </a:prstGeom>
          <a:solidFill>
            <a:srgbClr val="D8D4D4"/>
          </a:solidFill>
          <a:ln/>
        </p:spPr>
      </p:sp>
      <p:sp>
        <p:nvSpPr>
          <p:cNvPr id="8" name="Shape 6"/>
          <p:cNvSpPr/>
          <p:nvPr/>
        </p:nvSpPr>
        <p:spPr>
          <a:xfrm>
            <a:off x="790218" y="3193733"/>
            <a:ext cx="4349948" cy="1300639"/>
          </a:xfrm>
          <a:prstGeom prst="roundRect">
            <a:avLst>
              <a:gd name="adj" fmla="val 2604"/>
            </a:avLst>
          </a:prstGeom>
          <a:solidFill>
            <a:srgbClr val="F9F7F7"/>
          </a:solidFill>
          <a:ln/>
        </p:spPr>
      </p:sp>
      <p:sp>
        <p:nvSpPr>
          <p:cNvPr id="9" name="Text 7"/>
          <p:cNvSpPr/>
          <p:nvPr/>
        </p:nvSpPr>
        <p:spPr>
          <a:xfrm>
            <a:off x="2806422" y="3645575"/>
            <a:ext cx="317421" cy="396835"/>
          </a:xfrm>
          <a:prstGeom prst="rect">
            <a:avLst/>
          </a:prstGeom>
          <a:noFill/>
          <a:ln/>
        </p:spPr>
        <p:txBody>
          <a:bodyPr wrap="none" lIns="0" tIns="0" rIns="0" bIns="0" rtlCol="0" anchor="t"/>
          <a:lstStyle/>
          <a:p>
            <a:pPr marL="0" indent="0" algn="ctr">
              <a:lnSpc>
                <a:spcPts val="4000"/>
              </a:lnSpc>
              <a:buNone/>
            </a:pPr>
            <a:r>
              <a:rPr lang="en-US" sz="2500" dirty="0">
                <a:solidFill>
                  <a:srgbClr val="504C49"/>
                </a:solidFill>
                <a:latin typeface="Platypi Medium" pitchFamily="34" charset="0"/>
                <a:ea typeface="Platypi Medium" pitchFamily="34" charset="-122"/>
                <a:cs typeface="Platypi Medium" pitchFamily="34" charset="-120"/>
              </a:rPr>
              <a:t>2</a:t>
            </a:r>
            <a:endParaRPr lang="en-US" sz="2500" dirty="0"/>
          </a:p>
        </p:txBody>
      </p:sp>
      <p:sp>
        <p:nvSpPr>
          <p:cNvPr id="10" name="Text 8"/>
          <p:cNvSpPr/>
          <p:nvPr/>
        </p:nvSpPr>
        <p:spPr>
          <a:xfrm>
            <a:off x="5365909" y="3419475"/>
            <a:ext cx="2822258" cy="352663"/>
          </a:xfrm>
          <a:prstGeom prst="rect">
            <a:avLst/>
          </a:prstGeom>
          <a:noFill/>
          <a:ln/>
        </p:spPr>
        <p:txBody>
          <a:bodyPr wrap="none" lIns="0" tIns="0" rIns="0" bIns="0" rtlCol="0" anchor="t"/>
          <a:lstStyle/>
          <a:p>
            <a:pPr marL="0" indent="0" algn="l">
              <a:lnSpc>
                <a:spcPts val="2750"/>
              </a:lnSpc>
              <a:buNone/>
            </a:pPr>
            <a:r>
              <a:rPr lang="en-US" sz="2200" dirty="0">
                <a:solidFill>
                  <a:srgbClr val="504C49"/>
                </a:solidFill>
                <a:latin typeface="Platypi Medium" pitchFamily="34" charset="0"/>
                <a:ea typeface="Platypi Medium" pitchFamily="34" charset="-122"/>
                <a:cs typeface="Platypi Medium" pitchFamily="34" charset="-120"/>
              </a:rPr>
              <a:t>Conditional Writing</a:t>
            </a:r>
            <a:endParaRPr lang="en-US" sz="2200" dirty="0"/>
          </a:p>
        </p:txBody>
      </p:sp>
      <p:sp>
        <p:nvSpPr>
          <p:cNvPr id="11" name="Text 9"/>
          <p:cNvSpPr/>
          <p:nvPr/>
        </p:nvSpPr>
        <p:spPr>
          <a:xfrm>
            <a:off x="5365909" y="3907512"/>
            <a:ext cx="4367927" cy="361117"/>
          </a:xfrm>
          <a:prstGeom prst="rect">
            <a:avLst/>
          </a:prstGeom>
          <a:noFill/>
          <a:ln/>
        </p:spPr>
        <p:txBody>
          <a:bodyPr wrap="none" lIns="0" tIns="0" rIns="0" bIns="0" rtlCol="0" anchor="t"/>
          <a:lstStyle/>
          <a:p>
            <a:pPr marL="0" indent="0" algn="l">
              <a:lnSpc>
                <a:spcPts val="2800"/>
              </a:lnSpc>
              <a:buNone/>
            </a:pPr>
            <a:r>
              <a:rPr lang="en-US" sz="1750" dirty="0">
                <a:solidFill>
                  <a:srgbClr val="504C49"/>
                </a:solidFill>
                <a:latin typeface="Source Serif Pro" pitchFamily="34" charset="0"/>
                <a:ea typeface="Source Serif Pro" pitchFamily="34" charset="-122"/>
                <a:cs typeface="Source Serif Pro" pitchFamily="34" charset="-120"/>
              </a:rPr>
              <a:t>Data is written if it doesn't match the name.</a:t>
            </a:r>
            <a:endParaRPr lang="en-US" sz="1750" dirty="0"/>
          </a:p>
        </p:txBody>
      </p:sp>
      <p:sp>
        <p:nvSpPr>
          <p:cNvPr id="12" name="Shape 10"/>
          <p:cNvSpPr/>
          <p:nvPr/>
        </p:nvSpPr>
        <p:spPr>
          <a:xfrm>
            <a:off x="5253037" y="4479131"/>
            <a:ext cx="8474273" cy="15240"/>
          </a:xfrm>
          <a:prstGeom prst="roundRect">
            <a:avLst>
              <a:gd name="adj" fmla="val 222227"/>
            </a:avLst>
          </a:prstGeom>
          <a:solidFill>
            <a:srgbClr val="D8D4D4"/>
          </a:solidFill>
          <a:ln/>
        </p:spPr>
      </p:sp>
      <p:sp>
        <p:nvSpPr>
          <p:cNvPr id="13" name="Shape 11"/>
          <p:cNvSpPr/>
          <p:nvPr/>
        </p:nvSpPr>
        <p:spPr>
          <a:xfrm>
            <a:off x="790218" y="4607243"/>
            <a:ext cx="6524982" cy="1300639"/>
          </a:xfrm>
          <a:prstGeom prst="roundRect">
            <a:avLst>
              <a:gd name="adj" fmla="val 2604"/>
            </a:avLst>
          </a:prstGeom>
          <a:solidFill>
            <a:srgbClr val="F9F7F7"/>
          </a:solidFill>
          <a:ln/>
        </p:spPr>
      </p:sp>
      <p:sp>
        <p:nvSpPr>
          <p:cNvPr id="14" name="Text 12"/>
          <p:cNvSpPr/>
          <p:nvPr/>
        </p:nvSpPr>
        <p:spPr>
          <a:xfrm>
            <a:off x="3893939" y="5059085"/>
            <a:ext cx="317421" cy="396835"/>
          </a:xfrm>
          <a:prstGeom prst="rect">
            <a:avLst/>
          </a:prstGeom>
          <a:noFill/>
          <a:ln/>
        </p:spPr>
        <p:txBody>
          <a:bodyPr wrap="none" lIns="0" tIns="0" rIns="0" bIns="0" rtlCol="0" anchor="t"/>
          <a:lstStyle/>
          <a:p>
            <a:pPr marL="0" indent="0" algn="ctr">
              <a:lnSpc>
                <a:spcPts val="4000"/>
              </a:lnSpc>
              <a:buNone/>
            </a:pPr>
            <a:r>
              <a:rPr lang="en-US" sz="2500" dirty="0">
                <a:solidFill>
                  <a:srgbClr val="504C49"/>
                </a:solidFill>
                <a:latin typeface="Platypi Medium" pitchFamily="34" charset="0"/>
                <a:ea typeface="Platypi Medium" pitchFamily="34" charset="-122"/>
                <a:cs typeface="Platypi Medium" pitchFamily="34" charset="-120"/>
              </a:rPr>
              <a:t>3</a:t>
            </a:r>
            <a:endParaRPr lang="en-US" sz="2500" dirty="0"/>
          </a:p>
        </p:txBody>
      </p:sp>
      <p:sp>
        <p:nvSpPr>
          <p:cNvPr id="15" name="Text 13"/>
          <p:cNvSpPr/>
          <p:nvPr/>
        </p:nvSpPr>
        <p:spPr>
          <a:xfrm>
            <a:off x="7540942" y="4832985"/>
            <a:ext cx="2822258" cy="352663"/>
          </a:xfrm>
          <a:prstGeom prst="rect">
            <a:avLst/>
          </a:prstGeom>
          <a:noFill/>
          <a:ln/>
        </p:spPr>
        <p:txBody>
          <a:bodyPr wrap="none" lIns="0" tIns="0" rIns="0" bIns="0" rtlCol="0" anchor="t"/>
          <a:lstStyle/>
          <a:p>
            <a:pPr marL="0" indent="0" algn="l">
              <a:lnSpc>
                <a:spcPts val="2750"/>
              </a:lnSpc>
              <a:buNone/>
            </a:pPr>
            <a:r>
              <a:rPr lang="en-US" sz="2200" dirty="0">
                <a:solidFill>
                  <a:srgbClr val="504C49"/>
                </a:solidFill>
                <a:latin typeface="Platypi Medium" pitchFamily="34" charset="0"/>
                <a:ea typeface="Platypi Medium" pitchFamily="34" charset="-122"/>
                <a:cs typeface="Platypi Medium" pitchFamily="34" charset="-120"/>
              </a:rPr>
              <a:t>File Operations</a:t>
            </a:r>
            <a:endParaRPr lang="en-US" sz="2200" dirty="0"/>
          </a:p>
        </p:txBody>
      </p:sp>
      <p:sp>
        <p:nvSpPr>
          <p:cNvPr id="16" name="Text 14"/>
          <p:cNvSpPr/>
          <p:nvPr/>
        </p:nvSpPr>
        <p:spPr>
          <a:xfrm>
            <a:off x="7540942" y="5321022"/>
            <a:ext cx="4212431" cy="361117"/>
          </a:xfrm>
          <a:prstGeom prst="rect">
            <a:avLst/>
          </a:prstGeom>
          <a:noFill/>
          <a:ln/>
        </p:spPr>
        <p:txBody>
          <a:bodyPr wrap="none" lIns="0" tIns="0" rIns="0" bIns="0" rtlCol="0" anchor="t"/>
          <a:lstStyle/>
          <a:p>
            <a:pPr marL="0" indent="0" algn="l">
              <a:lnSpc>
                <a:spcPts val="2800"/>
              </a:lnSpc>
              <a:buNone/>
            </a:pPr>
            <a:r>
              <a:rPr lang="en-US" sz="1750" dirty="0">
                <a:solidFill>
                  <a:srgbClr val="504C49"/>
                </a:solidFill>
                <a:latin typeface="Source Serif Pro" pitchFamily="34" charset="0"/>
                <a:ea typeface="Source Serif Pro" pitchFamily="34" charset="-122"/>
                <a:cs typeface="Source Serif Pro" pitchFamily="34" charset="-120"/>
              </a:rPr>
              <a:t>Removing old file and renaming new one.</a:t>
            </a:r>
            <a:endParaRPr lang="en-US" sz="1750" dirty="0"/>
          </a:p>
        </p:txBody>
      </p:sp>
      <p:sp>
        <p:nvSpPr>
          <p:cNvPr id="17" name="Text 15"/>
          <p:cNvSpPr/>
          <p:nvPr/>
        </p:nvSpPr>
        <p:spPr>
          <a:xfrm>
            <a:off x="790218" y="6161842"/>
            <a:ext cx="13049964" cy="1444466"/>
          </a:xfrm>
          <a:prstGeom prst="rect">
            <a:avLst/>
          </a:prstGeom>
          <a:noFill/>
          <a:ln/>
        </p:spPr>
        <p:txBody>
          <a:bodyPr wrap="square" lIns="0" tIns="0" rIns="0" bIns="0" rtlCol="0" anchor="t"/>
          <a:lstStyle/>
          <a:p>
            <a:pPr marL="0" indent="0" algn="l">
              <a:lnSpc>
                <a:spcPts val="2800"/>
              </a:lnSpc>
              <a:buNone/>
            </a:pPr>
            <a:r>
              <a:rPr lang="en-US" sz="1750" dirty="0">
                <a:solidFill>
                  <a:srgbClr val="504C49"/>
                </a:solidFill>
                <a:latin typeface="Source Serif Pro" pitchFamily="34" charset="0"/>
                <a:ea typeface="Source Serif Pro" pitchFamily="34" charset="-122"/>
                <a:cs typeface="Source Serif Pro" pitchFamily="34" charset="-120"/>
              </a:rPr>
              <a:t>The </a:t>
            </a:r>
            <a:r>
              <a:rPr lang="en-US" sz="1750" b="1" dirty="0">
                <a:solidFill>
                  <a:srgbClr val="504C49"/>
                </a:solidFill>
                <a:latin typeface="Source Serif Pro" pitchFamily="34" charset="0"/>
                <a:ea typeface="Source Serif Pro" pitchFamily="34" charset="-122"/>
                <a:cs typeface="Source Serif Pro" pitchFamily="34" charset="-120"/>
              </a:rPr>
              <a:t>deleteContact()</a:t>
            </a:r>
            <a:r>
              <a:rPr lang="en-US" sz="1750" dirty="0">
                <a:solidFill>
                  <a:srgbClr val="504C49"/>
                </a:solidFill>
                <a:latin typeface="Source Serif Pro" pitchFamily="34" charset="0"/>
                <a:ea typeface="Source Serif Pro" pitchFamily="34" charset="-122"/>
                <a:cs typeface="Source Serif Pro" pitchFamily="34" charset="-120"/>
              </a:rPr>
              <a:t> function removes a contact from the "contacts.dat" file. It prompts the user for the name of the contact to delete, then creates a temporary file ("temp.dat"). It reads each contact from the original file, writing it to the temporary file unless the </a:t>
            </a:r>
            <a:r>
              <a:rPr lang="en-US" sz="1750" b="1" dirty="0">
                <a:solidFill>
                  <a:srgbClr val="504C49"/>
                </a:solidFill>
                <a:latin typeface="Source Serif Pro" pitchFamily="34" charset="0"/>
                <a:ea typeface="Source Serif Pro" pitchFamily="34" charset="-122"/>
                <a:cs typeface="Source Serif Pro" pitchFamily="34" charset="-120"/>
              </a:rPr>
              <a:t>name</a:t>
            </a:r>
            <a:r>
              <a:rPr lang="en-US" sz="1750" dirty="0">
                <a:solidFill>
                  <a:srgbClr val="504C49"/>
                </a:solidFill>
                <a:latin typeface="Source Serif Pro" pitchFamily="34" charset="0"/>
                <a:ea typeface="Source Serif Pro" pitchFamily="34" charset="-122"/>
                <a:cs typeface="Source Serif Pro" pitchFamily="34" charset="-120"/>
              </a:rPr>
              <a:t> matches the deletion target. The original file is then removed, and the temporary file is renamed to "contacts.dat".</a:t>
            </a:r>
            <a:endParaRPr lang="en-US" sz="1750" dirty="0"/>
          </a:p>
        </p:txBody>
      </p:sp>
      <p:sp>
        <p:nvSpPr>
          <p:cNvPr id="18" name="Oval 17">
            <a:extLst>
              <a:ext uri="{FF2B5EF4-FFF2-40B4-BE49-F238E27FC236}">
                <a16:creationId xmlns:a16="http://schemas.microsoft.com/office/drawing/2014/main" id="{613BEA68-5178-DD44-1B5A-19A722F143BD}"/>
              </a:ext>
            </a:extLst>
          </p:cNvPr>
          <p:cNvSpPr/>
          <p:nvPr/>
        </p:nvSpPr>
        <p:spPr>
          <a:xfrm>
            <a:off x="12712390" y="7672039"/>
            <a:ext cx="1918010" cy="55756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970717"/>
            <a:ext cx="6942653" cy="708779"/>
          </a:xfrm>
          <a:prstGeom prst="rect">
            <a:avLst/>
          </a:prstGeom>
          <a:noFill/>
          <a:ln/>
        </p:spPr>
        <p:txBody>
          <a:bodyPr wrap="none" lIns="0" tIns="0" rIns="0" bIns="0" rtlCol="0" anchor="t"/>
          <a:lstStyle/>
          <a:p>
            <a:pPr marL="0" indent="0" algn="l">
              <a:lnSpc>
                <a:spcPts val="5550"/>
              </a:lnSpc>
              <a:buNone/>
            </a:pPr>
            <a:r>
              <a:rPr lang="en-US" sz="4450" dirty="0">
                <a:solidFill>
                  <a:srgbClr val="201B18"/>
                </a:solidFill>
                <a:latin typeface="Platypi Medium" pitchFamily="34" charset="0"/>
                <a:ea typeface="Platypi Medium" pitchFamily="34" charset="-122"/>
                <a:cs typeface="Platypi Medium" pitchFamily="34" charset="-120"/>
              </a:rPr>
              <a:t>Main Function and Menu</a:t>
            </a:r>
            <a:endParaRPr lang="en-US" sz="4450" dirty="0"/>
          </a:p>
        </p:txBody>
      </p:sp>
      <p:sp>
        <p:nvSpPr>
          <p:cNvPr id="4" name="Shape 1"/>
          <p:cNvSpPr/>
          <p:nvPr/>
        </p:nvSpPr>
        <p:spPr>
          <a:xfrm>
            <a:off x="6280190" y="2274808"/>
            <a:ext cx="510302" cy="510302"/>
          </a:xfrm>
          <a:prstGeom prst="roundRect">
            <a:avLst>
              <a:gd name="adj" fmla="val 6667"/>
            </a:avLst>
          </a:prstGeom>
          <a:solidFill>
            <a:srgbClr val="F9F7F7"/>
          </a:solidFill>
          <a:ln/>
        </p:spPr>
      </p:sp>
      <p:sp>
        <p:nvSpPr>
          <p:cNvPr id="5" name="Text 2"/>
          <p:cNvSpPr/>
          <p:nvPr/>
        </p:nvSpPr>
        <p:spPr>
          <a:xfrm>
            <a:off x="6365260" y="2317313"/>
            <a:ext cx="340162" cy="425291"/>
          </a:xfrm>
          <a:prstGeom prst="rect">
            <a:avLst/>
          </a:prstGeom>
          <a:noFill/>
          <a:ln/>
        </p:spPr>
        <p:txBody>
          <a:bodyPr wrap="none" lIns="0" tIns="0" rIns="0" bIns="0" rtlCol="0" anchor="t"/>
          <a:lstStyle/>
          <a:p>
            <a:pPr marL="0" indent="0" algn="ctr">
              <a:lnSpc>
                <a:spcPts val="2650"/>
              </a:lnSpc>
              <a:buNone/>
            </a:pPr>
            <a:r>
              <a:rPr lang="en-US" sz="2650" dirty="0">
                <a:solidFill>
                  <a:srgbClr val="504C49"/>
                </a:solidFill>
                <a:latin typeface="Platypi Medium" pitchFamily="34" charset="0"/>
                <a:ea typeface="Platypi Medium" pitchFamily="34" charset="-122"/>
                <a:cs typeface="Platypi Medium" pitchFamily="34" charset="-120"/>
              </a:rPr>
              <a:t>1</a:t>
            </a:r>
            <a:endParaRPr lang="en-US" sz="2650" dirty="0"/>
          </a:p>
        </p:txBody>
      </p:sp>
      <p:sp>
        <p:nvSpPr>
          <p:cNvPr id="6" name="Text 3"/>
          <p:cNvSpPr/>
          <p:nvPr/>
        </p:nvSpPr>
        <p:spPr>
          <a:xfrm>
            <a:off x="7017306" y="2274808"/>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504C49"/>
                </a:solidFill>
                <a:latin typeface="Platypi Medium" pitchFamily="34" charset="0"/>
                <a:ea typeface="Platypi Medium" pitchFamily="34" charset="-122"/>
                <a:cs typeface="Platypi Medium" pitchFamily="34" charset="-120"/>
              </a:rPr>
              <a:t>File Handling</a:t>
            </a:r>
            <a:endParaRPr lang="en-US" sz="2200" dirty="0"/>
          </a:p>
        </p:txBody>
      </p:sp>
      <p:sp>
        <p:nvSpPr>
          <p:cNvPr id="7" name="Text 4"/>
          <p:cNvSpPr/>
          <p:nvPr/>
        </p:nvSpPr>
        <p:spPr>
          <a:xfrm>
            <a:off x="7017306" y="2765227"/>
            <a:ext cx="2927747" cy="362903"/>
          </a:xfrm>
          <a:prstGeom prst="rect">
            <a:avLst/>
          </a:prstGeom>
          <a:noFill/>
          <a:ln/>
        </p:spPr>
        <p:txBody>
          <a:bodyPr wrap="none" lIns="0" tIns="0" rIns="0" bIns="0" rtlCol="0" anchor="t"/>
          <a:lstStyle/>
          <a:p>
            <a:pPr marL="0" indent="0" algn="l">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Opening and closing the file.</a:t>
            </a:r>
            <a:endParaRPr lang="en-US" sz="1750" dirty="0"/>
          </a:p>
        </p:txBody>
      </p:sp>
      <p:sp>
        <p:nvSpPr>
          <p:cNvPr id="8" name="Shape 5"/>
          <p:cNvSpPr/>
          <p:nvPr/>
        </p:nvSpPr>
        <p:spPr>
          <a:xfrm>
            <a:off x="10171867" y="2274808"/>
            <a:ext cx="510302" cy="510302"/>
          </a:xfrm>
          <a:prstGeom prst="roundRect">
            <a:avLst>
              <a:gd name="adj" fmla="val 6667"/>
            </a:avLst>
          </a:prstGeom>
          <a:solidFill>
            <a:srgbClr val="F9F7F7"/>
          </a:solidFill>
          <a:ln/>
        </p:spPr>
      </p:sp>
      <p:sp>
        <p:nvSpPr>
          <p:cNvPr id="9" name="Text 6"/>
          <p:cNvSpPr/>
          <p:nvPr/>
        </p:nvSpPr>
        <p:spPr>
          <a:xfrm>
            <a:off x="10256937" y="2317313"/>
            <a:ext cx="340162" cy="425291"/>
          </a:xfrm>
          <a:prstGeom prst="rect">
            <a:avLst/>
          </a:prstGeom>
          <a:noFill/>
          <a:ln/>
        </p:spPr>
        <p:txBody>
          <a:bodyPr wrap="none" lIns="0" tIns="0" rIns="0" bIns="0" rtlCol="0" anchor="t"/>
          <a:lstStyle/>
          <a:p>
            <a:pPr marL="0" indent="0" algn="ctr">
              <a:lnSpc>
                <a:spcPts val="2650"/>
              </a:lnSpc>
              <a:buNone/>
            </a:pPr>
            <a:r>
              <a:rPr lang="en-US" sz="2650" dirty="0">
                <a:solidFill>
                  <a:srgbClr val="504C49"/>
                </a:solidFill>
                <a:latin typeface="Platypi Medium" pitchFamily="34" charset="0"/>
                <a:ea typeface="Platypi Medium" pitchFamily="34" charset="-122"/>
                <a:cs typeface="Platypi Medium" pitchFamily="34" charset="-120"/>
              </a:rPr>
              <a:t>2</a:t>
            </a:r>
            <a:endParaRPr lang="en-US" sz="2650" dirty="0"/>
          </a:p>
        </p:txBody>
      </p:sp>
      <p:sp>
        <p:nvSpPr>
          <p:cNvPr id="10" name="Text 7"/>
          <p:cNvSpPr/>
          <p:nvPr/>
        </p:nvSpPr>
        <p:spPr>
          <a:xfrm>
            <a:off x="10908983" y="2274808"/>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504C49"/>
                </a:solidFill>
                <a:latin typeface="Platypi Medium" pitchFamily="34" charset="0"/>
                <a:ea typeface="Platypi Medium" pitchFamily="34" charset="-122"/>
                <a:cs typeface="Platypi Medium" pitchFamily="34" charset="-120"/>
              </a:rPr>
              <a:t>Menu Options</a:t>
            </a:r>
            <a:endParaRPr lang="en-US" sz="2200" dirty="0"/>
          </a:p>
        </p:txBody>
      </p:sp>
      <p:sp>
        <p:nvSpPr>
          <p:cNvPr id="11" name="Text 8"/>
          <p:cNvSpPr/>
          <p:nvPr/>
        </p:nvSpPr>
        <p:spPr>
          <a:xfrm>
            <a:off x="10908983" y="2765227"/>
            <a:ext cx="2927747" cy="725805"/>
          </a:xfrm>
          <a:prstGeom prst="rect">
            <a:avLst/>
          </a:prstGeom>
          <a:noFill/>
          <a:ln/>
        </p:spPr>
        <p:txBody>
          <a:bodyPr wrap="square" lIns="0" tIns="0" rIns="0" bIns="0" rtlCol="0" anchor="t"/>
          <a:lstStyle/>
          <a:p>
            <a:pPr marL="0" indent="0" algn="l">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Choices for the user to interact.</a:t>
            </a:r>
            <a:endParaRPr lang="en-US" sz="1750" dirty="0"/>
          </a:p>
        </p:txBody>
      </p:sp>
      <p:sp>
        <p:nvSpPr>
          <p:cNvPr id="12" name="Shape 9"/>
          <p:cNvSpPr/>
          <p:nvPr/>
        </p:nvSpPr>
        <p:spPr>
          <a:xfrm>
            <a:off x="6280190" y="3972997"/>
            <a:ext cx="510302" cy="510302"/>
          </a:xfrm>
          <a:prstGeom prst="roundRect">
            <a:avLst>
              <a:gd name="adj" fmla="val 6667"/>
            </a:avLst>
          </a:prstGeom>
          <a:solidFill>
            <a:srgbClr val="F9F7F7"/>
          </a:solidFill>
          <a:ln/>
        </p:spPr>
      </p:sp>
      <p:sp>
        <p:nvSpPr>
          <p:cNvPr id="13" name="Text 10"/>
          <p:cNvSpPr/>
          <p:nvPr/>
        </p:nvSpPr>
        <p:spPr>
          <a:xfrm>
            <a:off x="6365260" y="4015502"/>
            <a:ext cx="340162" cy="425291"/>
          </a:xfrm>
          <a:prstGeom prst="rect">
            <a:avLst/>
          </a:prstGeom>
          <a:noFill/>
          <a:ln/>
        </p:spPr>
        <p:txBody>
          <a:bodyPr wrap="none" lIns="0" tIns="0" rIns="0" bIns="0" rtlCol="0" anchor="t"/>
          <a:lstStyle/>
          <a:p>
            <a:pPr marL="0" indent="0" algn="ctr">
              <a:lnSpc>
                <a:spcPts val="2650"/>
              </a:lnSpc>
              <a:buNone/>
            </a:pPr>
            <a:r>
              <a:rPr lang="en-US" sz="2650" dirty="0">
                <a:solidFill>
                  <a:srgbClr val="504C49"/>
                </a:solidFill>
                <a:latin typeface="Platypi Medium" pitchFamily="34" charset="0"/>
                <a:ea typeface="Platypi Medium" pitchFamily="34" charset="-122"/>
                <a:cs typeface="Platypi Medium" pitchFamily="34" charset="-120"/>
              </a:rPr>
              <a:t>3</a:t>
            </a:r>
            <a:endParaRPr lang="en-US" sz="2650" dirty="0"/>
          </a:p>
        </p:txBody>
      </p:sp>
      <p:sp>
        <p:nvSpPr>
          <p:cNvPr id="14" name="Text 11"/>
          <p:cNvSpPr/>
          <p:nvPr/>
        </p:nvSpPr>
        <p:spPr>
          <a:xfrm>
            <a:off x="7017306" y="3972997"/>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504C49"/>
                </a:solidFill>
                <a:latin typeface="Platypi Medium" pitchFamily="34" charset="0"/>
                <a:ea typeface="Platypi Medium" pitchFamily="34" charset="-122"/>
                <a:cs typeface="Platypi Medium" pitchFamily="34" charset="-120"/>
              </a:rPr>
              <a:t>Switch Statement</a:t>
            </a:r>
            <a:endParaRPr lang="en-US" sz="2200" dirty="0"/>
          </a:p>
        </p:txBody>
      </p:sp>
      <p:sp>
        <p:nvSpPr>
          <p:cNvPr id="15" name="Text 12"/>
          <p:cNvSpPr/>
          <p:nvPr/>
        </p:nvSpPr>
        <p:spPr>
          <a:xfrm>
            <a:off x="7017306" y="4463415"/>
            <a:ext cx="6819305" cy="362903"/>
          </a:xfrm>
          <a:prstGeom prst="rect">
            <a:avLst/>
          </a:prstGeom>
          <a:noFill/>
          <a:ln/>
        </p:spPr>
        <p:txBody>
          <a:bodyPr wrap="none" lIns="0" tIns="0" rIns="0" bIns="0" rtlCol="0" anchor="t"/>
          <a:lstStyle/>
          <a:p>
            <a:pPr marL="0" indent="0" algn="l">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Handling different choices.</a:t>
            </a:r>
            <a:endParaRPr lang="en-US" sz="1750" dirty="0"/>
          </a:p>
        </p:txBody>
      </p:sp>
      <p:sp>
        <p:nvSpPr>
          <p:cNvPr id="16" name="Text 13"/>
          <p:cNvSpPr/>
          <p:nvPr/>
        </p:nvSpPr>
        <p:spPr>
          <a:xfrm>
            <a:off x="6280190" y="5081468"/>
            <a:ext cx="7556421" cy="2177415"/>
          </a:xfrm>
          <a:prstGeom prst="rect">
            <a:avLst/>
          </a:prstGeom>
          <a:noFill/>
          <a:ln/>
        </p:spPr>
        <p:txBody>
          <a:bodyPr wrap="square" lIns="0" tIns="0" rIns="0" bIns="0" rtlCol="0" anchor="t"/>
          <a:lstStyle/>
          <a:p>
            <a:pPr marL="0" indent="0" algn="l">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The </a:t>
            </a:r>
            <a:r>
              <a:rPr lang="en-US" sz="1750" b="1" dirty="0">
                <a:solidFill>
                  <a:srgbClr val="504C49"/>
                </a:solidFill>
                <a:latin typeface="Source Serif Pro" pitchFamily="34" charset="0"/>
                <a:ea typeface="Source Serif Pro" pitchFamily="34" charset="-122"/>
                <a:cs typeface="Source Serif Pro" pitchFamily="34" charset="-120"/>
              </a:rPr>
              <a:t>main()</a:t>
            </a:r>
            <a:r>
              <a:rPr lang="en-US" sz="1750" dirty="0">
                <a:solidFill>
                  <a:srgbClr val="504C49"/>
                </a:solidFill>
                <a:latin typeface="Source Serif Pro" pitchFamily="34" charset="0"/>
                <a:ea typeface="Source Serif Pro" pitchFamily="34" charset="-122"/>
                <a:cs typeface="Source Serif Pro" pitchFamily="34" charset="-120"/>
              </a:rPr>
              <a:t> function is the entry point of the program. It opens the "contacts.dat" file in read-write binary mode or creates it if it doesn't exist. It then presents a menu with options to add, view, search, or delete contacts. A </a:t>
            </a:r>
            <a:r>
              <a:rPr lang="en-US" sz="1750" b="1" dirty="0">
                <a:solidFill>
                  <a:srgbClr val="504C49"/>
                </a:solidFill>
                <a:latin typeface="Source Serif Pro" pitchFamily="34" charset="0"/>
                <a:ea typeface="Source Serif Pro" pitchFamily="34" charset="-122"/>
                <a:cs typeface="Source Serif Pro" pitchFamily="34" charset="-120"/>
              </a:rPr>
              <a:t>switch</a:t>
            </a:r>
            <a:r>
              <a:rPr lang="en-US" sz="1750" dirty="0">
                <a:solidFill>
                  <a:srgbClr val="504C49"/>
                </a:solidFill>
                <a:latin typeface="Source Serif Pro" pitchFamily="34" charset="0"/>
                <a:ea typeface="Source Serif Pro" pitchFamily="34" charset="-122"/>
                <a:cs typeface="Source Serif Pro" pitchFamily="34" charset="-120"/>
              </a:rPr>
              <a:t> statement handles user input, calling the appropriate function based on their choice. The program loops until the user chooses to exit, at which point the file is closed.</a:t>
            </a:r>
            <a:endParaRPr lang="en-US" sz="1750" dirty="0"/>
          </a:p>
        </p:txBody>
      </p:sp>
      <p:sp>
        <p:nvSpPr>
          <p:cNvPr id="17" name="Oval 16">
            <a:extLst>
              <a:ext uri="{FF2B5EF4-FFF2-40B4-BE49-F238E27FC236}">
                <a16:creationId xmlns:a16="http://schemas.microsoft.com/office/drawing/2014/main" id="{B6120B64-7A7E-D2ED-FBF4-3355B2B94DF6}"/>
              </a:ext>
            </a:extLst>
          </p:cNvPr>
          <p:cNvSpPr/>
          <p:nvPr/>
        </p:nvSpPr>
        <p:spPr>
          <a:xfrm>
            <a:off x="12712390" y="7672039"/>
            <a:ext cx="1918010" cy="55756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854273"/>
            <a:ext cx="8523923" cy="708779"/>
          </a:xfrm>
          <a:prstGeom prst="rect">
            <a:avLst/>
          </a:prstGeom>
          <a:noFill/>
          <a:ln/>
        </p:spPr>
        <p:txBody>
          <a:bodyPr wrap="none" lIns="0" tIns="0" rIns="0" bIns="0" rtlCol="0" anchor="t"/>
          <a:lstStyle/>
          <a:p>
            <a:pPr marL="0" indent="0" algn="l">
              <a:lnSpc>
                <a:spcPts val="5550"/>
              </a:lnSpc>
              <a:buNone/>
            </a:pPr>
            <a:r>
              <a:rPr lang="en-US" sz="4450" dirty="0">
                <a:solidFill>
                  <a:srgbClr val="201B18"/>
                </a:solidFill>
                <a:latin typeface="Platypi Medium" pitchFamily="34" charset="0"/>
                <a:ea typeface="Platypi Medium" pitchFamily="34" charset="-122"/>
                <a:cs typeface="Platypi Medium" pitchFamily="34" charset="-120"/>
              </a:rPr>
              <a:t>Error Handling Considerations</a:t>
            </a:r>
            <a:endParaRPr lang="en-US" sz="4450" dirty="0"/>
          </a:p>
        </p:txBody>
      </p:sp>
      <p:sp>
        <p:nvSpPr>
          <p:cNvPr id="3" name="Text 1"/>
          <p:cNvSpPr/>
          <p:nvPr/>
        </p:nvSpPr>
        <p:spPr>
          <a:xfrm>
            <a:off x="2200394" y="3415903"/>
            <a:ext cx="2835235" cy="354330"/>
          </a:xfrm>
          <a:prstGeom prst="rect">
            <a:avLst/>
          </a:prstGeom>
          <a:noFill/>
          <a:ln/>
        </p:spPr>
        <p:txBody>
          <a:bodyPr wrap="none" lIns="0" tIns="0" rIns="0" bIns="0" rtlCol="0" anchor="t"/>
          <a:lstStyle/>
          <a:p>
            <a:pPr marL="0" indent="0" algn="r">
              <a:lnSpc>
                <a:spcPts val="2750"/>
              </a:lnSpc>
              <a:buNone/>
            </a:pPr>
            <a:r>
              <a:rPr lang="en-US" sz="2200" dirty="0">
                <a:solidFill>
                  <a:srgbClr val="504C49"/>
                </a:solidFill>
                <a:latin typeface="Platypi Medium" pitchFamily="34" charset="0"/>
                <a:ea typeface="Platypi Medium" pitchFamily="34" charset="-122"/>
                <a:cs typeface="Platypi Medium" pitchFamily="34" charset="-120"/>
              </a:rPr>
              <a:t>File Open Errors</a:t>
            </a:r>
            <a:endParaRPr lang="en-US" sz="2200" dirty="0"/>
          </a:p>
        </p:txBody>
      </p:sp>
      <p:sp>
        <p:nvSpPr>
          <p:cNvPr id="4" name="Text 2"/>
          <p:cNvSpPr/>
          <p:nvPr/>
        </p:nvSpPr>
        <p:spPr>
          <a:xfrm>
            <a:off x="793790" y="3906322"/>
            <a:ext cx="4241840" cy="362903"/>
          </a:xfrm>
          <a:prstGeom prst="rect">
            <a:avLst/>
          </a:prstGeom>
          <a:noFill/>
          <a:ln/>
        </p:spPr>
        <p:txBody>
          <a:bodyPr wrap="none" lIns="0" tIns="0" rIns="0" bIns="0" rtlCol="0" anchor="t"/>
          <a:lstStyle/>
          <a:p>
            <a:pPr marL="0" indent="0" algn="r">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Check if file opens correctly.</a:t>
            </a:r>
            <a:endParaRPr lang="en-US" sz="1750" dirty="0"/>
          </a:p>
        </p:txBody>
      </p:sp>
      <p:pic>
        <p:nvPicPr>
          <p:cNvPr id="5" name="Image 0" descr="preencoded.png"/>
          <p:cNvPicPr>
            <a:picLocks noChangeAspect="1"/>
          </p:cNvPicPr>
          <p:nvPr/>
        </p:nvPicPr>
        <p:blipFill>
          <a:blip r:embed="rId3"/>
          <a:stretch>
            <a:fillRect/>
          </a:stretch>
        </p:blipFill>
        <p:spPr>
          <a:xfrm>
            <a:off x="5489258" y="2016681"/>
            <a:ext cx="3651885" cy="3651885"/>
          </a:xfrm>
          <a:prstGeom prst="rect">
            <a:avLst/>
          </a:prstGeom>
        </p:spPr>
      </p:pic>
      <p:sp>
        <p:nvSpPr>
          <p:cNvPr id="6" name="Shape 3"/>
          <p:cNvSpPr/>
          <p:nvPr/>
        </p:nvSpPr>
        <p:spPr>
          <a:xfrm>
            <a:off x="5274231" y="3559135"/>
            <a:ext cx="566976" cy="566976"/>
          </a:xfrm>
          <a:prstGeom prst="roundRect">
            <a:avLst>
              <a:gd name="adj" fmla="val 1611154"/>
            </a:avLst>
          </a:prstGeom>
          <a:solidFill>
            <a:srgbClr val="F9F7F7"/>
          </a:solidFill>
          <a:ln/>
        </p:spPr>
      </p:sp>
      <p:sp>
        <p:nvSpPr>
          <p:cNvPr id="7" name="Text 4"/>
          <p:cNvSpPr/>
          <p:nvPr/>
        </p:nvSpPr>
        <p:spPr>
          <a:xfrm>
            <a:off x="5430083" y="3683079"/>
            <a:ext cx="255151" cy="318968"/>
          </a:xfrm>
          <a:prstGeom prst="rect">
            <a:avLst/>
          </a:prstGeom>
          <a:noFill/>
          <a:ln/>
        </p:spPr>
        <p:txBody>
          <a:bodyPr wrap="none" lIns="0" tIns="0" rIns="0" bIns="0" rtlCol="0" anchor="t"/>
          <a:lstStyle/>
          <a:p>
            <a:pPr marL="0" indent="0" algn="l">
              <a:lnSpc>
                <a:spcPts val="3200"/>
              </a:lnSpc>
              <a:buNone/>
            </a:pPr>
            <a:r>
              <a:rPr lang="en-US" sz="2000" dirty="0">
                <a:solidFill>
                  <a:srgbClr val="504C49"/>
                </a:solidFill>
                <a:latin typeface="Platypi Medium" pitchFamily="34" charset="0"/>
                <a:ea typeface="Platypi Medium" pitchFamily="34" charset="-122"/>
                <a:cs typeface="Platypi Medium" pitchFamily="34" charset="-120"/>
              </a:rPr>
              <a:t>1</a:t>
            </a:r>
            <a:endParaRPr lang="en-US" sz="2000" dirty="0"/>
          </a:p>
        </p:txBody>
      </p:sp>
      <p:sp>
        <p:nvSpPr>
          <p:cNvPr id="8" name="Text 5"/>
          <p:cNvSpPr/>
          <p:nvPr/>
        </p:nvSpPr>
        <p:spPr>
          <a:xfrm>
            <a:off x="9481304" y="2417921"/>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504C49"/>
                </a:solidFill>
                <a:latin typeface="Platypi Medium" pitchFamily="34" charset="0"/>
                <a:ea typeface="Platypi Medium" pitchFamily="34" charset="-122"/>
                <a:cs typeface="Platypi Medium" pitchFamily="34" charset="-120"/>
              </a:rPr>
              <a:t>Memory Allocation</a:t>
            </a:r>
            <a:endParaRPr lang="en-US" sz="2200" dirty="0"/>
          </a:p>
        </p:txBody>
      </p:sp>
      <p:sp>
        <p:nvSpPr>
          <p:cNvPr id="9" name="Text 6"/>
          <p:cNvSpPr/>
          <p:nvPr/>
        </p:nvSpPr>
        <p:spPr>
          <a:xfrm>
            <a:off x="9481304" y="2908340"/>
            <a:ext cx="4355306" cy="362903"/>
          </a:xfrm>
          <a:prstGeom prst="rect">
            <a:avLst/>
          </a:prstGeom>
          <a:noFill/>
          <a:ln/>
        </p:spPr>
        <p:txBody>
          <a:bodyPr wrap="none" lIns="0" tIns="0" rIns="0" bIns="0" rtlCol="0" anchor="t"/>
          <a:lstStyle/>
          <a:p>
            <a:pPr marL="0" indent="0" algn="l">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Avoid memory leaks.</a:t>
            </a:r>
            <a:endParaRPr lang="en-US" sz="1750" dirty="0"/>
          </a:p>
        </p:txBody>
      </p:sp>
      <p:pic>
        <p:nvPicPr>
          <p:cNvPr id="10" name="Image 1" descr="preencoded.png"/>
          <p:cNvPicPr>
            <a:picLocks noChangeAspect="1"/>
          </p:cNvPicPr>
          <p:nvPr/>
        </p:nvPicPr>
        <p:blipFill>
          <a:blip r:embed="rId4"/>
          <a:stretch>
            <a:fillRect/>
          </a:stretch>
        </p:blipFill>
        <p:spPr>
          <a:xfrm>
            <a:off x="5489258" y="2016681"/>
            <a:ext cx="3651885" cy="3651885"/>
          </a:xfrm>
          <a:prstGeom prst="rect">
            <a:avLst/>
          </a:prstGeom>
        </p:spPr>
      </p:pic>
      <p:sp>
        <p:nvSpPr>
          <p:cNvPr id="11" name="Shape 7"/>
          <p:cNvSpPr/>
          <p:nvPr/>
        </p:nvSpPr>
        <p:spPr>
          <a:xfrm>
            <a:off x="7910393" y="2037040"/>
            <a:ext cx="566976" cy="566976"/>
          </a:xfrm>
          <a:prstGeom prst="roundRect">
            <a:avLst>
              <a:gd name="adj" fmla="val 1611154"/>
            </a:avLst>
          </a:prstGeom>
          <a:solidFill>
            <a:srgbClr val="F9F7F7"/>
          </a:solidFill>
          <a:ln/>
        </p:spPr>
      </p:sp>
      <p:sp>
        <p:nvSpPr>
          <p:cNvPr id="12" name="Text 8"/>
          <p:cNvSpPr/>
          <p:nvPr/>
        </p:nvSpPr>
        <p:spPr>
          <a:xfrm>
            <a:off x="8066246" y="2160984"/>
            <a:ext cx="255151" cy="318968"/>
          </a:xfrm>
          <a:prstGeom prst="rect">
            <a:avLst/>
          </a:prstGeom>
          <a:noFill/>
          <a:ln/>
        </p:spPr>
        <p:txBody>
          <a:bodyPr wrap="none" lIns="0" tIns="0" rIns="0" bIns="0" rtlCol="0" anchor="t"/>
          <a:lstStyle/>
          <a:p>
            <a:pPr marL="0" indent="0" algn="l">
              <a:lnSpc>
                <a:spcPts val="3200"/>
              </a:lnSpc>
              <a:buNone/>
            </a:pPr>
            <a:r>
              <a:rPr lang="en-US" sz="2000" dirty="0">
                <a:solidFill>
                  <a:srgbClr val="504C49"/>
                </a:solidFill>
                <a:latin typeface="Platypi Medium" pitchFamily="34" charset="0"/>
                <a:ea typeface="Platypi Medium" pitchFamily="34" charset="-122"/>
                <a:cs typeface="Platypi Medium" pitchFamily="34" charset="-120"/>
              </a:rPr>
              <a:t>2</a:t>
            </a:r>
            <a:endParaRPr lang="en-US" sz="2000" dirty="0"/>
          </a:p>
        </p:txBody>
      </p:sp>
      <p:sp>
        <p:nvSpPr>
          <p:cNvPr id="13" name="Text 9"/>
          <p:cNvSpPr/>
          <p:nvPr/>
        </p:nvSpPr>
        <p:spPr>
          <a:xfrm>
            <a:off x="9481304" y="4413885"/>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504C49"/>
                </a:solidFill>
                <a:latin typeface="Platypi Medium" pitchFamily="34" charset="0"/>
                <a:ea typeface="Platypi Medium" pitchFamily="34" charset="-122"/>
                <a:cs typeface="Platypi Medium" pitchFamily="34" charset="-120"/>
              </a:rPr>
              <a:t>Invalid Input</a:t>
            </a:r>
            <a:endParaRPr lang="en-US" sz="2200" dirty="0"/>
          </a:p>
        </p:txBody>
      </p:sp>
      <p:sp>
        <p:nvSpPr>
          <p:cNvPr id="14" name="Text 10"/>
          <p:cNvSpPr/>
          <p:nvPr/>
        </p:nvSpPr>
        <p:spPr>
          <a:xfrm>
            <a:off x="9481304" y="4904303"/>
            <a:ext cx="4355306" cy="362903"/>
          </a:xfrm>
          <a:prstGeom prst="rect">
            <a:avLst/>
          </a:prstGeom>
          <a:noFill/>
          <a:ln/>
        </p:spPr>
        <p:txBody>
          <a:bodyPr wrap="none" lIns="0" tIns="0" rIns="0" bIns="0" rtlCol="0" anchor="t"/>
          <a:lstStyle/>
          <a:p>
            <a:pPr marL="0" indent="0" algn="l">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Handle bad user input gracefully.</a:t>
            </a:r>
            <a:endParaRPr lang="en-US" sz="1750" dirty="0"/>
          </a:p>
        </p:txBody>
      </p:sp>
      <p:pic>
        <p:nvPicPr>
          <p:cNvPr id="15" name="Image 2" descr="preencoded.png"/>
          <p:cNvPicPr>
            <a:picLocks noChangeAspect="1"/>
          </p:cNvPicPr>
          <p:nvPr/>
        </p:nvPicPr>
        <p:blipFill>
          <a:blip r:embed="rId5"/>
          <a:stretch>
            <a:fillRect/>
          </a:stretch>
        </p:blipFill>
        <p:spPr>
          <a:xfrm>
            <a:off x="5489258" y="2016681"/>
            <a:ext cx="3651885" cy="3651885"/>
          </a:xfrm>
          <a:prstGeom prst="rect">
            <a:avLst/>
          </a:prstGeom>
        </p:spPr>
      </p:pic>
      <p:sp>
        <p:nvSpPr>
          <p:cNvPr id="16" name="Shape 11"/>
          <p:cNvSpPr/>
          <p:nvPr/>
        </p:nvSpPr>
        <p:spPr>
          <a:xfrm>
            <a:off x="7910393" y="5081111"/>
            <a:ext cx="566976" cy="566976"/>
          </a:xfrm>
          <a:prstGeom prst="roundRect">
            <a:avLst>
              <a:gd name="adj" fmla="val 1611154"/>
            </a:avLst>
          </a:prstGeom>
          <a:solidFill>
            <a:srgbClr val="F9F7F7"/>
          </a:solidFill>
          <a:ln/>
        </p:spPr>
      </p:sp>
      <p:sp>
        <p:nvSpPr>
          <p:cNvPr id="17" name="Text 12"/>
          <p:cNvSpPr/>
          <p:nvPr/>
        </p:nvSpPr>
        <p:spPr>
          <a:xfrm>
            <a:off x="8066246" y="5205055"/>
            <a:ext cx="255151" cy="318968"/>
          </a:xfrm>
          <a:prstGeom prst="rect">
            <a:avLst/>
          </a:prstGeom>
          <a:noFill/>
          <a:ln/>
        </p:spPr>
        <p:txBody>
          <a:bodyPr wrap="none" lIns="0" tIns="0" rIns="0" bIns="0" rtlCol="0" anchor="t"/>
          <a:lstStyle/>
          <a:p>
            <a:pPr marL="0" indent="0" algn="l">
              <a:lnSpc>
                <a:spcPts val="3200"/>
              </a:lnSpc>
              <a:buNone/>
            </a:pPr>
            <a:r>
              <a:rPr lang="en-US" sz="2000" dirty="0">
                <a:solidFill>
                  <a:srgbClr val="504C49"/>
                </a:solidFill>
                <a:latin typeface="Platypi Medium" pitchFamily="34" charset="0"/>
                <a:ea typeface="Platypi Medium" pitchFamily="34" charset="-122"/>
                <a:cs typeface="Platypi Medium" pitchFamily="34" charset="-120"/>
              </a:rPr>
              <a:t>3</a:t>
            </a:r>
            <a:endParaRPr lang="en-US" sz="2000" dirty="0"/>
          </a:p>
        </p:txBody>
      </p:sp>
      <p:sp>
        <p:nvSpPr>
          <p:cNvPr id="18" name="Text 13"/>
          <p:cNvSpPr/>
          <p:nvPr/>
        </p:nvSpPr>
        <p:spPr>
          <a:xfrm>
            <a:off x="793790" y="5923717"/>
            <a:ext cx="13042821" cy="1451610"/>
          </a:xfrm>
          <a:prstGeom prst="rect">
            <a:avLst/>
          </a:prstGeom>
          <a:noFill/>
          <a:ln/>
        </p:spPr>
        <p:txBody>
          <a:bodyPr wrap="square" lIns="0" tIns="0" rIns="0" bIns="0" rtlCol="0" anchor="t"/>
          <a:lstStyle/>
          <a:p>
            <a:pPr marL="0" indent="0" algn="l">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Robust error handling is crucial for reliable C programs. Always check if file operations are successful, handle potential memory allocation failures, and validate user input to prevent crashes or unexpected behavior. Proper error messages can greatly aid debugging and improve the user experience. Consider adding checks for </a:t>
            </a:r>
            <a:r>
              <a:rPr lang="en-US" sz="1750" b="1" dirty="0">
                <a:solidFill>
                  <a:srgbClr val="504C49"/>
                </a:solidFill>
                <a:latin typeface="Source Serif Pro" pitchFamily="34" charset="0"/>
                <a:ea typeface="Source Serif Pro" pitchFamily="34" charset="-122"/>
                <a:cs typeface="Source Serif Pro" pitchFamily="34" charset="-120"/>
              </a:rPr>
              <a:t>fopen()</a:t>
            </a:r>
            <a:r>
              <a:rPr lang="en-US" sz="1750" dirty="0">
                <a:solidFill>
                  <a:srgbClr val="504C49"/>
                </a:solidFill>
                <a:latin typeface="Source Serif Pro" pitchFamily="34" charset="0"/>
                <a:ea typeface="Source Serif Pro" pitchFamily="34" charset="-122"/>
                <a:cs typeface="Source Serif Pro" pitchFamily="34" charset="-120"/>
              </a:rPr>
              <a:t> returning </a:t>
            </a:r>
            <a:r>
              <a:rPr lang="en-US" sz="1750" b="1" dirty="0">
                <a:solidFill>
                  <a:srgbClr val="504C49"/>
                </a:solidFill>
                <a:latin typeface="Source Serif Pro" pitchFamily="34" charset="0"/>
                <a:ea typeface="Source Serif Pro" pitchFamily="34" charset="-122"/>
                <a:cs typeface="Source Serif Pro" pitchFamily="34" charset="-120"/>
              </a:rPr>
              <a:t>NULL</a:t>
            </a:r>
            <a:r>
              <a:rPr lang="en-US" sz="1750" dirty="0">
                <a:solidFill>
                  <a:srgbClr val="504C49"/>
                </a:solidFill>
                <a:latin typeface="Source Serif Pro" pitchFamily="34" charset="0"/>
                <a:ea typeface="Source Serif Pro" pitchFamily="34" charset="-122"/>
                <a:cs typeface="Source Serif Pro" pitchFamily="34" charset="-120"/>
              </a:rPr>
              <a:t> and validating input with </a:t>
            </a:r>
            <a:r>
              <a:rPr lang="en-US" sz="1750" b="1" dirty="0">
                <a:solidFill>
                  <a:srgbClr val="504C49"/>
                </a:solidFill>
                <a:latin typeface="Source Serif Pro" pitchFamily="34" charset="0"/>
                <a:ea typeface="Source Serif Pro" pitchFamily="34" charset="-122"/>
                <a:cs typeface="Source Serif Pro" pitchFamily="34" charset="-120"/>
              </a:rPr>
              <a:t>fgets()</a:t>
            </a:r>
            <a:r>
              <a:rPr lang="en-US" sz="1750" dirty="0">
                <a:solidFill>
                  <a:srgbClr val="504C49"/>
                </a:solidFill>
                <a:latin typeface="Source Serif Pro" pitchFamily="34" charset="0"/>
                <a:ea typeface="Source Serif Pro" pitchFamily="34" charset="-122"/>
                <a:cs typeface="Source Serif Pro" pitchFamily="34" charset="-120"/>
              </a:rPr>
              <a:t> plus </a:t>
            </a:r>
            <a:r>
              <a:rPr lang="en-US" sz="1750" b="1" dirty="0">
                <a:solidFill>
                  <a:srgbClr val="504C49"/>
                </a:solidFill>
                <a:latin typeface="Source Serif Pro" pitchFamily="34" charset="0"/>
                <a:ea typeface="Source Serif Pro" pitchFamily="34" charset="-122"/>
                <a:cs typeface="Source Serif Pro" pitchFamily="34" charset="-120"/>
              </a:rPr>
              <a:t>sscanf()</a:t>
            </a:r>
            <a:r>
              <a:rPr lang="en-US" sz="1750" dirty="0">
                <a:solidFill>
                  <a:srgbClr val="504C49"/>
                </a:solidFill>
                <a:latin typeface="Source Serif Pro" pitchFamily="34" charset="0"/>
                <a:ea typeface="Source Serif Pro" pitchFamily="34" charset="-122"/>
                <a:cs typeface="Source Serif Pro" pitchFamily="34" charset="-120"/>
              </a:rPr>
              <a:t>.</a:t>
            </a:r>
            <a:endParaRPr lang="en-US" sz="1750" dirty="0"/>
          </a:p>
        </p:txBody>
      </p:sp>
      <p:sp>
        <p:nvSpPr>
          <p:cNvPr id="19" name="Oval 18">
            <a:extLst>
              <a:ext uri="{FF2B5EF4-FFF2-40B4-BE49-F238E27FC236}">
                <a16:creationId xmlns:a16="http://schemas.microsoft.com/office/drawing/2014/main" id="{39CBFE0F-613D-D105-8268-094C40C76459}"/>
              </a:ext>
            </a:extLst>
          </p:cNvPr>
          <p:cNvSpPr/>
          <p:nvPr/>
        </p:nvSpPr>
        <p:spPr>
          <a:xfrm>
            <a:off x="12712390" y="7672039"/>
            <a:ext cx="1918010" cy="55756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93790" y="2049423"/>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201B18"/>
                </a:solidFill>
                <a:latin typeface="Platypi Medium" pitchFamily="34" charset="0"/>
                <a:ea typeface="Platypi Medium" pitchFamily="34" charset="-122"/>
                <a:cs typeface="Platypi Medium" pitchFamily="34" charset="-120"/>
              </a:rPr>
              <a:t>Improving the Code</a:t>
            </a:r>
            <a:endParaRPr lang="en-US" sz="4450" dirty="0"/>
          </a:p>
        </p:txBody>
      </p:sp>
      <p:sp>
        <p:nvSpPr>
          <p:cNvPr id="3" name="Text 1"/>
          <p:cNvSpPr/>
          <p:nvPr/>
        </p:nvSpPr>
        <p:spPr>
          <a:xfrm>
            <a:off x="793790" y="3325178"/>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201B18"/>
                </a:solidFill>
                <a:latin typeface="Platypi Medium" pitchFamily="34" charset="0"/>
                <a:ea typeface="Platypi Medium" pitchFamily="34" charset="-122"/>
                <a:cs typeface="Platypi Medium" pitchFamily="34" charset="-120"/>
              </a:rPr>
              <a:t>Dynamic Memory</a:t>
            </a:r>
            <a:endParaRPr lang="en-US" sz="2200" dirty="0"/>
          </a:p>
        </p:txBody>
      </p:sp>
      <p:sp>
        <p:nvSpPr>
          <p:cNvPr id="4" name="Text 2"/>
          <p:cNvSpPr/>
          <p:nvPr/>
        </p:nvSpPr>
        <p:spPr>
          <a:xfrm>
            <a:off x="793790" y="3906322"/>
            <a:ext cx="3978116" cy="725805"/>
          </a:xfrm>
          <a:prstGeom prst="rect">
            <a:avLst/>
          </a:prstGeom>
          <a:noFill/>
          <a:ln/>
        </p:spPr>
        <p:txBody>
          <a:bodyPr wrap="square" lIns="0" tIns="0" rIns="0" bIns="0" rtlCol="0" anchor="t"/>
          <a:lstStyle/>
          <a:p>
            <a:pPr marL="0" indent="0" algn="l">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Use for </a:t>
            </a:r>
            <a:r>
              <a:rPr lang="en-US" sz="1750" b="1" dirty="0">
                <a:solidFill>
                  <a:srgbClr val="504C49"/>
                </a:solidFill>
                <a:latin typeface="Source Serif Pro" pitchFamily="34" charset="0"/>
                <a:ea typeface="Source Serif Pro" pitchFamily="34" charset="-122"/>
                <a:cs typeface="Source Serif Pro" pitchFamily="34" charset="-120"/>
              </a:rPr>
              <a:t>name</a:t>
            </a:r>
            <a:r>
              <a:rPr lang="en-US" sz="1750" dirty="0">
                <a:solidFill>
                  <a:srgbClr val="504C49"/>
                </a:solidFill>
                <a:latin typeface="Source Serif Pro" pitchFamily="34" charset="0"/>
                <a:ea typeface="Source Serif Pro" pitchFamily="34" charset="-122"/>
                <a:cs typeface="Source Serif Pro" pitchFamily="34" charset="-120"/>
              </a:rPr>
              <a:t>, </a:t>
            </a:r>
            <a:r>
              <a:rPr lang="en-US" sz="1750" b="1" dirty="0">
                <a:solidFill>
                  <a:srgbClr val="504C49"/>
                </a:solidFill>
                <a:latin typeface="Source Serif Pro" pitchFamily="34" charset="0"/>
                <a:ea typeface="Source Serif Pro" pitchFamily="34" charset="-122"/>
                <a:cs typeface="Source Serif Pro" pitchFamily="34" charset="-120"/>
              </a:rPr>
              <a:t>phone</a:t>
            </a:r>
            <a:r>
              <a:rPr lang="en-US" sz="1750" dirty="0">
                <a:solidFill>
                  <a:srgbClr val="504C49"/>
                </a:solidFill>
                <a:latin typeface="Source Serif Pro" pitchFamily="34" charset="0"/>
                <a:ea typeface="Source Serif Pro" pitchFamily="34" charset="-122"/>
                <a:cs typeface="Source Serif Pro" pitchFamily="34" charset="-120"/>
              </a:rPr>
              <a:t>, and </a:t>
            </a:r>
            <a:r>
              <a:rPr lang="en-US" sz="1750" b="1" dirty="0">
                <a:solidFill>
                  <a:srgbClr val="504C49"/>
                </a:solidFill>
                <a:latin typeface="Source Serif Pro" pitchFamily="34" charset="0"/>
                <a:ea typeface="Source Serif Pro" pitchFamily="34" charset="-122"/>
                <a:cs typeface="Source Serif Pro" pitchFamily="34" charset="-120"/>
              </a:rPr>
              <a:t>email</a:t>
            </a:r>
            <a:r>
              <a:rPr lang="en-US" sz="1750" dirty="0">
                <a:solidFill>
                  <a:srgbClr val="504C49"/>
                </a:solidFill>
                <a:latin typeface="Source Serif Pro" pitchFamily="34" charset="0"/>
                <a:ea typeface="Source Serif Pro" pitchFamily="34" charset="-122"/>
                <a:cs typeface="Source Serif Pro" pitchFamily="34" charset="-120"/>
              </a:rPr>
              <a:t> to avoid fixed-size buffers.</a:t>
            </a:r>
            <a:endParaRPr lang="en-US" sz="1750" dirty="0"/>
          </a:p>
        </p:txBody>
      </p:sp>
      <p:sp>
        <p:nvSpPr>
          <p:cNvPr id="5" name="Text 3"/>
          <p:cNvSpPr/>
          <p:nvPr/>
        </p:nvSpPr>
        <p:spPr>
          <a:xfrm>
            <a:off x="5332928" y="3325178"/>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201B18"/>
                </a:solidFill>
                <a:latin typeface="Platypi Medium" pitchFamily="34" charset="0"/>
                <a:ea typeface="Platypi Medium" pitchFamily="34" charset="-122"/>
                <a:cs typeface="Platypi Medium" pitchFamily="34" charset="-120"/>
              </a:rPr>
              <a:t>Sorting</a:t>
            </a:r>
            <a:endParaRPr lang="en-US" sz="2200" dirty="0"/>
          </a:p>
        </p:txBody>
      </p:sp>
      <p:sp>
        <p:nvSpPr>
          <p:cNvPr id="6" name="Text 4"/>
          <p:cNvSpPr/>
          <p:nvPr/>
        </p:nvSpPr>
        <p:spPr>
          <a:xfrm>
            <a:off x="5332928" y="3906322"/>
            <a:ext cx="3978116" cy="725805"/>
          </a:xfrm>
          <a:prstGeom prst="rect">
            <a:avLst/>
          </a:prstGeom>
          <a:noFill/>
          <a:ln/>
        </p:spPr>
        <p:txBody>
          <a:bodyPr wrap="square" lIns="0" tIns="0" rIns="0" bIns="0" rtlCol="0" anchor="t"/>
          <a:lstStyle/>
          <a:p>
            <a:pPr marL="0" indent="0" algn="l">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Implement sorting and search using algorithms.</a:t>
            </a:r>
            <a:endParaRPr lang="en-US" sz="1750" dirty="0"/>
          </a:p>
        </p:txBody>
      </p:sp>
      <p:sp>
        <p:nvSpPr>
          <p:cNvPr id="7" name="Text 5"/>
          <p:cNvSpPr/>
          <p:nvPr/>
        </p:nvSpPr>
        <p:spPr>
          <a:xfrm>
            <a:off x="9872067" y="3325178"/>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201B18"/>
                </a:solidFill>
                <a:latin typeface="Platypi Medium" pitchFamily="34" charset="0"/>
                <a:ea typeface="Platypi Medium" pitchFamily="34" charset="-122"/>
                <a:cs typeface="Platypi Medium" pitchFamily="34" charset="-120"/>
              </a:rPr>
              <a:t>User Interface</a:t>
            </a:r>
            <a:endParaRPr lang="en-US" sz="2200" dirty="0"/>
          </a:p>
        </p:txBody>
      </p:sp>
      <p:sp>
        <p:nvSpPr>
          <p:cNvPr id="8" name="Text 6"/>
          <p:cNvSpPr/>
          <p:nvPr/>
        </p:nvSpPr>
        <p:spPr>
          <a:xfrm>
            <a:off x="9872067" y="3906322"/>
            <a:ext cx="3978116" cy="362903"/>
          </a:xfrm>
          <a:prstGeom prst="rect">
            <a:avLst/>
          </a:prstGeom>
          <a:noFill/>
          <a:ln/>
        </p:spPr>
        <p:txBody>
          <a:bodyPr wrap="none" lIns="0" tIns="0" rIns="0" bIns="0" rtlCol="0" anchor="t"/>
          <a:lstStyle/>
          <a:p>
            <a:pPr marL="0" indent="0" algn="l">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Make it more appealing.</a:t>
            </a:r>
            <a:endParaRPr lang="en-US" sz="1750" dirty="0"/>
          </a:p>
        </p:txBody>
      </p:sp>
      <p:sp>
        <p:nvSpPr>
          <p:cNvPr id="9" name="Text 7"/>
          <p:cNvSpPr/>
          <p:nvPr/>
        </p:nvSpPr>
        <p:spPr>
          <a:xfrm>
            <a:off x="793790" y="5091351"/>
            <a:ext cx="13042821" cy="1088708"/>
          </a:xfrm>
          <a:prstGeom prst="rect">
            <a:avLst/>
          </a:prstGeom>
          <a:noFill/>
          <a:ln/>
        </p:spPr>
        <p:txBody>
          <a:bodyPr wrap="square" lIns="0" tIns="0" rIns="0" bIns="0" rtlCol="0" anchor="t"/>
          <a:lstStyle/>
          <a:p>
            <a:pPr marL="0" indent="0" algn="l">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This contact management program can be enhanced in several ways. Consider using dynamic memory allocation to handle variable-length names, phone numbers, and email addresses. Implement sorting functionality and refine the search algorithm. Finally, improve the user interface with a more structured and visually appealing design, enhancing the overall user experience.</a:t>
            </a:r>
            <a:endParaRPr lang="en-US" sz="1750" dirty="0"/>
          </a:p>
        </p:txBody>
      </p:sp>
      <p:sp>
        <p:nvSpPr>
          <p:cNvPr id="10" name="Oval 9">
            <a:extLst>
              <a:ext uri="{FF2B5EF4-FFF2-40B4-BE49-F238E27FC236}">
                <a16:creationId xmlns:a16="http://schemas.microsoft.com/office/drawing/2014/main" id="{0CC29949-9170-F66B-EA24-64AEBACB1324}"/>
              </a:ext>
            </a:extLst>
          </p:cNvPr>
          <p:cNvSpPr/>
          <p:nvPr/>
        </p:nvSpPr>
        <p:spPr>
          <a:xfrm>
            <a:off x="12712390" y="7672039"/>
            <a:ext cx="1918010" cy="55756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940</Words>
  <Application>Microsoft Office PowerPoint</Application>
  <PresentationFormat>Custom</PresentationFormat>
  <Paragraphs>86</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Source Serif Pro</vt:lpstr>
      <vt:lpstr>Platypi Medium</vt:lpstr>
      <vt:lpstr>Arial</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Avinash Kumar</cp:lastModifiedBy>
  <cp:revision>2</cp:revision>
  <dcterms:created xsi:type="dcterms:W3CDTF">2025-04-20T16:35:47Z</dcterms:created>
  <dcterms:modified xsi:type="dcterms:W3CDTF">2025-04-20T16:37:08Z</dcterms:modified>
</cp:coreProperties>
</file>