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9" r:id="rId3"/>
    <p:sldId id="261" r:id="rId4"/>
    <p:sldId id="263" r:id="rId5"/>
    <p:sldId id="278" r:id="rId6"/>
    <p:sldId id="265" r:id="rId7"/>
    <p:sldId id="266" r:id="rId8"/>
    <p:sldId id="269" r:id="rId9"/>
    <p:sldId id="271" r:id="rId10"/>
    <p:sldId id="282" r:id="rId11"/>
    <p:sldId id="274" r:id="rId12"/>
    <p:sldId id="275" r:id="rId13"/>
    <p:sldId id="301" r:id="rId14"/>
    <p:sldId id="302" r:id="rId15"/>
    <p:sldId id="284" r:id="rId16"/>
    <p:sldId id="285" r:id="rId17"/>
    <p:sldId id="286" r:id="rId18"/>
    <p:sldId id="287" r:id="rId19"/>
    <p:sldId id="288" r:id="rId20"/>
    <p:sldId id="298" r:id="rId21"/>
    <p:sldId id="303" r:id="rId22"/>
    <p:sldId id="289" r:id="rId23"/>
    <p:sldId id="290" r:id="rId24"/>
    <p:sldId id="291" r:id="rId25"/>
    <p:sldId id="292" r:id="rId26"/>
    <p:sldId id="293" r:id="rId27"/>
    <p:sldId id="294" r:id="rId28"/>
    <p:sldId id="295" r:id="rId29"/>
    <p:sldId id="296" r:id="rId30"/>
    <p:sldId id="297" r:id="rId31"/>
    <p:sldId id="305"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ya Menon" initials="RM" lastIdx="1" clrIdx="0">
    <p:extLst>
      <p:ext uri="{19B8F6BF-5375-455C-9EA6-DF929625EA0E}">
        <p15:presenceInfo xmlns:p15="http://schemas.microsoft.com/office/powerpoint/2012/main" userId="19454cf0556ff9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9ACE3-7B39-4B74-84ED-A4C64F4AB89C}"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2D190-BB70-42A5-A45D-F38180CAB9E2}" type="slidenum">
              <a:rPr lang="en-US" smtClean="0"/>
              <a:t>‹#›</a:t>
            </a:fld>
            <a:endParaRPr lang="en-US"/>
          </a:p>
        </p:txBody>
      </p:sp>
    </p:spTree>
    <p:extLst>
      <p:ext uri="{BB962C8B-B14F-4D97-AF65-F5344CB8AC3E}">
        <p14:creationId xmlns:p14="http://schemas.microsoft.com/office/powerpoint/2010/main" val="2387061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F4A2D190-BB70-42A5-A45D-F38180CAB9E2}" type="slidenum">
              <a:rPr lang="en-US" smtClean="0"/>
              <a:t>7</a:t>
            </a:fld>
            <a:endParaRPr lang="en-US"/>
          </a:p>
        </p:txBody>
      </p:sp>
    </p:spTree>
    <p:extLst>
      <p:ext uri="{BB962C8B-B14F-4D97-AF65-F5344CB8AC3E}">
        <p14:creationId xmlns:p14="http://schemas.microsoft.com/office/powerpoint/2010/main" val="2495102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A2D190-BB70-42A5-A45D-F38180CAB9E2}" type="slidenum">
              <a:rPr lang="en-US" smtClean="0"/>
              <a:t>24</a:t>
            </a:fld>
            <a:endParaRPr lang="en-US"/>
          </a:p>
        </p:txBody>
      </p:sp>
    </p:spTree>
    <p:extLst>
      <p:ext uri="{BB962C8B-B14F-4D97-AF65-F5344CB8AC3E}">
        <p14:creationId xmlns:p14="http://schemas.microsoft.com/office/powerpoint/2010/main" val="385720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49BC-8350-B816-B901-8603318339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F50F6-A7B4-D79F-8D16-51B79132BA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0BFE95-5B73-871E-5AA7-3B7F304D8D03}"/>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5" name="Footer Placeholder 4">
            <a:extLst>
              <a:ext uri="{FF2B5EF4-FFF2-40B4-BE49-F238E27FC236}">
                <a16:creationId xmlns:a16="http://schemas.microsoft.com/office/drawing/2014/main" id="{2B02AD44-78B3-A218-54F5-8A1319BA8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191C3-13DB-0033-ED79-F3F62BF34191}"/>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164925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1CA0-4AF9-5EFE-796C-B4130C0022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D33A2-A1AA-0926-057C-FE9EB2A48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D2530-3372-6101-73DD-0A0C87A96EE3}"/>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5" name="Footer Placeholder 4">
            <a:extLst>
              <a:ext uri="{FF2B5EF4-FFF2-40B4-BE49-F238E27FC236}">
                <a16:creationId xmlns:a16="http://schemas.microsoft.com/office/drawing/2014/main" id="{6B34A7B7-E88A-8151-FE8B-BB9CE912F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6B936-81B4-C52C-6932-829EC7D3636C}"/>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126288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7B9702-14D9-D00A-7EFC-1452529EFC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5D72B-9517-9C6E-D8E6-5654B365F5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0468E-7771-BBC6-E350-304F64C58B10}"/>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5" name="Footer Placeholder 4">
            <a:extLst>
              <a:ext uri="{FF2B5EF4-FFF2-40B4-BE49-F238E27FC236}">
                <a16:creationId xmlns:a16="http://schemas.microsoft.com/office/drawing/2014/main" id="{A1256111-8CD6-4041-95A1-E4D9AD703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0208D-16DD-4FBC-A3F9-C360B4F1D8F1}"/>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252552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0669-ECA8-6D43-B2B6-F74D8125A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9F61D-6A58-84B8-B5AF-DC98976DFC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67DE0-6E21-5AA9-D066-2A3A0C3B1E51}"/>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5" name="Footer Placeholder 4">
            <a:extLst>
              <a:ext uri="{FF2B5EF4-FFF2-40B4-BE49-F238E27FC236}">
                <a16:creationId xmlns:a16="http://schemas.microsoft.com/office/drawing/2014/main" id="{B4A1EE68-FD5A-A2F0-E671-56B4F2BB7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0EAAE-BF59-C215-8FF0-6BDB194FDAFF}"/>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285265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E83D-F52A-6847-B0A1-AEA2ACDDF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CFE0C5-0A53-BC25-6601-575F809B0E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1A30BB-D234-9B38-230E-D931E320496E}"/>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5" name="Footer Placeholder 4">
            <a:extLst>
              <a:ext uri="{FF2B5EF4-FFF2-40B4-BE49-F238E27FC236}">
                <a16:creationId xmlns:a16="http://schemas.microsoft.com/office/drawing/2014/main" id="{6CA07E0A-DBF5-11D0-BB5F-CBDD4F1D0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206B8-701C-6263-7E94-C5BAADA5C83C}"/>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256654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3DC9-9350-0B5E-5CD9-23E1DDD43D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4F4F4-C7C0-518F-9B5B-0916A0A4C5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3EED5-0188-A470-C1CA-D1D46D8EFD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5B18E5-EC3D-43ED-76A8-6F0CD4771E03}"/>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6" name="Footer Placeholder 5">
            <a:extLst>
              <a:ext uri="{FF2B5EF4-FFF2-40B4-BE49-F238E27FC236}">
                <a16:creationId xmlns:a16="http://schemas.microsoft.com/office/drawing/2014/main" id="{8322D685-EAB2-B8D6-0889-9DC06B471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BA9426-F21C-4FE4-62C1-370E5CB11418}"/>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54572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E4A3C-F64A-9C4F-5938-36E8D554C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6DD8D3-F24A-9FFF-431F-A42EF1F6DD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20F50E-AF4D-0D73-E490-AC27773B97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2FF67F-D49B-36A8-F664-790968C34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F8464F-B5F9-9DC7-63FA-0946E49D9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B87A6F-540C-05F4-1621-BED43E975818}"/>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8" name="Footer Placeholder 7">
            <a:extLst>
              <a:ext uri="{FF2B5EF4-FFF2-40B4-BE49-F238E27FC236}">
                <a16:creationId xmlns:a16="http://schemas.microsoft.com/office/drawing/2014/main" id="{6EF051A6-CDE4-7E21-115B-6B119F9CD3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08835F-9D3D-C665-5516-6BE1CDBFD7B1}"/>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379308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0ACA-81B6-4485-842B-54336E3888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69F916-5023-392D-D18A-A00F8659BA7E}"/>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4" name="Footer Placeholder 3">
            <a:extLst>
              <a:ext uri="{FF2B5EF4-FFF2-40B4-BE49-F238E27FC236}">
                <a16:creationId xmlns:a16="http://schemas.microsoft.com/office/drawing/2014/main" id="{A186B67F-E480-245F-AA9E-89D4955F38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676EC5-8324-435C-7382-01EC71404600}"/>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374761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B7800E-BB3A-3145-9897-70BD12A10487}"/>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3" name="Footer Placeholder 2">
            <a:extLst>
              <a:ext uri="{FF2B5EF4-FFF2-40B4-BE49-F238E27FC236}">
                <a16:creationId xmlns:a16="http://schemas.microsoft.com/office/drawing/2014/main" id="{5E807DA1-D5AB-F08D-153A-A0029B47D6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A1E1D-EF44-2F8D-12B9-B3F8E05F12EB}"/>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73666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2546-B213-023B-BB66-094AF9026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94DD9B-D835-7267-B40B-B716DCFBFA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778EC7-2C95-B853-F65A-EF5F5A781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BF086-57AF-827D-0E47-2CDFA8DFBA31}"/>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6" name="Footer Placeholder 5">
            <a:extLst>
              <a:ext uri="{FF2B5EF4-FFF2-40B4-BE49-F238E27FC236}">
                <a16:creationId xmlns:a16="http://schemas.microsoft.com/office/drawing/2014/main" id="{CF510F31-859B-A094-A4D6-2BBFFCAEA7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5D60E-42BD-F4B4-CD29-7CD3F6340425}"/>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427048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39A5-C5FD-B5F4-FFE4-B2BDD21BD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12999F-1794-6276-2C50-AF759CA97A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B19147-DBA1-3C2C-CD10-0D1B9F0B2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A25A9-4E51-F3CC-E03C-C0FC84273E86}"/>
              </a:ext>
            </a:extLst>
          </p:cNvPr>
          <p:cNvSpPr>
            <a:spLocks noGrp="1"/>
          </p:cNvSpPr>
          <p:nvPr>
            <p:ph type="dt" sz="half" idx="10"/>
          </p:nvPr>
        </p:nvSpPr>
        <p:spPr/>
        <p:txBody>
          <a:bodyPr/>
          <a:lstStyle/>
          <a:p>
            <a:fld id="{6C08C77F-5559-4241-90F1-094E92463610}" type="datetimeFigureOut">
              <a:rPr lang="en-US" smtClean="0"/>
              <a:t>4/2/2025</a:t>
            </a:fld>
            <a:endParaRPr lang="en-US"/>
          </a:p>
        </p:txBody>
      </p:sp>
      <p:sp>
        <p:nvSpPr>
          <p:cNvPr id="6" name="Footer Placeholder 5">
            <a:extLst>
              <a:ext uri="{FF2B5EF4-FFF2-40B4-BE49-F238E27FC236}">
                <a16:creationId xmlns:a16="http://schemas.microsoft.com/office/drawing/2014/main" id="{184A728E-E182-DE70-4F01-E6B5F6FFF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841FD-1E31-2D19-8A4E-C87316742B55}"/>
              </a:ext>
            </a:extLst>
          </p:cNvPr>
          <p:cNvSpPr>
            <a:spLocks noGrp="1"/>
          </p:cNvSpPr>
          <p:nvPr>
            <p:ph type="sldNum" sz="quarter" idx="12"/>
          </p:nvPr>
        </p:nvSpPr>
        <p:spPr/>
        <p:txBody>
          <a:bodyPr/>
          <a:lstStyle/>
          <a:p>
            <a:fld id="{2E7848FB-6153-4EEF-B0AF-C9456D795239}" type="slidenum">
              <a:rPr lang="en-US" smtClean="0"/>
              <a:t>‹#›</a:t>
            </a:fld>
            <a:endParaRPr lang="en-US"/>
          </a:p>
        </p:txBody>
      </p:sp>
    </p:spTree>
    <p:extLst>
      <p:ext uri="{BB962C8B-B14F-4D97-AF65-F5344CB8AC3E}">
        <p14:creationId xmlns:p14="http://schemas.microsoft.com/office/powerpoint/2010/main" val="246366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BACDCE-8CEA-6822-8FE3-9831FC6D3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99F1CC-FF29-7287-B9BB-37CA138D3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F0B26-8BBC-DCCD-175B-84A276E5B6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8C77F-5559-4241-90F1-094E92463610}" type="datetimeFigureOut">
              <a:rPr lang="en-US" smtClean="0"/>
              <a:t>4/2/2025</a:t>
            </a:fld>
            <a:endParaRPr lang="en-US"/>
          </a:p>
        </p:txBody>
      </p:sp>
      <p:sp>
        <p:nvSpPr>
          <p:cNvPr id="5" name="Footer Placeholder 4">
            <a:extLst>
              <a:ext uri="{FF2B5EF4-FFF2-40B4-BE49-F238E27FC236}">
                <a16:creationId xmlns:a16="http://schemas.microsoft.com/office/drawing/2014/main" id="{7176EFAC-EF0C-28A5-0799-227EACB32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D9B57F-4806-4371-9A14-2A52DB549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848FB-6153-4EEF-B0AF-C9456D795239}" type="slidenum">
              <a:rPr lang="en-US" smtClean="0"/>
              <a:t>‹#›</a:t>
            </a:fld>
            <a:endParaRPr lang="en-US"/>
          </a:p>
        </p:txBody>
      </p:sp>
    </p:spTree>
    <p:extLst>
      <p:ext uri="{BB962C8B-B14F-4D97-AF65-F5344CB8AC3E}">
        <p14:creationId xmlns:p14="http://schemas.microsoft.com/office/powerpoint/2010/main" val="375890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xpl/conhome/6628027/proceed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304C505-3A1B-CC64-F5F2-191538313C6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709" r="13709"/>
          <a:stretch>
            <a:fillRect/>
          </a:stretch>
        </p:blipFill>
        <p:spPr>
          <a:xfrm>
            <a:off x="6638925" y="987425"/>
            <a:ext cx="4716463" cy="4873625"/>
          </a:xfrm>
        </p:spPr>
      </p:pic>
      <p:sp>
        <p:nvSpPr>
          <p:cNvPr id="4" name="Text Placeholder 3">
            <a:extLst>
              <a:ext uri="{FF2B5EF4-FFF2-40B4-BE49-F238E27FC236}">
                <a16:creationId xmlns:a16="http://schemas.microsoft.com/office/drawing/2014/main" id="{71E61462-56B1-1E65-5A5C-E1847337DEF5}"/>
              </a:ext>
            </a:extLst>
          </p:cNvPr>
          <p:cNvSpPr>
            <a:spLocks noGrp="1"/>
          </p:cNvSpPr>
          <p:nvPr>
            <p:ph type="body" sz="half" idx="2"/>
          </p:nvPr>
        </p:nvSpPr>
        <p:spPr>
          <a:xfrm>
            <a:off x="437322" y="536713"/>
            <a:ext cx="5744817" cy="5814391"/>
          </a:xfrm>
        </p:spPr>
        <p:txBody>
          <a:bodyPr>
            <a:normAutofit lnSpcReduction="10000"/>
          </a:bodyPr>
          <a:lstStyle/>
          <a:p>
            <a:endParaRPr lang="en-US" sz="5400" dirty="0"/>
          </a:p>
          <a:p>
            <a:pPr algn="ctr"/>
            <a:endParaRPr lang="en-US" sz="5400" dirty="0"/>
          </a:p>
          <a:p>
            <a:pPr algn="ctr"/>
            <a:r>
              <a:rPr lang="en-US" sz="5400" dirty="0"/>
              <a:t>CARPOOL     MANAGEMENT</a:t>
            </a:r>
          </a:p>
          <a:p>
            <a:r>
              <a:rPr lang="en-US" sz="5400" dirty="0"/>
              <a:t>         SYSTEM</a:t>
            </a:r>
          </a:p>
          <a:p>
            <a:endParaRPr lang="en-US" sz="5400" dirty="0"/>
          </a:p>
          <a:p>
            <a:pPr algn="r"/>
            <a:r>
              <a:rPr lang="en-US" sz="2000" dirty="0"/>
              <a:t> </a:t>
            </a:r>
          </a:p>
          <a:p>
            <a:pPr algn="r"/>
            <a:r>
              <a:rPr lang="en-US" sz="2000" dirty="0"/>
              <a:t>RIYA.S.MENON</a:t>
            </a:r>
          </a:p>
        </p:txBody>
      </p:sp>
    </p:spTree>
    <p:extLst>
      <p:ext uri="{BB962C8B-B14F-4D97-AF65-F5344CB8AC3E}">
        <p14:creationId xmlns:p14="http://schemas.microsoft.com/office/powerpoint/2010/main" val="3069052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8E97-84E0-A189-F00D-DEE1D408B2FE}"/>
              </a:ext>
            </a:extLst>
          </p:cNvPr>
          <p:cNvSpPr>
            <a:spLocks noGrp="1"/>
          </p:cNvSpPr>
          <p:nvPr>
            <p:ph type="title"/>
          </p:nvPr>
        </p:nvSpPr>
        <p:spPr>
          <a:xfrm>
            <a:off x="151287" y="365126"/>
            <a:ext cx="9399113" cy="315912"/>
          </a:xfrm>
        </p:spPr>
        <p:txBody>
          <a:bodyPr>
            <a:normAutofit fontScale="90000"/>
          </a:bodyPr>
          <a:lstStyle/>
          <a:p>
            <a:r>
              <a:rPr lang="en-US" u="sng" dirty="0"/>
              <a:t>ARCHITECTURAL DIAGRAM</a:t>
            </a:r>
          </a:p>
        </p:txBody>
      </p:sp>
      <p:pic>
        <p:nvPicPr>
          <p:cNvPr id="41" name="Content Placeholder 40">
            <a:extLst>
              <a:ext uri="{FF2B5EF4-FFF2-40B4-BE49-F238E27FC236}">
                <a16:creationId xmlns:a16="http://schemas.microsoft.com/office/drawing/2014/main" id="{70DF7B97-CAC6-23ED-2BE2-E788624C6888}"/>
              </a:ext>
            </a:extLst>
          </p:cNvPr>
          <p:cNvPicPr>
            <a:picLocks noGrp="1" noChangeAspect="1"/>
          </p:cNvPicPr>
          <p:nvPr>
            <p:ph idx="1"/>
          </p:nvPr>
        </p:nvPicPr>
        <p:blipFill>
          <a:blip r:embed="rId2"/>
          <a:stretch>
            <a:fillRect/>
          </a:stretch>
        </p:blipFill>
        <p:spPr>
          <a:xfrm>
            <a:off x="151287" y="1033353"/>
            <a:ext cx="11889425" cy="5039456"/>
          </a:xfrm>
        </p:spPr>
      </p:pic>
    </p:spTree>
    <p:extLst>
      <p:ext uri="{BB962C8B-B14F-4D97-AF65-F5344CB8AC3E}">
        <p14:creationId xmlns:p14="http://schemas.microsoft.com/office/powerpoint/2010/main" val="111630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3075-4555-F5F2-6F2C-33FA042F5734}"/>
              </a:ext>
            </a:extLst>
          </p:cNvPr>
          <p:cNvSpPr>
            <a:spLocks noGrp="1"/>
          </p:cNvSpPr>
          <p:nvPr>
            <p:ph type="title"/>
          </p:nvPr>
        </p:nvSpPr>
        <p:spPr>
          <a:xfrm>
            <a:off x="233680" y="100965"/>
            <a:ext cx="9824720" cy="634531"/>
          </a:xfrm>
        </p:spPr>
        <p:txBody>
          <a:bodyPr>
            <a:normAutofit fontScale="90000"/>
          </a:bodyPr>
          <a:lstStyle/>
          <a:p>
            <a:r>
              <a:rPr lang="en-US" u="sng" dirty="0"/>
              <a:t>MODULES</a:t>
            </a:r>
          </a:p>
        </p:txBody>
      </p:sp>
      <p:sp>
        <p:nvSpPr>
          <p:cNvPr id="3" name="Content Placeholder 2">
            <a:extLst>
              <a:ext uri="{FF2B5EF4-FFF2-40B4-BE49-F238E27FC236}">
                <a16:creationId xmlns:a16="http://schemas.microsoft.com/office/drawing/2014/main" id="{2F0AA3AE-C9A5-BB3D-0F61-31168744071B}"/>
              </a:ext>
            </a:extLst>
          </p:cNvPr>
          <p:cNvSpPr>
            <a:spLocks noGrp="1"/>
          </p:cNvSpPr>
          <p:nvPr>
            <p:ph idx="1"/>
          </p:nvPr>
        </p:nvSpPr>
        <p:spPr>
          <a:xfrm>
            <a:off x="233680" y="735496"/>
            <a:ext cx="11724640" cy="5858344"/>
          </a:xfrm>
        </p:spPr>
        <p:txBody>
          <a:bodyPr>
            <a:normAutofit fontScale="85000" lnSpcReduction="20000"/>
          </a:bodyPr>
          <a:lstStyle/>
          <a:p>
            <a:pPr marL="0" indent="0">
              <a:buNone/>
            </a:pPr>
            <a:r>
              <a:rPr lang="en-US" sz="1900" b="1" u="sng" dirty="0"/>
              <a:t>User Management Module</a:t>
            </a:r>
          </a:p>
          <a:p>
            <a:pPr marL="0" indent="0">
              <a:buNone/>
            </a:pPr>
            <a:r>
              <a:rPr lang="en-US" sz="1900" dirty="0"/>
              <a:t>Description: </a:t>
            </a:r>
            <a:r>
              <a:rPr lang="en-US" sz="1900" dirty="0">
                <a:solidFill>
                  <a:schemeClr val="accent5"/>
                </a:solidFill>
              </a:rPr>
              <a:t>Handles user registration, login</a:t>
            </a:r>
          </a:p>
          <a:p>
            <a:pPr marL="0" indent="0">
              <a:buNone/>
            </a:pPr>
            <a:r>
              <a:rPr lang="en-US" sz="1900" dirty="0"/>
              <a:t>Features:</a:t>
            </a:r>
          </a:p>
          <a:p>
            <a:pPr>
              <a:buFont typeface="Wingdings" panose="05000000000000000000" pitchFamily="2" charset="2"/>
              <a:buChar char="q"/>
            </a:pPr>
            <a:r>
              <a:rPr lang="en-US" sz="1900" dirty="0">
                <a:solidFill>
                  <a:schemeClr val="accent5"/>
                </a:solidFill>
              </a:rPr>
              <a:t>User Sign-up/Log-in by email</a:t>
            </a:r>
          </a:p>
          <a:p>
            <a:pPr>
              <a:buFont typeface="Wingdings" panose="05000000000000000000" pitchFamily="2" charset="2"/>
              <a:buChar char="q"/>
            </a:pPr>
            <a:r>
              <a:rPr lang="en-US" sz="1900" dirty="0">
                <a:solidFill>
                  <a:schemeClr val="accent5"/>
                </a:solidFill>
              </a:rPr>
              <a:t>User Profile Management - change password</a:t>
            </a:r>
          </a:p>
          <a:p>
            <a:pPr>
              <a:buFont typeface="Wingdings" panose="05000000000000000000" pitchFamily="2" charset="2"/>
              <a:buChar char="q"/>
            </a:pPr>
            <a:r>
              <a:rPr lang="en-US" sz="1900" dirty="0">
                <a:solidFill>
                  <a:schemeClr val="accent5"/>
                </a:solidFill>
              </a:rPr>
              <a:t>Role-Based Access Control - User, Driver, Admin</a:t>
            </a:r>
          </a:p>
          <a:p>
            <a:pPr>
              <a:buFont typeface="Wingdings" panose="05000000000000000000" pitchFamily="2" charset="2"/>
              <a:buChar char="q"/>
            </a:pPr>
            <a:r>
              <a:rPr lang="en-US" sz="1900" dirty="0">
                <a:solidFill>
                  <a:schemeClr val="accent5"/>
                </a:solidFill>
              </a:rPr>
              <a:t>Password Recovery and Authentication</a:t>
            </a:r>
          </a:p>
          <a:p>
            <a:pPr marL="0" indent="0">
              <a:buNone/>
            </a:pPr>
            <a:r>
              <a:rPr lang="en-US" sz="1900" b="1" u="sng" dirty="0"/>
              <a:t>Driver Management Module</a:t>
            </a:r>
          </a:p>
          <a:p>
            <a:pPr marL="0" indent="0">
              <a:buNone/>
            </a:pPr>
            <a:r>
              <a:rPr lang="en-US" sz="1900" dirty="0"/>
              <a:t>Description: </a:t>
            </a:r>
            <a:r>
              <a:rPr lang="en-US" sz="1900" dirty="0">
                <a:solidFill>
                  <a:schemeClr val="accent5"/>
                </a:solidFill>
              </a:rPr>
              <a:t>This handles the registration of drivers, vehicle details of the drivers, and verification of the drivers.</a:t>
            </a:r>
          </a:p>
          <a:p>
            <a:pPr marL="0" indent="0">
              <a:buNone/>
            </a:pPr>
            <a:r>
              <a:rPr lang="en-US" sz="1900" dirty="0"/>
              <a:t>Features:</a:t>
            </a:r>
          </a:p>
          <a:p>
            <a:pPr>
              <a:buFont typeface="Wingdings" panose="05000000000000000000" pitchFamily="2" charset="2"/>
              <a:buChar char="q"/>
            </a:pPr>
            <a:r>
              <a:rPr lang="en-US" sz="1900" dirty="0">
                <a:solidFill>
                  <a:schemeClr val="accent5"/>
                </a:solidFill>
              </a:rPr>
              <a:t>Driver Application Form and Verification of Drivers with Background Checks, Document Uploading</a:t>
            </a:r>
          </a:p>
          <a:p>
            <a:pPr>
              <a:buFont typeface="Wingdings" panose="05000000000000000000" pitchFamily="2" charset="2"/>
              <a:buChar char="q"/>
            </a:pPr>
            <a:r>
              <a:rPr lang="en-US" sz="1900" dirty="0">
                <a:solidFill>
                  <a:schemeClr val="accent5"/>
                </a:solidFill>
              </a:rPr>
              <a:t>Vehicle Registration Details, Insurance Details and Service History</a:t>
            </a:r>
          </a:p>
          <a:p>
            <a:pPr>
              <a:buFont typeface="Wingdings" panose="05000000000000000000" pitchFamily="2" charset="2"/>
              <a:buChar char="q"/>
            </a:pPr>
            <a:r>
              <a:rPr lang="en-US" sz="1900" dirty="0">
                <a:solidFill>
                  <a:schemeClr val="accent5"/>
                </a:solidFill>
              </a:rPr>
              <a:t>Driver Rating and Feedback from Passengers</a:t>
            </a:r>
          </a:p>
          <a:p>
            <a:pPr marL="0" indent="0">
              <a:buNone/>
            </a:pPr>
            <a:r>
              <a:rPr lang="en-US" sz="2000" b="1" u="sng" dirty="0"/>
              <a:t>Passenger Management Module</a:t>
            </a:r>
          </a:p>
          <a:p>
            <a:pPr marL="0" indent="0">
              <a:buNone/>
            </a:pPr>
            <a:r>
              <a:rPr lang="en-US" sz="2000" dirty="0"/>
              <a:t>Description: </a:t>
            </a:r>
            <a:r>
              <a:rPr lang="en-US" sz="2000" dirty="0">
                <a:solidFill>
                  <a:schemeClr val="accent5"/>
                </a:solidFill>
              </a:rPr>
              <a:t>Handles passenger registration, ride booking and feedback.</a:t>
            </a:r>
          </a:p>
          <a:p>
            <a:pPr marL="0" indent="0">
              <a:buNone/>
            </a:pPr>
            <a:r>
              <a:rPr lang="en-US" sz="2000" dirty="0"/>
              <a:t>Features:</a:t>
            </a:r>
          </a:p>
          <a:p>
            <a:pPr>
              <a:buFont typeface="Wingdings" panose="05000000000000000000" pitchFamily="2" charset="2"/>
              <a:buChar char="q"/>
            </a:pPr>
            <a:r>
              <a:rPr lang="en-US" sz="2000" dirty="0">
                <a:solidFill>
                  <a:schemeClr val="accent5"/>
                </a:solidFill>
              </a:rPr>
              <a:t>Ride Search and Booking (search for rides, book rides)</a:t>
            </a:r>
          </a:p>
          <a:p>
            <a:pPr>
              <a:buFont typeface="Wingdings" panose="05000000000000000000" pitchFamily="2" charset="2"/>
              <a:buChar char="q"/>
            </a:pPr>
            <a:r>
              <a:rPr lang="en-US" sz="2000" dirty="0">
                <a:solidFill>
                  <a:schemeClr val="accent5"/>
                </a:solidFill>
              </a:rPr>
              <a:t>Ride History (view past rides)</a:t>
            </a:r>
          </a:p>
          <a:p>
            <a:pPr>
              <a:buFont typeface="Wingdings" panose="05000000000000000000" pitchFamily="2" charset="2"/>
              <a:buChar char="q"/>
            </a:pPr>
            <a:r>
              <a:rPr lang="en-US" sz="2000" dirty="0">
                <a:solidFill>
                  <a:schemeClr val="accent5"/>
                </a:solidFill>
              </a:rPr>
              <a:t>Passenger Rating and Feedback – for drivers</a:t>
            </a:r>
          </a:p>
          <a:p>
            <a:pPr marL="0" indent="0">
              <a:buNone/>
            </a:pPr>
            <a:endParaRPr lang="en-US" sz="1900" dirty="0">
              <a:solidFill>
                <a:schemeClr val="accent5"/>
              </a:solidFill>
            </a:endParaRPr>
          </a:p>
          <a:p>
            <a:endParaRPr lang="en-US" dirty="0"/>
          </a:p>
          <a:p>
            <a:endParaRPr lang="en-US" dirty="0"/>
          </a:p>
        </p:txBody>
      </p:sp>
    </p:spTree>
    <p:extLst>
      <p:ext uri="{BB962C8B-B14F-4D97-AF65-F5344CB8AC3E}">
        <p14:creationId xmlns:p14="http://schemas.microsoft.com/office/powerpoint/2010/main" val="269949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DD2EF-48C1-D92B-B70F-9BCA58D07155}"/>
              </a:ext>
            </a:extLst>
          </p:cNvPr>
          <p:cNvSpPr>
            <a:spLocks noGrp="1"/>
          </p:cNvSpPr>
          <p:nvPr>
            <p:ph idx="1"/>
          </p:nvPr>
        </p:nvSpPr>
        <p:spPr>
          <a:xfrm>
            <a:off x="121920" y="284480"/>
            <a:ext cx="11231880" cy="5892483"/>
          </a:xfrm>
        </p:spPr>
        <p:txBody>
          <a:bodyPr>
            <a:normAutofit/>
          </a:bodyPr>
          <a:lstStyle/>
          <a:p>
            <a:pPr marL="0" indent="0">
              <a:buNone/>
            </a:pPr>
            <a:r>
              <a:rPr lang="en-US" b="1" u="sng" dirty="0"/>
              <a:t>Payment Management Module</a:t>
            </a:r>
          </a:p>
          <a:p>
            <a:pPr marL="0" indent="0">
              <a:buNone/>
            </a:pPr>
            <a:r>
              <a:rPr lang="en-US" dirty="0"/>
              <a:t>Description</a:t>
            </a:r>
            <a:r>
              <a:rPr lang="en-US" dirty="0">
                <a:solidFill>
                  <a:schemeClr val="accent5"/>
                </a:solidFill>
              </a:rPr>
              <a:t>: Handles payment processing, </a:t>
            </a:r>
          </a:p>
          <a:p>
            <a:pPr marL="0" indent="0">
              <a:buNone/>
            </a:pPr>
            <a:r>
              <a:rPr lang="en-US" dirty="0"/>
              <a:t>Features:</a:t>
            </a:r>
          </a:p>
          <a:p>
            <a:pPr>
              <a:buFont typeface="Wingdings" panose="05000000000000000000" pitchFamily="2" charset="2"/>
              <a:buChar char="q"/>
            </a:pPr>
            <a:r>
              <a:rPr lang="en-US" dirty="0">
                <a:solidFill>
                  <a:schemeClr val="accent5"/>
                </a:solidFill>
              </a:rPr>
              <a:t>Payment Processing: Integration with payment gateways</a:t>
            </a:r>
          </a:p>
          <a:p>
            <a:pPr marL="0" indent="0">
              <a:buNone/>
            </a:pPr>
            <a:r>
              <a:rPr lang="en-US" b="1" u="sng" dirty="0"/>
              <a:t>Safety and Security Module</a:t>
            </a:r>
          </a:p>
          <a:p>
            <a:pPr marL="0" indent="0">
              <a:buNone/>
            </a:pPr>
            <a:r>
              <a:rPr lang="en-US" dirty="0"/>
              <a:t>Description: </a:t>
            </a:r>
            <a:r>
              <a:rPr lang="en-US" dirty="0">
                <a:solidFill>
                  <a:schemeClr val="accent5"/>
                </a:solidFill>
              </a:rPr>
              <a:t>Ensures user safety and data security.</a:t>
            </a:r>
          </a:p>
          <a:p>
            <a:pPr marL="0" indent="0">
              <a:buNone/>
            </a:pPr>
            <a:r>
              <a:rPr lang="en-US" dirty="0"/>
              <a:t>Features:</a:t>
            </a:r>
          </a:p>
          <a:p>
            <a:pPr>
              <a:buFont typeface="Wingdings" panose="05000000000000000000" pitchFamily="2" charset="2"/>
              <a:buChar char="q"/>
            </a:pPr>
            <a:r>
              <a:rPr lang="en-US" dirty="0">
                <a:solidFill>
                  <a:schemeClr val="accent5"/>
                </a:solidFill>
              </a:rPr>
              <a:t>Driver and Passenger Verification: Identity and background checks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90057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B63B-9B05-BB1A-FEFB-0877DFED33B4}"/>
              </a:ext>
            </a:extLst>
          </p:cNvPr>
          <p:cNvSpPr>
            <a:spLocks noGrp="1"/>
          </p:cNvSpPr>
          <p:nvPr>
            <p:ph type="title"/>
          </p:nvPr>
        </p:nvSpPr>
        <p:spPr>
          <a:xfrm>
            <a:off x="180975" y="133351"/>
            <a:ext cx="11172825" cy="466724"/>
          </a:xfrm>
        </p:spPr>
        <p:txBody>
          <a:bodyPr>
            <a:normAutofit fontScale="90000"/>
          </a:bodyPr>
          <a:lstStyle/>
          <a:p>
            <a:r>
              <a:rPr lang="en-US" u="sng" dirty="0"/>
              <a:t>PROJECT MODULE EXPLANATION</a:t>
            </a:r>
          </a:p>
        </p:txBody>
      </p:sp>
      <p:sp>
        <p:nvSpPr>
          <p:cNvPr id="3" name="Content Placeholder 2">
            <a:extLst>
              <a:ext uri="{FF2B5EF4-FFF2-40B4-BE49-F238E27FC236}">
                <a16:creationId xmlns:a16="http://schemas.microsoft.com/office/drawing/2014/main" id="{8FAD4FFE-C696-4A16-2398-D98B21EF1246}"/>
              </a:ext>
            </a:extLst>
          </p:cNvPr>
          <p:cNvSpPr>
            <a:spLocks noGrp="1"/>
          </p:cNvSpPr>
          <p:nvPr>
            <p:ph idx="1"/>
          </p:nvPr>
        </p:nvSpPr>
        <p:spPr>
          <a:xfrm>
            <a:off x="180975" y="600075"/>
            <a:ext cx="11830050" cy="6124574"/>
          </a:xfrm>
        </p:spPr>
        <p:txBody>
          <a:bodyPr>
            <a:normAutofit/>
          </a:bodyPr>
          <a:lstStyle/>
          <a:p>
            <a:pPr marL="0" indent="0">
              <a:buNone/>
            </a:pPr>
            <a:r>
              <a:rPr lang="en-US" sz="1800" dirty="0"/>
              <a:t>User Management Module</a:t>
            </a:r>
          </a:p>
          <a:p>
            <a:pPr marL="0" indent="0">
              <a:buNone/>
            </a:pPr>
            <a:r>
              <a:rPr lang="en-US" sz="1800" dirty="0">
                <a:solidFill>
                  <a:schemeClr val="accent1"/>
                </a:solidFill>
              </a:rPr>
              <a:t>The User Management Module facilitates user registration and login via email, allowing users to create and manage their accounts securely. It includes profile management for changing passwords, role-based access control to ensure appropriate permissions for Users, Drivers, and Admins, and a password recovery feature for account security. This module ensures a seamless and secure user experience within the Carpool Management System</a:t>
            </a:r>
            <a:r>
              <a:rPr lang="en-US" sz="1800" dirty="0"/>
              <a:t>.</a:t>
            </a:r>
          </a:p>
          <a:p>
            <a:pPr marL="0" indent="0">
              <a:buNone/>
            </a:pPr>
            <a:r>
              <a:rPr lang="en-US" sz="1800" dirty="0"/>
              <a:t>Driver Management Module</a:t>
            </a:r>
          </a:p>
          <a:p>
            <a:pPr marL="0" indent="0">
              <a:buNone/>
            </a:pPr>
            <a:r>
              <a:rPr lang="en-US" sz="1800" dirty="0">
                <a:solidFill>
                  <a:schemeClr val="accent1"/>
                </a:solidFill>
              </a:rPr>
              <a:t>The Driver Management Module handles driver registration, including an application form, background checks, and document uploads for verification. It allows for vehicle registration details, insurance information, and service history tracking. Additionally, it features a driver rating and feedback system from passengers, promoting accountability and service quality within the Carpool Management System.</a:t>
            </a:r>
          </a:p>
          <a:p>
            <a:pPr marL="0" indent="0">
              <a:buNone/>
            </a:pPr>
            <a:r>
              <a:rPr lang="en-US" sz="1800" dirty="0"/>
              <a:t>Passenger Management Module</a:t>
            </a:r>
            <a:endParaRPr lang="en-US" sz="1800" dirty="0">
              <a:solidFill>
                <a:schemeClr val="accent1"/>
              </a:solidFill>
            </a:endParaRPr>
          </a:p>
          <a:p>
            <a:pPr marL="0" indent="0">
              <a:buNone/>
            </a:pPr>
            <a:r>
              <a:rPr lang="en-US" sz="1800" dirty="0">
                <a:solidFill>
                  <a:schemeClr val="accent1"/>
                </a:solidFill>
              </a:rPr>
              <a:t>The Passenger Management Module manages passenger registration, enabling users to search for and book rides efficiently. It includes features for viewing ride history, allowing passengers to track their past journeys. Additionally, it incorporates a rating and feedback system for passengers to evaluate drivers, promoting accountability and enhancing service quality within the Carpool Management System.</a:t>
            </a:r>
          </a:p>
          <a:p>
            <a:pPr marL="0" indent="0">
              <a:buNone/>
            </a:pPr>
            <a:r>
              <a:rPr lang="en-US" sz="1800" dirty="0"/>
              <a:t>Payment Management Module</a:t>
            </a:r>
            <a:endParaRPr lang="en-US" sz="1800" dirty="0">
              <a:solidFill>
                <a:schemeClr val="accent1"/>
              </a:solidFill>
            </a:endParaRPr>
          </a:p>
          <a:p>
            <a:pPr marL="0" indent="0">
              <a:buNone/>
            </a:pPr>
            <a:r>
              <a:rPr lang="en-US" sz="1800" dirty="0">
                <a:solidFill>
                  <a:schemeClr val="accent1"/>
                </a:solidFill>
              </a:rPr>
              <a:t>The Payment Management Module facilitates secure payment processing within the Carpool Management System. It integrates with various payment gateways to enable smooth transactions for ride bookings, ensuring that payments are processed efficiently and securely. This module helps maintain financial accuracy and enhances the overall user experience by providing reliable payment options.</a:t>
            </a:r>
          </a:p>
        </p:txBody>
      </p:sp>
    </p:spTree>
    <p:extLst>
      <p:ext uri="{BB962C8B-B14F-4D97-AF65-F5344CB8AC3E}">
        <p14:creationId xmlns:p14="http://schemas.microsoft.com/office/powerpoint/2010/main" val="213748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566E-9C07-7188-59DF-658C50DC7A50}"/>
              </a:ext>
            </a:extLst>
          </p:cNvPr>
          <p:cNvSpPr>
            <a:spLocks noGrp="1"/>
          </p:cNvSpPr>
          <p:nvPr>
            <p:ph type="title"/>
          </p:nvPr>
        </p:nvSpPr>
        <p:spPr>
          <a:xfrm>
            <a:off x="171450" y="133351"/>
            <a:ext cx="11849100" cy="547686"/>
          </a:xfrm>
        </p:spPr>
        <p:txBody>
          <a:bodyPr>
            <a:normAutofit fontScale="90000"/>
          </a:bodyPr>
          <a:lstStyle/>
          <a:p>
            <a:r>
              <a:rPr lang="en-US" u="sng" dirty="0"/>
              <a:t>PROJECT MODULE EXPLANATION</a:t>
            </a:r>
          </a:p>
        </p:txBody>
      </p:sp>
      <p:sp>
        <p:nvSpPr>
          <p:cNvPr id="3" name="Content Placeholder 2">
            <a:extLst>
              <a:ext uri="{FF2B5EF4-FFF2-40B4-BE49-F238E27FC236}">
                <a16:creationId xmlns:a16="http://schemas.microsoft.com/office/drawing/2014/main" id="{EBD3A175-B1A2-96BF-DA5B-D8E685E15D94}"/>
              </a:ext>
            </a:extLst>
          </p:cNvPr>
          <p:cNvSpPr>
            <a:spLocks noGrp="1"/>
          </p:cNvSpPr>
          <p:nvPr>
            <p:ph idx="1"/>
          </p:nvPr>
        </p:nvSpPr>
        <p:spPr>
          <a:xfrm>
            <a:off x="171449" y="790575"/>
            <a:ext cx="11849099" cy="5934074"/>
          </a:xfrm>
        </p:spPr>
        <p:txBody>
          <a:bodyPr>
            <a:normAutofit/>
          </a:bodyPr>
          <a:lstStyle/>
          <a:p>
            <a:pPr marL="0" indent="0">
              <a:buNone/>
            </a:pPr>
            <a:r>
              <a:rPr lang="en-US" sz="1800" b="1" u="sng" dirty="0"/>
              <a:t>Safety and Security Module</a:t>
            </a:r>
            <a:endParaRPr lang="en-US" sz="1800" dirty="0"/>
          </a:p>
          <a:p>
            <a:pPr marL="0" indent="0">
              <a:buNone/>
            </a:pPr>
            <a:r>
              <a:rPr lang="en-US" sz="1800" dirty="0">
                <a:solidFill>
                  <a:schemeClr val="accent1"/>
                </a:solidFill>
              </a:rPr>
              <a:t>The Safety and Security Module is designed to ensure user safety and protect data within the Carpool Management System. It includes features for driver and passenger verification, implementing identity and background checks to enhance trust and security. This module helps create a safer environment for all users by confirming the authenticity of drivers and passengers before rides.</a:t>
            </a:r>
          </a:p>
        </p:txBody>
      </p:sp>
    </p:spTree>
    <p:extLst>
      <p:ext uri="{BB962C8B-B14F-4D97-AF65-F5344CB8AC3E}">
        <p14:creationId xmlns:p14="http://schemas.microsoft.com/office/powerpoint/2010/main" val="1472346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0508-8BD1-5F10-C4E6-15906FBEF2CE}"/>
              </a:ext>
            </a:extLst>
          </p:cNvPr>
          <p:cNvSpPr>
            <a:spLocks noGrp="1"/>
          </p:cNvSpPr>
          <p:nvPr>
            <p:ph type="title"/>
          </p:nvPr>
        </p:nvSpPr>
        <p:spPr>
          <a:xfrm>
            <a:off x="266699" y="152400"/>
            <a:ext cx="11610975" cy="528637"/>
          </a:xfrm>
        </p:spPr>
        <p:txBody>
          <a:bodyPr>
            <a:normAutofit fontScale="90000"/>
          </a:bodyPr>
          <a:lstStyle/>
          <a:p>
            <a:r>
              <a:rPr lang="en-US" u="sng" dirty="0"/>
              <a:t>Screenshots</a:t>
            </a:r>
          </a:p>
        </p:txBody>
      </p:sp>
      <p:sp>
        <p:nvSpPr>
          <p:cNvPr id="3" name="Content Placeholder 2">
            <a:extLst>
              <a:ext uri="{FF2B5EF4-FFF2-40B4-BE49-F238E27FC236}">
                <a16:creationId xmlns:a16="http://schemas.microsoft.com/office/drawing/2014/main" id="{B6E9916E-E258-73F8-88CC-5EB1DB151B33}"/>
              </a:ext>
            </a:extLst>
          </p:cNvPr>
          <p:cNvSpPr>
            <a:spLocks noGrp="1"/>
          </p:cNvSpPr>
          <p:nvPr>
            <p:ph idx="1"/>
          </p:nvPr>
        </p:nvSpPr>
        <p:spPr>
          <a:xfrm>
            <a:off x="266699" y="681036"/>
            <a:ext cx="11658602" cy="5948363"/>
          </a:xfrm>
        </p:spPr>
        <p:txBody>
          <a:bodyPr/>
          <a:lstStyle/>
          <a:p>
            <a:pPr marL="0" indent="0">
              <a:buNone/>
            </a:pPr>
            <a:r>
              <a:rPr lang="en-US" dirty="0"/>
              <a:t>HOME PAGE</a:t>
            </a:r>
          </a:p>
          <a:p>
            <a:endParaRPr lang="en-US" dirty="0"/>
          </a:p>
        </p:txBody>
      </p:sp>
      <p:pic>
        <p:nvPicPr>
          <p:cNvPr id="5" name="Picture 4">
            <a:extLst>
              <a:ext uri="{FF2B5EF4-FFF2-40B4-BE49-F238E27FC236}">
                <a16:creationId xmlns:a16="http://schemas.microsoft.com/office/drawing/2014/main" id="{59CF6F1D-D2E5-A519-9B3E-9532B0431A86}"/>
              </a:ext>
            </a:extLst>
          </p:cNvPr>
          <p:cNvPicPr>
            <a:picLocks noChangeAspect="1"/>
          </p:cNvPicPr>
          <p:nvPr/>
        </p:nvPicPr>
        <p:blipFill>
          <a:blip r:embed="rId2"/>
          <a:stretch>
            <a:fillRect/>
          </a:stretch>
        </p:blipFill>
        <p:spPr>
          <a:xfrm>
            <a:off x="248018" y="1266826"/>
            <a:ext cx="10781932" cy="4974978"/>
          </a:xfrm>
          <a:prstGeom prst="rect">
            <a:avLst/>
          </a:prstGeom>
        </p:spPr>
      </p:pic>
    </p:spTree>
    <p:extLst>
      <p:ext uri="{BB962C8B-B14F-4D97-AF65-F5344CB8AC3E}">
        <p14:creationId xmlns:p14="http://schemas.microsoft.com/office/powerpoint/2010/main" val="126700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86DC-7CEE-D8AA-325F-7E9A9F9C3566}"/>
              </a:ext>
            </a:extLst>
          </p:cNvPr>
          <p:cNvSpPr>
            <a:spLocks noGrp="1"/>
          </p:cNvSpPr>
          <p:nvPr>
            <p:ph type="title"/>
          </p:nvPr>
        </p:nvSpPr>
        <p:spPr>
          <a:xfrm>
            <a:off x="257175" y="365126"/>
            <a:ext cx="11096625" cy="315912"/>
          </a:xfrm>
        </p:spPr>
        <p:txBody>
          <a:bodyPr>
            <a:normAutofit fontScale="90000"/>
          </a:bodyPr>
          <a:lstStyle/>
          <a:p>
            <a:r>
              <a:rPr lang="en-US" dirty="0"/>
              <a:t>ABOUT US</a:t>
            </a:r>
          </a:p>
        </p:txBody>
      </p:sp>
      <p:pic>
        <p:nvPicPr>
          <p:cNvPr id="4" name="Content Placeholder 3">
            <a:extLst>
              <a:ext uri="{FF2B5EF4-FFF2-40B4-BE49-F238E27FC236}">
                <a16:creationId xmlns:a16="http://schemas.microsoft.com/office/drawing/2014/main" id="{7B9410BD-5C7F-A5AE-F058-8B66A45F6DA7}"/>
              </a:ext>
            </a:extLst>
          </p:cNvPr>
          <p:cNvPicPr>
            <a:picLocks noGrp="1" noChangeAspect="1"/>
          </p:cNvPicPr>
          <p:nvPr>
            <p:ph idx="1"/>
          </p:nvPr>
        </p:nvPicPr>
        <p:blipFill>
          <a:blip r:embed="rId2"/>
          <a:stretch>
            <a:fillRect/>
          </a:stretch>
        </p:blipFill>
        <p:spPr>
          <a:xfrm>
            <a:off x="257175" y="1103916"/>
            <a:ext cx="11668125" cy="5135942"/>
          </a:xfrm>
          <a:prstGeom prst="rect">
            <a:avLst/>
          </a:prstGeom>
        </p:spPr>
      </p:pic>
    </p:spTree>
    <p:extLst>
      <p:ext uri="{BB962C8B-B14F-4D97-AF65-F5344CB8AC3E}">
        <p14:creationId xmlns:p14="http://schemas.microsoft.com/office/powerpoint/2010/main" val="249247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9118-2AE4-2D1C-D241-AD27CBDCE065}"/>
              </a:ext>
            </a:extLst>
          </p:cNvPr>
          <p:cNvSpPr>
            <a:spLocks noGrp="1"/>
          </p:cNvSpPr>
          <p:nvPr>
            <p:ph type="title"/>
          </p:nvPr>
        </p:nvSpPr>
        <p:spPr>
          <a:xfrm>
            <a:off x="238125" y="161925"/>
            <a:ext cx="11801475" cy="619125"/>
          </a:xfrm>
        </p:spPr>
        <p:txBody>
          <a:bodyPr>
            <a:normAutofit fontScale="90000"/>
          </a:bodyPr>
          <a:lstStyle/>
          <a:p>
            <a:r>
              <a:rPr lang="en-US" dirty="0"/>
              <a:t>VEHICLES</a:t>
            </a:r>
          </a:p>
        </p:txBody>
      </p:sp>
      <p:pic>
        <p:nvPicPr>
          <p:cNvPr id="4" name="Content Placeholder 3">
            <a:extLst>
              <a:ext uri="{FF2B5EF4-FFF2-40B4-BE49-F238E27FC236}">
                <a16:creationId xmlns:a16="http://schemas.microsoft.com/office/drawing/2014/main" id="{BE351BB7-ED93-60B9-DF71-D4E8FF2E53F4}"/>
              </a:ext>
            </a:extLst>
          </p:cNvPr>
          <p:cNvPicPr>
            <a:picLocks noGrp="1" noChangeAspect="1"/>
          </p:cNvPicPr>
          <p:nvPr>
            <p:ph idx="1"/>
          </p:nvPr>
        </p:nvPicPr>
        <p:blipFill>
          <a:blip r:embed="rId2"/>
          <a:stretch>
            <a:fillRect/>
          </a:stretch>
        </p:blipFill>
        <p:spPr>
          <a:xfrm>
            <a:off x="393656" y="781050"/>
            <a:ext cx="11560219" cy="5791200"/>
          </a:xfrm>
          <a:prstGeom prst="rect">
            <a:avLst/>
          </a:prstGeom>
        </p:spPr>
      </p:pic>
    </p:spTree>
    <p:extLst>
      <p:ext uri="{BB962C8B-B14F-4D97-AF65-F5344CB8AC3E}">
        <p14:creationId xmlns:p14="http://schemas.microsoft.com/office/powerpoint/2010/main" val="1449884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9EC4-FC57-7E77-F321-8CF583F1BAE6}"/>
              </a:ext>
            </a:extLst>
          </p:cNvPr>
          <p:cNvSpPr>
            <a:spLocks noGrp="1"/>
          </p:cNvSpPr>
          <p:nvPr>
            <p:ph type="title"/>
          </p:nvPr>
        </p:nvSpPr>
        <p:spPr>
          <a:xfrm>
            <a:off x="123825" y="123825"/>
            <a:ext cx="11944350" cy="371475"/>
          </a:xfrm>
        </p:spPr>
        <p:txBody>
          <a:bodyPr>
            <a:normAutofit fontScale="90000"/>
          </a:bodyPr>
          <a:lstStyle/>
          <a:p>
            <a:r>
              <a:rPr lang="en-US" dirty="0"/>
              <a:t>CONTACT</a:t>
            </a:r>
          </a:p>
        </p:txBody>
      </p:sp>
      <p:pic>
        <p:nvPicPr>
          <p:cNvPr id="5" name="Content Placeholder 4">
            <a:extLst>
              <a:ext uri="{FF2B5EF4-FFF2-40B4-BE49-F238E27FC236}">
                <a16:creationId xmlns:a16="http://schemas.microsoft.com/office/drawing/2014/main" id="{A56D0C0C-3A82-86B9-F24B-BEE3CB6B69C7}"/>
              </a:ext>
            </a:extLst>
          </p:cNvPr>
          <p:cNvPicPr>
            <a:picLocks noGrp="1" noChangeAspect="1"/>
          </p:cNvPicPr>
          <p:nvPr>
            <p:ph idx="1"/>
          </p:nvPr>
        </p:nvPicPr>
        <p:blipFill>
          <a:blip r:embed="rId2"/>
          <a:stretch>
            <a:fillRect/>
          </a:stretch>
        </p:blipFill>
        <p:spPr>
          <a:xfrm>
            <a:off x="250708" y="657224"/>
            <a:ext cx="11817467" cy="5953125"/>
          </a:xfrm>
        </p:spPr>
      </p:pic>
    </p:spTree>
    <p:extLst>
      <p:ext uri="{BB962C8B-B14F-4D97-AF65-F5344CB8AC3E}">
        <p14:creationId xmlns:p14="http://schemas.microsoft.com/office/powerpoint/2010/main" val="1450985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B78C-09CF-03F1-A967-21DC878EDC3F}"/>
              </a:ext>
            </a:extLst>
          </p:cNvPr>
          <p:cNvSpPr>
            <a:spLocks noGrp="1"/>
          </p:cNvSpPr>
          <p:nvPr>
            <p:ph type="title"/>
          </p:nvPr>
        </p:nvSpPr>
        <p:spPr>
          <a:xfrm>
            <a:off x="219075" y="238126"/>
            <a:ext cx="11887200" cy="514350"/>
          </a:xfrm>
        </p:spPr>
        <p:txBody>
          <a:bodyPr>
            <a:normAutofit fontScale="90000"/>
          </a:bodyPr>
          <a:lstStyle/>
          <a:p>
            <a:r>
              <a:rPr lang="en-US" dirty="0"/>
              <a:t>REGISTER</a:t>
            </a:r>
          </a:p>
        </p:txBody>
      </p:sp>
      <p:pic>
        <p:nvPicPr>
          <p:cNvPr id="5" name="Content Placeholder 4">
            <a:extLst>
              <a:ext uri="{FF2B5EF4-FFF2-40B4-BE49-F238E27FC236}">
                <a16:creationId xmlns:a16="http://schemas.microsoft.com/office/drawing/2014/main" id="{C098E1F6-ECFB-7C5B-4C07-DAFA7CBF0E66}"/>
              </a:ext>
            </a:extLst>
          </p:cNvPr>
          <p:cNvPicPr>
            <a:picLocks noGrp="1" noChangeAspect="1"/>
          </p:cNvPicPr>
          <p:nvPr>
            <p:ph idx="1"/>
          </p:nvPr>
        </p:nvPicPr>
        <p:blipFill>
          <a:blip r:embed="rId2"/>
          <a:stretch>
            <a:fillRect/>
          </a:stretch>
        </p:blipFill>
        <p:spPr>
          <a:xfrm>
            <a:off x="219075" y="928565"/>
            <a:ext cx="11753850" cy="5515220"/>
          </a:xfrm>
        </p:spPr>
      </p:pic>
    </p:spTree>
    <p:extLst>
      <p:ext uri="{BB962C8B-B14F-4D97-AF65-F5344CB8AC3E}">
        <p14:creationId xmlns:p14="http://schemas.microsoft.com/office/powerpoint/2010/main" val="352817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8CA4-6305-D866-033B-ED28068779E2}"/>
              </a:ext>
            </a:extLst>
          </p:cNvPr>
          <p:cNvSpPr>
            <a:spLocks noGrp="1"/>
          </p:cNvSpPr>
          <p:nvPr>
            <p:ph type="title"/>
          </p:nvPr>
        </p:nvSpPr>
        <p:spPr>
          <a:xfrm>
            <a:off x="223520" y="365125"/>
            <a:ext cx="11130280" cy="1325563"/>
          </a:xfrm>
        </p:spPr>
        <p:txBody>
          <a:bodyPr/>
          <a:lstStyle/>
          <a:p>
            <a:r>
              <a:rPr lang="en-US" b="1" u="sng" dirty="0"/>
              <a:t>1.INTRODUCTION ABOUT PROJECT</a:t>
            </a:r>
          </a:p>
        </p:txBody>
      </p:sp>
      <p:sp>
        <p:nvSpPr>
          <p:cNvPr id="3" name="Content Placeholder 2">
            <a:extLst>
              <a:ext uri="{FF2B5EF4-FFF2-40B4-BE49-F238E27FC236}">
                <a16:creationId xmlns:a16="http://schemas.microsoft.com/office/drawing/2014/main" id="{5512C6D0-E3BF-06BA-32B7-8963619CCB02}"/>
              </a:ext>
            </a:extLst>
          </p:cNvPr>
          <p:cNvSpPr>
            <a:spLocks noGrp="1"/>
          </p:cNvSpPr>
          <p:nvPr>
            <p:ph idx="1"/>
          </p:nvPr>
        </p:nvSpPr>
        <p:spPr>
          <a:xfrm>
            <a:off x="223520" y="1690688"/>
            <a:ext cx="11211560" cy="4705972"/>
          </a:xfrm>
        </p:spPr>
        <p:txBody>
          <a:bodyPr>
            <a:normAutofit fontScale="92500" lnSpcReduction="10000"/>
          </a:bodyPr>
          <a:lstStyle/>
          <a:p>
            <a:r>
              <a:rPr lang="en-US" dirty="0"/>
              <a:t>The Carpool Management web application is designed in response to the growing demand for  </a:t>
            </a:r>
            <a:r>
              <a:rPr lang="en-US" dirty="0">
                <a:solidFill>
                  <a:schemeClr val="accent5"/>
                </a:solidFill>
              </a:rPr>
              <a:t>cost-efficient, effective</a:t>
            </a:r>
            <a:r>
              <a:rPr lang="en-US" dirty="0"/>
              <a:t> and </a:t>
            </a:r>
            <a:r>
              <a:rPr lang="en-US" dirty="0">
                <a:solidFill>
                  <a:schemeClr val="accent5"/>
                </a:solidFill>
              </a:rPr>
              <a:t>sustainable</a:t>
            </a:r>
            <a:r>
              <a:rPr lang="en-US" dirty="0"/>
              <a:t> solution against day-to-day transportation problem.</a:t>
            </a:r>
          </a:p>
          <a:p>
            <a:r>
              <a:rPr lang="en-US" dirty="0"/>
              <a:t>Finding alternate forms of transportation for commuting has become necessary in today's urban era due to factors including </a:t>
            </a:r>
            <a:r>
              <a:rPr lang="en-US" dirty="0">
                <a:solidFill>
                  <a:srgbClr val="FF0000"/>
                </a:solidFill>
              </a:rPr>
              <a:t>traffic congestion</a:t>
            </a:r>
            <a:r>
              <a:rPr lang="en-US" dirty="0"/>
              <a:t>, </a:t>
            </a:r>
            <a:r>
              <a:rPr lang="en-US" dirty="0">
                <a:solidFill>
                  <a:srgbClr val="FF0000"/>
                </a:solidFill>
              </a:rPr>
              <a:t>environmental concerns, and the increasing travel expenses.</a:t>
            </a:r>
          </a:p>
          <a:p>
            <a:r>
              <a:rPr lang="en-US" dirty="0"/>
              <a:t>This project aims to create a web-based platform that facilitates carpooling, allowing users to </a:t>
            </a:r>
            <a:r>
              <a:rPr lang="en-US" dirty="0">
                <a:solidFill>
                  <a:schemeClr val="accent6"/>
                </a:solidFill>
              </a:rPr>
              <a:t>share rides easily</a:t>
            </a:r>
            <a:r>
              <a:rPr lang="en-US" dirty="0"/>
              <a:t>, </a:t>
            </a:r>
            <a:r>
              <a:rPr lang="en-US" dirty="0">
                <a:solidFill>
                  <a:schemeClr val="accent6"/>
                </a:solidFill>
              </a:rPr>
              <a:t>cut down on travel expenses</a:t>
            </a:r>
            <a:r>
              <a:rPr lang="en-US" dirty="0"/>
              <a:t>, and contribute to a </a:t>
            </a:r>
            <a:r>
              <a:rPr lang="en-US" dirty="0">
                <a:solidFill>
                  <a:schemeClr val="accent6"/>
                </a:solidFill>
              </a:rPr>
              <a:t>greener environment</a:t>
            </a:r>
            <a:r>
              <a:rPr lang="en-US" dirty="0"/>
              <a:t>. </a:t>
            </a:r>
          </a:p>
          <a:p>
            <a:r>
              <a:rPr lang="en-US" dirty="0"/>
              <a:t>It connects the drivers with the concerned passengers seeking rides with the number of seats available and hence it </a:t>
            </a:r>
            <a:r>
              <a:rPr lang="en-US" dirty="0">
                <a:solidFill>
                  <a:schemeClr val="accent1"/>
                </a:solidFill>
              </a:rPr>
              <a:t>optimizes the use of vehicle</a:t>
            </a:r>
            <a:r>
              <a:rPr lang="en-US" dirty="0"/>
              <a:t>, which leads to </a:t>
            </a:r>
            <a:r>
              <a:rPr lang="en-US" dirty="0">
                <a:solidFill>
                  <a:schemeClr val="accent6"/>
                </a:solidFill>
              </a:rPr>
              <a:t>lesser vehicle on roads</a:t>
            </a:r>
            <a:r>
              <a:rPr lang="en-US" dirty="0"/>
              <a:t> thus contributing to </a:t>
            </a:r>
            <a:r>
              <a:rPr lang="en-US" dirty="0">
                <a:solidFill>
                  <a:schemeClr val="accent6"/>
                </a:solidFill>
              </a:rPr>
              <a:t>lesser traffic </a:t>
            </a:r>
            <a:r>
              <a:rPr lang="en-US" dirty="0"/>
              <a:t>and hence </a:t>
            </a:r>
            <a:r>
              <a:rPr lang="en-US" dirty="0">
                <a:solidFill>
                  <a:schemeClr val="accent6"/>
                </a:solidFill>
              </a:rPr>
              <a:t>lesser carbon emissions</a:t>
            </a:r>
            <a:r>
              <a:rPr lang="en-US" dirty="0"/>
              <a:t>. </a:t>
            </a:r>
          </a:p>
          <a:p>
            <a:pPr>
              <a:buFont typeface="Arial" panose="020B0604020202020204" pitchFamily="34" charset="0"/>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73279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F33D1-0DC4-1255-460F-357DF223D298}"/>
              </a:ext>
            </a:extLst>
          </p:cNvPr>
          <p:cNvSpPr>
            <a:spLocks noGrp="1"/>
          </p:cNvSpPr>
          <p:nvPr>
            <p:ph idx="1"/>
          </p:nvPr>
        </p:nvSpPr>
        <p:spPr>
          <a:xfrm>
            <a:off x="0" y="0"/>
            <a:ext cx="12192000" cy="6858000"/>
          </a:xfrm>
        </p:spPr>
        <p:txBody>
          <a:bodyPr/>
          <a:lstStyle/>
          <a:p>
            <a:pPr marL="0" indent="0">
              <a:buNone/>
            </a:pPr>
            <a:r>
              <a:rPr lang="en-US" dirty="0"/>
              <a:t>SIGN IN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7EBFC15-2F13-1A94-8B38-5AE23AB20FAE}"/>
              </a:ext>
            </a:extLst>
          </p:cNvPr>
          <p:cNvPicPr>
            <a:picLocks noChangeAspect="1"/>
          </p:cNvPicPr>
          <p:nvPr/>
        </p:nvPicPr>
        <p:blipFill>
          <a:blip r:embed="rId2"/>
          <a:stretch>
            <a:fillRect/>
          </a:stretch>
        </p:blipFill>
        <p:spPr>
          <a:xfrm>
            <a:off x="0" y="736307"/>
            <a:ext cx="12192000" cy="5864517"/>
          </a:xfrm>
          <a:prstGeom prst="rect">
            <a:avLst/>
          </a:prstGeom>
        </p:spPr>
      </p:pic>
    </p:spTree>
    <p:extLst>
      <p:ext uri="{BB962C8B-B14F-4D97-AF65-F5344CB8AC3E}">
        <p14:creationId xmlns:p14="http://schemas.microsoft.com/office/powerpoint/2010/main" val="1542495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EA21-24DA-DAA2-F73B-0235ED2442C2}"/>
              </a:ext>
            </a:extLst>
          </p:cNvPr>
          <p:cNvSpPr>
            <a:spLocks noGrp="1"/>
          </p:cNvSpPr>
          <p:nvPr>
            <p:ph type="title"/>
          </p:nvPr>
        </p:nvSpPr>
        <p:spPr>
          <a:xfrm>
            <a:off x="266699" y="142876"/>
            <a:ext cx="11763375" cy="380999"/>
          </a:xfrm>
        </p:spPr>
        <p:txBody>
          <a:bodyPr>
            <a:normAutofit fontScale="90000"/>
          </a:bodyPr>
          <a:lstStyle/>
          <a:p>
            <a:r>
              <a:rPr lang="en-US" dirty="0"/>
              <a:t>FORGET PASSWORD</a:t>
            </a:r>
          </a:p>
        </p:txBody>
      </p:sp>
      <p:pic>
        <p:nvPicPr>
          <p:cNvPr id="5" name="Content Placeholder 4">
            <a:extLst>
              <a:ext uri="{FF2B5EF4-FFF2-40B4-BE49-F238E27FC236}">
                <a16:creationId xmlns:a16="http://schemas.microsoft.com/office/drawing/2014/main" id="{63D43C88-87AA-EEA2-0BAF-088788562C62}"/>
              </a:ext>
            </a:extLst>
          </p:cNvPr>
          <p:cNvPicPr>
            <a:picLocks noGrp="1" noChangeAspect="1"/>
          </p:cNvPicPr>
          <p:nvPr>
            <p:ph idx="1"/>
          </p:nvPr>
        </p:nvPicPr>
        <p:blipFill>
          <a:blip r:embed="rId2"/>
          <a:stretch>
            <a:fillRect/>
          </a:stretch>
        </p:blipFill>
        <p:spPr>
          <a:xfrm>
            <a:off x="342901" y="867481"/>
            <a:ext cx="11063748" cy="5685013"/>
          </a:xfrm>
        </p:spPr>
      </p:pic>
    </p:spTree>
    <p:extLst>
      <p:ext uri="{BB962C8B-B14F-4D97-AF65-F5344CB8AC3E}">
        <p14:creationId xmlns:p14="http://schemas.microsoft.com/office/powerpoint/2010/main" val="731519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9BDA6-0C70-6D67-9497-7383F710DDF4}"/>
              </a:ext>
            </a:extLst>
          </p:cNvPr>
          <p:cNvSpPr>
            <a:spLocks noGrp="1"/>
          </p:cNvSpPr>
          <p:nvPr>
            <p:ph type="title"/>
          </p:nvPr>
        </p:nvSpPr>
        <p:spPr>
          <a:xfrm>
            <a:off x="190500" y="365125"/>
            <a:ext cx="11734800" cy="530225"/>
          </a:xfrm>
        </p:spPr>
        <p:txBody>
          <a:bodyPr>
            <a:normAutofit fontScale="90000"/>
          </a:bodyPr>
          <a:lstStyle/>
          <a:p>
            <a:r>
              <a:rPr lang="en-US" dirty="0"/>
              <a:t>DASHBOARD </a:t>
            </a:r>
            <a:r>
              <a:rPr lang="en-US" sz="2000" dirty="0"/>
              <a:t>suppose a user named RACHAEL login to the site</a:t>
            </a:r>
          </a:p>
        </p:txBody>
      </p:sp>
      <p:pic>
        <p:nvPicPr>
          <p:cNvPr id="5" name="Content Placeholder 4">
            <a:extLst>
              <a:ext uri="{FF2B5EF4-FFF2-40B4-BE49-F238E27FC236}">
                <a16:creationId xmlns:a16="http://schemas.microsoft.com/office/drawing/2014/main" id="{D448B671-9175-B1C7-467E-41BE058ED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44" y="1238250"/>
            <a:ext cx="11626556" cy="5334000"/>
          </a:xfrm>
        </p:spPr>
      </p:pic>
    </p:spTree>
    <p:extLst>
      <p:ext uri="{BB962C8B-B14F-4D97-AF65-F5344CB8AC3E}">
        <p14:creationId xmlns:p14="http://schemas.microsoft.com/office/powerpoint/2010/main" val="2250221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645D-5469-193F-B5C7-D592A4E74651}"/>
              </a:ext>
            </a:extLst>
          </p:cNvPr>
          <p:cNvSpPr>
            <a:spLocks noGrp="1"/>
          </p:cNvSpPr>
          <p:nvPr>
            <p:ph type="title"/>
          </p:nvPr>
        </p:nvSpPr>
        <p:spPr>
          <a:xfrm>
            <a:off x="200025" y="365126"/>
            <a:ext cx="11839575" cy="539750"/>
          </a:xfrm>
        </p:spPr>
        <p:txBody>
          <a:bodyPr>
            <a:normAutofit fontScale="90000"/>
          </a:bodyPr>
          <a:lstStyle/>
          <a:p>
            <a:r>
              <a:rPr lang="en-US" dirty="0"/>
              <a:t>FIND RIDE</a:t>
            </a:r>
          </a:p>
        </p:txBody>
      </p:sp>
      <p:pic>
        <p:nvPicPr>
          <p:cNvPr id="5" name="Content Placeholder 4">
            <a:extLst>
              <a:ext uri="{FF2B5EF4-FFF2-40B4-BE49-F238E27FC236}">
                <a16:creationId xmlns:a16="http://schemas.microsoft.com/office/drawing/2014/main" id="{B110A8CB-1DB5-2ADB-2093-3C96D331A98D}"/>
              </a:ext>
            </a:extLst>
          </p:cNvPr>
          <p:cNvPicPr>
            <a:picLocks noGrp="1" noChangeAspect="1"/>
          </p:cNvPicPr>
          <p:nvPr>
            <p:ph idx="1"/>
          </p:nvPr>
        </p:nvPicPr>
        <p:blipFill>
          <a:blip r:embed="rId2"/>
          <a:stretch>
            <a:fillRect/>
          </a:stretch>
        </p:blipFill>
        <p:spPr>
          <a:xfrm>
            <a:off x="295275" y="1152525"/>
            <a:ext cx="11610975" cy="5207940"/>
          </a:xfrm>
        </p:spPr>
      </p:pic>
    </p:spTree>
    <p:extLst>
      <p:ext uri="{BB962C8B-B14F-4D97-AF65-F5344CB8AC3E}">
        <p14:creationId xmlns:p14="http://schemas.microsoft.com/office/powerpoint/2010/main" val="1884720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906D-9534-A253-E621-70C660C3560D}"/>
              </a:ext>
            </a:extLst>
          </p:cNvPr>
          <p:cNvSpPr>
            <a:spLocks noGrp="1"/>
          </p:cNvSpPr>
          <p:nvPr>
            <p:ph type="title"/>
          </p:nvPr>
        </p:nvSpPr>
        <p:spPr>
          <a:xfrm>
            <a:off x="171449" y="171450"/>
            <a:ext cx="11896725" cy="657225"/>
          </a:xfrm>
        </p:spPr>
        <p:txBody>
          <a:bodyPr>
            <a:normAutofit fontScale="90000"/>
          </a:bodyPr>
          <a:lstStyle/>
          <a:p>
            <a:r>
              <a:rPr lang="en-US" dirty="0"/>
              <a:t>AVAILABLE RIDE</a:t>
            </a:r>
          </a:p>
        </p:txBody>
      </p:sp>
      <p:pic>
        <p:nvPicPr>
          <p:cNvPr id="5" name="Content Placeholder 4">
            <a:extLst>
              <a:ext uri="{FF2B5EF4-FFF2-40B4-BE49-F238E27FC236}">
                <a16:creationId xmlns:a16="http://schemas.microsoft.com/office/drawing/2014/main" id="{2C8441B8-6983-C92C-5EBD-4D8314F79042}"/>
              </a:ext>
            </a:extLst>
          </p:cNvPr>
          <p:cNvPicPr>
            <a:picLocks noGrp="1" noChangeAspect="1"/>
          </p:cNvPicPr>
          <p:nvPr>
            <p:ph idx="1"/>
          </p:nvPr>
        </p:nvPicPr>
        <p:blipFill>
          <a:blip r:embed="rId3"/>
          <a:stretch>
            <a:fillRect/>
          </a:stretch>
        </p:blipFill>
        <p:spPr>
          <a:xfrm>
            <a:off x="195261" y="828675"/>
            <a:ext cx="11849100" cy="3132165"/>
          </a:xfrm>
        </p:spPr>
      </p:pic>
      <p:pic>
        <p:nvPicPr>
          <p:cNvPr id="9" name="Picture 8">
            <a:extLst>
              <a:ext uri="{FF2B5EF4-FFF2-40B4-BE49-F238E27FC236}">
                <a16:creationId xmlns:a16="http://schemas.microsoft.com/office/drawing/2014/main" id="{497C5C4C-AFED-38E8-3B80-1230F89844E1}"/>
              </a:ext>
            </a:extLst>
          </p:cNvPr>
          <p:cNvPicPr>
            <a:picLocks noChangeAspect="1"/>
          </p:cNvPicPr>
          <p:nvPr/>
        </p:nvPicPr>
        <p:blipFill>
          <a:blip r:embed="rId4"/>
          <a:stretch>
            <a:fillRect/>
          </a:stretch>
        </p:blipFill>
        <p:spPr>
          <a:xfrm>
            <a:off x="0" y="3773348"/>
            <a:ext cx="2957511" cy="2774342"/>
          </a:xfrm>
          <a:prstGeom prst="rect">
            <a:avLst/>
          </a:prstGeom>
        </p:spPr>
      </p:pic>
      <p:pic>
        <p:nvPicPr>
          <p:cNvPr id="11" name="Picture 10">
            <a:extLst>
              <a:ext uri="{FF2B5EF4-FFF2-40B4-BE49-F238E27FC236}">
                <a16:creationId xmlns:a16="http://schemas.microsoft.com/office/drawing/2014/main" id="{B88CE968-1AD6-D6C7-2E3F-8C96588EED83}"/>
              </a:ext>
            </a:extLst>
          </p:cNvPr>
          <p:cNvPicPr>
            <a:picLocks noChangeAspect="1"/>
          </p:cNvPicPr>
          <p:nvPr/>
        </p:nvPicPr>
        <p:blipFill>
          <a:blip r:embed="rId5"/>
          <a:stretch>
            <a:fillRect/>
          </a:stretch>
        </p:blipFill>
        <p:spPr>
          <a:xfrm>
            <a:off x="3152771" y="3773348"/>
            <a:ext cx="8843967" cy="2484577"/>
          </a:xfrm>
          <a:prstGeom prst="rect">
            <a:avLst/>
          </a:prstGeom>
        </p:spPr>
      </p:pic>
      <p:pic>
        <p:nvPicPr>
          <p:cNvPr id="13" name="Picture 12">
            <a:extLst>
              <a:ext uri="{FF2B5EF4-FFF2-40B4-BE49-F238E27FC236}">
                <a16:creationId xmlns:a16="http://schemas.microsoft.com/office/drawing/2014/main" id="{3B5F408C-223F-0522-66AB-7BC1A10500B8}"/>
              </a:ext>
            </a:extLst>
          </p:cNvPr>
          <p:cNvPicPr>
            <a:picLocks noChangeAspect="1"/>
          </p:cNvPicPr>
          <p:nvPr/>
        </p:nvPicPr>
        <p:blipFill>
          <a:blip r:embed="rId6"/>
          <a:stretch>
            <a:fillRect/>
          </a:stretch>
        </p:blipFill>
        <p:spPr>
          <a:xfrm>
            <a:off x="3152771" y="6029325"/>
            <a:ext cx="8046977" cy="383189"/>
          </a:xfrm>
          <a:prstGeom prst="rect">
            <a:avLst/>
          </a:prstGeom>
        </p:spPr>
      </p:pic>
      <p:cxnSp>
        <p:nvCxnSpPr>
          <p:cNvPr id="15" name="Straight Arrow Connector 14">
            <a:extLst>
              <a:ext uri="{FF2B5EF4-FFF2-40B4-BE49-F238E27FC236}">
                <a16:creationId xmlns:a16="http://schemas.microsoft.com/office/drawing/2014/main" id="{15EC6300-427B-8E39-C5C3-C46CEA0E7348}"/>
              </a:ext>
            </a:extLst>
          </p:cNvPr>
          <p:cNvCxnSpPr>
            <a:cxnSpLocks/>
          </p:cNvCxnSpPr>
          <p:nvPr/>
        </p:nvCxnSpPr>
        <p:spPr>
          <a:xfrm flipH="1" flipV="1">
            <a:off x="1476375" y="5915025"/>
            <a:ext cx="1847850" cy="25717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66645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C71F-DEA4-566C-949C-C788ED90FB43}"/>
              </a:ext>
            </a:extLst>
          </p:cNvPr>
          <p:cNvSpPr>
            <a:spLocks noGrp="1"/>
          </p:cNvSpPr>
          <p:nvPr>
            <p:ph type="title"/>
          </p:nvPr>
        </p:nvSpPr>
        <p:spPr>
          <a:xfrm>
            <a:off x="114300" y="123825"/>
            <a:ext cx="11982450" cy="676275"/>
          </a:xfrm>
        </p:spPr>
        <p:txBody>
          <a:bodyPr>
            <a:normAutofit fontScale="90000"/>
          </a:bodyPr>
          <a:lstStyle/>
          <a:p>
            <a:r>
              <a:rPr lang="en-US" dirty="0"/>
              <a:t>BOOK RIDE</a:t>
            </a:r>
          </a:p>
        </p:txBody>
      </p:sp>
      <p:pic>
        <p:nvPicPr>
          <p:cNvPr id="11" name="Content Placeholder 10">
            <a:extLst>
              <a:ext uri="{FF2B5EF4-FFF2-40B4-BE49-F238E27FC236}">
                <a16:creationId xmlns:a16="http://schemas.microsoft.com/office/drawing/2014/main" id="{292712D8-3CFF-56AC-6BC3-4403312C5BAA}"/>
              </a:ext>
            </a:extLst>
          </p:cNvPr>
          <p:cNvPicPr>
            <a:picLocks noGrp="1" noChangeAspect="1"/>
          </p:cNvPicPr>
          <p:nvPr>
            <p:ph idx="1"/>
          </p:nvPr>
        </p:nvPicPr>
        <p:blipFill>
          <a:blip r:embed="rId2"/>
          <a:stretch>
            <a:fillRect/>
          </a:stretch>
        </p:blipFill>
        <p:spPr>
          <a:xfrm>
            <a:off x="181552" y="793202"/>
            <a:ext cx="7166415" cy="2635798"/>
          </a:xfrm>
        </p:spPr>
      </p:pic>
      <p:pic>
        <p:nvPicPr>
          <p:cNvPr id="13" name="Picture 12">
            <a:extLst>
              <a:ext uri="{FF2B5EF4-FFF2-40B4-BE49-F238E27FC236}">
                <a16:creationId xmlns:a16="http://schemas.microsoft.com/office/drawing/2014/main" id="{F86363F4-CB14-6872-92DB-8139218002F8}"/>
              </a:ext>
            </a:extLst>
          </p:cNvPr>
          <p:cNvPicPr>
            <a:picLocks noChangeAspect="1"/>
          </p:cNvPicPr>
          <p:nvPr/>
        </p:nvPicPr>
        <p:blipFill>
          <a:blip r:embed="rId3"/>
          <a:stretch>
            <a:fillRect/>
          </a:stretch>
        </p:blipFill>
        <p:spPr>
          <a:xfrm>
            <a:off x="323850" y="3746973"/>
            <a:ext cx="7024117" cy="3111027"/>
          </a:xfrm>
          <a:prstGeom prst="rect">
            <a:avLst/>
          </a:prstGeom>
        </p:spPr>
      </p:pic>
      <p:sp>
        <p:nvSpPr>
          <p:cNvPr id="14" name="Rectangle 13">
            <a:extLst>
              <a:ext uri="{FF2B5EF4-FFF2-40B4-BE49-F238E27FC236}">
                <a16:creationId xmlns:a16="http://schemas.microsoft.com/office/drawing/2014/main" id="{BA119C35-8E20-68F8-509A-D73083EC6968}"/>
              </a:ext>
            </a:extLst>
          </p:cNvPr>
          <p:cNvSpPr/>
          <p:nvPr/>
        </p:nvSpPr>
        <p:spPr>
          <a:xfrm>
            <a:off x="7753350" y="800100"/>
            <a:ext cx="3914775" cy="53435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8" name="Picture 17">
            <a:extLst>
              <a:ext uri="{FF2B5EF4-FFF2-40B4-BE49-F238E27FC236}">
                <a16:creationId xmlns:a16="http://schemas.microsoft.com/office/drawing/2014/main" id="{8CFAFF6C-7511-0EE5-D423-F51BABD3AB3B}"/>
              </a:ext>
            </a:extLst>
          </p:cNvPr>
          <p:cNvPicPr>
            <a:picLocks noChangeAspect="1"/>
          </p:cNvPicPr>
          <p:nvPr/>
        </p:nvPicPr>
        <p:blipFill>
          <a:blip r:embed="rId4"/>
          <a:stretch>
            <a:fillRect/>
          </a:stretch>
        </p:blipFill>
        <p:spPr>
          <a:xfrm>
            <a:off x="7681342" y="4190684"/>
            <a:ext cx="3815333" cy="1554148"/>
          </a:xfrm>
          <a:prstGeom prst="rect">
            <a:avLst/>
          </a:prstGeom>
        </p:spPr>
      </p:pic>
      <p:cxnSp>
        <p:nvCxnSpPr>
          <p:cNvPr id="20" name="Straight Arrow Connector 19">
            <a:extLst>
              <a:ext uri="{FF2B5EF4-FFF2-40B4-BE49-F238E27FC236}">
                <a16:creationId xmlns:a16="http://schemas.microsoft.com/office/drawing/2014/main" id="{265643B3-1968-6AA6-4310-76D90C5545C3}"/>
              </a:ext>
            </a:extLst>
          </p:cNvPr>
          <p:cNvCxnSpPr/>
          <p:nvPr/>
        </p:nvCxnSpPr>
        <p:spPr>
          <a:xfrm flipH="1">
            <a:off x="1476375" y="4591050"/>
            <a:ext cx="6105525" cy="904875"/>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00558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5436-B300-6D9E-5EAF-AB8F9C55D7FA}"/>
              </a:ext>
            </a:extLst>
          </p:cNvPr>
          <p:cNvSpPr>
            <a:spLocks noGrp="1"/>
          </p:cNvSpPr>
          <p:nvPr>
            <p:ph type="title"/>
          </p:nvPr>
        </p:nvSpPr>
        <p:spPr>
          <a:xfrm>
            <a:off x="228599" y="184150"/>
            <a:ext cx="11820525" cy="625475"/>
          </a:xfrm>
        </p:spPr>
        <p:txBody>
          <a:bodyPr>
            <a:normAutofit fontScale="90000"/>
          </a:bodyPr>
          <a:lstStyle/>
          <a:p>
            <a:r>
              <a:rPr lang="en-US" dirty="0"/>
              <a:t>PAYMENT</a:t>
            </a:r>
          </a:p>
        </p:txBody>
      </p:sp>
      <p:sp>
        <p:nvSpPr>
          <p:cNvPr id="3" name="Content Placeholder 2">
            <a:extLst>
              <a:ext uri="{FF2B5EF4-FFF2-40B4-BE49-F238E27FC236}">
                <a16:creationId xmlns:a16="http://schemas.microsoft.com/office/drawing/2014/main" id="{E9756430-D1AD-E047-B6AF-7564F5E23D81}"/>
              </a:ext>
            </a:extLst>
          </p:cNvPr>
          <p:cNvSpPr>
            <a:spLocks noGrp="1"/>
          </p:cNvSpPr>
          <p:nvPr>
            <p:ph idx="1"/>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2DC4F418-EDBB-D697-6121-0E7F00E9950C}"/>
              </a:ext>
            </a:extLst>
          </p:cNvPr>
          <p:cNvPicPr>
            <a:picLocks noChangeAspect="1"/>
          </p:cNvPicPr>
          <p:nvPr/>
        </p:nvPicPr>
        <p:blipFill>
          <a:blip r:embed="rId2"/>
          <a:stretch>
            <a:fillRect/>
          </a:stretch>
        </p:blipFill>
        <p:spPr>
          <a:xfrm>
            <a:off x="333374" y="976313"/>
            <a:ext cx="10144126" cy="5564806"/>
          </a:xfrm>
          <a:prstGeom prst="rect">
            <a:avLst/>
          </a:prstGeom>
        </p:spPr>
      </p:pic>
    </p:spTree>
    <p:extLst>
      <p:ext uri="{BB962C8B-B14F-4D97-AF65-F5344CB8AC3E}">
        <p14:creationId xmlns:p14="http://schemas.microsoft.com/office/powerpoint/2010/main" val="2142254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4DE7-6F8F-4CBA-C833-5DE9DA212D9E}"/>
              </a:ext>
            </a:extLst>
          </p:cNvPr>
          <p:cNvSpPr>
            <a:spLocks noGrp="1"/>
          </p:cNvSpPr>
          <p:nvPr>
            <p:ph type="title"/>
          </p:nvPr>
        </p:nvSpPr>
        <p:spPr>
          <a:xfrm>
            <a:off x="171450" y="209551"/>
            <a:ext cx="11877675" cy="471486"/>
          </a:xfrm>
        </p:spPr>
        <p:txBody>
          <a:bodyPr>
            <a:normAutofit fontScale="90000"/>
          </a:bodyPr>
          <a:lstStyle/>
          <a:p>
            <a:r>
              <a:rPr lang="en-US" dirty="0"/>
              <a:t>SAFETY CHECK PAGE</a:t>
            </a:r>
          </a:p>
        </p:txBody>
      </p:sp>
      <p:pic>
        <p:nvPicPr>
          <p:cNvPr id="5" name="Content Placeholder 4">
            <a:extLst>
              <a:ext uri="{FF2B5EF4-FFF2-40B4-BE49-F238E27FC236}">
                <a16:creationId xmlns:a16="http://schemas.microsoft.com/office/drawing/2014/main" id="{587286D1-6B50-FA99-0FEB-15C04B2DE181}"/>
              </a:ext>
            </a:extLst>
          </p:cNvPr>
          <p:cNvPicPr>
            <a:picLocks noGrp="1" noChangeAspect="1"/>
          </p:cNvPicPr>
          <p:nvPr>
            <p:ph idx="1"/>
          </p:nvPr>
        </p:nvPicPr>
        <p:blipFill>
          <a:blip r:embed="rId2"/>
          <a:stretch>
            <a:fillRect/>
          </a:stretch>
        </p:blipFill>
        <p:spPr>
          <a:xfrm>
            <a:off x="292826" y="681037"/>
            <a:ext cx="8491672" cy="5848350"/>
          </a:xfrm>
        </p:spPr>
      </p:pic>
      <p:pic>
        <p:nvPicPr>
          <p:cNvPr id="7" name="Picture 6">
            <a:extLst>
              <a:ext uri="{FF2B5EF4-FFF2-40B4-BE49-F238E27FC236}">
                <a16:creationId xmlns:a16="http://schemas.microsoft.com/office/drawing/2014/main" id="{1CC46FDE-B64D-D333-726A-012267BA86B9}"/>
              </a:ext>
            </a:extLst>
          </p:cNvPr>
          <p:cNvPicPr>
            <a:picLocks noChangeAspect="1"/>
          </p:cNvPicPr>
          <p:nvPr/>
        </p:nvPicPr>
        <p:blipFill>
          <a:blip r:embed="rId3"/>
          <a:stretch>
            <a:fillRect/>
          </a:stretch>
        </p:blipFill>
        <p:spPr>
          <a:xfrm>
            <a:off x="9208937" y="4167065"/>
            <a:ext cx="2415749" cy="1409822"/>
          </a:xfrm>
          <a:prstGeom prst="rect">
            <a:avLst/>
          </a:prstGeom>
        </p:spPr>
      </p:pic>
      <p:cxnSp>
        <p:nvCxnSpPr>
          <p:cNvPr id="9" name="Straight Arrow Connector 8">
            <a:extLst>
              <a:ext uri="{FF2B5EF4-FFF2-40B4-BE49-F238E27FC236}">
                <a16:creationId xmlns:a16="http://schemas.microsoft.com/office/drawing/2014/main" id="{5377D804-9AB9-6D77-6964-F3950108DF07}"/>
              </a:ext>
            </a:extLst>
          </p:cNvPr>
          <p:cNvCxnSpPr/>
          <p:nvPr/>
        </p:nvCxnSpPr>
        <p:spPr>
          <a:xfrm flipH="1">
            <a:off x="1781175" y="4419600"/>
            <a:ext cx="7427762" cy="452376"/>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764F0197-56BD-0B4B-A183-D8ED4E241D35}"/>
              </a:ext>
            </a:extLst>
          </p:cNvPr>
          <p:cNvCxnSpPr>
            <a:cxnSpLocks/>
          </p:cNvCxnSpPr>
          <p:nvPr/>
        </p:nvCxnSpPr>
        <p:spPr>
          <a:xfrm flipH="1">
            <a:off x="2609850" y="4714875"/>
            <a:ext cx="6477000" cy="1200150"/>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pic>
        <p:nvPicPr>
          <p:cNvPr id="13" name="Picture 12">
            <a:extLst>
              <a:ext uri="{FF2B5EF4-FFF2-40B4-BE49-F238E27FC236}">
                <a16:creationId xmlns:a16="http://schemas.microsoft.com/office/drawing/2014/main" id="{363B4CE0-72C3-D1D6-C427-0EE064E252E3}"/>
              </a:ext>
            </a:extLst>
          </p:cNvPr>
          <p:cNvPicPr>
            <a:picLocks noChangeAspect="1"/>
          </p:cNvPicPr>
          <p:nvPr/>
        </p:nvPicPr>
        <p:blipFill>
          <a:blip r:embed="rId4"/>
          <a:stretch>
            <a:fillRect/>
          </a:stretch>
        </p:blipFill>
        <p:spPr>
          <a:xfrm>
            <a:off x="9086850" y="1605146"/>
            <a:ext cx="2654001" cy="1081088"/>
          </a:xfrm>
          <a:prstGeom prst="rect">
            <a:avLst/>
          </a:prstGeom>
        </p:spPr>
      </p:pic>
      <p:cxnSp>
        <p:nvCxnSpPr>
          <p:cNvPr id="14" name="Straight Arrow Connector 13">
            <a:extLst>
              <a:ext uri="{FF2B5EF4-FFF2-40B4-BE49-F238E27FC236}">
                <a16:creationId xmlns:a16="http://schemas.microsoft.com/office/drawing/2014/main" id="{3C43D2A5-49EF-1B26-868D-8BEBA41E41C2}"/>
              </a:ext>
            </a:extLst>
          </p:cNvPr>
          <p:cNvCxnSpPr>
            <a:cxnSpLocks/>
          </p:cNvCxnSpPr>
          <p:nvPr/>
        </p:nvCxnSpPr>
        <p:spPr>
          <a:xfrm flipH="1">
            <a:off x="1476375" y="2145690"/>
            <a:ext cx="7496175" cy="616499"/>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21276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2733-7386-685E-1C23-115631A0C51A}"/>
              </a:ext>
            </a:extLst>
          </p:cNvPr>
          <p:cNvSpPr>
            <a:spLocks noGrp="1"/>
          </p:cNvSpPr>
          <p:nvPr>
            <p:ph type="title"/>
          </p:nvPr>
        </p:nvSpPr>
        <p:spPr>
          <a:xfrm>
            <a:off x="85725" y="142875"/>
            <a:ext cx="12011025" cy="538162"/>
          </a:xfrm>
        </p:spPr>
        <p:txBody>
          <a:bodyPr>
            <a:normAutofit fontScale="90000"/>
          </a:bodyPr>
          <a:lstStyle/>
          <a:p>
            <a:r>
              <a:rPr lang="en-US" dirty="0"/>
              <a:t>RIDE HISTORY PAGE</a:t>
            </a:r>
          </a:p>
        </p:txBody>
      </p:sp>
      <p:pic>
        <p:nvPicPr>
          <p:cNvPr id="5" name="Content Placeholder 4">
            <a:extLst>
              <a:ext uri="{FF2B5EF4-FFF2-40B4-BE49-F238E27FC236}">
                <a16:creationId xmlns:a16="http://schemas.microsoft.com/office/drawing/2014/main" id="{8F1DFA74-082F-F197-96D9-BFB2DFDA3134}"/>
              </a:ext>
            </a:extLst>
          </p:cNvPr>
          <p:cNvPicPr>
            <a:picLocks noGrp="1" noChangeAspect="1"/>
          </p:cNvPicPr>
          <p:nvPr>
            <p:ph idx="1"/>
          </p:nvPr>
        </p:nvPicPr>
        <p:blipFill>
          <a:blip r:embed="rId2"/>
          <a:stretch>
            <a:fillRect/>
          </a:stretch>
        </p:blipFill>
        <p:spPr>
          <a:xfrm>
            <a:off x="204787" y="787302"/>
            <a:ext cx="11782425" cy="2444945"/>
          </a:xfrm>
        </p:spPr>
      </p:pic>
      <p:pic>
        <p:nvPicPr>
          <p:cNvPr id="9" name="Picture 8">
            <a:extLst>
              <a:ext uri="{FF2B5EF4-FFF2-40B4-BE49-F238E27FC236}">
                <a16:creationId xmlns:a16="http://schemas.microsoft.com/office/drawing/2014/main" id="{87272C50-46B7-8AAE-7B02-8379C9B835D4}"/>
              </a:ext>
            </a:extLst>
          </p:cNvPr>
          <p:cNvPicPr>
            <a:picLocks noChangeAspect="1"/>
          </p:cNvPicPr>
          <p:nvPr/>
        </p:nvPicPr>
        <p:blipFill>
          <a:blip r:embed="rId3"/>
          <a:stretch>
            <a:fillRect/>
          </a:stretch>
        </p:blipFill>
        <p:spPr>
          <a:xfrm>
            <a:off x="7305261" y="3731155"/>
            <a:ext cx="4146750" cy="2339543"/>
          </a:xfrm>
          <a:prstGeom prst="rect">
            <a:avLst/>
          </a:prstGeom>
        </p:spPr>
      </p:pic>
    </p:spTree>
    <p:extLst>
      <p:ext uri="{BB962C8B-B14F-4D97-AF65-F5344CB8AC3E}">
        <p14:creationId xmlns:p14="http://schemas.microsoft.com/office/powerpoint/2010/main" val="1415715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B36C-2596-F66F-1938-40E888C7C7D2}"/>
              </a:ext>
            </a:extLst>
          </p:cNvPr>
          <p:cNvSpPr>
            <a:spLocks noGrp="1"/>
          </p:cNvSpPr>
          <p:nvPr>
            <p:ph type="title"/>
          </p:nvPr>
        </p:nvSpPr>
        <p:spPr>
          <a:xfrm>
            <a:off x="114300" y="161926"/>
            <a:ext cx="11925300" cy="381000"/>
          </a:xfrm>
        </p:spPr>
        <p:txBody>
          <a:bodyPr>
            <a:normAutofit fontScale="90000"/>
          </a:bodyPr>
          <a:lstStyle/>
          <a:p>
            <a:r>
              <a:rPr lang="en-US" dirty="0"/>
              <a:t>DRIVER REGISTRATION PAGE</a:t>
            </a:r>
          </a:p>
        </p:txBody>
      </p:sp>
      <p:pic>
        <p:nvPicPr>
          <p:cNvPr id="9" name="Content Placeholder 8">
            <a:extLst>
              <a:ext uri="{FF2B5EF4-FFF2-40B4-BE49-F238E27FC236}">
                <a16:creationId xmlns:a16="http://schemas.microsoft.com/office/drawing/2014/main" id="{0D1C5FAF-19FC-8B49-668B-AC69B8121318}"/>
              </a:ext>
            </a:extLst>
          </p:cNvPr>
          <p:cNvPicPr>
            <a:picLocks noGrp="1" noChangeAspect="1"/>
          </p:cNvPicPr>
          <p:nvPr>
            <p:ph idx="1"/>
          </p:nvPr>
        </p:nvPicPr>
        <p:blipFill>
          <a:blip r:embed="rId2"/>
          <a:stretch>
            <a:fillRect/>
          </a:stretch>
        </p:blipFill>
        <p:spPr>
          <a:xfrm>
            <a:off x="114300" y="628650"/>
            <a:ext cx="5905500" cy="5857874"/>
          </a:xfrm>
        </p:spPr>
      </p:pic>
      <p:pic>
        <p:nvPicPr>
          <p:cNvPr id="11" name="Picture 10">
            <a:extLst>
              <a:ext uri="{FF2B5EF4-FFF2-40B4-BE49-F238E27FC236}">
                <a16:creationId xmlns:a16="http://schemas.microsoft.com/office/drawing/2014/main" id="{D491A053-9F54-6F20-8361-AB99CE82188B}"/>
              </a:ext>
            </a:extLst>
          </p:cNvPr>
          <p:cNvPicPr>
            <a:picLocks noChangeAspect="1"/>
          </p:cNvPicPr>
          <p:nvPr/>
        </p:nvPicPr>
        <p:blipFill>
          <a:blip r:embed="rId3"/>
          <a:stretch>
            <a:fillRect/>
          </a:stretch>
        </p:blipFill>
        <p:spPr>
          <a:xfrm>
            <a:off x="6096000" y="628649"/>
            <a:ext cx="5752630" cy="5857875"/>
          </a:xfrm>
          <a:prstGeom prst="rect">
            <a:avLst/>
          </a:prstGeom>
        </p:spPr>
      </p:pic>
    </p:spTree>
    <p:extLst>
      <p:ext uri="{BB962C8B-B14F-4D97-AF65-F5344CB8AC3E}">
        <p14:creationId xmlns:p14="http://schemas.microsoft.com/office/powerpoint/2010/main" val="155813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F01F8-7382-1953-57F7-39065CB4CA67}"/>
              </a:ext>
            </a:extLst>
          </p:cNvPr>
          <p:cNvSpPr>
            <a:spLocks noGrp="1"/>
          </p:cNvSpPr>
          <p:nvPr>
            <p:ph type="title"/>
          </p:nvPr>
        </p:nvSpPr>
        <p:spPr>
          <a:xfrm>
            <a:off x="240631" y="349082"/>
            <a:ext cx="9946106" cy="1325563"/>
          </a:xfrm>
        </p:spPr>
        <p:txBody>
          <a:bodyPr/>
          <a:lstStyle/>
          <a:p>
            <a:r>
              <a:rPr lang="en-US" u="sng" dirty="0"/>
              <a:t>1.1 So, what’s the </a:t>
            </a:r>
            <a:r>
              <a:rPr lang="en-US" b="1" u="sng" dirty="0"/>
              <a:t>objective</a:t>
            </a:r>
            <a:r>
              <a:rPr lang="en-US" u="sng" dirty="0"/>
              <a:t> of the </a:t>
            </a:r>
            <a:br>
              <a:rPr lang="en-US" u="sng" dirty="0"/>
            </a:br>
            <a:r>
              <a:rPr lang="en-US" u="sng" dirty="0"/>
              <a:t>project?</a:t>
            </a:r>
          </a:p>
        </p:txBody>
      </p:sp>
      <p:sp>
        <p:nvSpPr>
          <p:cNvPr id="3" name="Content Placeholder 2">
            <a:extLst>
              <a:ext uri="{FF2B5EF4-FFF2-40B4-BE49-F238E27FC236}">
                <a16:creationId xmlns:a16="http://schemas.microsoft.com/office/drawing/2014/main" id="{FA929849-CFAE-6C50-590E-7C098CC9C659}"/>
              </a:ext>
            </a:extLst>
          </p:cNvPr>
          <p:cNvSpPr>
            <a:spLocks noGrp="1"/>
          </p:cNvSpPr>
          <p:nvPr>
            <p:ph idx="1"/>
          </p:nvPr>
        </p:nvSpPr>
        <p:spPr>
          <a:xfrm>
            <a:off x="0" y="1674645"/>
            <a:ext cx="11726779" cy="5198687"/>
          </a:xfrm>
        </p:spPr>
        <p:txBody>
          <a:bodyPr>
            <a:normAutofit fontScale="85000" lnSpcReduction="20000"/>
          </a:bodyPr>
          <a:lstStyle/>
          <a:p>
            <a:pPr>
              <a:buFont typeface="Arial" panose="020B0604020202020204" pitchFamily="34" charset="0"/>
              <a:buChar char="•"/>
            </a:pPr>
            <a:r>
              <a:rPr lang="en-US" dirty="0"/>
              <a:t>.To ease the process of searching and booking for shared rides.</a:t>
            </a:r>
          </a:p>
          <a:p>
            <a:pPr>
              <a:buFont typeface="Arial" panose="020B0604020202020204" pitchFamily="34" charset="0"/>
              <a:buChar char="•"/>
            </a:pPr>
            <a:r>
              <a:rPr lang="en-US" dirty="0"/>
              <a:t>Ultimately, promotes </a:t>
            </a:r>
            <a:r>
              <a:rPr lang="en-US" dirty="0">
                <a:solidFill>
                  <a:schemeClr val="accent6"/>
                </a:solidFill>
              </a:rPr>
              <a:t>eco-friendly </a:t>
            </a:r>
            <a:r>
              <a:rPr lang="en-US" dirty="0"/>
              <a:t>mode of transportation.</a:t>
            </a:r>
          </a:p>
          <a:p>
            <a:pPr>
              <a:buFont typeface="Arial" panose="020B0604020202020204" pitchFamily="34" charset="0"/>
              <a:buChar char="•"/>
            </a:pPr>
            <a:r>
              <a:rPr lang="en-US" dirty="0"/>
              <a:t>Helps the concerned users to achieve </a:t>
            </a:r>
            <a:r>
              <a:rPr lang="en-US" dirty="0">
                <a:solidFill>
                  <a:schemeClr val="accent6"/>
                </a:solidFill>
              </a:rPr>
              <a:t>a cost-effective </a:t>
            </a:r>
            <a:r>
              <a:rPr lang="en-US" dirty="0"/>
              <a:t>ride.</a:t>
            </a:r>
          </a:p>
          <a:p>
            <a:pPr>
              <a:buFont typeface="Arial" panose="020B0604020202020204" pitchFamily="34" charset="0"/>
              <a:buChar char="•"/>
            </a:pPr>
            <a:r>
              <a:rPr lang="en-US" dirty="0"/>
              <a:t>It helps in </a:t>
            </a:r>
            <a:r>
              <a:rPr lang="en-US" dirty="0">
                <a:solidFill>
                  <a:schemeClr val="accent6"/>
                </a:solidFill>
              </a:rPr>
              <a:t>reducing traffic</a:t>
            </a:r>
            <a:r>
              <a:rPr lang="en-US" dirty="0"/>
              <a:t>; since people instead of opting for their private means of transportation look for a share means of commutation; which is </a:t>
            </a:r>
            <a:r>
              <a:rPr lang="en-US" dirty="0">
                <a:solidFill>
                  <a:srgbClr val="0070C0"/>
                </a:solidFill>
              </a:rPr>
              <a:t>especially beneficial in urban areas</a:t>
            </a:r>
            <a:r>
              <a:rPr lang="en-US" dirty="0"/>
              <a:t>.</a:t>
            </a:r>
          </a:p>
          <a:p>
            <a:pPr>
              <a:buFont typeface="Arial" panose="020B0604020202020204" pitchFamily="34" charset="0"/>
              <a:buChar char="•"/>
            </a:pPr>
            <a:r>
              <a:rPr lang="en-US" dirty="0"/>
              <a:t>Similarly like in reducing the traffic, </a:t>
            </a:r>
            <a:r>
              <a:rPr lang="en-US" dirty="0">
                <a:solidFill>
                  <a:schemeClr val="accent6"/>
                </a:solidFill>
              </a:rPr>
              <a:t>it eases out the problem of parking</a:t>
            </a:r>
            <a:r>
              <a:rPr lang="en-US" dirty="0"/>
              <a:t> in places which has lesser parking infrastructure since now a lesser number of cars require parking spaces </a:t>
            </a:r>
          </a:p>
          <a:p>
            <a:r>
              <a:rPr lang="en-US" dirty="0"/>
              <a:t>It provides opportunities for </a:t>
            </a:r>
            <a:r>
              <a:rPr lang="en-US" dirty="0">
                <a:solidFill>
                  <a:schemeClr val="accent6"/>
                </a:solidFill>
              </a:rPr>
              <a:t>socializing and networking</a:t>
            </a:r>
            <a:r>
              <a:rPr lang="en-US" dirty="0"/>
              <a:t>.</a:t>
            </a:r>
          </a:p>
          <a:p>
            <a:r>
              <a:rPr lang="en-US" dirty="0"/>
              <a:t>It </a:t>
            </a:r>
            <a:r>
              <a:rPr lang="en-US" dirty="0">
                <a:solidFill>
                  <a:schemeClr val="accent6"/>
                </a:solidFill>
              </a:rPr>
              <a:t>improves the efficiency </a:t>
            </a:r>
            <a:r>
              <a:rPr lang="en-US" dirty="0"/>
              <a:t>of transportation resources like fuel; by maximizing the number of passengers per vehicle.</a:t>
            </a:r>
          </a:p>
          <a:p>
            <a:r>
              <a:rPr lang="en-US" dirty="0"/>
              <a:t>It </a:t>
            </a:r>
            <a:r>
              <a:rPr lang="en-US" dirty="0">
                <a:solidFill>
                  <a:schemeClr val="accent6"/>
                </a:solidFill>
              </a:rPr>
              <a:t>reduces the travel time </a:t>
            </a:r>
            <a:r>
              <a:rPr lang="en-US" dirty="0"/>
              <a:t>and offer a number of </a:t>
            </a:r>
            <a:r>
              <a:rPr lang="en-US" dirty="0">
                <a:solidFill>
                  <a:schemeClr val="accent6"/>
                </a:solidFill>
              </a:rPr>
              <a:t>commuting facilities</a:t>
            </a:r>
            <a:r>
              <a:rPr lang="en-US" dirty="0"/>
              <a:t>.</a:t>
            </a:r>
          </a:p>
          <a:p>
            <a:r>
              <a:rPr lang="en-US" dirty="0"/>
              <a:t>It offers a </a:t>
            </a:r>
            <a:r>
              <a:rPr lang="en-US" dirty="0">
                <a:solidFill>
                  <a:schemeClr val="accent6"/>
                </a:solidFill>
              </a:rPr>
              <a:t>safe and reliable </a:t>
            </a:r>
            <a:r>
              <a:rPr lang="en-US" dirty="0"/>
              <a:t>means of transportation through verified users(drivers and passengers) and planned routes which enhances safety.</a:t>
            </a:r>
          </a:p>
          <a:p>
            <a:endParaRPr lang="en-US" dirty="0"/>
          </a:p>
        </p:txBody>
      </p:sp>
      <p:pic>
        <p:nvPicPr>
          <p:cNvPr id="4" name="Picture 6" descr="Carpooling Benefits | Car Tips">
            <a:extLst>
              <a:ext uri="{FF2B5EF4-FFF2-40B4-BE49-F238E27FC236}">
                <a16:creationId xmlns:a16="http://schemas.microsoft.com/office/drawing/2014/main" id="{C1578E06-2031-923D-AC41-C9183A09F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0160" y="0"/>
            <a:ext cx="3919790" cy="2216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843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784A-BCE6-C366-FA60-E98F8C996793}"/>
              </a:ext>
            </a:extLst>
          </p:cNvPr>
          <p:cNvSpPr>
            <a:spLocks noGrp="1"/>
          </p:cNvSpPr>
          <p:nvPr>
            <p:ph type="title"/>
          </p:nvPr>
        </p:nvSpPr>
        <p:spPr>
          <a:xfrm>
            <a:off x="200025" y="155576"/>
            <a:ext cx="11849100" cy="315912"/>
          </a:xfrm>
        </p:spPr>
        <p:txBody>
          <a:bodyPr>
            <a:normAutofit fontScale="90000"/>
          </a:bodyPr>
          <a:lstStyle/>
          <a:p>
            <a:r>
              <a:rPr lang="en-US" dirty="0"/>
              <a:t>DRIVER REGISTRATION PAGE</a:t>
            </a:r>
          </a:p>
        </p:txBody>
      </p:sp>
      <p:pic>
        <p:nvPicPr>
          <p:cNvPr id="5" name="Content Placeholder 4">
            <a:extLst>
              <a:ext uri="{FF2B5EF4-FFF2-40B4-BE49-F238E27FC236}">
                <a16:creationId xmlns:a16="http://schemas.microsoft.com/office/drawing/2014/main" id="{1A86DC1A-FEDC-441A-CE04-03FF29AB68DB}"/>
              </a:ext>
            </a:extLst>
          </p:cNvPr>
          <p:cNvPicPr>
            <a:picLocks noGrp="1" noChangeAspect="1"/>
          </p:cNvPicPr>
          <p:nvPr>
            <p:ph idx="1"/>
          </p:nvPr>
        </p:nvPicPr>
        <p:blipFill>
          <a:blip r:embed="rId2"/>
          <a:stretch>
            <a:fillRect/>
          </a:stretch>
        </p:blipFill>
        <p:spPr>
          <a:xfrm>
            <a:off x="266700" y="825499"/>
            <a:ext cx="5414914" cy="5575405"/>
          </a:xfrm>
        </p:spPr>
      </p:pic>
      <p:pic>
        <p:nvPicPr>
          <p:cNvPr id="9" name="Picture 8">
            <a:extLst>
              <a:ext uri="{FF2B5EF4-FFF2-40B4-BE49-F238E27FC236}">
                <a16:creationId xmlns:a16="http://schemas.microsoft.com/office/drawing/2014/main" id="{940C23B6-A699-92D5-43E5-9AF424822B88}"/>
              </a:ext>
            </a:extLst>
          </p:cNvPr>
          <p:cNvPicPr>
            <a:picLocks noChangeAspect="1"/>
          </p:cNvPicPr>
          <p:nvPr/>
        </p:nvPicPr>
        <p:blipFill>
          <a:blip r:embed="rId3"/>
          <a:stretch>
            <a:fillRect/>
          </a:stretch>
        </p:blipFill>
        <p:spPr>
          <a:xfrm>
            <a:off x="6894106" y="1219016"/>
            <a:ext cx="2354669" cy="2209984"/>
          </a:xfrm>
          <a:prstGeom prst="rect">
            <a:avLst/>
          </a:prstGeom>
        </p:spPr>
      </p:pic>
    </p:spTree>
    <p:extLst>
      <p:ext uri="{BB962C8B-B14F-4D97-AF65-F5344CB8AC3E}">
        <p14:creationId xmlns:p14="http://schemas.microsoft.com/office/powerpoint/2010/main" val="3499547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1FB12-0F93-5434-3197-9D6BF1F19085}"/>
              </a:ext>
            </a:extLst>
          </p:cNvPr>
          <p:cNvSpPr>
            <a:spLocks noGrp="1"/>
          </p:cNvSpPr>
          <p:nvPr>
            <p:ph type="title"/>
          </p:nvPr>
        </p:nvSpPr>
        <p:spPr>
          <a:xfrm>
            <a:off x="209549" y="171451"/>
            <a:ext cx="11877675" cy="685799"/>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64253FEC-40F1-5634-9F1E-4438BF914DEF}"/>
              </a:ext>
            </a:extLst>
          </p:cNvPr>
          <p:cNvSpPr>
            <a:spLocks noGrp="1"/>
          </p:cNvSpPr>
          <p:nvPr>
            <p:ph idx="1"/>
          </p:nvPr>
        </p:nvSpPr>
        <p:spPr>
          <a:xfrm>
            <a:off x="104777" y="733425"/>
            <a:ext cx="11982448" cy="5953123"/>
          </a:xfrm>
        </p:spPr>
        <p:txBody>
          <a:bodyPr>
            <a:normAutofit/>
          </a:bodyPr>
          <a:lstStyle/>
          <a:p>
            <a:pPr marL="0" indent="0">
              <a:buNone/>
            </a:pPr>
            <a:r>
              <a:rPr lang="en-US" sz="1800" dirty="0">
                <a:solidFill>
                  <a:schemeClr val="accent1"/>
                </a:solidFill>
              </a:rPr>
              <a:t>In conclusion, the Carpool Management website is designed to revolutionize the way people commute, offering a safe, efficient, and cost-effective alternative to traditional transportation methods. By facilitating seamless ride-sharing through comprehensive features such as user management, driver verification, and real-time booking, the platform addresses key challenges in urban mobility. Additionally, the integration of safety measures, user feedback, and robust payment processing enhances user confidence and satisfaction. As a result, the Carpool Management System not only promotes sustainable travel practices but also fosters a sense of community among users, paving the way for a smarter and greener future in transportation</a:t>
            </a:r>
          </a:p>
        </p:txBody>
      </p:sp>
    </p:spTree>
    <p:extLst>
      <p:ext uri="{BB962C8B-B14F-4D97-AF65-F5344CB8AC3E}">
        <p14:creationId xmlns:p14="http://schemas.microsoft.com/office/powerpoint/2010/main" val="818338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B7BB-9D90-D94D-08E2-1A931A292CD4}"/>
              </a:ext>
            </a:extLst>
          </p:cNvPr>
          <p:cNvSpPr>
            <a:spLocks noGrp="1"/>
          </p:cNvSpPr>
          <p:nvPr>
            <p:ph type="title"/>
          </p:nvPr>
        </p:nvSpPr>
        <p:spPr>
          <a:xfrm>
            <a:off x="208280" y="263525"/>
            <a:ext cx="10515600" cy="1325563"/>
          </a:xfrm>
        </p:spPr>
        <p:txBody>
          <a:bodyPr/>
          <a:lstStyle/>
          <a:p>
            <a:r>
              <a:rPr lang="en-US" dirty="0"/>
              <a:t>REFERENCES:</a:t>
            </a:r>
          </a:p>
        </p:txBody>
      </p:sp>
      <p:sp>
        <p:nvSpPr>
          <p:cNvPr id="3" name="Content Placeholder 2">
            <a:extLst>
              <a:ext uri="{FF2B5EF4-FFF2-40B4-BE49-F238E27FC236}">
                <a16:creationId xmlns:a16="http://schemas.microsoft.com/office/drawing/2014/main" id="{F1640726-4B10-D01F-0761-4C87EBD1EF32}"/>
              </a:ext>
            </a:extLst>
          </p:cNvPr>
          <p:cNvSpPr>
            <a:spLocks noGrp="1"/>
          </p:cNvSpPr>
          <p:nvPr>
            <p:ph idx="1"/>
          </p:nvPr>
        </p:nvSpPr>
        <p:spPr>
          <a:xfrm>
            <a:off x="279400" y="1337945"/>
            <a:ext cx="11704320" cy="5256530"/>
          </a:xfrm>
        </p:spPr>
        <p:txBody>
          <a:bodyPr/>
          <a:lstStyle/>
          <a:p>
            <a:r>
              <a:rPr lang="en-US" dirty="0"/>
              <a:t>IEEE PAPERS:</a:t>
            </a:r>
          </a:p>
          <a:p>
            <a:pPr>
              <a:buFont typeface="Wingdings" panose="05000000000000000000" pitchFamily="2" charset="2"/>
              <a:buChar char="v"/>
            </a:pPr>
            <a:r>
              <a:rPr lang="en-US" dirty="0">
                <a:solidFill>
                  <a:schemeClr val="accent5"/>
                </a:solidFill>
              </a:rPr>
              <a:t>Car pooling based on Trajectories of drivers and requirements of passengers</a:t>
            </a:r>
          </a:p>
          <a:p>
            <a:pPr>
              <a:buFont typeface="Wingdings" panose="05000000000000000000" pitchFamily="2" charset="2"/>
              <a:buChar char="v"/>
            </a:pPr>
            <a:r>
              <a:rPr lang="en-US" dirty="0">
                <a:solidFill>
                  <a:schemeClr val="accent5"/>
                </a:solidFill>
              </a:rPr>
              <a:t>Smart peer car pooling system</a:t>
            </a:r>
          </a:p>
          <a:p>
            <a:pPr>
              <a:buFont typeface="Wingdings" panose="05000000000000000000" pitchFamily="2" charset="2"/>
              <a:buChar char="v"/>
            </a:pPr>
            <a:r>
              <a:rPr lang="en-US" dirty="0">
                <a:solidFill>
                  <a:schemeClr val="accent5"/>
                </a:solidFill>
              </a:rPr>
              <a:t>Using semantic features for enhancing car pooling system</a:t>
            </a:r>
          </a:p>
          <a:p>
            <a:r>
              <a:rPr lang="en-US" dirty="0"/>
              <a:t>Conference papers:</a:t>
            </a:r>
          </a:p>
          <a:p>
            <a:pPr>
              <a:buFont typeface="Wingdings" panose="05000000000000000000" pitchFamily="2" charset="2"/>
              <a:buChar char="v"/>
            </a:pPr>
            <a:r>
              <a:rPr lang="en-US" dirty="0">
                <a:solidFill>
                  <a:schemeClr val="accent5"/>
                </a:solidFill>
              </a:rPr>
              <a:t>The future and sustainability of carpooling practices</a:t>
            </a:r>
          </a:p>
          <a:p>
            <a:pPr>
              <a:buFont typeface="Wingdings" panose="05000000000000000000" pitchFamily="2" charset="2"/>
              <a:buChar char="v"/>
            </a:pPr>
            <a:r>
              <a:rPr lang="en-US" dirty="0">
                <a:solidFill>
                  <a:schemeClr val="accent5"/>
                </a:solidFill>
              </a:rPr>
              <a:t>Smart transportation based on car pooling system</a:t>
            </a:r>
          </a:p>
          <a:p>
            <a:pPr>
              <a:buFont typeface="Wingdings" panose="05000000000000000000" pitchFamily="2" charset="2"/>
              <a:buChar char="v"/>
            </a:pPr>
            <a:r>
              <a:rPr lang="en-US" dirty="0">
                <a:solidFill>
                  <a:schemeClr val="accent5"/>
                </a:solidFill>
              </a:rPr>
              <a:t>Real time carpooling and ride sharing : position paper on design concepts, distribution and cloud computing strategies</a:t>
            </a:r>
          </a:p>
          <a:p>
            <a:pPr marL="0" indent="0">
              <a:buNone/>
            </a:pPr>
            <a:endParaRPr lang="en-US" dirty="0"/>
          </a:p>
        </p:txBody>
      </p:sp>
    </p:spTree>
    <p:extLst>
      <p:ext uri="{BB962C8B-B14F-4D97-AF65-F5344CB8AC3E}">
        <p14:creationId xmlns:p14="http://schemas.microsoft.com/office/powerpoint/2010/main" val="74107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970-6C70-6943-8CA1-881B9711D566}"/>
              </a:ext>
            </a:extLst>
          </p:cNvPr>
          <p:cNvSpPr>
            <a:spLocks noGrp="1"/>
          </p:cNvSpPr>
          <p:nvPr>
            <p:ph type="title"/>
          </p:nvPr>
        </p:nvSpPr>
        <p:spPr>
          <a:xfrm>
            <a:off x="320842" y="365125"/>
            <a:ext cx="11032958" cy="1325563"/>
          </a:xfrm>
        </p:spPr>
        <p:txBody>
          <a:bodyPr/>
          <a:lstStyle/>
          <a:p>
            <a:r>
              <a:rPr lang="en-US" u="sng" dirty="0"/>
              <a:t>1.2 And who are our target audience?</a:t>
            </a:r>
          </a:p>
        </p:txBody>
      </p:sp>
      <p:sp>
        <p:nvSpPr>
          <p:cNvPr id="3" name="Content Placeholder 2">
            <a:extLst>
              <a:ext uri="{FF2B5EF4-FFF2-40B4-BE49-F238E27FC236}">
                <a16:creationId xmlns:a16="http://schemas.microsoft.com/office/drawing/2014/main" id="{2C259772-6610-1296-9439-A3AB8F1E7B3D}"/>
              </a:ext>
            </a:extLst>
          </p:cNvPr>
          <p:cNvSpPr>
            <a:spLocks noGrp="1"/>
          </p:cNvSpPr>
          <p:nvPr>
            <p:ph idx="1"/>
          </p:nvPr>
        </p:nvSpPr>
        <p:spPr>
          <a:xfrm>
            <a:off x="352926" y="1507958"/>
            <a:ext cx="11518232" cy="4984917"/>
          </a:xfrm>
        </p:spPr>
        <p:txBody>
          <a:bodyPr>
            <a:normAutofit fontScale="92500" lnSpcReduction="10000"/>
          </a:bodyPr>
          <a:lstStyle/>
          <a:p>
            <a:r>
              <a:rPr lang="en-US" dirty="0"/>
              <a:t>Daily commuters:</a:t>
            </a:r>
          </a:p>
          <a:p>
            <a:pPr marL="0" indent="0">
              <a:buNone/>
            </a:pPr>
            <a:r>
              <a:rPr lang="en-US" dirty="0">
                <a:solidFill>
                  <a:schemeClr val="accent5"/>
                </a:solidFill>
              </a:rPr>
              <a:t>People who travel regularly to school, institutions, workplace and try to opt for cost-effective and convenient mode of transportation.</a:t>
            </a:r>
          </a:p>
          <a:p>
            <a:r>
              <a:rPr lang="en-US" dirty="0"/>
              <a:t>City dwellers:</a:t>
            </a:r>
          </a:p>
          <a:p>
            <a:pPr marL="0" indent="0">
              <a:buNone/>
            </a:pPr>
            <a:r>
              <a:rPr lang="en-US" dirty="0">
                <a:solidFill>
                  <a:schemeClr val="accent5"/>
                </a:solidFill>
              </a:rPr>
              <a:t>People who face heavy traffic and parking challenges everyday.</a:t>
            </a:r>
          </a:p>
          <a:p>
            <a:r>
              <a:rPr lang="en-US" dirty="0"/>
              <a:t>Students:</a:t>
            </a:r>
          </a:p>
          <a:p>
            <a:pPr marL="0" indent="0">
              <a:buNone/>
            </a:pPr>
            <a:r>
              <a:rPr lang="en-US" dirty="0">
                <a:solidFill>
                  <a:schemeClr val="accent5"/>
                </a:solidFill>
              </a:rPr>
              <a:t>School and university students who commute to their educational institutions with the aim of saving money and also meeting new people.</a:t>
            </a:r>
          </a:p>
          <a:p>
            <a:r>
              <a:rPr lang="en-US" dirty="0"/>
              <a:t>Event attendees:</a:t>
            </a:r>
          </a:p>
          <a:p>
            <a:pPr marL="0" indent="0">
              <a:buNone/>
            </a:pPr>
            <a:r>
              <a:rPr lang="en-US" dirty="0">
                <a:solidFill>
                  <a:schemeClr val="accent5"/>
                </a:solidFill>
              </a:rPr>
              <a:t>Individuals attending concert, marriage, conferences or any other sort of large gathering and want to share rides to and from the same venue thus, reducing the tension of parking and travel expenses</a:t>
            </a:r>
          </a:p>
          <a:p>
            <a:pPr marL="0" indent="0">
              <a:buNone/>
            </a:pPr>
            <a:endParaRPr lang="en-US" dirty="0"/>
          </a:p>
        </p:txBody>
      </p:sp>
      <p:pic>
        <p:nvPicPr>
          <p:cNvPr id="5" name="Picture 4">
            <a:extLst>
              <a:ext uri="{FF2B5EF4-FFF2-40B4-BE49-F238E27FC236}">
                <a16:creationId xmlns:a16="http://schemas.microsoft.com/office/drawing/2014/main" id="{1EF58A95-EAE3-70BF-5F87-06E26FE77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495" y="0"/>
            <a:ext cx="3240505" cy="2078298"/>
          </a:xfrm>
          <a:prstGeom prst="rect">
            <a:avLst/>
          </a:prstGeom>
        </p:spPr>
      </p:pic>
    </p:spTree>
    <p:extLst>
      <p:ext uri="{BB962C8B-B14F-4D97-AF65-F5344CB8AC3E}">
        <p14:creationId xmlns:p14="http://schemas.microsoft.com/office/powerpoint/2010/main" val="184320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DC9B-5E6F-4BEB-2027-541930198B3D}"/>
              </a:ext>
            </a:extLst>
          </p:cNvPr>
          <p:cNvSpPr>
            <a:spLocks noGrp="1"/>
          </p:cNvSpPr>
          <p:nvPr>
            <p:ph type="title"/>
          </p:nvPr>
        </p:nvSpPr>
        <p:spPr>
          <a:xfrm>
            <a:off x="233680" y="365125"/>
            <a:ext cx="11120120" cy="1325563"/>
          </a:xfrm>
        </p:spPr>
        <p:txBody>
          <a:bodyPr>
            <a:normAutofit/>
          </a:bodyPr>
          <a:lstStyle/>
          <a:p>
            <a:r>
              <a:rPr lang="en-US" u="sng" dirty="0"/>
              <a:t>Literature Survey</a:t>
            </a:r>
          </a:p>
        </p:txBody>
      </p:sp>
      <p:sp>
        <p:nvSpPr>
          <p:cNvPr id="3" name="Content Placeholder 2">
            <a:extLst>
              <a:ext uri="{FF2B5EF4-FFF2-40B4-BE49-F238E27FC236}">
                <a16:creationId xmlns:a16="http://schemas.microsoft.com/office/drawing/2014/main" id="{A6C766FE-C502-1122-B33C-05A30F72772E}"/>
              </a:ext>
            </a:extLst>
          </p:cNvPr>
          <p:cNvSpPr>
            <a:spLocks noGrp="1"/>
          </p:cNvSpPr>
          <p:nvPr>
            <p:ph idx="1"/>
          </p:nvPr>
        </p:nvSpPr>
        <p:spPr>
          <a:xfrm>
            <a:off x="233680" y="1409700"/>
            <a:ext cx="11490960" cy="5286375"/>
          </a:xfrm>
        </p:spPr>
        <p:txBody>
          <a:bodyPr>
            <a:noAutofit/>
          </a:bodyPr>
          <a:lstStyle/>
          <a:p>
            <a:pPr marL="0" indent="0">
              <a:buNone/>
            </a:pPr>
            <a:r>
              <a:rPr lang="en-US" sz="1600" b="1" i="0" dirty="0">
                <a:solidFill>
                  <a:srgbClr val="333333"/>
                </a:solidFill>
                <a:effectLst/>
                <a:latin typeface="HelveticaNeue Regular"/>
              </a:rPr>
              <a:t>1)Real-time carpooling and ride-sharing: Position paper on design concepts, distribution and cloud computing strategies</a:t>
            </a:r>
          </a:p>
          <a:p>
            <a:pPr marL="0" indent="0" algn="l">
              <a:buNone/>
            </a:pPr>
            <a:r>
              <a:rPr lang="en-US" sz="1600" b="1" i="0" dirty="0">
                <a:solidFill>
                  <a:srgbClr val="333333"/>
                </a:solidFill>
                <a:effectLst/>
                <a:latin typeface="HelveticaNeue Regular"/>
              </a:rPr>
              <a:t>Published in: </a:t>
            </a:r>
            <a:r>
              <a:rPr lang="en-US" sz="1600" b="0" i="0" u="none" strike="noStrike" dirty="0">
                <a:solidFill>
                  <a:srgbClr val="006699"/>
                </a:solidFill>
                <a:effectLst/>
                <a:latin typeface="HelveticaNeue Regular"/>
                <a:hlinkClick r:id="rId2"/>
              </a:rPr>
              <a:t>2013 Federated Conference on Computer Science and Information Systems</a:t>
            </a:r>
            <a:endParaRPr lang="en-US" sz="1600" b="0" i="0" dirty="0">
              <a:solidFill>
                <a:srgbClr val="333333"/>
              </a:solidFill>
              <a:effectLst/>
              <a:latin typeface="HelveticaNeue Regular"/>
            </a:endParaRPr>
          </a:p>
          <a:p>
            <a:pPr marL="0" indent="0" algn="l">
              <a:buNone/>
            </a:pPr>
            <a:r>
              <a:rPr lang="en-US" sz="1600" b="1" i="0" dirty="0">
                <a:solidFill>
                  <a:srgbClr val="333333"/>
                </a:solidFill>
                <a:effectLst/>
                <a:latin typeface="HelveticaNeue Regular"/>
              </a:rPr>
              <a:t>Date of Conference: </a:t>
            </a:r>
            <a:r>
              <a:rPr lang="en-US" sz="1600" b="0" i="0" dirty="0">
                <a:solidFill>
                  <a:srgbClr val="333333"/>
                </a:solidFill>
                <a:effectLst/>
                <a:latin typeface="HelveticaNeue Regular"/>
              </a:rPr>
              <a:t>08-11 September 2013</a:t>
            </a:r>
          </a:p>
          <a:p>
            <a:pPr marL="0" indent="0">
              <a:buNone/>
            </a:pPr>
            <a:r>
              <a:rPr lang="en-US" sz="1600" dirty="0">
                <a:solidFill>
                  <a:schemeClr val="accent5"/>
                </a:solidFill>
              </a:rPr>
              <a:t>This paper suggests that many carpooling ideas were generated and implemented before but it couldn’t reach to a global level. This was because it was not developed up to a scalable level. The paper suggests design concepts, distributions and cloud computing strategies that the carpool could follow making it scalable and reach a much larger audience.</a:t>
            </a:r>
          </a:p>
          <a:p>
            <a:pPr marL="0" indent="0">
              <a:buNone/>
            </a:pPr>
            <a:r>
              <a:rPr lang="en-US" sz="1600" b="1" i="0" dirty="0">
                <a:solidFill>
                  <a:srgbClr val="333333"/>
                </a:solidFill>
                <a:effectLst/>
                <a:latin typeface="HelveticaNeue Regular"/>
              </a:rPr>
              <a:t>2)Using Semantic Features for Enhancing Car Pooling System</a:t>
            </a:r>
            <a:endParaRPr lang="en-US" sz="1600" b="1" dirty="0">
              <a:solidFill>
                <a:srgbClr val="333333"/>
              </a:solidFill>
              <a:latin typeface="HelveticaNeue Regular"/>
            </a:endParaRPr>
          </a:p>
          <a:p>
            <a:r>
              <a:rPr kumimoji="0" lang="en-US" altLang="en-US" sz="1600" b="0" i="0" u="none" strike="noStrike" cap="none" normalizeH="0" baseline="0" dirty="0">
                <a:ln>
                  <a:noFill/>
                </a:ln>
                <a:solidFill>
                  <a:schemeClr val="accent5"/>
                </a:solidFill>
                <a:effectLst/>
                <a:latin typeface="Arial" panose="020B0604020202020204" pitchFamily="34" charset="0"/>
              </a:rPr>
              <a:t>This research proposes a unique framework that makes use of trip profiles and place semantics (point of interest)</a:t>
            </a:r>
          </a:p>
          <a:p>
            <a:r>
              <a:rPr kumimoji="0" lang="en-US" altLang="en-US" sz="1600" b="0" i="0" u="none" strike="noStrike" cap="none" normalizeH="0" baseline="0" dirty="0">
                <a:ln>
                  <a:noFill/>
                </a:ln>
                <a:solidFill>
                  <a:schemeClr val="accent5"/>
                </a:solidFill>
                <a:effectLst/>
                <a:latin typeface="Arial" panose="020B0604020202020204" pitchFamily="34" charset="0"/>
              </a:rPr>
              <a:t>Users' travels can be categorized as frequent and infrequent travels. On rare occasions, the user is presented with an alternative location that is comparable and falls within the accepted range or route, taking into account the needs of other passengers and drivers. This is done by analyzing the semantics of the destination.</a:t>
            </a:r>
          </a:p>
          <a:p>
            <a:pPr marL="0" indent="0">
              <a:buNone/>
            </a:pPr>
            <a:r>
              <a:rPr lang="en-US" sz="1600" b="1" dirty="0">
                <a:latin typeface="Arial" panose="020B0604020202020204" pitchFamily="34" charset="0"/>
              </a:rPr>
              <a:t>3)</a:t>
            </a:r>
            <a:r>
              <a:rPr lang="en-US" sz="1600" b="1" i="0" dirty="0">
                <a:effectLst/>
                <a:latin typeface="Roboto" panose="02000000000000000000" pitchFamily="2" charset="0"/>
              </a:rPr>
              <a:t> Safe Route Carpooling to Avoid Accident Locations and Small-Scale Proof of Concept in Japan</a:t>
            </a:r>
          </a:p>
          <a:p>
            <a:r>
              <a:rPr kumimoji="0" lang="en-US" altLang="en-US" sz="1600" b="0" i="0" u="none" strike="noStrike" cap="none" normalizeH="0" baseline="0" dirty="0">
                <a:ln>
                  <a:noFill/>
                </a:ln>
                <a:solidFill>
                  <a:schemeClr val="accent5"/>
                </a:solidFill>
                <a:effectLst/>
                <a:latin typeface="Arial" panose="020B0604020202020204" pitchFamily="34" charset="0"/>
              </a:rPr>
              <a:t>In order to find a safe route for each driver that picks up and drops off coworkers </a:t>
            </a:r>
            <a:r>
              <a:rPr kumimoji="0" lang="en-US" altLang="en-US" sz="1600" b="0" i="0" u="none" strike="noStrike" cap="none" normalizeH="0" baseline="0" dirty="0" err="1">
                <a:ln>
                  <a:noFill/>
                </a:ln>
                <a:solidFill>
                  <a:schemeClr val="accent5"/>
                </a:solidFill>
                <a:effectLst/>
                <a:latin typeface="Arial" panose="020B0604020202020204" pitchFamily="34" charset="0"/>
              </a:rPr>
              <a:t>coworkers</a:t>
            </a:r>
            <a:r>
              <a:rPr kumimoji="0" lang="en-US" altLang="en-US" sz="1600" b="0" i="0" u="none" strike="noStrike" cap="none" normalizeH="0" baseline="0" dirty="0">
                <a:ln>
                  <a:noFill/>
                </a:ln>
                <a:solidFill>
                  <a:schemeClr val="accent5"/>
                </a:solidFill>
                <a:effectLst/>
                <a:latin typeface="Arial" panose="020B0604020202020204" pitchFamily="34" charset="0"/>
              </a:rPr>
              <a:t> and travels to and from their office while avoiding high accident-frequency places, the carpooling problem (CPP) is proposed in this article with an emphasis on safety. </a:t>
            </a:r>
          </a:p>
          <a:p>
            <a:r>
              <a:rPr kumimoji="0" lang="en-US" altLang="en-US" sz="1600" b="0" i="0" u="none" strike="noStrike" cap="none" normalizeH="0" baseline="0" dirty="0">
                <a:ln>
                  <a:noFill/>
                </a:ln>
                <a:solidFill>
                  <a:schemeClr val="accent5"/>
                </a:solidFill>
                <a:effectLst/>
                <a:latin typeface="Arial" panose="020B0604020202020204" pitchFamily="34" charset="0"/>
              </a:rPr>
              <a:t>The CPP specifies the groups of workers who share each vehicle as well as the routes that drivers should travel in order to maximize and reduce the overall distance traveled</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endParaRPr lang="en-US" sz="1600" dirty="0">
              <a:latin typeface="Arial" panose="020B0604020202020204" pitchFamily="34" charset="0"/>
            </a:endParaRPr>
          </a:p>
          <a:p>
            <a:pPr marL="0" indent="0">
              <a:buNone/>
            </a:pPr>
            <a:endParaRPr lang="en-US" sz="1600" dirty="0">
              <a:solidFill>
                <a:schemeClr val="accent5"/>
              </a:solidFill>
            </a:endParaRPr>
          </a:p>
        </p:txBody>
      </p:sp>
    </p:spTree>
    <p:extLst>
      <p:ext uri="{BB962C8B-B14F-4D97-AF65-F5344CB8AC3E}">
        <p14:creationId xmlns:p14="http://schemas.microsoft.com/office/powerpoint/2010/main" val="279238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9A0AA-9954-1E0E-07CD-8C2758F1B666}"/>
              </a:ext>
            </a:extLst>
          </p:cNvPr>
          <p:cNvSpPr>
            <a:spLocks noGrp="1"/>
          </p:cNvSpPr>
          <p:nvPr>
            <p:ph type="title"/>
          </p:nvPr>
        </p:nvSpPr>
        <p:spPr>
          <a:xfrm>
            <a:off x="157480" y="186867"/>
            <a:ext cx="10515600" cy="1325563"/>
          </a:xfrm>
        </p:spPr>
        <p:txBody>
          <a:bodyPr/>
          <a:lstStyle/>
          <a:p>
            <a:r>
              <a:rPr lang="en-US" u="sng" dirty="0">
                <a:solidFill>
                  <a:srgbClr val="FF0000"/>
                </a:solidFill>
              </a:rPr>
              <a:t>PROBLEM STATEMENT</a:t>
            </a:r>
          </a:p>
        </p:txBody>
      </p:sp>
      <p:sp>
        <p:nvSpPr>
          <p:cNvPr id="7" name="Content Placeholder 6">
            <a:extLst>
              <a:ext uri="{FF2B5EF4-FFF2-40B4-BE49-F238E27FC236}">
                <a16:creationId xmlns:a16="http://schemas.microsoft.com/office/drawing/2014/main" id="{B984403A-6FF2-CCDF-1859-48139579A601}"/>
              </a:ext>
            </a:extLst>
          </p:cNvPr>
          <p:cNvSpPr>
            <a:spLocks noGrp="1"/>
          </p:cNvSpPr>
          <p:nvPr>
            <p:ph idx="1"/>
          </p:nvPr>
        </p:nvSpPr>
        <p:spPr>
          <a:xfrm>
            <a:off x="289560" y="1253330"/>
            <a:ext cx="11744960" cy="5249069"/>
          </a:xfrm>
        </p:spPr>
        <p:txBody>
          <a:bodyPr>
            <a:normAutofit/>
          </a:bodyPr>
          <a:lstStyle/>
          <a:p>
            <a:pPr marL="342900" marR="0" lvl="0" indent="-342900">
              <a:lnSpc>
                <a:spcPct val="200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urban environment of today poses serious challenges to city planners as well as regular commuters, such as increased traffic, escalating fuel prices, and degradation of the environment. Putting more cars on the road not only lengthens trips and increases driver stress, but it also increases carbon emissions, which worsen climate change.</a:t>
            </a:r>
          </a:p>
          <a:p>
            <a:pPr marL="342900" marR="0" lvl="0" indent="-342900">
              <a:lnSpc>
                <a:spcPct val="200000"/>
              </a:lnSpc>
              <a:spcBef>
                <a:spcPts val="0"/>
              </a:spcBef>
              <a:spcAft>
                <a:spcPts val="0"/>
              </a:spcAft>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 large number of people drive alone, which leads to unnecessary spending and ineffective resource use. Despite the fact that carpooling can reduce traffic, save money, and have a positive environmental impact, there isn't a straightforward, trustworthy, and user-friendly platform to assist commuters in sharing trips.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An inventive way to link drivers with available seats with passengers traveling in the same route is required. In the end, this solution should make it easier for users to identify and schedule shared rides, which will reduce the amount of cars on the road and encourage more environmentally friendly modes of transportation.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3312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E362-EAB3-04BA-0183-1102532990A6}"/>
              </a:ext>
            </a:extLst>
          </p:cNvPr>
          <p:cNvSpPr>
            <a:spLocks noGrp="1"/>
          </p:cNvSpPr>
          <p:nvPr>
            <p:ph type="title"/>
          </p:nvPr>
        </p:nvSpPr>
        <p:spPr>
          <a:xfrm>
            <a:off x="248786" y="290803"/>
            <a:ext cx="10515600" cy="1325563"/>
          </a:xfrm>
        </p:spPr>
        <p:txBody>
          <a:bodyPr/>
          <a:lstStyle/>
          <a:p>
            <a:r>
              <a:rPr lang="en-US" u="sng" dirty="0"/>
              <a:t>EXISTING METHODS AND ITS LIMITATIONS</a:t>
            </a:r>
          </a:p>
        </p:txBody>
      </p:sp>
      <p:sp>
        <p:nvSpPr>
          <p:cNvPr id="3" name="Content Placeholder 2">
            <a:extLst>
              <a:ext uri="{FF2B5EF4-FFF2-40B4-BE49-F238E27FC236}">
                <a16:creationId xmlns:a16="http://schemas.microsoft.com/office/drawing/2014/main" id="{00A7AAB8-2C96-7D66-AF43-7F525EC31586}"/>
              </a:ext>
            </a:extLst>
          </p:cNvPr>
          <p:cNvSpPr>
            <a:spLocks noGrp="1"/>
          </p:cNvSpPr>
          <p:nvPr>
            <p:ph idx="1"/>
          </p:nvPr>
        </p:nvSpPr>
        <p:spPr>
          <a:xfrm>
            <a:off x="248786" y="1825624"/>
            <a:ext cx="11719694" cy="4768215"/>
          </a:xfrm>
        </p:spPr>
        <p:txBody>
          <a:bodyPr>
            <a:normAutofit fontScale="77500" lnSpcReduction="20000"/>
          </a:bodyPr>
          <a:lstStyle/>
          <a:p>
            <a:pPr marL="0" indent="0">
              <a:buNone/>
            </a:pPr>
            <a:r>
              <a:rPr lang="en-US" sz="2100" b="1" dirty="0" err="1">
                <a:solidFill>
                  <a:schemeClr val="accent5"/>
                </a:solidFill>
              </a:rPr>
              <a:t>BlaBlaCar</a:t>
            </a:r>
            <a:r>
              <a:rPr lang="en-US" sz="2100" dirty="0"/>
              <a:t>: </a:t>
            </a:r>
            <a:r>
              <a:rPr lang="en-US" sz="2100" dirty="0" err="1"/>
              <a:t>BlaBlaCar</a:t>
            </a:r>
            <a:r>
              <a:rPr lang="en-US" sz="2100" dirty="0"/>
              <a:t> a popular carpool ride-sharing website used for long distance travel connects drivee and passengers  while traveling city to another village or another</a:t>
            </a:r>
            <a:br>
              <a:rPr kumimoji="0" lang="en-US" altLang="en-US" sz="2100" b="0" i="0" u="none" strike="noStrike" cap="none" normalizeH="0" baseline="0" dirty="0">
                <a:ln>
                  <a:noFill/>
                </a:ln>
                <a:solidFill>
                  <a:schemeClr val="tx1"/>
                </a:solidFill>
                <a:effectLst/>
                <a:latin typeface="Arial" panose="020B0604020202020204" pitchFamily="34" charset="0"/>
              </a:rPr>
            </a:br>
            <a:r>
              <a:rPr kumimoji="0" lang="en-US" altLang="en-US" sz="2100" b="0" i="0" u="none" strike="noStrike" cap="none" normalizeH="0" baseline="0" dirty="0">
                <a:ln>
                  <a:noFill/>
                </a:ln>
                <a:solidFill>
                  <a:schemeClr val="tx1"/>
                </a:solidFill>
                <a:effectLst/>
                <a:latin typeface="Arial" panose="020B0604020202020204" pitchFamily="34" charset="0"/>
              </a:rPr>
              <a:t>Limitations:</a:t>
            </a:r>
          </a:p>
          <a:p>
            <a:pPr>
              <a:buFont typeface="Wingdings" panose="05000000000000000000" pitchFamily="2" charset="2"/>
              <a:buChar char="v"/>
            </a:pPr>
            <a:r>
              <a:rPr lang="en-US" sz="2100" dirty="0">
                <a:solidFill>
                  <a:schemeClr val="accent5"/>
                </a:solidFill>
              </a:rPr>
              <a:t>made specifically for intercity travel</a:t>
            </a:r>
          </a:p>
          <a:p>
            <a:pPr>
              <a:buFont typeface="Wingdings" panose="05000000000000000000" pitchFamily="2" charset="2"/>
              <a:buChar char="v"/>
            </a:pPr>
            <a:r>
              <a:rPr lang="en-US" sz="2100" dirty="0">
                <a:solidFill>
                  <a:schemeClr val="accent5"/>
                </a:solidFill>
              </a:rPr>
              <a:t>Not as practical for daily in-town commuting.</a:t>
            </a:r>
          </a:p>
          <a:p>
            <a:pPr>
              <a:buFont typeface="Wingdings" panose="05000000000000000000" pitchFamily="2" charset="2"/>
              <a:buChar char="v"/>
            </a:pPr>
            <a:r>
              <a:rPr lang="en-US" sz="2100" dirty="0">
                <a:solidFill>
                  <a:schemeClr val="accent5"/>
                </a:solidFill>
              </a:rPr>
              <a:t>restricted in certain geographical areas or countries, that may not</a:t>
            </a:r>
          </a:p>
          <a:p>
            <a:pPr marL="0" indent="0">
              <a:buNone/>
            </a:pPr>
            <a:r>
              <a:rPr lang="en-US" sz="2100" dirty="0">
                <a:solidFill>
                  <a:schemeClr val="accent5"/>
                </a:solidFill>
              </a:rPr>
              <a:t>in other areas, which limit its usability.</a:t>
            </a:r>
          </a:p>
          <a:p>
            <a:pPr>
              <a:buFont typeface="Wingdings" panose="05000000000000000000" pitchFamily="2" charset="2"/>
              <a:buChar char="v"/>
            </a:pPr>
            <a:r>
              <a:rPr lang="en-US" sz="2100" dirty="0">
                <a:solidFill>
                  <a:schemeClr val="accent5"/>
                </a:solidFill>
              </a:rPr>
              <a:t>Prompt charges for each booking a service fee</a:t>
            </a:r>
          </a:p>
          <a:p>
            <a:pPr>
              <a:buFont typeface="Wingdings" panose="05000000000000000000" pitchFamily="2" charset="2"/>
              <a:buChar char="v"/>
            </a:pPr>
            <a:r>
              <a:rPr lang="en-US" sz="2100" dirty="0">
                <a:solidFill>
                  <a:schemeClr val="accent5"/>
                </a:solidFill>
              </a:rPr>
              <a:t>does not currently offer specific safety features for women</a:t>
            </a:r>
          </a:p>
          <a:p>
            <a:pPr marL="0" indent="0">
              <a:buNone/>
            </a:pPr>
            <a:r>
              <a:rPr lang="en-US" sz="2000" b="1" dirty="0" err="1">
                <a:solidFill>
                  <a:schemeClr val="accent5"/>
                </a:solidFill>
              </a:rPr>
              <a:t>UberPOOL</a:t>
            </a:r>
            <a:r>
              <a:rPr lang="en-US" sz="2000" dirty="0">
                <a:solidFill>
                  <a:schemeClr val="accent5"/>
                </a:solidFill>
              </a:rPr>
              <a:t>: </a:t>
            </a:r>
            <a:r>
              <a:rPr lang="en-US" sz="2000" dirty="0"/>
              <a:t>is a ride-sharing option with the Uber app that allows passengers to share a ride with other people heading to the same destination.</a:t>
            </a:r>
          </a:p>
          <a:p>
            <a:pPr marL="0" indent="0">
              <a:buNone/>
            </a:pPr>
            <a:r>
              <a:rPr lang="en-US" sz="2000" dirty="0"/>
              <a:t>Limitations:</a:t>
            </a:r>
          </a:p>
          <a:p>
            <a:pPr>
              <a:buFont typeface="Wingdings" panose="05000000000000000000" pitchFamily="2" charset="2"/>
              <a:buChar char="v"/>
            </a:pPr>
            <a:r>
              <a:rPr lang="en-US" sz="2000" dirty="0" err="1">
                <a:solidFill>
                  <a:schemeClr val="accent5"/>
                </a:solidFill>
              </a:rPr>
              <a:t>UberPOOL</a:t>
            </a:r>
            <a:r>
              <a:rPr lang="en-US" sz="2000" dirty="0">
                <a:solidFill>
                  <a:schemeClr val="accent5"/>
                </a:solidFill>
              </a:rPr>
              <a:t> does not exist in all cities, so many people do not have access.</a:t>
            </a:r>
          </a:p>
          <a:p>
            <a:pPr>
              <a:buFont typeface="Wingdings" panose="05000000000000000000" pitchFamily="2" charset="2"/>
              <a:buChar char="v"/>
            </a:pPr>
            <a:r>
              <a:rPr lang="en-US" sz="2000" dirty="0">
                <a:solidFill>
                  <a:schemeClr val="accent5"/>
                </a:solidFill>
              </a:rPr>
              <a:t>Long travel times—the riders have to expect that there might make detours in the app to pick other riders.</a:t>
            </a:r>
          </a:p>
          <a:p>
            <a:pPr>
              <a:buFont typeface="Wingdings" panose="05000000000000000000" pitchFamily="2" charset="2"/>
              <a:buChar char="v"/>
            </a:pPr>
            <a:r>
              <a:rPr lang="en-US" sz="2000" dirty="0">
                <a:solidFill>
                  <a:schemeClr val="accent5"/>
                </a:solidFill>
              </a:rPr>
              <a:t>The costs usually surge and fall for </a:t>
            </a:r>
            <a:r>
              <a:rPr lang="en-US" sz="2000" dirty="0" err="1">
                <a:solidFill>
                  <a:schemeClr val="accent5"/>
                </a:solidFill>
              </a:rPr>
              <a:t>UberPOOL</a:t>
            </a:r>
            <a:r>
              <a:rPr lang="en-US" sz="2000" dirty="0">
                <a:solidFill>
                  <a:schemeClr val="accent5"/>
                </a:solidFill>
              </a:rPr>
              <a:t>, so it is not so predictable, sometimes costing more than expected.</a:t>
            </a:r>
          </a:p>
          <a:p>
            <a:pPr>
              <a:buFont typeface="Wingdings" panose="05000000000000000000" pitchFamily="2" charset="2"/>
              <a:buChar char="v"/>
            </a:pPr>
            <a:r>
              <a:rPr lang="en-US" sz="2000" dirty="0">
                <a:solidFill>
                  <a:schemeClr val="accent5"/>
                </a:solidFill>
              </a:rPr>
              <a:t>Drivers requesting for money exceeding what was stipulated</a:t>
            </a:r>
          </a:p>
          <a:p>
            <a:pPr>
              <a:buFont typeface="Wingdings" panose="05000000000000000000" pitchFamily="2" charset="2"/>
              <a:buChar char="v"/>
            </a:pPr>
            <a:r>
              <a:rPr lang="en-US" sz="2000" dirty="0">
                <a:solidFill>
                  <a:schemeClr val="accent5"/>
                </a:solidFill>
              </a:rPr>
              <a:t>does not currently offer specific safety features for women</a:t>
            </a:r>
          </a:p>
          <a:p>
            <a:pPr marL="0" indent="0">
              <a:buNone/>
            </a:pPr>
            <a:endParaRPr lang="en-US" sz="2100" dirty="0"/>
          </a:p>
          <a:p>
            <a:pPr marL="0" indent="0">
              <a:buNone/>
            </a:pPr>
            <a:endParaRPr lang="en-US" dirty="0">
              <a:solidFill>
                <a:schemeClr val="accent5"/>
              </a:solidFill>
            </a:endParaRPr>
          </a:p>
          <a:p>
            <a:pPr>
              <a:buFont typeface="Wingdings" panose="05000000000000000000" pitchFamily="2" charset="2"/>
              <a:buChar char="Ø"/>
            </a:pPr>
            <a:endParaRPr lang="en-US" dirty="0"/>
          </a:p>
        </p:txBody>
      </p:sp>
      <p:sp>
        <p:nvSpPr>
          <p:cNvPr id="5" name="Rectangle 2">
            <a:extLst>
              <a:ext uri="{FF2B5EF4-FFF2-40B4-BE49-F238E27FC236}">
                <a16:creationId xmlns:a16="http://schemas.microsoft.com/office/drawing/2014/main" id="{58693E4E-531D-E5B8-3958-4E939BEC8ACB}"/>
              </a:ext>
            </a:extLst>
          </p:cNvPr>
          <p:cNvSpPr>
            <a:spLocks noChangeArrowheads="1"/>
          </p:cNvSpPr>
          <p:nvPr/>
        </p:nvSpPr>
        <p:spPr bwMode="auto">
          <a:xfrm>
            <a:off x="0" y="-877163"/>
            <a:ext cx="24878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7ADE957-1A0A-5C90-7C82-5B38A9296506}"/>
              </a:ext>
            </a:extLst>
          </p:cNvPr>
          <p:cNvPicPr>
            <a:picLocks noChangeAspect="1"/>
          </p:cNvPicPr>
          <p:nvPr/>
        </p:nvPicPr>
        <p:blipFill>
          <a:blip r:embed="rId3"/>
          <a:stretch>
            <a:fillRect/>
          </a:stretch>
        </p:blipFill>
        <p:spPr>
          <a:xfrm>
            <a:off x="6922014" y="2515976"/>
            <a:ext cx="2127819" cy="1425399"/>
          </a:xfrm>
          <a:prstGeom prst="rect">
            <a:avLst/>
          </a:prstGeom>
        </p:spPr>
      </p:pic>
      <p:pic>
        <p:nvPicPr>
          <p:cNvPr id="6" name="Picture 5">
            <a:extLst>
              <a:ext uri="{FF2B5EF4-FFF2-40B4-BE49-F238E27FC236}">
                <a16:creationId xmlns:a16="http://schemas.microsoft.com/office/drawing/2014/main" id="{F702ED22-1DD9-B15A-F04E-62D109D8B0C3}"/>
              </a:ext>
            </a:extLst>
          </p:cNvPr>
          <p:cNvPicPr>
            <a:picLocks noChangeAspect="1"/>
          </p:cNvPicPr>
          <p:nvPr/>
        </p:nvPicPr>
        <p:blipFill>
          <a:blip r:embed="rId4"/>
          <a:stretch>
            <a:fillRect/>
          </a:stretch>
        </p:blipFill>
        <p:spPr>
          <a:xfrm>
            <a:off x="9193454" y="2547176"/>
            <a:ext cx="2432015" cy="1362998"/>
          </a:xfrm>
          <a:prstGeom prst="rect">
            <a:avLst/>
          </a:prstGeom>
        </p:spPr>
      </p:pic>
    </p:spTree>
    <p:extLst>
      <p:ext uri="{BB962C8B-B14F-4D97-AF65-F5344CB8AC3E}">
        <p14:creationId xmlns:p14="http://schemas.microsoft.com/office/powerpoint/2010/main" val="2022296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5731-54EE-6F95-A82B-B0CE58542E7A}"/>
              </a:ext>
            </a:extLst>
          </p:cNvPr>
          <p:cNvSpPr>
            <a:spLocks noGrp="1"/>
          </p:cNvSpPr>
          <p:nvPr>
            <p:ph type="title"/>
          </p:nvPr>
        </p:nvSpPr>
        <p:spPr>
          <a:xfrm>
            <a:off x="187960" y="304165"/>
            <a:ext cx="10515600" cy="1325563"/>
          </a:xfrm>
        </p:spPr>
        <p:txBody>
          <a:bodyPr/>
          <a:lstStyle/>
          <a:p>
            <a:r>
              <a:rPr lang="en-US" u="sng" dirty="0"/>
              <a:t>Proposed Solutions</a:t>
            </a:r>
          </a:p>
        </p:txBody>
      </p:sp>
      <p:sp>
        <p:nvSpPr>
          <p:cNvPr id="3" name="Content Placeholder 2">
            <a:extLst>
              <a:ext uri="{FF2B5EF4-FFF2-40B4-BE49-F238E27FC236}">
                <a16:creationId xmlns:a16="http://schemas.microsoft.com/office/drawing/2014/main" id="{9FA860C9-5C51-A26C-7386-DF6AE9360606}"/>
              </a:ext>
            </a:extLst>
          </p:cNvPr>
          <p:cNvSpPr>
            <a:spLocks noGrp="1"/>
          </p:cNvSpPr>
          <p:nvPr>
            <p:ph idx="1"/>
          </p:nvPr>
        </p:nvSpPr>
        <p:spPr>
          <a:xfrm>
            <a:off x="187960" y="1473200"/>
            <a:ext cx="11165840" cy="5235713"/>
          </a:xfrm>
        </p:spPr>
        <p:txBody>
          <a:bodyPr>
            <a:normAutofit fontScale="92500"/>
          </a:bodyPr>
          <a:lstStyle/>
          <a:p>
            <a:pPr marL="0" indent="0">
              <a:buNone/>
            </a:pPr>
            <a:r>
              <a:rPr lang="en-US" dirty="0"/>
              <a:t>Introduce "SafeRide" Feature:</a:t>
            </a:r>
          </a:p>
          <a:p>
            <a:pPr marL="0" indent="0">
              <a:buNone/>
            </a:pPr>
            <a:r>
              <a:rPr lang="en-US" dirty="0">
                <a:solidFill>
                  <a:schemeClr val="accent5"/>
                </a:solidFill>
              </a:rPr>
              <a:t>The "SafeRide" feature is aimed at giving better safety to the female passengers through a set of tools and options so they have a safe and comfortable carpool. </a:t>
            </a:r>
          </a:p>
          <a:p>
            <a:pPr marL="0" indent="0">
              <a:buNone/>
            </a:pPr>
            <a:r>
              <a:rPr lang="en-US" dirty="0"/>
              <a:t>Key Features of "SafeRide" Model:</a:t>
            </a:r>
          </a:p>
          <a:p>
            <a:pPr>
              <a:buFont typeface="Wingdings" panose="05000000000000000000" pitchFamily="2" charset="2"/>
              <a:buChar char="v"/>
            </a:pPr>
            <a:r>
              <a:rPr lang="en-US" dirty="0">
                <a:solidFill>
                  <a:schemeClr val="accent5"/>
                </a:solidFill>
              </a:rPr>
              <a:t>Verified Driver Profiles</a:t>
            </a:r>
          </a:p>
          <a:p>
            <a:pPr>
              <a:buFont typeface="Wingdings" panose="05000000000000000000" pitchFamily="2" charset="2"/>
              <a:buChar char="v"/>
            </a:pPr>
            <a:r>
              <a:rPr lang="en-US" dirty="0">
                <a:solidFill>
                  <a:schemeClr val="accent5"/>
                </a:solidFill>
              </a:rPr>
              <a:t>All the drivers will undergo a detailed verification process, which shall include their background check, identity check, and driving record analysis.</a:t>
            </a:r>
          </a:p>
          <a:p>
            <a:pPr>
              <a:buFont typeface="Wingdings" panose="05000000000000000000" pitchFamily="2" charset="2"/>
              <a:buChar char="v"/>
            </a:pPr>
            <a:r>
              <a:rPr lang="en-US" dirty="0">
                <a:solidFill>
                  <a:schemeClr val="accent5"/>
                </a:solidFill>
              </a:rPr>
              <a:t>This thus ensures that there are only safe and trustworthy drivers on the platform, hence always putting the minds of passengers at rest.</a:t>
            </a:r>
          </a:p>
          <a:p>
            <a:pPr marL="0" indent="0">
              <a:buNone/>
            </a:pPr>
            <a:r>
              <a:rPr lang="en-US" dirty="0"/>
              <a:t>Driver Rating and Reporting System</a:t>
            </a:r>
          </a:p>
          <a:p>
            <a:pPr marL="0" indent="0">
              <a:buNone/>
            </a:pPr>
            <a:r>
              <a:rPr lang="en-US" dirty="0">
                <a:solidFill>
                  <a:schemeClr val="accent5"/>
                </a:solidFill>
              </a:rPr>
              <a:t>Passengers can rate drivers and consequently report issues related to safety.</a:t>
            </a:r>
          </a:p>
        </p:txBody>
      </p:sp>
    </p:spTree>
    <p:extLst>
      <p:ext uri="{BB962C8B-B14F-4D97-AF65-F5344CB8AC3E}">
        <p14:creationId xmlns:p14="http://schemas.microsoft.com/office/powerpoint/2010/main" val="298377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0387B-8497-9BF1-4138-57E9FA93D7D3}"/>
              </a:ext>
            </a:extLst>
          </p:cNvPr>
          <p:cNvSpPr>
            <a:spLocks noGrp="1"/>
          </p:cNvSpPr>
          <p:nvPr>
            <p:ph idx="1"/>
          </p:nvPr>
        </p:nvSpPr>
        <p:spPr>
          <a:xfrm>
            <a:off x="142240" y="223520"/>
            <a:ext cx="11714480" cy="5953443"/>
          </a:xfrm>
        </p:spPr>
        <p:txBody>
          <a:bodyPr>
            <a:normAutofit/>
          </a:bodyPr>
          <a:lstStyle/>
          <a:p>
            <a:pPr marL="0" indent="0">
              <a:buNone/>
            </a:pPr>
            <a:r>
              <a:rPr lang="en-US" dirty="0"/>
              <a:t>Gender preference for carpooling</a:t>
            </a:r>
          </a:p>
          <a:p>
            <a:pPr marL="0" indent="0">
              <a:buNone/>
            </a:pPr>
            <a:r>
              <a:rPr lang="en-US" dirty="0">
                <a:solidFill>
                  <a:schemeClr val="accent5"/>
                </a:solidFill>
              </a:rPr>
              <a:t>Enable a "Women-Only" carpool option for female passengers so that they will only be matched with a female driver or other female passengers.</a:t>
            </a:r>
          </a:p>
          <a:p>
            <a:pPr marL="0" indent="0">
              <a:buNone/>
            </a:pPr>
            <a:r>
              <a:rPr lang="en-US" dirty="0"/>
              <a:t>Post-Ride Safety Check-In</a:t>
            </a:r>
          </a:p>
          <a:p>
            <a:pPr marL="0" indent="0">
              <a:buNone/>
            </a:pPr>
            <a:r>
              <a:rPr lang="en-US" dirty="0">
                <a:solidFill>
                  <a:schemeClr val="accent5"/>
                </a:solidFill>
              </a:rPr>
              <a:t>Once a ride is completed, the platform will ask passengers to confirm if they have safely arrived. </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768593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1970</Words>
  <Application>Microsoft Office PowerPoint</Application>
  <PresentationFormat>Widescreen</PresentationFormat>
  <Paragraphs>158</Paragraphs>
  <Slides>32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HelveticaNeue Regular</vt:lpstr>
      <vt:lpstr>Roboto</vt:lpstr>
      <vt:lpstr>Symbol</vt:lpstr>
      <vt:lpstr>Times New Roman</vt:lpstr>
      <vt:lpstr>Wingdings</vt:lpstr>
      <vt:lpstr>Office Theme</vt:lpstr>
      <vt:lpstr>PowerPoint Presentation</vt:lpstr>
      <vt:lpstr>1.INTRODUCTION ABOUT PROJECT</vt:lpstr>
      <vt:lpstr>1.1 So, what’s the objective of the  project?</vt:lpstr>
      <vt:lpstr>1.2 And who are our target audience?</vt:lpstr>
      <vt:lpstr>Literature Survey</vt:lpstr>
      <vt:lpstr>PROBLEM STATEMENT</vt:lpstr>
      <vt:lpstr>EXISTING METHODS AND ITS LIMITATIONS</vt:lpstr>
      <vt:lpstr>Proposed Solutions</vt:lpstr>
      <vt:lpstr>PowerPoint Presentation</vt:lpstr>
      <vt:lpstr>ARCHITECTURAL DIAGRAM</vt:lpstr>
      <vt:lpstr>MODULES</vt:lpstr>
      <vt:lpstr>PowerPoint Presentation</vt:lpstr>
      <vt:lpstr>PROJECT MODULE EXPLANATION</vt:lpstr>
      <vt:lpstr>PROJECT MODULE EXPLANATION</vt:lpstr>
      <vt:lpstr>Screenshots</vt:lpstr>
      <vt:lpstr>ABOUT US</vt:lpstr>
      <vt:lpstr>VEHICLES</vt:lpstr>
      <vt:lpstr>CONTACT</vt:lpstr>
      <vt:lpstr>REGISTER</vt:lpstr>
      <vt:lpstr>PowerPoint Presentation</vt:lpstr>
      <vt:lpstr>FORGET PASSWORD</vt:lpstr>
      <vt:lpstr>DASHBOARD suppose a user named RACHAEL login to the site</vt:lpstr>
      <vt:lpstr>FIND RIDE</vt:lpstr>
      <vt:lpstr>AVAILABLE RIDE</vt:lpstr>
      <vt:lpstr>BOOK RIDE</vt:lpstr>
      <vt:lpstr>PAYMENT</vt:lpstr>
      <vt:lpstr>SAFETY CHECK PAGE</vt:lpstr>
      <vt:lpstr>RIDE HISTORY PAGE</vt:lpstr>
      <vt:lpstr>DRIVER REGISTRATION PAGE</vt:lpstr>
      <vt:lpstr>DRIVER REGISTRATION PAGE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Riya Menon</dc:creator>
  <cp:lastModifiedBy>Riya Menon</cp:lastModifiedBy>
  <cp:revision>11</cp:revision>
  <dcterms:created xsi:type="dcterms:W3CDTF">2024-08-21T12:56:24Z</dcterms:created>
  <dcterms:modified xsi:type="dcterms:W3CDTF">2025-04-02T16:44:06Z</dcterms:modified>
</cp:coreProperties>
</file>