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jpeg" ContentType="image/jpeg"/>
  <Override PartName="/ppt/notesSlides/notesSlide7.xml" ContentType="application/vnd.openxmlformats-officedocument.presentationml.notesSlide+xml"/>
  <Override PartName="/ppt/media/image2.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3.jpe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I will spend much more time in explaining I2C and relevant codes, because once that is understood, interfacing with MPU6050 is very easy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next —&gt; using these three concepts, I can :</a:t>
            </a:r>
          </a:p>
          <a:p>
            <a:pPr/>
            <a:r>
              <a:t>	configure a port as input or output</a:t>
            </a:r>
          </a:p>
          <a:p>
            <a:pPr/>
            <a:r>
              <a:t>	change the output of a port to high or low</a:t>
            </a:r>
          </a:p>
          <a:p>
            <a:pPr/>
            <a:r>
              <a:t>	activate or deactivate a pullup register</a:t>
            </a:r>
          </a:p>
          <a:p>
            <a:pPr/>
            <a:r>
              <a:t>	read input value from a pin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avr/io.h includes all the definitions for the Port Addresses for the particular AVR microcontroller</a:t>
            </a:r>
          </a:p>
          <a:p>
            <a:pPr/>
          </a:p>
          <a:p>
            <a:pPr/>
            <a:r>
              <a:t>next —&gt; So, the actual I2C circuit in our case will look like this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next —&gt; now, having discussed the I2C basics and the circuit, lets move on to the I2C specifications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signal specifications -&gt; how the signal values should change in order to represent meaningful data</a:t>
            </a:r>
          </a:p>
          <a:p>
            <a:pPr/>
            <a:r>
              <a:t>data packet specifications -&gt; In what order must the signals change in order to represent meaningful data</a:t>
            </a:r>
          </a:p>
          <a:p>
            <a:pPr/>
            <a:r>
              <a:t>device specifications -&gt; what data does the device expect</a:t>
            </a:r>
          </a:p>
          <a:p>
            <a:pPr/>
          </a:p>
          <a:p>
            <a:pPr/>
            <a:r>
              <a:t>next —&gt; so, lets start with signal specifications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eg: the register address, how many bytes to read</a:t>
            </a:r>
          </a:p>
          <a:p>
            <a:pPr/>
            <a:r>
              <a:t>We will look at I2C device specifications for MPU6050</a:t>
            </a:r>
          </a:p>
          <a:p>
            <a:pPr/>
          </a:p>
          <a:p>
            <a:pPr/>
            <a:r>
              <a:t>next —&gt; lets see how these things translate to code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firstly, I write down these very simple functions that will make my code much more readable</a:t>
            </a:r>
          </a:p>
          <a:p>
            <a:pPr/>
          </a:p>
          <a:p>
            <a:pPr/>
            <a:r>
              <a:t>next —&gt; now using these functions, we can write down more complicated and interesting functions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All these functions are perfectly obvious from the signal specifications and data packet specifications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r>
              <a:t>All these functions are perfectly obvious from the signal specifications and data packet specifications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r>
              <a:t>Using these 7 functions, all I2C communications can be handled</a:t>
            </a:r>
          </a:p>
          <a:p>
            <a:pPr/>
            <a:r>
              <a:t>as can been seen the MPU6050 example I’ll give you later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can interface with other sensors via I2C</a:t>
            </a:r>
          </a:p>
          <a:p>
            <a:pPr/>
          </a:p>
          <a:p>
            <a:pPr/>
            <a:r>
              <a:t>DMP can be accessed only through Invensense’s firmware,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In the case of I2C, </a:t>
            </a:r>
          </a:p>
          <a:p>
            <a:pPr/>
            <a:r>
              <a:t>the protocol is a set of rules about the values and precedence of signals on the bus that convey meaningful information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next —&gt; lets translate these steps to code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these functions </a:t>
            </a:r>
          </a:p>
          <a:p>
            <a:pPr/>
            <a:r>
              <a:t>error_routine()</a:t>
            </a:r>
          </a:p>
          <a:p>
            <a:pPr/>
            <a:r>
              <a:t>acknowledge_routine()</a:t>
            </a:r>
          </a:p>
          <a:p>
            <a:pPr/>
            <a:r>
              <a:t>fin_routine()</a:t>
            </a:r>
          </a:p>
          <a:p>
            <a:pPr/>
            <a:r>
              <a:t>all blink different lights in different patterns, for me to debug my code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r>
              <a:t>with these two functions, we can do data acquisition from MPU6050, but there is just one more thing we need to know.</a:t>
            </a:r>
          </a:p>
          <a:p>
            <a:pPr/>
            <a:r>
              <a:t>Which register of MPU6050 to read the data from?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r>
              <a:t>next —&gt; Since I need to access all these values at once every time, I wrote the following function to do the same.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everything should be obvious, except the USART_transmit_byte(data); statement …</a:t>
            </a:r>
          </a:p>
          <a:p>
            <a:pPr/>
          </a:p>
          <a:p>
            <a:pPr/>
            <a:r>
              <a:t>There are two more registers that are important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p>
            <a:pPr/>
            <a:r>
              <a:t>these registers help in setting the full scale ranges of the accelerometer and gyroscope values </a:t>
            </a:r>
          </a:p>
          <a:p>
            <a:pPr/>
          </a:p>
          <a:p>
            <a:pPr/>
            <a:r>
              <a:t>gyro values can range from + or - 250 degrees/sec to + or - 2000 degrees/sec</a:t>
            </a:r>
          </a:p>
          <a:p>
            <a:pPr/>
            <a:r>
              <a:t>acc values can range from + or - 2g to + or - 16 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the official documentation is very detailed and informative, read the Part 3 of the documentation to know everything you will need to know about I2C</a:t>
            </a:r>
          </a:p>
          <a:p>
            <a:pPr/>
          </a:p>
          <a:p>
            <a:pPr/>
            <a:r>
              <a:t>Serial Data and Serial Clock + plus a GND line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standard mode speed is important because your microcontrollers (even the ATmega’s) can go faster than this speed, and if the slave device does not support speeds faster than 400Kbits/sec, there is going to be a communication problem.</a:t>
            </a:r>
          </a:p>
          <a:p>
            <a:pPr/>
          </a:p>
          <a:p>
            <a:pPr/>
            <a:r>
              <a:t>More than one master possible : </a:t>
            </a:r>
          </a:p>
          <a:p>
            <a:pPr/>
            <a:r>
              <a:t>bus arbitration should be used to avoid clashes in communication when both master’s try to communicate on the bus.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It is very important that a device which initiates a transfer has to terminate it as well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Next —&gt; To understand how these lines are controlled at the hardware and the software level, we need to understand the I/O port structure of ATmega microcontrollers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When I say “x”, it is the port name</a:t>
            </a:r>
          </a:p>
          <a:p>
            <a:pPr/>
            <a:r>
              <a:t>for example : DDRA for portA, …</a:t>
            </a:r>
          </a:p>
          <a:p>
            <a:pPr/>
          </a:p>
          <a:p>
            <a:pPr/>
            <a:r>
              <a:t>Each register is 8 bits long, one bit for each pin of the port.</a:t>
            </a:r>
          </a:p>
          <a:p>
            <a:pPr/>
            <a:r>
              <a:t>When I say “n”, it is the bit number of the pin in the port :</a:t>
            </a:r>
          </a:p>
          <a:p>
            <a:pPr/>
            <a:r>
              <a:t>for example : DDRA0 is the 0th pin of portA</a:t>
            </a:r>
          </a:p>
          <a:p>
            <a:pPr/>
          </a:p>
          <a:p>
            <a:pPr/>
            <a:r>
              <a:t>Next —&gt; Lets see what the functions of these registers are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So, let me explain how this works : </a:t>
            </a:r>
          </a:p>
          <a:p>
            <a:pPr/>
            <a:r>
              <a:t>when DDRxn = 1, the buffer is activated, and the value of the PORTxn bit is seen as the pin of the microcontroller.</a:t>
            </a:r>
          </a:p>
          <a:p>
            <a:pPr/>
            <a:r>
              <a:t>when DDRxn = 0, the buffer is tristated, and the Logic value at the pin is seen on the PINxn bit.</a:t>
            </a:r>
          </a:p>
          <a:p>
            <a:pPr/>
            <a:r>
              <a:t>when the buffer is tristated, the PORTxn bit controls the pullup register :</a:t>
            </a:r>
          </a:p>
          <a:p>
            <a:pPr/>
            <a:r>
              <a:t>	when PORTxn is 1, pullup register is activated</a:t>
            </a:r>
          </a:p>
          <a:p>
            <a:pPr/>
            <a:r>
              <a:t>	when PORTxn is 0, pullup register is deactivated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next —&gt; Just to quickly explain this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3.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www.nxp.com/documents/user_manual/UM10204.pdf" TargetMode="External"/><Relationship Id="rId4"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lvl1pPr defTabSz="578358">
              <a:defRPr sz="7919">
                <a:latin typeface="Abadi MT Condensed Extra Bold"/>
                <a:ea typeface="Abadi MT Condensed Extra Bold"/>
                <a:cs typeface="Abadi MT Condensed Extra Bold"/>
                <a:sym typeface="Abadi MT Condensed Extra Bold"/>
              </a:defRPr>
            </a:lvl1pPr>
          </a:lstStyle>
          <a:p>
            <a:pPr/>
            <a:r>
              <a:t>I2C Communication for MPU6050 Data Acquisition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nvSpPr>
        <p:spPr>
          <a:xfrm>
            <a:off x="726776" y="643528"/>
            <a:ext cx="11551248" cy="6477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ATmega 328 I/O port structure</a:t>
            </a:r>
            <a:r>
              <a:t> :</a:t>
            </a:r>
          </a:p>
        </p:txBody>
      </p:sp>
      <p:pic>
        <p:nvPicPr>
          <p:cNvPr id="167" name="I2C_3.jpg"/>
          <p:cNvPicPr>
            <a:picLocks noChangeAspect="1"/>
          </p:cNvPicPr>
          <p:nvPr/>
        </p:nvPicPr>
        <p:blipFill>
          <a:blip r:embed="rId3">
            <a:extLst/>
          </a:blip>
          <a:stretch>
            <a:fillRect/>
          </a:stretch>
        </p:blipFill>
        <p:spPr>
          <a:xfrm>
            <a:off x="-844901" y="1314312"/>
            <a:ext cx="11190450" cy="6714270"/>
          </a:xfrm>
          <a:prstGeom prst="rect">
            <a:avLst/>
          </a:prstGeom>
          <a:ln w="12700">
            <a:miter lim="400000"/>
          </a:ln>
        </p:spPr>
      </p:pic>
      <p:sp>
        <p:nvSpPr>
          <p:cNvPr id="168" name="Shape 168"/>
          <p:cNvSpPr/>
          <p:nvPr/>
        </p:nvSpPr>
        <p:spPr>
          <a:xfrm>
            <a:off x="628292" y="6372867"/>
            <a:ext cx="11748216"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buSzPct val="75000"/>
              <a:buChar char="•"/>
            </a:pPr>
            <a:r>
              <a:t>Each microcontroller consists of a number of I/O ports</a:t>
            </a:r>
          </a:p>
          <a:p>
            <a:pPr marL="444500" indent="-444500" algn="l">
              <a:buSzPct val="75000"/>
              <a:buChar char="•"/>
            </a:pPr>
            <a:r>
              <a:t>There are three registers associated with each port :</a:t>
            </a:r>
          </a:p>
          <a:p>
            <a:pPr lvl="1" marL="889000" indent="-444500" algn="l">
              <a:buSzPct val="75000"/>
              <a:buChar char="•"/>
            </a:pPr>
            <a:r>
              <a:t>Data Direction Register (DDRx)</a:t>
            </a:r>
          </a:p>
          <a:p>
            <a:pPr lvl="1" marL="889000" indent="-444500" algn="l">
              <a:buSzPct val="75000"/>
              <a:buChar char="•"/>
            </a:pPr>
            <a:r>
              <a:t>Port Register (PORTx)</a:t>
            </a:r>
          </a:p>
          <a:p>
            <a:pPr lvl="1" marL="889000" indent="-444500" algn="l">
              <a:buSzPct val="75000"/>
              <a:buChar char="•"/>
            </a:pPr>
            <a:r>
              <a:t>Pin Register (PINx)</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nvSpPr>
        <p:spPr>
          <a:xfrm>
            <a:off x="711894" y="447538"/>
            <a:ext cx="11581012" cy="447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buSzPct val="75000"/>
              <a:buChar char="•"/>
            </a:pPr>
            <a:r>
              <a:t>DDRxn bit controls whether the pin is configured as an input pin or an output pin</a:t>
            </a:r>
          </a:p>
          <a:p>
            <a:pPr marL="444500" indent="-444500" algn="l">
              <a:buSzPct val="75000"/>
              <a:buChar char="•"/>
            </a:pPr>
            <a:r>
              <a:t>PINxn bit stores the “Logic Value” as seen on that pin of the microcontroller</a:t>
            </a:r>
          </a:p>
          <a:p>
            <a:pPr marL="444500" indent="-444500" algn="l">
              <a:buSzPct val="75000"/>
              <a:buChar char="•"/>
            </a:pPr>
            <a:r>
              <a:t>PORTxn bit controls the output of the pin when the pin is configured as an output pin, or else it controls the activation of the pullup register when the pin is configured as an input pin.</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nvSpPr>
        <p:spPr>
          <a:xfrm>
            <a:off x="460955" y="663474"/>
            <a:ext cx="151150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Code</a:t>
            </a:r>
            <a:r>
              <a:t> :</a:t>
            </a:r>
          </a:p>
        </p:txBody>
      </p:sp>
      <p:sp>
        <p:nvSpPr>
          <p:cNvPr id="177" name="Shape 177"/>
          <p:cNvSpPr/>
          <p:nvPr/>
        </p:nvSpPr>
        <p:spPr>
          <a:xfrm>
            <a:off x="468562" y="1659414"/>
            <a:ext cx="12067677"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First, some basics : </a:t>
            </a:r>
          </a:p>
          <a:p>
            <a:pPr algn="l"/>
          </a:p>
          <a:p>
            <a:pPr algn="l"/>
            <a:r>
              <a:t>HOW DO YOU SET, CLEAR OR OR READ A SINGLE BIT FROM A BYTE ?</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nvSpPr>
        <p:spPr>
          <a:xfrm>
            <a:off x="460955" y="663474"/>
            <a:ext cx="151150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Code</a:t>
            </a:r>
            <a:r>
              <a:t> :</a:t>
            </a:r>
          </a:p>
        </p:txBody>
      </p:sp>
      <p:sp>
        <p:nvSpPr>
          <p:cNvPr id="180" name="Shape 180"/>
          <p:cNvSpPr/>
          <p:nvPr/>
        </p:nvSpPr>
        <p:spPr>
          <a:xfrm>
            <a:off x="468562" y="1659414"/>
            <a:ext cx="12067677"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First, some basics : </a:t>
            </a:r>
          </a:p>
          <a:p>
            <a:pPr algn="l"/>
          </a:p>
          <a:p>
            <a:pPr algn="l"/>
            <a:r>
              <a:t>HOW DO YOU SET, CLEAR OR OR READ A SINGLE BIT FROM A BYTE ?</a:t>
            </a:r>
          </a:p>
        </p:txBody>
      </p:sp>
      <p:sp>
        <p:nvSpPr>
          <p:cNvPr id="181" name="Shape 181"/>
          <p:cNvSpPr/>
          <p:nvPr/>
        </p:nvSpPr>
        <p:spPr>
          <a:xfrm>
            <a:off x="568688" y="4586850"/>
            <a:ext cx="11867423" cy="2819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a:latin typeface="Helvetica Neue"/>
                <a:ea typeface="Helvetica Neue"/>
                <a:cs typeface="Helvetica Neue"/>
                <a:sym typeface="Helvetica Neue"/>
              </a:defRPr>
            </a:pPr>
            <a:r>
              <a:t>uint8_t a = 0b11010010;</a:t>
            </a:r>
          </a:p>
          <a:p>
            <a:pPr algn="l">
              <a:defRPr i="1">
                <a:latin typeface="Helvetica Neue"/>
                <a:ea typeface="Helvetica Neue"/>
                <a:cs typeface="Helvetica Neue"/>
                <a:sym typeface="Helvetica Neue"/>
              </a:defRPr>
            </a:pPr>
          </a:p>
          <a:p>
            <a:pPr algn="l">
              <a:defRPr i="1">
                <a:latin typeface="Helvetica Neue"/>
                <a:ea typeface="Helvetica Neue"/>
                <a:cs typeface="Helvetica Neue"/>
                <a:sym typeface="Helvetica Neue"/>
              </a:defRPr>
            </a:pPr>
            <a:r>
              <a:t>a |= (0x01 &lt;&lt; 2);              //set the second bit of “a”</a:t>
            </a:r>
          </a:p>
          <a:p>
            <a:pPr algn="l">
              <a:defRPr i="1">
                <a:latin typeface="Helvetica Neue"/>
                <a:ea typeface="Helvetica Neue"/>
                <a:cs typeface="Helvetica Neue"/>
                <a:sym typeface="Helvetica Neue"/>
              </a:defRPr>
            </a:pPr>
            <a:r>
              <a:t>a &amp;= ~(0x01 &lt;&lt; 1);          // clear the first bit of “a”</a:t>
            </a:r>
          </a:p>
          <a:p>
            <a:pPr algn="l">
              <a:defRPr i="1">
                <a:latin typeface="Helvetica Neue"/>
                <a:ea typeface="Helvetica Neue"/>
                <a:cs typeface="Helvetica Neue"/>
                <a:sym typeface="Helvetica Neue"/>
              </a:defRPr>
            </a:pPr>
            <a:r>
              <a:t>(a &amp; (0x01 &lt;&lt; 3))&gt;&gt;3;      // gives 3rd bit of a</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nvSpPr>
        <p:spPr>
          <a:xfrm>
            <a:off x="8749197" y="861574"/>
            <a:ext cx="2527402"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11010010</a:t>
            </a:r>
          </a:p>
          <a:p>
            <a:pPr/>
            <a:r>
              <a:t>00000100</a:t>
            </a:r>
          </a:p>
          <a:p>
            <a:pPr/>
            <a:r>
              <a:t>—————</a:t>
            </a:r>
          </a:p>
          <a:p>
            <a:pPr/>
            <a:r>
              <a:t>11010110</a:t>
            </a:r>
          </a:p>
        </p:txBody>
      </p:sp>
      <p:sp>
        <p:nvSpPr>
          <p:cNvPr id="186" name="Shape 186"/>
          <p:cNvSpPr/>
          <p:nvPr/>
        </p:nvSpPr>
        <p:spPr>
          <a:xfrm>
            <a:off x="704679" y="1228366"/>
            <a:ext cx="3258009"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a:latin typeface="Helvetica Neue"/>
                <a:ea typeface="Helvetica Neue"/>
                <a:cs typeface="Helvetica Neue"/>
                <a:sym typeface="Helvetica Neue"/>
              </a:defRPr>
            </a:lvl1pPr>
          </a:lstStyle>
          <a:p>
            <a:pPr/>
            <a:r>
              <a:t>a |= (0x01 &lt;&lt; 2)</a:t>
            </a:r>
          </a:p>
        </p:txBody>
      </p:sp>
      <p:sp>
        <p:nvSpPr>
          <p:cNvPr id="187" name="Shape 187"/>
          <p:cNvSpPr/>
          <p:nvPr/>
        </p:nvSpPr>
        <p:spPr>
          <a:xfrm>
            <a:off x="4259953" y="1505531"/>
            <a:ext cx="4485709" cy="40236"/>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88" name="Shape 188"/>
          <p:cNvSpPr/>
          <p:nvPr/>
        </p:nvSpPr>
        <p:spPr>
          <a:xfrm>
            <a:off x="474251" y="4559350"/>
            <a:ext cx="3718865"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a:latin typeface="Helvetica Neue"/>
                <a:ea typeface="Helvetica Neue"/>
                <a:cs typeface="Helvetica Neue"/>
                <a:sym typeface="Helvetica Neue"/>
              </a:defRPr>
            </a:lvl1pPr>
          </a:lstStyle>
          <a:p>
            <a:pPr/>
            <a:r>
              <a:t>a &amp;= ~(0x01 &lt;&lt; 1)</a:t>
            </a:r>
          </a:p>
        </p:txBody>
      </p:sp>
      <p:sp>
        <p:nvSpPr>
          <p:cNvPr id="189" name="Shape 189"/>
          <p:cNvSpPr/>
          <p:nvPr/>
        </p:nvSpPr>
        <p:spPr>
          <a:xfrm>
            <a:off x="4259788" y="4841282"/>
            <a:ext cx="4485327" cy="3651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90" name="Shape 190"/>
          <p:cNvSpPr/>
          <p:nvPr/>
        </p:nvSpPr>
        <p:spPr>
          <a:xfrm>
            <a:off x="8811684" y="3733800"/>
            <a:ext cx="2527402"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11010010</a:t>
            </a:r>
          </a:p>
          <a:p>
            <a:pPr/>
            <a:r>
              <a:t>11111101</a:t>
            </a:r>
          </a:p>
          <a:p>
            <a:pPr/>
            <a:r>
              <a:t>—————</a:t>
            </a:r>
          </a:p>
          <a:p>
            <a:pPr/>
            <a:r>
              <a:t>11010110</a:t>
            </a:r>
          </a:p>
        </p:txBody>
      </p:sp>
      <p:sp>
        <p:nvSpPr>
          <p:cNvPr id="191" name="Shape 191"/>
          <p:cNvSpPr/>
          <p:nvPr/>
        </p:nvSpPr>
        <p:spPr>
          <a:xfrm>
            <a:off x="490534" y="7291954"/>
            <a:ext cx="4209898"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i="1">
                <a:latin typeface="Helvetica Neue"/>
                <a:ea typeface="Helvetica Neue"/>
                <a:cs typeface="Helvetica Neue"/>
                <a:sym typeface="Helvetica Neue"/>
              </a:defRPr>
            </a:lvl1pPr>
          </a:lstStyle>
          <a:p>
            <a:pPr/>
            <a:r>
              <a:t>(a &amp; (0x01 &lt;&lt; 3))&gt;&gt;3</a:t>
            </a:r>
          </a:p>
        </p:txBody>
      </p:sp>
      <p:sp>
        <p:nvSpPr>
          <p:cNvPr id="192" name="Shape 192"/>
          <p:cNvSpPr/>
          <p:nvPr/>
        </p:nvSpPr>
        <p:spPr>
          <a:xfrm>
            <a:off x="8749197" y="6606025"/>
            <a:ext cx="2527402"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11010010</a:t>
            </a:r>
          </a:p>
          <a:p>
            <a:pPr/>
            <a:r>
              <a:t>00001000</a:t>
            </a:r>
          </a:p>
          <a:p>
            <a:pPr/>
            <a:r>
              <a:t>—————</a:t>
            </a:r>
          </a:p>
          <a:p>
            <a:pPr/>
            <a:r>
              <a:t>00000000</a:t>
            </a:r>
          </a:p>
        </p:txBody>
      </p:sp>
      <p:sp>
        <p:nvSpPr>
          <p:cNvPr id="193" name="Shape 193"/>
          <p:cNvSpPr/>
          <p:nvPr/>
        </p:nvSpPr>
        <p:spPr>
          <a:xfrm>
            <a:off x="4785708" y="7573885"/>
            <a:ext cx="3878213" cy="1"/>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nvSpPr>
        <p:spPr>
          <a:xfrm>
            <a:off x="368371" y="730456"/>
            <a:ext cx="12268058" cy="773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i="1">
                <a:latin typeface="Helvetica Neue"/>
                <a:ea typeface="Helvetica Neue"/>
                <a:cs typeface="Helvetica Neue"/>
                <a:sym typeface="Helvetica Neue"/>
              </a:defRPr>
            </a:pPr>
            <a:r>
              <a:t>#include &lt;avr/io.h&gt;</a:t>
            </a:r>
          </a:p>
          <a:p>
            <a:pPr algn="l">
              <a:defRPr i="1">
                <a:latin typeface="Helvetica Neue"/>
                <a:ea typeface="Helvetica Neue"/>
                <a:cs typeface="Helvetica Neue"/>
                <a:sym typeface="Helvetica Neue"/>
              </a:defRPr>
            </a:pPr>
          </a:p>
          <a:p>
            <a:pPr algn="l">
              <a:defRPr i="1">
                <a:latin typeface="Helvetica Neue"/>
                <a:ea typeface="Helvetica Neue"/>
                <a:cs typeface="Helvetica Neue"/>
                <a:sym typeface="Helvetica Neue"/>
              </a:defRPr>
            </a:pPr>
            <a:r>
              <a:t>DDRA |= (0x01 &lt;&lt; 3)     // pin3 of portA configured as o/p</a:t>
            </a:r>
          </a:p>
          <a:p>
            <a:pPr algn="l">
              <a:defRPr i="1">
                <a:latin typeface="Helvetica Neue"/>
                <a:ea typeface="Helvetica Neue"/>
                <a:cs typeface="Helvetica Neue"/>
                <a:sym typeface="Helvetica Neue"/>
              </a:defRPr>
            </a:pPr>
            <a:r>
              <a:t>DDRA &amp;= ~(0x01 &lt;&lt; 3) //pin3 of portA configured as i/p</a:t>
            </a:r>
          </a:p>
          <a:p>
            <a:pPr algn="l">
              <a:defRPr i="1">
                <a:latin typeface="Helvetica Neue"/>
                <a:ea typeface="Helvetica Neue"/>
                <a:cs typeface="Helvetica Neue"/>
                <a:sym typeface="Helvetica Neue"/>
              </a:defRPr>
            </a:pPr>
          </a:p>
          <a:p>
            <a:pPr algn="l">
              <a:defRPr i="1">
                <a:latin typeface="Helvetica Neue"/>
                <a:ea typeface="Helvetica Neue"/>
                <a:cs typeface="Helvetica Neue"/>
                <a:sym typeface="Helvetica Neue"/>
              </a:defRPr>
            </a:pPr>
            <a:r>
              <a:t>DDRA |= (0x01&lt;&lt;3)</a:t>
            </a:r>
          </a:p>
          <a:p>
            <a:pPr algn="l">
              <a:defRPr i="1">
                <a:latin typeface="Helvetica Neue"/>
                <a:ea typeface="Helvetica Neue"/>
                <a:cs typeface="Helvetica Neue"/>
                <a:sym typeface="Helvetica Neue"/>
              </a:defRPr>
            </a:pPr>
            <a:r>
              <a:t>PORTA |= (0x01&lt;&lt;3)    //output Logic 1 on pin3 of portA</a:t>
            </a:r>
          </a:p>
          <a:p>
            <a:pPr algn="l">
              <a:defRPr i="1">
                <a:latin typeface="Helvetica Neue"/>
                <a:ea typeface="Helvetica Neue"/>
                <a:cs typeface="Helvetica Neue"/>
                <a:sym typeface="Helvetica Neue"/>
              </a:defRPr>
            </a:pPr>
            <a:r>
              <a:t>PORTA &amp;= ~(0x01&lt;&lt;3)//output Logic 0 on pin3 of portA</a:t>
            </a:r>
          </a:p>
          <a:p>
            <a:pPr algn="l">
              <a:defRPr i="1">
                <a:latin typeface="Helvetica Neue"/>
                <a:ea typeface="Helvetica Neue"/>
                <a:cs typeface="Helvetica Neue"/>
                <a:sym typeface="Helvetica Neue"/>
              </a:defRPr>
            </a:pPr>
          </a:p>
          <a:p>
            <a:pPr algn="l">
              <a:defRPr i="1">
                <a:latin typeface="Helvetica Neue"/>
                <a:ea typeface="Helvetica Neue"/>
                <a:cs typeface="Helvetica Neue"/>
                <a:sym typeface="Helvetica Neue"/>
              </a:defRPr>
            </a:pPr>
            <a:r>
              <a:t>DDRA &amp;= ~(0x01&lt;&lt;3)</a:t>
            </a:r>
          </a:p>
          <a:p>
            <a:pPr algn="l">
              <a:defRPr i="1">
                <a:latin typeface="Helvetica Neue"/>
                <a:ea typeface="Helvetica Neue"/>
                <a:cs typeface="Helvetica Neue"/>
                <a:sym typeface="Helvetica Neue"/>
              </a:defRPr>
            </a:pPr>
            <a:r>
              <a:t>PORTX |= (0X01&lt;&lt;3)   //activate pullup register on pin3 of                                                                        </a:t>
            </a:r>
          </a:p>
          <a:p>
            <a:pPr lvl="8" algn="l">
              <a:defRPr i="1">
                <a:latin typeface="Helvetica Neue"/>
                <a:ea typeface="Helvetica Neue"/>
                <a:cs typeface="Helvetica Neue"/>
                <a:sym typeface="Helvetica Neue"/>
              </a:defRPr>
            </a:pPr>
            <a:r>
              <a:t>                      //portA</a:t>
            </a:r>
          </a:p>
          <a:p>
            <a:pPr algn="l">
              <a:defRPr i="1">
                <a:latin typeface="Helvetica Neue"/>
                <a:ea typeface="Helvetica Neue"/>
                <a:cs typeface="Helvetica Neue"/>
                <a:sym typeface="Helvetica Neue"/>
              </a:defRPr>
            </a:pPr>
            <a:r>
              <a:t>PORTX &amp;= ~(0X01&lt;&lt;3)//deactivate pullup register on pin3                                </a:t>
            </a:r>
          </a:p>
          <a:p>
            <a:pPr lvl="8" algn="l">
              <a:defRPr i="1">
                <a:latin typeface="Helvetica Neue"/>
                <a:ea typeface="Helvetica Neue"/>
                <a:cs typeface="Helvetica Neue"/>
                <a:sym typeface="Helvetica Neue"/>
              </a:defRPr>
            </a:pPr>
            <a:r>
              <a:t>                      //of portA</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1" name="I2C_4.jpg"/>
          <p:cNvPicPr>
            <a:picLocks noChangeAspect="1"/>
          </p:cNvPicPr>
          <p:nvPr/>
        </p:nvPicPr>
        <p:blipFill>
          <a:blip r:embed="rId3">
            <a:extLst/>
          </a:blip>
          <a:stretch>
            <a:fillRect/>
          </a:stretch>
        </p:blipFill>
        <p:spPr>
          <a:xfrm>
            <a:off x="-2959178" y="1744964"/>
            <a:ext cx="14627275" cy="8776365"/>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593309" y="455092"/>
            <a:ext cx="11818183" cy="3378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I2C Specifications</a:t>
            </a:r>
            <a:r>
              <a:rPr b="0">
                <a:latin typeface="+mn-lt"/>
                <a:ea typeface="+mn-ea"/>
                <a:cs typeface="+mn-cs"/>
                <a:sym typeface="Helvetica Light"/>
              </a:rPr>
              <a:t> :</a:t>
            </a:r>
            <a:endParaRPr b="0">
              <a:latin typeface="+mn-lt"/>
              <a:ea typeface="+mn-ea"/>
              <a:cs typeface="+mn-cs"/>
              <a:sym typeface="Helvetica Light"/>
            </a:endParaRPr>
          </a:p>
          <a:p>
            <a:pPr algn="l">
              <a:defRPr b="1">
                <a:latin typeface="Helvetica"/>
                <a:ea typeface="Helvetica"/>
                <a:cs typeface="Helvetica"/>
                <a:sym typeface="Helvetica"/>
              </a:defRPr>
            </a:pPr>
            <a:endParaRPr b="0">
              <a:latin typeface="+mn-lt"/>
              <a:ea typeface="+mn-ea"/>
              <a:cs typeface="+mn-cs"/>
              <a:sym typeface="Helvetica Light"/>
            </a:endParaRPr>
          </a:p>
          <a:p>
            <a:pPr algn="l">
              <a:defRPr b="1">
                <a:latin typeface="Helvetica"/>
                <a:ea typeface="Helvetica"/>
                <a:cs typeface="Helvetica"/>
                <a:sym typeface="Helvetica"/>
              </a:defRPr>
            </a:pPr>
            <a:r>
              <a:rPr b="0">
                <a:latin typeface="+mn-lt"/>
                <a:ea typeface="+mn-ea"/>
                <a:cs typeface="+mn-cs"/>
                <a:sym typeface="Helvetica Light"/>
              </a:rPr>
              <a:t>Can be abstracted into three layers of specifications :</a:t>
            </a:r>
            <a:endParaRPr b="0">
              <a:latin typeface="+mn-lt"/>
              <a:ea typeface="+mn-ea"/>
              <a:cs typeface="+mn-cs"/>
              <a:sym typeface="Helvetica Light"/>
            </a:endParaRPr>
          </a:p>
          <a:p>
            <a:pPr lvl="1" marL="889000" indent="-444500" algn="l">
              <a:buSzPct val="75000"/>
              <a:buChar char="•"/>
              <a:defRPr b="1">
                <a:latin typeface="Helvetica"/>
                <a:ea typeface="Helvetica"/>
                <a:cs typeface="Helvetica"/>
                <a:sym typeface="Helvetica"/>
              </a:defRPr>
            </a:pPr>
            <a:r>
              <a:rPr b="0">
                <a:latin typeface="+mn-lt"/>
                <a:ea typeface="+mn-ea"/>
                <a:cs typeface="+mn-cs"/>
                <a:sym typeface="Helvetica Light"/>
              </a:rPr>
              <a:t>Signal specifications</a:t>
            </a:r>
            <a:endParaRPr b="0">
              <a:latin typeface="+mn-lt"/>
              <a:ea typeface="+mn-ea"/>
              <a:cs typeface="+mn-cs"/>
              <a:sym typeface="Helvetica Light"/>
            </a:endParaRPr>
          </a:p>
          <a:p>
            <a:pPr lvl="1" marL="889000" indent="-444500" algn="l">
              <a:buSzPct val="75000"/>
              <a:buChar char="•"/>
              <a:defRPr b="1">
                <a:latin typeface="Helvetica"/>
                <a:ea typeface="Helvetica"/>
                <a:cs typeface="Helvetica"/>
                <a:sym typeface="Helvetica"/>
              </a:defRPr>
            </a:pPr>
            <a:r>
              <a:rPr b="0">
                <a:latin typeface="+mn-lt"/>
                <a:ea typeface="+mn-ea"/>
                <a:cs typeface="+mn-cs"/>
                <a:sym typeface="Helvetica Light"/>
              </a:rPr>
              <a:t>Data Packet specifications</a:t>
            </a:r>
            <a:endParaRPr b="0">
              <a:latin typeface="+mn-lt"/>
              <a:ea typeface="+mn-ea"/>
              <a:cs typeface="+mn-cs"/>
              <a:sym typeface="Helvetica Light"/>
            </a:endParaRPr>
          </a:p>
          <a:p>
            <a:pPr lvl="1" marL="889000" indent="-444500" algn="l">
              <a:buSzPct val="75000"/>
              <a:buChar char="•"/>
              <a:defRPr b="1">
                <a:latin typeface="Helvetica"/>
                <a:ea typeface="Helvetica"/>
                <a:cs typeface="Helvetica"/>
                <a:sym typeface="Helvetica"/>
              </a:defRPr>
            </a:pPr>
            <a:r>
              <a:rPr b="0">
                <a:latin typeface="+mn-lt"/>
                <a:ea typeface="+mn-ea"/>
                <a:cs typeface="+mn-cs"/>
                <a:sym typeface="Helvetica Light"/>
              </a:rPr>
              <a:t>Device specifications</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nvSpPr>
        <p:spPr>
          <a:xfrm>
            <a:off x="673093" y="482596"/>
            <a:ext cx="11658614" cy="2286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Signal Specifications</a:t>
            </a:r>
            <a:r>
              <a:t> :</a:t>
            </a:r>
          </a:p>
          <a:p>
            <a:pPr marL="444500" indent="-444500" algn="l">
              <a:buSzPct val="75000"/>
              <a:buChar char="•"/>
            </a:pPr>
            <a:r>
              <a:t>Data on the SDA line must be stable during the high period of the clock, th state of data can change only when the SCL line is LOW.</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nvSpPr>
        <p:spPr>
          <a:xfrm>
            <a:off x="673093" y="482596"/>
            <a:ext cx="11658614" cy="2286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Signal Specifications</a:t>
            </a:r>
            <a:r>
              <a:t> :</a:t>
            </a:r>
          </a:p>
          <a:p>
            <a:pPr marL="444500" indent="-444500" algn="l">
              <a:buSzPct val="75000"/>
              <a:buChar char="•"/>
            </a:pPr>
            <a:r>
              <a:t>Data on the SDA line must be stable during the high period of the clock, th state of data can change only when the SCL line is LOW.</a:t>
            </a:r>
          </a:p>
        </p:txBody>
      </p:sp>
      <p:pic>
        <p:nvPicPr>
          <p:cNvPr id="212" name="I2C_5.png"/>
          <p:cNvPicPr>
            <a:picLocks noChangeAspect="1"/>
          </p:cNvPicPr>
          <p:nvPr/>
        </p:nvPicPr>
        <p:blipFill>
          <a:blip r:embed="rId2">
            <a:extLst/>
          </a:blip>
          <a:stretch>
            <a:fillRect/>
          </a:stretch>
        </p:blipFill>
        <p:spPr>
          <a:xfrm>
            <a:off x="1838071" y="2904793"/>
            <a:ext cx="8610601" cy="350520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nvSpPr>
        <p:spPr>
          <a:xfrm>
            <a:off x="658845" y="710001"/>
            <a:ext cx="11687110" cy="50165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Starting Notes</a:t>
            </a:r>
            <a:r>
              <a:t> :</a:t>
            </a:r>
          </a:p>
          <a:p>
            <a:pPr marL="444500" indent="-444500" algn="just">
              <a:buSzPct val="75000"/>
              <a:buChar char="•"/>
            </a:pPr>
            <a:r>
              <a:t>Everything that I say will be from the point of view of understanding I2C protocol for communication between an AVR (specifically ATTiny2313) microcontroller and the MPU6050 Inertial Measurement Unit</a:t>
            </a:r>
          </a:p>
          <a:p>
            <a:pPr marL="444500" indent="-444500" algn="just">
              <a:buSzPct val="75000"/>
              <a:buChar char="•"/>
            </a:pPr>
            <a:r>
              <a:t>I will be explaining both codes &amp; concepts simultaneously in a way that both compliment each other’s understanding</a:t>
            </a:r>
          </a:p>
        </p:txBody>
      </p:sp>
    </p:spTree>
  </p:cSld>
  <p:clrMapOvr>
    <a:masterClrMapping/>
  </p:clrMapOvr>
  <p:transition xmlns:p14="http://schemas.microsoft.com/office/powerpoint/2010/main" spd="slow" advClick="1" p14:dur="3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nvSpPr>
        <p:spPr>
          <a:xfrm>
            <a:off x="673093" y="755646"/>
            <a:ext cx="11658614" cy="1739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Signal Specifications</a:t>
            </a:r>
            <a:r>
              <a:t> :</a:t>
            </a:r>
          </a:p>
          <a:p>
            <a:pPr marL="444500" indent="-444500" algn="l">
              <a:buSzPct val="75000"/>
              <a:buChar char="•"/>
            </a:pPr>
            <a:r>
              <a:t>When Data on the SDA line changes when SCL is HIGH, a </a:t>
            </a:r>
            <a:r>
              <a:rPr u="sng"/>
              <a:t>special condition</a:t>
            </a:r>
            <a:r>
              <a:t> is said to have occurred</a:t>
            </a:r>
          </a:p>
        </p:txBody>
      </p:sp>
      <p:sp>
        <p:nvSpPr>
          <p:cNvPr id="215" name="Shape 215"/>
          <p:cNvSpPr/>
          <p:nvPr/>
        </p:nvSpPr>
        <p:spPr>
          <a:xfrm>
            <a:off x="1337069" y="3116837"/>
            <a:ext cx="346923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 condition</a:t>
            </a:r>
          </a:p>
        </p:txBody>
      </p:sp>
      <p:sp>
        <p:nvSpPr>
          <p:cNvPr id="216" name="Shape 216"/>
          <p:cNvSpPr/>
          <p:nvPr/>
        </p:nvSpPr>
        <p:spPr>
          <a:xfrm>
            <a:off x="6280656" y="3116837"/>
            <a:ext cx="329046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STOP condition</a:t>
            </a:r>
          </a:p>
        </p:txBody>
      </p:sp>
      <p:sp>
        <p:nvSpPr>
          <p:cNvPr id="217" name="Shape 217"/>
          <p:cNvSpPr/>
          <p:nvPr/>
        </p:nvSpPr>
        <p:spPr>
          <a:xfrm>
            <a:off x="6904592" y="2340384"/>
            <a:ext cx="1277280" cy="787089"/>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218" name="Shape 218"/>
          <p:cNvSpPr/>
          <p:nvPr/>
        </p:nvSpPr>
        <p:spPr>
          <a:xfrm flipH="1">
            <a:off x="3843535" y="2340430"/>
            <a:ext cx="1412863" cy="787278"/>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nvSpPr>
        <p:spPr>
          <a:xfrm>
            <a:off x="673093" y="482596"/>
            <a:ext cx="11658614" cy="2286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Signal Specifications</a:t>
            </a:r>
            <a:r>
              <a:t> :</a:t>
            </a:r>
          </a:p>
          <a:p>
            <a:pPr marL="444500" indent="-444500" algn="l">
              <a:buSzPct val="75000"/>
              <a:buChar char="•"/>
            </a:pPr>
            <a:r>
              <a:t>When Data on the SDA line changes during the high period of clock, a </a:t>
            </a:r>
            <a:r>
              <a:rPr u="sng"/>
              <a:t>special condition</a:t>
            </a:r>
            <a:r>
              <a:t> is said to have occurred</a:t>
            </a:r>
          </a:p>
        </p:txBody>
      </p:sp>
      <p:sp>
        <p:nvSpPr>
          <p:cNvPr id="221" name="Shape 221"/>
          <p:cNvSpPr/>
          <p:nvPr/>
        </p:nvSpPr>
        <p:spPr>
          <a:xfrm>
            <a:off x="1337069" y="3116837"/>
            <a:ext cx="346923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 condition</a:t>
            </a:r>
          </a:p>
        </p:txBody>
      </p:sp>
      <p:sp>
        <p:nvSpPr>
          <p:cNvPr id="222" name="Shape 222"/>
          <p:cNvSpPr/>
          <p:nvPr/>
        </p:nvSpPr>
        <p:spPr>
          <a:xfrm>
            <a:off x="6280656" y="3116837"/>
            <a:ext cx="329046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STOP condition</a:t>
            </a:r>
          </a:p>
        </p:txBody>
      </p:sp>
      <p:sp>
        <p:nvSpPr>
          <p:cNvPr id="223" name="Shape 223"/>
          <p:cNvSpPr/>
          <p:nvPr/>
        </p:nvSpPr>
        <p:spPr>
          <a:xfrm>
            <a:off x="6904592" y="2340384"/>
            <a:ext cx="1277280" cy="787089"/>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224" name="Shape 224"/>
          <p:cNvSpPr/>
          <p:nvPr/>
        </p:nvSpPr>
        <p:spPr>
          <a:xfrm flipH="1">
            <a:off x="3843535" y="2340430"/>
            <a:ext cx="1412863" cy="787278"/>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225" name="Shape 225"/>
          <p:cNvSpPr/>
          <p:nvPr/>
        </p:nvSpPr>
        <p:spPr>
          <a:xfrm>
            <a:off x="1248829" y="3801195"/>
            <a:ext cx="364571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(SDA high to low</a:t>
            </a:r>
          </a:p>
          <a:p>
            <a:pPr/>
            <a:r>
              <a:t>when SCL high)</a:t>
            </a:r>
          </a:p>
        </p:txBody>
      </p:sp>
      <p:sp>
        <p:nvSpPr>
          <p:cNvPr id="226" name="Shape 226"/>
          <p:cNvSpPr/>
          <p:nvPr/>
        </p:nvSpPr>
        <p:spPr>
          <a:xfrm>
            <a:off x="6103034" y="3801195"/>
            <a:ext cx="364571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(SDA low to high</a:t>
            </a:r>
          </a:p>
          <a:p>
            <a:pPr/>
            <a:r>
              <a:t>when SCL high)</a:t>
            </a:r>
          </a:p>
        </p:txBody>
      </p:sp>
      <p:pic>
        <p:nvPicPr>
          <p:cNvPr id="227" name="I2C_6.png"/>
          <p:cNvPicPr>
            <a:picLocks noChangeAspect="1"/>
          </p:cNvPicPr>
          <p:nvPr/>
        </p:nvPicPr>
        <p:blipFill>
          <a:blip r:embed="rId2">
            <a:extLst/>
          </a:blip>
          <a:stretch>
            <a:fillRect/>
          </a:stretch>
        </p:blipFill>
        <p:spPr>
          <a:xfrm>
            <a:off x="927100" y="5668719"/>
            <a:ext cx="11150600" cy="2819401"/>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nvSpPr>
        <p:spPr>
          <a:xfrm>
            <a:off x="673093" y="421614"/>
            <a:ext cx="11658614" cy="44704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Signal Specifications</a:t>
            </a:r>
            <a:r>
              <a:t> :</a:t>
            </a:r>
          </a:p>
          <a:p>
            <a:pPr marL="444500" indent="-444500" algn="l">
              <a:buSzPct val="75000"/>
              <a:buChar char="•"/>
            </a:pPr>
            <a:r>
              <a:t>After transmission of each byte, the receiver needs to acknowledge the transmitter that the byte has been correctly read. </a:t>
            </a:r>
          </a:p>
          <a:p>
            <a:pPr lvl="2" algn="l"/>
            <a:r>
              <a:t>For this, the transmitter releases the control of the SDA line for one SCL pulse (in our case, configuring the pin as an input pin), and the receiver pulls SDA low for that SCL pulse</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nvSpPr>
        <p:spPr>
          <a:xfrm>
            <a:off x="673093" y="427589"/>
            <a:ext cx="11658614" cy="44704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Signal Specifications</a:t>
            </a:r>
            <a:r>
              <a:t> :</a:t>
            </a:r>
          </a:p>
          <a:p>
            <a:pPr marL="444500" indent="-444500" algn="l">
              <a:buSzPct val="75000"/>
              <a:buChar char="•"/>
            </a:pPr>
            <a:r>
              <a:t>After transmission of each byte, the receiver needs to acknowledge the transmitter that the byte has been correctly read. </a:t>
            </a:r>
          </a:p>
          <a:p>
            <a:pPr lvl="2" algn="l"/>
            <a:r>
              <a:t>For this, the transmitter releases the control of the SDA line for one SCL pulse (in our case, configuring the pin as an input pin), and the receiver pulls SDA low for that SCL pulse</a:t>
            </a:r>
          </a:p>
        </p:txBody>
      </p:sp>
      <p:pic>
        <p:nvPicPr>
          <p:cNvPr id="232" name="I2C_7.png"/>
          <p:cNvPicPr>
            <a:picLocks noChangeAspect="1"/>
          </p:cNvPicPr>
          <p:nvPr/>
        </p:nvPicPr>
        <p:blipFill>
          <a:blip r:embed="rId2">
            <a:extLst/>
          </a:blip>
          <a:stretch>
            <a:fillRect/>
          </a:stretch>
        </p:blipFill>
        <p:spPr>
          <a:xfrm>
            <a:off x="1896117" y="5252891"/>
            <a:ext cx="8534401" cy="3835401"/>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nvSpPr>
        <p:spPr>
          <a:xfrm>
            <a:off x="673093" y="1579623"/>
            <a:ext cx="11658614" cy="22860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Data Packet Specifications</a:t>
            </a:r>
            <a:r>
              <a:rPr b="0">
                <a:latin typeface="+mn-lt"/>
                <a:ea typeface="+mn-ea"/>
                <a:cs typeface="+mn-cs"/>
                <a:sym typeface="Helvetica Light"/>
              </a:rPr>
              <a:t> :</a:t>
            </a:r>
            <a:endParaRPr b="0">
              <a:latin typeface="+mn-lt"/>
              <a:ea typeface="+mn-ea"/>
              <a:cs typeface="+mn-cs"/>
              <a:sym typeface="Helvetica Light"/>
            </a:endParaRPr>
          </a:p>
          <a:p>
            <a:pPr lvl="1" marL="889000" indent="-444500" algn="l">
              <a:buSzPct val="75000"/>
              <a:buChar char="•"/>
              <a:defRPr b="1">
                <a:latin typeface="Helvetica"/>
                <a:ea typeface="Helvetica"/>
                <a:cs typeface="Helvetica"/>
                <a:sym typeface="Helvetica"/>
              </a:defRPr>
            </a:pPr>
            <a:r>
              <a:rPr b="0">
                <a:latin typeface="+mn-lt"/>
                <a:ea typeface="+mn-ea"/>
                <a:cs typeface="+mn-cs"/>
                <a:sym typeface="Helvetica Light"/>
              </a:rPr>
              <a:t>Every transmission starts with a </a:t>
            </a:r>
            <a:r>
              <a:t>START bit</a:t>
            </a:r>
            <a:endParaRPr b="0">
              <a:latin typeface="+mn-lt"/>
              <a:ea typeface="+mn-ea"/>
              <a:cs typeface="+mn-cs"/>
              <a:sym typeface="Helvetica Light"/>
            </a:endParaRPr>
          </a:p>
          <a:p>
            <a:pPr lvl="1" marL="889000" indent="-444500" algn="l">
              <a:buSzPct val="75000"/>
              <a:buChar char="•"/>
              <a:defRPr b="1">
                <a:latin typeface="Helvetica"/>
                <a:ea typeface="Helvetica"/>
                <a:cs typeface="Helvetica"/>
                <a:sym typeface="Helvetica"/>
              </a:defRPr>
            </a:pPr>
            <a:r>
              <a:rPr b="0">
                <a:latin typeface="+mn-lt"/>
                <a:ea typeface="+mn-ea"/>
                <a:cs typeface="+mn-cs"/>
                <a:sym typeface="Helvetica Light"/>
              </a:rPr>
              <a:t>The first byte on every transmission contains the 7-bit slave address and the R/W bit</a:t>
            </a:r>
          </a:p>
        </p:txBody>
      </p:sp>
      <p:pic>
        <p:nvPicPr>
          <p:cNvPr id="235" name="I2C_8.png"/>
          <p:cNvPicPr>
            <a:picLocks noChangeAspect="1"/>
          </p:cNvPicPr>
          <p:nvPr/>
        </p:nvPicPr>
        <p:blipFill>
          <a:blip r:embed="rId2">
            <a:extLst/>
          </a:blip>
          <a:stretch>
            <a:fillRect/>
          </a:stretch>
        </p:blipFill>
        <p:spPr>
          <a:xfrm>
            <a:off x="2303063" y="3826822"/>
            <a:ext cx="7566505" cy="2099956"/>
          </a:xfrm>
          <a:prstGeom prst="rect">
            <a:avLst/>
          </a:prstGeom>
          <a:ln w="12700">
            <a:miter lim="400000"/>
          </a:ln>
        </p:spPr>
      </p:pic>
      <p:sp>
        <p:nvSpPr>
          <p:cNvPr id="236" name="Shape 236"/>
          <p:cNvSpPr/>
          <p:nvPr/>
        </p:nvSpPr>
        <p:spPr>
          <a:xfrm>
            <a:off x="651840" y="6274501"/>
            <a:ext cx="11701120"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R/W bit - 0 indicates that the master wishes to write data</a:t>
            </a:r>
          </a:p>
          <a:p>
            <a:pPr algn="l"/>
            <a:r>
              <a:t> R/W bit - 1 indicates that the master wishes to read data</a:t>
            </a:r>
          </a:p>
        </p:txBody>
      </p:sp>
      <p:sp>
        <p:nvSpPr>
          <p:cNvPr id="237" name="Shape 237"/>
          <p:cNvSpPr/>
          <p:nvPr/>
        </p:nvSpPr>
        <p:spPr>
          <a:xfrm>
            <a:off x="9171893" y="5298745"/>
            <a:ext cx="1" cy="1033538"/>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nvSpPr>
        <p:spPr>
          <a:xfrm>
            <a:off x="685793" y="1033520"/>
            <a:ext cx="11658614" cy="33782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Data Packet Specifications</a:t>
            </a:r>
            <a:r>
              <a:rPr b="0">
                <a:latin typeface="+mn-lt"/>
                <a:ea typeface="+mn-ea"/>
                <a:cs typeface="+mn-cs"/>
                <a:sym typeface="Helvetica Light"/>
              </a:rPr>
              <a:t> :</a:t>
            </a:r>
            <a:endParaRPr b="0">
              <a:latin typeface="+mn-lt"/>
              <a:ea typeface="+mn-ea"/>
              <a:cs typeface="+mn-cs"/>
              <a:sym typeface="Helvetica Light"/>
            </a:endParaRPr>
          </a:p>
          <a:p>
            <a:pPr lvl="1" marL="889000" indent="-444500" algn="l">
              <a:buSzPct val="75000"/>
              <a:buChar char="•"/>
              <a:defRPr b="1">
                <a:latin typeface="Helvetica"/>
                <a:ea typeface="Helvetica"/>
                <a:cs typeface="Helvetica"/>
                <a:sym typeface="Helvetica"/>
              </a:defRPr>
            </a:pPr>
            <a:r>
              <a:rPr b="0">
                <a:latin typeface="+mn-lt"/>
                <a:ea typeface="+mn-ea"/>
                <a:cs typeface="+mn-cs"/>
                <a:sym typeface="Helvetica Light"/>
              </a:rPr>
              <a:t>Every byte is followed by an </a:t>
            </a:r>
            <a:r>
              <a:t>Acknowledgement bit</a:t>
            </a:r>
            <a:endParaRPr b="0">
              <a:latin typeface="+mn-lt"/>
              <a:ea typeface="+mn-ea"/>
              <a:cs typeface="+mn-cs"/>
              <a:sym typeface="Helvetica Light"/>
            </a:endParaRPr>
          </a:p>
          <a:p>
            <a:pPr lvl="1" marL="889000" indent="-444500" algn="l">
              <a:buSzPct val="75000"/>
              <a:buChar char="•"/>
              <a:defRPr b="1">
                <a:latin typeface="Helvetica"/>
                <a:ea typeface="Helvetica"/>
                <a:cs typeface="Helvetica"/>
                <a:sym typeface="Helvetica"/>
              </a:defRPr>
            </a:pPr>
            <a:r>
              <a:rPr b="0">
                <a:latin typeface="+mn-lt"/>
                <a:ea typeface="+mn-ea"/>
                <a:cs typeface="+mn-cs"/>
                <a:sym typeface="Helvetica Light"/>
              </a:rPr>
              <a:t>During the “write operation”, the Master controls the SDA line, whereas during the “read operation”, the Slave controls the SDA line</a:t>
            </a:r>
            <a:endParaRPr b="0">
              <a:latin typeface="+mn-lt"/>
              <a:ea typeface="+mn-ea"/>
              <a:cs typeface="+mn-cs"/>
              <a:sym typeface="Helvetica Light"/>
            </a:endParaRPr>
          </a:p>
          <a:p>
            <a:pPr lvl="1" marL="889000" indent="-444500" algn="l">
              <a:buSzPct val="75000"/>
              <a:buChar char="•"/>
              <a:defRPr b="1">
                <a:latin typeface="Helvetica"/>
                <a:ea typeface="Helvetica"/>
                <a:cs typeface="Helvetica"/>
                <a:sym typeface="Helvetica"/>
              </a:defRPr>
            </a:pPr>
            <a:r>
              <a:rPr b="0">
                <a:latin typeface="+mn-lt"/>
                <a:ea typeface="+mn-ea"/>
                <a:cs typeface="+mn-cs"/>
                <a:sym typeface="Helvetica Light"/>
              </a:rPr>
              <a:t>Every transmission starts with a </a:t>
            </a:r>
            <a:r>
              <a:t>STOP bit</a:t>
            </a:r>
          </a:p>
        </p:txBody>
      </p:sp>
      <p:pic>
        <p:nvPicPr>
          <p:cNvPr id="240" name="I2C_9.png"/>
          <p:cNvPicPr>
            <a:picLocks noChangeAspect="1"/>
          </p:cNvPicPr>
          <p:nvPr/>
        </p:nvPicPr>
        <p:blipFill>
          <a:blip r:embed="rId2">
            <a:extLst/>
          </a:blip>
          <a:stretch>
            <a:fillRect/>
          </a:stretch>
        </p:blipFill>
        <p:spPr>
          <a:xfrm>
            <a:off x="0" y="4558984"/>
            <a:ext cx="13004801" cy="4146130"/>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nvSpPr>
        <p:spPr>
          <a:xfrm>
            <a:off x="673093" y="763204"/>
            <a:ext cx="11658614" cy="6477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Data Packet Specifications</a:t>
            </a:r>
            <a:r>
              <a:rPr b="0">
                <a:latin typeface="+mn-lt"/>
                <a:ea typeface="+mn-ea"/>
                <a:cs typeface="+mn-cs"/>
                <a:sym typeface="Helvetica Light"/>
              </a:rPr>
              <a:t> :</a:t>
            </a:r>
          </a:p>
        </p:txBody>
      </p:sp>
      <p:pic>
        <p:nvPicPr>
          <p:cNvPr id="243" name="I2C_9.png"/>
          <p:cNvPicPr>
            <a:picLocks noChangeAspect="1"/>
          </p:cNvPicPr>
          <p:nvPr/>
        </p:nvPicPr>
        <p:blipFill>
          <a:blip r:embed="rId2">
            <a:extLst/>
          </a:blip>
          <a:stretch>
            <a:fillRect/>
          </a:stretch>
        </p:blipFill>
        <p:spPr>
          <a:xfrm>
            <a:off x="-1" y="1726650"/>
            <a:ext cx="13004801" cy="4146130"/>
          </a:xfrm>
          <a:prstGeom prst="rect">
            <a:avLst/>
          </a:prstGeom>
          <a:ln w="12700">
            <a:miter lim="400000"/>
          </a:ln>
        </p:spPr>
      </p:pic>
      <p:sp>
        <p:nvSpPr>
          <p:cNvPr id="244" name="Shape 244"/>
          <p:cNvSpPr/>
          <p:nvPr/>
        </p:nvSpPr>
        <p:spPr>
          <a:xfrm>
            <a:off x="885140" y="6188519"/>
            <a:ext cx="517093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 complete data transfer</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nvSpPr>
        <p:spPr>
          <a:xfrm>
            <a:off x="673093" y="380139"/>
            <a:ext cx="11658614" cy="55626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Data Packet Specifications</a:t>
            </a:r>
            <a:r>
              <a:rPr b="0">
                <a:latin typeface="+mn-lt"/>
                <a:ea typeface="+mn-ea"/>
                <a:cs typeface="+mn-cs"/>
                <a:sym typeface="Helvetica Light"/>
              </a:rPr>
              <a:t> :</a:t>
            </a:r>
            <a:endParaRPr b="0">
              <a:latin typeface="+mn-lt"/>
              <a:ea typeface="+mn-ea"/>
              <a:cs typeface="+mn-cs"/>
              <a:sym typeface="Helvetica Light"/>
            </a:endParaRPr>
          </a:p>
          <a:p>
            <a:pPr algn="l">
              <a:defRPr b="1">
                <a:latin typeface="Helvetica"/>
                <a:ea typeface="Helvetica"/>
                <a:cs typeface="Helvetica"/>
                <a:sym typeface="Helvetica"/>
              </a:defRPr>
            </a:pPr>
            <a:endParaRPr b="0">
              <a:latin typeface="+mn-lt"/>
              <a:ea typeface="+mn-ea"/>
              <a:cs typeface="+mn-cs"/>
              <a:sym typeface="Helvetica Light"/>
            </a:endParaRPr>
          </a:p>
          <a:p>
            <a:pPr algn="l">
              <a:defRPr b="1">
                <a:latin typeface="Helvetica"/>
                <a:ea typeface="Helvetica"/>
                <a:cs typeface="Helvetica"/>
                <a:sym typeface="Helvetica"/>
              </a:defRPr>
            </a:pPr>
            <a:r>
              <a:rPr b="0">
                <a:latin typeface="+mn-lt"/>
                <a:ea typeface="+mn-ea"/>
                <a:cs typeface="+mn-cs"/>
                <a:sym typeface="Helvetica Light"/>
              </a:rPr>
              <a:t>Master Writes one byte of data to the Slave :</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START condition</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7-bit Slave Address</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R/W bit - 0</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Acknowledge by Slave</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8 bit data on SDA by master</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Acknowledge by Slave</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STOP condition</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nvSpPr>
        <p:spPr>
          <a:xfrm>
            <a:off x="673093" y="432419"/>
            <a:ext cx="11658614" cy="6654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Data Packet Specifications</a:t>
            </a:r>
            <a:r>
              <a:rPr b="0">
                <a:latin typeface="+mn-lt"/>
                <a:ea typeface="+mn-ea"/>
                <a:cs typeface="+mn-cs"/>
                <a:sym typeface="Helvetica Light"/>
              </a:rPr>
              <a:t> :</a:t>
            </a:r>
            <a:endParaRPr b="0">
              <a:latin typeface="+mn-lt"/>
              <a:ea typeface="+mn-ea"/>
              <a:cs typeface="+mn-cs"/>
              <a:sym typeface="Helvetica Light"/>
            </a:endParaRPr>
          </a:p>
          <a:p>
            <a:pPr algn="l">
              <a:defRPr b="1">
                <a:latin typeface="Helvetica"/>
                <a:ea typeface="Helvetica"/>
                <a:cs typeface="Helvetica"/>
                <a:sym typeface="Helvetica"/>
              </a:defRPr>
            </a:pPr>
            <a:endParaRPr b="0">
              <a:latin typeface="+mn-lt"/>
              <a:ea typeface="+mn-ea"/>
              <a:cs typeface="+mn-cs"/>
              <a:sym typeface="Helvetica Light"/>
            </a:endParaRPr>
          </a:p>
          <a:p>
            <a:pPr algn="l">
              <a:defRPr b="1">
                <a:latin typeface="Helvetica"/>
                <a:ea typeface="Helvetica"/>
                <a:cs typeface="Helvetica"/>
                <a:sym typeface="Helvetica"/>
              </a:defRPr>
            </a:pPr>
            <a:r>
              <a:rPr b="0">
                <a:latin typeface="+mn-lt"/>
                <a:ea typeface="+mn-ea"/>
                <a:cs typeface="+mn-cs"/>
                <a:sym typeface="Helvetica Light"/>
              </a:rPr>
              <a:t>Master Writes two bytes of data to the Slave :</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START condition</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7-bit Slave Address</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R/W bit - 0</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Acknowledge by Slave</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8 bit data on SDA by master</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Acknowledge by Slave</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8 bit data on SDA by master</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Acknowledge by Slave</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STOP condition</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nvSpPr>
        <p:spPr>
          <a:xfrm>
            <a:off x="673093" y="978519"/>
            <a:ext cx="11658614" cy="55626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Data Packet Specifications</a:t>
            </a:r>
            <a:r>
              <a:rPr b="0">
                <a:latin typeface="+mn-lt"/>
                <a:ea typeface="+mn-ea"/>
                <a:cs typeface="+mn-cs"/>
                <a:sym typeface="Helvetica Light"/>
              </a:rPr>
              <a:t> :</a:t>
            </a:r>
            <a:endParaRPr b="0">
              <a:latin typeface="+mn-lt"/>
              <a:ea typeface="+mn-ea"/>
              <a:cs typeface="+mn-cs"/>
              <a:sym typeface="Helvetica Light"/>
            </a:endParaRPr>
          </a:p>
          <a:p>
            <a:pPr algn="l">
              <a:defRPr b="1">
                <a:latin typeface="Helvetica"/>
                <a:ea typeface="Helvetica"/>
                <a:cs typeface="Helvetica"/>
                <a:sym typeface="Helvetica"/>
              </a:defRPr>
            </a:pPr>
            <a:endParaRPr b="0">
              <a:latin typeface="+mn-lt"/>
              <a:ea typeface="+mn-ea"/>
              <a:cs typeface="+mn-cs"/>
              <a:sym typeface="Helvetica Light"/>
            </a:endParaRPr>
          </a:p>
          <a:p>
            <a:pPr algn="l">
              <a:defRPr b="1">
                <a:latin typeface="Helvetica"/>
                <a:ea typeface="Helvetica"/>
                <a:cs typeface="Helvetica"/>
                <a:sym typeface="Helvetica"/>
              </a:defRPr>
            </a:pPr>
            <a:r>
              <a:rPr b="0">
                <a:latin typeface="+mn-lt"/>
                <a:ea typeface="+mn-ea"/>
                <a:cs typeface="+mn-cs"/>
                <a:sym typeface="Helvetica Light"/>
              </a:rPr>
              <a:t>Master reads one byte of data from the Slave :</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START condition</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7-bit Slave Address</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R/W bit - 0</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Acknowledge by Slave</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8 bit data on SDA by Slave</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Acknowledge by master</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STOP condition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nvSpPr>
        <p:spPr>
          <a:xfrm>
            <a:off x="533864" y="579962"/>
            <a:ext cx="11937073" cy="7747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Mind Map</a:t>
            </a:r>
            <a:r>
              <a:t> :</a:t>
            </a:r>
          </a:p>
          <a:p>
            <a:pPr marL="444500" indent="-444500" algn="l">
              <a:buSzPct val="75000"/>
              <a:buChar char="•"/>
            </a:pPr>
            <a:r>
              <a:t>I2C Protocol</a:t>
            </a:r>
          </a:p>
          <a:p>
            <a:pPr lvl="1" marL="889000" indent="-444500" algn="l">
              <a:buSzPct val="75000"/>
              <a:buChar char="•"/>
            </a:pPr>
            <a:r>
              <a:t>Basics</a:t>
            </a:r>
          </a:p>
          <a:p>
            <a:pPr lvl="1" marL="889000" indent="-444500" algn="l">
              <a:buSzPct val="75000"/>
              <a:buChar char="•"/>
            </a:pPr>
            <a:r>
              <a:t>Circuit</a:t>
            </a:r>
          </a:p>
          <a:p>
            <a:pPr lvl="2" marL="1333500" indent="-444500" algn="l">
              <a:buSzPct val="75000"/>
              <a:buChar char="•"/>
            </a:pPr>
            <a:r>
              <a:t>Bus Connection</a:t>
            </a:r>
          </a:p>
          <a:p>
            <a:pPr lvl="2" marL="1333500" indent="-444500" algn="l">
              <a:buSzPct val="75000"/>
              <a:buChar char="•"/>
            </a:pPr>
            <a:r>
              <a:t>I/O Port Structure of AVR microcontrollers</a:t>
            </a:r>
          </a:p>
          <a:p>
            <a:pPr lvl="1" marL="889000" indent="-444500" algn="l">
              <a:buSzPct val="75000"/>
              <a:buChar char="•"/>
            </a:pPr>
            <a:r>
              <a:t>I2C Specifications</a:t>
            </a:r>
          </a:p>
          <a:p>
            <a:pPr lvl="2" marL="1333500" indent="-444500" algn="l">
              <a:buSzPct val="75000"/>
              <a:buChar char="•"/>
            </a:pPr>
            <a:r>
              <a:t>Signal Specifications</a:t>
            </a:r>
          </a:p>
          <a:p>
            <a:pPr lvl="2" marL="1333500" indent="-444500" algn="l">
              <a:buSzPct val="75000"/>
              <a:buChar char="•"/>
            </a:pPr>
            <a:r>
              <a:t>Data Packet Specifications</a:t>
            </a:r>
          </a:p>
          <a:p>
            <a:pPr lvl="2" marL="1333500" indent="-444500" algn="l">
              <a:buSzPct val="75000"/>
              <a:buChar char="•"/>
            </a:pPr>
            <a:r>
              <a:t>Device Specifications</a:t>
            </a:r>
          </a:p>
          <a:p>
            <a:pPr algn="l"/>
          </a:p>
          <a:p>
            <a:pPr marL="444500" indent="-444500" algn="l">
              <a:buSzPct val="75000"/>
              <a:buChar char="•"/>
            </a:pPr>
            <a:r>
              <a:t>MPU6050</a:t>
            </a:r>
          </a:p>
          <a:p>
            <a:pPr lvl="1" marL="889000" indent="-444500" algn="l">
              <a:buSzPct val="75000"/>
              <a:buChar char="•"/>
            </a:pPr>
            <a:r>
              <a:t>Device Specifications</a:t>
            </a:r>
          </a:p>
          <a:p>
            <a:pPr lvl="1" marL="889000" indent="-444500" algn="l">
              <a:buSzPct val="75000"/>
              <a:buChar char="•"/>
            </a:pPr>
            <a:r>
              <a:t>Register Map</a:t>
            </a:r>
          </a:p>
        </p:txBody>
      </p:sp>
    </p:spTree>
  </p:cSld>
  <p:clrMapOvr>
    <a:masterClrMapping/>
  </p:clrMapOvr>
  <p:transition xmlns:p14="http://schemas.microsoft.com/office/powerpoint/2010/main" spd="slow" advClick="1" p14:dur="15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nvSpPr>
        <p:spPr>
          <a:xfrm>
            <a:off x="673093" y="432419"/>
            <a:ext cx="11658614" cy="6654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Data Packet Specifications</a:t>
            </a:r>
            <a:r>
              <a:rPr b="0">
                <a:latin typeface="+mn-lt"/>
                <a:ea typeface="+mn-ea"/>
                <a:cs typeface="+mn-cs"/>
                <a:sym typeface="Helvetica Light"/>
              </a:rPr>
              <a:t> :</a:t>
            </a:r>
            <a:endParaRPr b="0">
              <a:latin typeface="+mn-lt"/>
              <a:ea typeface="+mn-ea"/>
              <a:cs typeface="+mn-cs"/>
              <a:sym typeface="Helvetica Light"/>
            </a:endParaRPr>
          </a:p>
          <a:p>
            <a:pPr algn="l">
              <a:defRPr b="1">
                <a:latin typeface="Helvetica"/>
                <a:ea typeface="Helvetica"/>
                <a:cs typeface="Helvetica"/>
                <a:sym typeface="Helvetica"/>
              </a:defRPr>
            </a:pPr>
            <a:endParaRPr b="0">
              <a:latin typeface="+mn-lt"/>
              <a:ea typeface="+mn-ea"/>
              <a:cs typeface="+mn-cs"/>
              <a:sym typeface="Helvetica Light"/>
            </a:endParaRPr>
          </a:p>
          <a:p>
            <a:pPr algn="l">
              <a:defRPr b="1">
                <a:latin typeface="Helvetica"/>
                <a:ea typeface="Helvetica"/>
                <a:cs typeface="Helvetica"/>
                <a:sym typeface="Helvetica"/>
              </a:defRPr>
            </a:pPr>
            <a:r>
              <a:rPr b="0">
                <a:latin typeface="+mn-lt"/>
                <a:ea typeface="+mn-ea"/>
                <a:cs typeface="+mn-cs"/>
                <a:sym typeface="Helvetica Light"/>
              </a:rPr>
              <a:t>Master reads two bytes of data from the Slave :</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START condition</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7-bit Slave Address</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R/W bit - 0</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Acknowledge by Slave</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8 bit data on SDA by Slave</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Acknowledge by master</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8 bit data on SDA by Slave</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Acknowledge by master</a:t>
            </a:r>
            <a:endParaRPr b="0">
              <a:latin typeface="+mn-lt"/>
              <a:ea typeface="+mn-ea"/>
              <a:cs typeface="+mn-cs"/>
              <a:sym typeface="Helvetica Light"/>
            </a:endParaRPr>
          </a:p>
          <a:p>
            <a:pPr lvl="1" marL="1270000" indent="-635000" algn="l">
              <a:buSzPct val="100000"/>
              <a:buAutoNum type="arabicPeriod" startAt="1"/>
              <a:defRPr b="1">
                <a:latin typeface="Helvetica"/>
                <a:ea typeface="Helvetica"/>
                <a:cs typeface="Helvetica"/>
                <a:sym typeface="Helvetica"/>
              </a:defRPr>
            </a:pPr>
            <a:r>
              <a:rPr b="0">
                <a:latin typeface="+mn-lt"/>
                <a:ea typeface="+mn-ea"/>
                <a:cs typeface="+mn-cs"/>
                <a:sym typeface="Helvetica Light"/>
              </a:rPr>
              <a:t>STOP condition</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nvSpPr>
        <p:spPr>
          <a:xfrm>
            <a:off x="593309" y="542434"/>
            <a:ext cx="11818182" cy="2286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Device Specifications </a:t>
            </a:r>
            <a:r>
              <a:rPr b="0">
                <a:latin typeface="+mn-lt"/>
                <a:ea typeface="+mn-ea"/>
                <a:cs typeface="+mn-cs"/>
                <a:sym typeface="Helvetica Light"/>
              </a:rPr>
              <a:t>:</a:t>
            </a:r>
            <a:endParaRPr b="0">
              <a:latin typeface="+mn-lt"/>
              <a:ea typeface="+mn-ea"/>
              <a:cs typeface="+mn-cs"/>
              <a:sym typeface="Helvetica Light"/>
            </a:endParaRPr>
          </a:p>
          <a:p>
            <a:pPr marL="444500" indent="-444500" algn="l">
              <a:buSzPct val="75000"/>
              <a:buChar char="•"/>
              <a:defRPr b="1">
                <a:latin typeface="Helvetica"/>
                <a:ea typeface="Helvetica"/>
                <a:cs typeface="Helvetica"/>
                <a:sym typeface="Helvetica"/>
              </a:defRPr>
            </a:pPr>
            <a:r>
              <a:rPr b="0">
                <a:latin typeface="+mn-lt"/>
                <a:ea typeface="+mn-ea"/>
                <a:cs typeface="+mn-cs"/>
                <a:sym typeface="Helvetica Light"/>
              </a:rPr>
              <a:t>In what format does the device expect data in order to communicate the information</a:t>
            </a:r>
            <a:endParaRPr b="0">
              <a:latin typeface="+mn-lt"/>
              <a:ea typeface="+mn-ea"/>
              <a:cs typeface="+mn-cs"/>
              <a:sym typeface="Helvetica Light"/>
            </a:endParaRPr>
          </a:p>
          <a:p>
            <a:pPr marL="444500" indent="-444500" algn="l">
              <a:buSzPct val="75000"/>
              <a:buChar char="•"/>
              <a:defRPr b="1">
                <a:latin typeface="Helvetica"/>
                <a:ea typeface="Helvetica"/>
                <a:cs typeface="Helvetica"/>
                <a:sym typeface="Helvetica"/>
              </a:defRPr>
            </a:pPr>
            <a:r>
              <a:rPr b="0">
                <a:latin typeface="+mn-lt"/>
                <a:ea typeface="+mn-ea"/>
                <a:cs typeface="+mn-cs"/>
                <a:sym typeface="Helvetica Light"/>
              </a:rPr>
              <a:t>Varies from device to device</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nvSpPr>
        <p:spPr>
          <a:xfrm>
            <a:off x="341279" y="404175"/>
            <a:ext cx="151150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Code</a:t>
            </a:r>
            <a:r>
              <a:t> :</a:t>
            </a:r>
          </a:p>
        </p:txBody>
      </p:sp>
      <p:pic>
        <p:nvPicPr>
          <p:cNvPr id="259" name="I2C_10.png"/>
          <p:cNvPicPr>
            <a:picLocks noChangeAspect="1"/>
          </p:cNvPicPr>
          <p:nvPr/>
        </p:nvPicPr>
        <p:blipFill>
          <a:blip r:embed="rId3">
            <a:extLst/>
          </a:blip>
          <a:stretch>
            <a:fillRect/>
          </a:stretch>
        </p:blipFill>
        <p:spPr>
          <a:xfrm>
            <a:off x="595849" y="1057138"/>
            <a:ext cx="3927764" cy="8489037"/>
          </a:xfrm>
          <a:prstGeom prst="rect">
            <a:avLst/>
          </a:prstGeom>
          <a:ln w="12700">
            <a:miter lim="400000"/>
          </a:ln>
        </p:spPr>
      </p:pic>
      <p:sp>
        <p:nvSpPr>
          <p:cNvPr id="260" name="Shape 260"/>
          <p:cNvSpPr/>
          <p:nvPr/>
        </p:nvSpPr>
        <p:spPr>
          <a:xfrm>
            <a:off x="6341419" y="1653220"/>
            <a:ext cx="4390950"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assuming:</a:t>
            </a:r>
          </a:p>
          <a:p>
            <a:pPr/>
            <a:r>
              <a:t>pin0 of portB is SDA</a:t>
            </a:r>
          </a:p>
          <a:p>
            <a:pPr/>
            <a:r>
              <a:t>pin1 of portB is SCL</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nvSpPr>
        <p:spPr>
          <a:xfrm>
            <a:off x="341279" y="404175"/>
            <a:ext cx="151150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Code</a:t>
            </a:r>
            <a:r>
              <a:t> :</a:t>
            </a:r>
          </a:p>
        </p:txBody>
      </p:sp>
      <p:pic>
        <p:nvPicPr>
          <p:cNvPr id="265" name="I2C_11.png"/>
          <p:cNvPicPr>
            <a:picLocks noChangeAspect="1"/>
          </p:cNvPicPr>
          <p:nvPr/>
        </p:nvPicPr>
        <p:blipFill>
          <a:blip r:embed="rId3">
            <a:extLst/>
          </a:blip>
          <a:stretch>
            <a:fillRect/>
          </a:stretch>
        </p:blipFill>
        <p:spPr>
          <a:xfrm>
            <a:off x="510757" y="1216706"/>
            <a:ext cx="6149882" cy="5690494"/>
          </a:xfrm>
          <a:prstGeom prst="rect">
            <a:avLst/>
          </a:prstGeom>
          <a:ln w="12700">
            <a:miter lim="400000"/>
          </a:ln>
        </p:spPr>
      </p:pic>
      <p:pic>
        <p:nvPicPr>
          <p:cNvPr id="266" name="I2C_12.png"/>
          <p:cNvPicPr>
            <a:picLocks noChangeAspect="1"/>
          </p:cNvPicPr>
          <p:nvPr/>
        </p:nvPicPr>
        <p:blipFill>
          <a:blip r:embed="rId4">
            <a:extLst/>
          </a:blip>
          <a:stretch>
            <a:fillRect/>
          </a:stretch>
        </p:blipFill>
        <p:spPr>
          <a:xfrm>
            <a:off x="6759045" y="1156868"/>
            <a:ext cx="6181664" cy="5810170"/>
          </a:xfrm>
          <a:prstGeom prst="rect">
            <a:avLst/>
          </a:prstGeom>
          <a:ln w="12700">
            <a:miter lim="400000"/>
          </a:ln>
        </p:spPr>
      </p:pic>
      <p:pic>
        <p:nvPicPr>
          <p:cNvPr id="267" name="I2C_6.png"/>
          <p:cNvPicPr>
            <a:picLocks noChangeAspect="1"/>
          </p:cNvPicPr>
          <p:nvPr/>
        </p:nvPicPr>
        <p:blipFill>
          <a:blip r:embed="rId5">
            <a:extLst/>
          </a:blip>
          <a:stretch>
            <a:fillRect/>
          </a:stretch>
        </p:blipFill>
        <p:spPr>
          <a:xfrm>
            <a:off x="927100" y="6871806"/>
            <a:ext cx="11150600" cy="2819401"/>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nvSpPr>
        <p:spPr>
          <a:xfrm>
            <a:off x="341279" y="404175"/>
            <a:ext cx="151150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Code</a:t>
            </a:r>
            <a:r>
              <a:t> :</a:t>
            </a:r>
          </a:p>
        </p:txBody>
      </p:sp>
      <p:pic>
        <p:nvPicPr>
          <p:cNvPr id="272" name="I2C_13.png"/>
          <p:cNvPicPr>
            <a:picLocks noChangeAspect="1"/>
          </p:cNvPicPr>
          <p:nvPr/>
        </p:nvPicPr>
        <p:blipFill>
          <a:blip r:embed="rId3">
            <a:extLst/>
          </a:blip>
          <a:stretch>
            <a:fillRect/>
          </a:stretch>
        </p:blipFill>
        <p:spPr>
          <a:xfrm>
            <a:off x="740064" y="1416166"/>
            <a:ext cx="4732377" cy="7719093"/>
          </a:xfrm>
          <a:prstGeom prst="rect">
            <a:avLst/>
          </a:prstGeom>
          <a:ln w="12700">
            <a:miter lim="400000"/>
          </a:ln>
        </p:spPr>
      </p:pic>
      <p:pic>
        <p:nvPicPr>
          <p:cNvPr id="273" name="I2C_14.png"/>
          <p:cNvPicPr>
            <a:picLocks noChangeAspect="1"/>
          </p:cNvPicPr>
          <p:nvPr/>
        </p:nvPicPr>
        <p:blipFill>
          <a:blip r:embed="rId4">
            <a:extLst/>
          </a:blip>
          <a:stretch>
            <a:fillRect/>
          </a:stretch>
        </p:blipFill>
        <p:spPr>
          <a:xfrm>
            <a:off x="7015464" y="1431671"/>
            <a:ext cx="3468620" cy="3133364"/>
          </a:xfrm>
          <a:prstGeom prst="rect">
            <a:avLst/>
          </a:prstGeom>
          <a:ln w="12700">
            <a:miter lim="400000"/>
          </a:ln>
        </p:spPr>
      </p:pic>
      <p:pic>
        <p:nvPicPr>
          <p:cNvPr id="274" name="I2C_15.png"/>
          <p:cNvPicPr>
            <a:picLocks noChangeAspect="1"/>
          </p:cNvPicPr>
          <p:nvPr/>
        </p:nvPicPr>
        <p:blipFill>
          <a:blip r:embed="rId5">
            <a:extLst/>
          </a:blip>
          <a:stretch>
            <a:fillRect/>
          </a:stretch>
        </p:blipFill>
        <p:spPr>
          <a:xfrm>
            <a:off x="7065988" y="5205129"/>
            <a:ext cx="4258172" cy="2912199"/>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nvSpPr>
        <p:spPr>
          <a:xfrm>
            <a:off x="341279" y="404175"/>
            <a:ext cx="151150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Code</a:t>
            </a:r>
            <a:r>
              <a:t> :</a:t>
            </a:r>
          </a:p>
        </p:txBody>
      </p:sp>
      <p:pic>
        <p:nvPicPr>
          <p:cNvPr id="279" name="I2C_16.png"/>
          <p:cNvPicPr>
            <a:picLocks noChangeAspect="1"/>
          </p:cNvPicPr>
          <p:nvPr/>
        </p:nvPicPr>
        <p:blipFill>
          <a:blip r:embed="rId3">
            <a:extLst/>
          </a:blip>
          <a:stretch>
            <a:fillRect/>
          </a:stretch>
        </p:blipFill>
        <p:spPr>
          <a:xfrm>
            <a:off x="693529" y="1191504"/>
            <a:ext cx="4286534" cy="6460332"/>
          </a:xfrm>
          <a:prstGeom prst="rect">
            <a:avLst/>
          </a:prstGeom>
          <a:ln w="12700">
            <a:miter lim="400000"/>
          </a:ln>
        </p:spPr>
      </p:pic>
      <p:pic>
        <p:nvPicPr>
          <p:cNvPr id="280" name="I2C_17.png"/>
          <p:cNvPicPr>
            <a:picLocks noChangeAspect="1"/>
          </p:cNvPicPr>
          <p:nvPr/>
        </p:nvPicPr>
        <p:blipFill>
          <a:blip r:embed="rId4">
            <a:extLst/>
          </a:blip>
          <a:stretch>
            <a:fillRect/>
          </a:stretch>
        </p:blipFill>
        <p:spPr>
          <a:xfrm>
            <a:off x="6554654" y="757948"/>
            <a:ext cx="3863891" cy="8880613"/>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nvSpPr>
        <p:spPr>
          <a:xfrm>
            <a:off x="2605732" y="3606800"/>
            <a:ext cx="7793336" cy="254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8000">
                <a:latin typeface="Helvetica"/>
                <a:ea typeface="Helvetica"/>
                <a:cs typeface="Helvetica"/>
                <a:sym typeface="Helvetica"/>
              </a:defRPr>
            </a:pPr>
            <a:r>
              <a:t>MPU6050</a:t>
            </a:r>
          </a:p>
          <a:p>
            <a:pPr>
              <a:defRPr b="1" sz="8000">
                <a:latin typeface="Helvetica"/>
                <a:ea typeface="Helvetica"/>
                <a:cs typeface="Helvetica"/>
                <a:sym typeface="Helvetica"/>
              </a:defRPr>
            </a:pPr>
            <a:r>
              <a:t>(by Invensense)</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nvSpPr>
        <p:spPr>
          <a:xfrm>
            <a:off x="578434" y="494984"/>
            <a:ext cx="5657038" cy="33782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latin typeface="Helvetica"/>
                <a:ea typeface="Helvetica"/>
                <a:cs typeface="Helvetica"/>
                <a:sym typeface="Helvetica"/>
              </a:rPr>
              <a:t>Consists of</a:t>
            </a:r>
            <a:r>
              <a:t> :</a:t>
            </a:r>
          </a:p>
          <a:p>
            <a:pPr marL="444500" indent="-444500" algn="l">
              <a:buSzPct val="75000"/>
              <a:buChar char="•"/>
            </a:pPr>
            <a:r>
              <a:t>3 - axis Accelerometer</a:t>
            </a:r>
          </a:p>
          <a:p>
            <a:pPr marL="444500" indent="-444500" algn="l">
              <a:buSzPct val="75000"/>
              <a:buChar char="•"/>
            </a:pPr>
            <a:r>
              <a:t>3 - axis Gyroscope</a:t>
            </a:r>
          </a:p>
          <a:p>
            <a:pPr marL="444500" indent="-444500" algn="l">
              <a:buSzPct val="75000"/>
              <a:buChar char="•"/>
            </a:pPr>
            <a:r>
              <a:t>Temperature Sensor</a:t>
            </a:r>
          </a:p>
          <a:p>
            <a:pPr marL="444500" indent="-444500" algn="l">
              <a:buSzPct val="75000"/>
              <a:buChar char="•"/>
            </a:pPr>
            <a:r>
              <a:t>Digital Motion Processor</a:t>
            </a:r>
          </a:p>
          <a:p>
            <a:pPr marL="444500" indent="-444500" algn="l">
              <a:buSzPct val="75000"/>
              <a:buChar char="•"/>
            </a:pPr>
            <a:r>
              <a:t>FIFO buffers</a:t>
            </a:r>
          </a:p>
        </p:txBody>
      </p:sp>
      <p:pic>
        <p:nvPicPr>
          <p:cNvPr id="287" name="MPU_1.png"/>
          <p:cNvPicPr>
            <a:picLocks noChangeAspect="1"/>
          </p:cNvPicPr>
          <p:nvPr/>
        </p:nvPicPr>
        <p:blipFill>
          <a:blip r:embed="rId3">
            <a:extLst/>
          </a:blip>
          <a:stretch>
            <a:fillRect/>
          </a:stretch>
        </p:blipFill>
        <p:spPr>
          <a:xfrm>
            <a:off x="-1" y="4381947"/>
            <a:ext cx="13004801" cy="2824739"/>
          </a:xfrm>
          <a:prstGeom prst="rect">
            <a:avLst/>
          </a:prstGeom>
          <a:ln w="12700">
            <a:miter lim="400000"/>
          </a:ln>
        </p:spPr>
      </p:pic>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nvSpPr>
        <p:spPr>
          <a:xfrm>
            <a:off x="669024" y="665577"/>
            <a:ext cx="9744050" cy="6108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latin typeface="Helvetica"/>
                <a:ea typeface="Helvetica"/>
                <a:cs typeface="Helvetica"/>
                <a:sym typeface="Helvetica"/>
              </a:rPr>
              <a:t>Device Specification</a:t>
            </a:r>
            <a:r>
              <a:t> :</a:t>
            </a:r>
          </a:p>
          <a:p>
            <a:pPr algn="l"/>
          </a:p>
          <a:p>
            <a:pPr algn="l"/>
            <a:r>
              <a:t>To write data to a register of MPU6050 :</a:t>
            </a:r>
          </a:p>
          <a:p>
            <a:pPr lvl="1" marL="889000" indent="-444500" algn="l">
              <a:buSzPct val="75000"/>
              <a:buChar char="•"/>
            </a:pPr>
            <a:r>
              <a:t>Send MPU6050 Device ID on the I2C bus</a:t>
            </a:r>
          </a:p>
          <a:p>
            <a:pPr lvl="1" marL="889000" indent="-444500" algn="l">
              <a:buSzPct val="75000"/>
              <a:buChar char="•"/>
            </a:pPr>
            <a:r>
              <a:t>write Register Address to the FIFO buffer</a:t>
            </a:r>
          </a:p>
          <a:p>
            <a:pPr lvl="1" marL="889000" indent="-444500" algn="l">
              <a:buSzPct val="75000"/>
              <a:buChar char="•"/>
            </a:pPr>
            <a:r>
              <a:t>write Data to FIFO buffer</a:t>
            </a:r>
          </a:p>
          <a:p>
            <a:pPr algn="l"/>
          </a:p>
          <a:p>
            <a:pPr algn="l"/>
            <a:r>
              <a:t>To read data from a register of MPU6050 :</a:t>
            </a:r>
          </a:p>
          <a:p>
            <a:pPr lvl="1" marL="889000" indent="-444500" algn="l">
              <a:buSzPct val="75000"/>
              <a:buChar char="•"/>
            </a:pPr>
            <a:r>
              <a:t>Send MPU6050 Device ID on the I2C BUS</a:t>
            </a:r>
          </a:p>
          <a:p>
            <a:pPr lvl="1" marL="889000" indent="-444500" algn="l">
              <a:buSzPct val="75000"/>
              <a:buChar char="•"/>
            </a:pPr>
            <a:r>
              <a:t>write Register Address to the FIFO buffer</a:t>
            </a:r>
          </a:p>
          <a:p>
            <a:pPr lvl="1" marL="889000" indent="-444500" algn="l">
              <a:buSzPct val="75000"/>
              <a:buChar char="•"/>
            </a:pPr>
            <a:r>
              <a:t>read Data from the FIFO buffer</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nvSpPr>
        <p:spPr>
          <a:xfrm>
            <a:off x="361225" y="483960"/>
            <a:ext cx="1511504" cy="6477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latin typeface="Helvetica"/>
                <a:ea typeface="Helvetica"/>
                <a:cs typeface="Helvetica"/>
                <a:sym typeface="Helvetica"/>
              </a:rPr>
              <a:t>Code</a:t>
            </a:r>
            <a:r>
              <a:t> :</a:t>
            </a:r>
          </a:p>
        </p:txBody>
      </p:sp>
      <p:pic>
        <p:nvPicPr>
          <p:cNvPr id="296" name="MPU_3.png"/>
          <p:cNvPicPr>
            <a:picLocks noChangeAspect="1"/>
          </p:cNvPicPr>
          <p:nvPr/>
        </p:nvPicPr>
        <p:blipFill>
          <a:blip r:embed="rId3">
            <a:extLst/>
          </a:blip>
          <a:stretch>
            <a:fillRect/>
          </a:stretch>
        </p:blipFill>
        <p:spPr>
          <a:xfrm>
            <a:off x="2553270" y="621536"/>
            <a:ext cx="8140734" cy="8771799"/>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nvSpPr>
        <p:spPr>
          <a:xfrm>
            <a:off x="751004" y="3606800"/>
            <a:ext cx="11502792"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8000">
                <a:latin typeface="Helvetica"/>
                <a:ea typeface="Helvetica"/>
                <a:cs typeface="Helvetica"/>
                <a:sym typeface="Helvetica"/>
              </a:defRPr>
            </a:pPr>
            <a:r>
              <a:t>I2C COMMUNICATION</a:t>
            </a:r>
          </a:p>
          <a:p>
            <a:pPr>
              <a:defRPr b="1" sz="8000">
                <a:latin typeface="Helvetica"/>
                <a:ea typeface="Helvetica"/>
                <a:cs typeface="Helvetica"/>
                <a:sym typeface="Helvetica"/>
              </a:defRPr>
            </a:pPr>
            <a:r>
              <a:t>PROTOCOL</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nvSpPr>
        <p:spPr>
          <a:xfrm>
            <a:off x="361225" y="483960"/>
            <a:ext cx="1511504" cy="6477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latin typeface="Helvetica"/>
                <a:ea typeface="Helvetica"/>
                <a:cs typeface="Helvetica"/>
                <a:sym typeface="Helvetica"/>
              </a:rPr>
              <a:t>Code</a:t>
            </a:r>
            <a:r>
              <a:t> :</a:t>
            </a:r>
          </a:p>
        </p:txBody>
      </p:sp>
      <p:pic>
        <p:nvPicPr>
          <p:cNvPr id="301" name="MPU_4.png"/>
          <p:cNvPicPr>
            <a:picLocks noChangeAspect="1"/>
          </p:cNvPicPr>
          <p:nvPr/>
        </p:nvPicPr>
        <p:blipFill>
          <a:blip r:embed="rId3">
            <a:extLst/>
          </a:blip>
          <a:stretch>
            <a:fillRect/>
          </a:stretch>
        </p:blipFill>
        <p:spPr>
          <a:xfrm>
            <a:off x="2444762" y="643912"/>
            <a:ext cx="6373781" cy="9090475"/>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nvSpPr>
        <p:spPr>
          <a:xfrm>
            <a:off x="538542" y="855376"/>
            <a:ext cx="10760863" cy="17399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latin typeface="Helvetica"/>
                <a:ea typeface="Helvetica"/>
                <a:cs typeface="Helvetica"/>
                <a:sym typeface="Helvetica"/>
              </a:rPr>
              <a:t>MPU6050 Register Map</a:t>
            </a:r>
            <a:r>
              <a:t> :</a:t>
            </a:r>
          </a:p>
          <a:p>
            <a:pPr lvl="1" marL="889000" indent="-444500" algn="l">
              <a:buSzPct val="75000"/>
              <a:buChar char="•"/>
            </a:pPr>
            <a:r>
              <a:t>There are 75 8-bit registers in the Register map</a:t>
            </a:r>
          </a:p>
          <a:p>
            <a:pPr lvl="1" marL="889000" indent="-444500" algn="l">
              <a:buSzPct val="75000"/>
              <a:buChar char="•"/>
            </a:pPr>
            <a:r>
              <a:t>We only 15 of them</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nvSpPr>
        <p:spPr>
          <a:xfrm>
            <a:off x="498650" y="589884"/>
            <a:ext cx="10174987" cy="11938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latin typeface="Helvetica"/>
                <a:ea typeface="Helvetica"/>
                <a:cs typeface="Helvetica"/>
                <a:sym typeface="Helvetica"/>
              </a:rPr>
              <a:t>MPU6050 Register Map</a:t>
            </a:r>
            <a:r>
              <a:t> :</a:t>
            </a:r>
          </a:p>
          <a:p>
            <a:pPr algn="l"/>
            <a:r>
              <a:t>Power Management Register 1 (PWR_MGMT_1) :</a:t>
            </a:r>
          </a:p>
        </p:txBody>
      </p:sp>
      <p:pic>
        <p:nvPicPr>
          <p:cNvPr id="308" name="MPU_5.png"/>
          <p:cNvPicPr>
            <a:picLocks noChangeAspect="1"/>
          </p:cNvPicPr>
          <p:nvPr/>
        </p:nvPicPr>
        <p:blipFill>
          <a:blip r:embed="rId2">
            <a:extLst/>
          </a:blip>
          <a:stretch>
            <a:fillRect/>
          </a:stretch>
        </p:blipFill>
        <p:spPr>
          <a:xfrm>
            <a:off x="-1" y="2218052"/>
            <a:ext cx="13004801" cy="1288402"/>
          </a:xfrm>
          <a:prstGeom prst="rect">
            <a:avLst/>
          </a:prstGeom>
          <a:ln w="12700">
            <a:miter lim="400000"/>
          </a:ln>
        </p:spPr>
      </p:pic>
      <p:sp>
        <p:nvSpPr>
          <p:cNvPr id="309" name="Shape 309"/>
          <p:cNvSpPr/>
          <p:nvPr/>
        </p:nvSpPr>
        <p:spPr>
          <a:xfrm>
            <a:off x="313969" y="4582907"/>
            <a:ext cx="12207698" cy="191908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a:latin typeface="Helvetica Neue"/>
                <a:ea typeface="Helvetica Neue"/>
                <a:cs typeface="Helvetica Neue"/>
                <a:sym typeface="Helvetica Neue"/>
              </a:defRPr>
            </a:lvl1pPr>
          </a:lstStyle>
          <a:p>
            <a:pPr/>
            <a:r>
              <a:t>the 6th bit of this register is the SLEEP bit, and it is 1 when MPU6050 is powered ON. The problem is that we need to clear it for MPU6050 to start working.</a:t>
            </a:r>
          </a:p>
        </p:txBody>
      </p:sp>
      <p:sp>
        <p:nvSpPr>
          <p:cNvPr id="310" name="Shape 310"/>
          <p:cNvSpPr/>
          <p:nvPr/>
        </p:nvSpPr>
        <p:spPr>
          <a:xfrm>
            <a:off x="644687" y="6866792"/>
            <a:ext cx="772622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atin typeface="Helvetica Neue"/>
                <a:ea typeface="Helvetica Neue"/>
                <a:cs typeface="Helvetica Neue"/>
                <a:sym typeface="Helvetica Neue"/>
              </a:defRPr>
            </a:lvl1pPr>
          </a:lstStyle>
          <a:p>
            <a:pPr/>
            <a:r>
              <a:t>write_byte_to_slave(0x68,0x6B,0x00);</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nvSpPr>
        <p:spPr>
          <a:xfrm>
            <a:off x="259298" y="362920"/>
            <a:ext cx="11488979" cy="22860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latin typeface="Helvetica"/>
                <a:ea typeface="Helvetica"/>
                <a:cs typeface="Helvetica"/>
                <a:sym typeface="Helvetica"/>
              </a:rPr>
              <a:t>MPU6050 Register Map</a:t>
            </a:r>
            <a:r>
              <a:t> :</a:t>
            </a:r>
          </a:p>
          <a:p>
            <a:pPr algn="l"/>
            <a:r>
              <a:t>The values for each of the axes of accelerometer and gyroscope are stored as 16-bit data (two 8-bit registers combined).</a:t>
            </a:r>
          </a:p>
        </p:txBody>
      </p:sp>
      <p:pic>
        <p:nvPicPr>
          <p:cNvPr id="313" name="MPU_6.png"/>
          <p:cNvPicPr>
            <a:picLocks noChangeAspect="1"/>
          </p:cNvPicPr>
          <p:nvPr/>
        </p:nvPicPr>
        <p:blipFill>
          <a:blip r:embed="rId3">
            <a:extLst/>
          </a:blip>
          <a:stretch>
            <a:fillRect/>
          </a:stretch>
        </p:blipFill>
        <p:spPr>
          <a:xfrm>
            <a:off x="0" y="2972366"/>
            <a:ext cx="13004801" cy="4846061"/>
          </a:xfrm>
          <a:prstGeom prst="rect">
            <a:avLst/>
          </a:prstGeom>
          <a:ln w="12700">
            <a:miter lim="400000"/>
          </a:ln>
        </p:spPr>
      </p:pic>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nvSpPr>
        <p:spPr>
          <a:xfrm>
            <a:off x="500847" y="523852"/>
            <a:ext cx="151150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latin typeface="Helvetica"/>
                <a:ea typeface="Helvetica"/>
                <a:cs typeface="Helvetica"/>
                <a:sym typeface="Helvetica"/>
              </a:rPr>
              <a:t>Code</a:t>
            </a:r>
            <a:r>
              <a:t> :</a:t>
            </a:r>
          </a:p>
        </p:txBody>
      </p:sp>
      <p:pic>
        <p:nvPicPr>
          <p:cNvPr id="318" name="MPU_7.png"/>
          <p:cNvPicPr>
            <a:picLocks noChangeAspect="1"/>
          </p:cNvPicPr>
          <p:nvPr/>
        </p:nvPicPr>
        <p:blipFill>
          <a:blip r:embed="rId3">
            <a:extLst/>
          </a:blip>
          <a:stretch>
            <a:fillRect/>
          </a:stretch>
        </p:blipFill>
        <p:spPr>
          <a:xfrm>
            <a:off x="968650" y="1495950"/>
            <a:ext cx="7643309" cy="7804951"/>
          </a:xfrm>
          <a:prstGeom prst="rect">
            <a:avLst/>
          </a:prstGeom>
          <a:ln w="12700">
            <a:miter lim="400000"/>
          </a:ln>
        </p:spPr>
      </p:pic>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nvSpPr>
        <p:spPr>
          <a:xfrm>
            <a:off x="412981" y="450262"/>
            <a:ext cx="10463480" cy="11938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latin typeface="Helvetica"/>
                <a:ea typeface="Helvetica"/>
                <a:cs typeface="Helvetica"/>
                <a:sym typeface="Helvetica"/>
              </a:rPr>
              <a:t>MPU6050 Register Map</a:t>
            </a:r>
            <a:r>
              <a:t> :</a:t>
            </a:r>
          </a:p>
          <a:p>
            <a:pPr algn="l"/>
            <a:r>
              <a:t>gyroscope configuration register (GYRO_CONFIG)</a:t>
            </a:r>
          </a:p>
        </p:txBody>
      </p:sp>
      <p:pic>
        <p:nvPicPr>
          <p:cNvPr id="323" name="MPU_8.png"/>
          <p:cNvPicPr>
            <a:picLocks noChangeAspect="1"/>
          </p:cNvPicPr>
          <p:nvPr/>
        </p:nvPicPr>
        <p:blipFill>
          <a:blip r:embed="rId3">
            <a:extLst/>
          </a:blip>
          <a:stretch>
            <a:fillRect/>
          </a:stretch>
        </p:blipFill>
        <p:spPr>
          <a:xfrm>
            <a:off x="-1" y="1852166"/>
            <a:ext cx="13004801" cy="1222332"/>
          </a:xfrm>
          <a:prstGeom prst="rect">
            <a:avLst/>
          </a:prstGeom>
          <a:ln w="12700">
            <a:miter lim="400000"/>
          </a:ln>
        </p:spPr>
      </p:pic>
      <p:sp>
        <p:nvSpPr>
          <p:cNvPr id="324" name="Shape 324"/>
          <p:cNvSpPr/>
          <p:nvPr/>
        </p:nvSpPr>
        <p:spPr>
          <a:xfrm>
            <a:off x="408883" y="3615487"/>
            <a:ext cx="1142908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accelerometer configuration register (ACCEL_CONFIG)</a:t>
            </a:r>
          </a:p>
        </p:txBody>
      </p:sp>
      <p:pic>
        <p:nvPicPr>
          <p:cNvPr id="325" name="MPU_9.png"/>
          <p:cNvPicPr>
            <a:picLocks noChangeAspect="1"/>
          </p:cNvPicPr>
          <p:nvPr/>
        </p:nvPicPr>
        <p:blipFill>
          <a:blip r:embed="rId4">
            <a:extLst/>
          </a:blip>
          <a:stretch>
            <a:fillRect/>
          </a:stretch>
        </p:blipFill>
        <p:spPr>
          <a:xfrm>
            <a:off x="0" y="4515190"/>
            <a:ext cx="13004800" cy="1122141"/>
          </a:xfrm>
          <a:prstGeom prst="rect">
            <a:avLst/>
          </a:prstGeom>
          <a:ln w="12700">
            <a:miter lim="400000"/>
          </a:ln>
        </p:spPr>
      </p:pic>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nvSpPr>
        <p:spPr>
          <a:xfrm>
            <a:off x="533864" y="579962"/>
            <a:ext cx="11937073" cy="7747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Recap</a:t>
            </a:r>
            <a:r>
              <a:t>:</a:t>
            </a:r>
          </a:p>
          <a:p>
            <a:pPr marL="444500" indent="-444500" algn="l">
              <a:buSzPct val="75000"/>
              <a:buChar char="•"/>
            </a:pPr>
            <a:r>
              <a:t>I2C Protocol</a:t>
            </a:r>
          </a:p>
          <a:p>
            <a:pPr lvl="1" marL="889000" indent="-444500" algn="l">
              <a:buSzPct val="75000"/>
              <a:buChar char="•"/>
            </a:pPr>
            <a:r>
              <a:t>Basics</a:t>
            </a:r>
          </a:p>
          <a:p>
            <a:pPr lvl="1" marL="889000" indent="-444500" algn="l">
              <a:buSzPct val="75000"/>
              <a:buChar char="•"/>
            </a:pPr>
            <a:r>
              <a:t>Circuit</a:t>
            </a:r>
          </a:p>
          <a:p>
            <a:pPr lvl="2" marL="1333500" indent="-444500" algn="l">
              <a:buSzPct val="75000"/>
              <a:buChar char="•"/>
            </a:pPr>
            <a:r>
              <a:t>Bus Connection</a:t>
            </a:r>
          </a:p>
          <a:p>
            <a:pPr lvl="2" marL="1333500" indent="-444500" algn="l">
              <a:buSzPct val="75000"/>
              <a:buChar char="•"/>
            </a:pPr>
            <a:r>
              <a:t>I/O Port Structure of ATmega microcontrollers</a:t>
            </a:r>
          </a:p>
          <a:p>
            <a:pPr lvl="1" marL="889000" indent="-444500" algn="l">
              <a:buSzPct val="75000"/>
              <a:buChar char="•"/>
            </a:pPr>
            <a:r>
              <a:t>I2C Specifications</a:t>
            </a:r>
          </a:p>
          <a:p>
            <a:pPr lvl="2" marL="1333500" indent="-444500" algn="l">
              <a:buSzPct val="75000"/>
              <a:buChar char="•"/>
            </a:pPr>
            <a:r>
              <a:t>Signal Specifications</a:t>
            </a:r>
          </a:p>
          <a:p>
            <a:pPr lvl="2" marL="1333500" indent="-444500" algn="l">
              <a:buSzPct val="75000"/>
              <a:buChar char="•"/>
            </a:pPr>
            <a:r>
              <a:t>Data Packet Specifications</a:t>
            </a:r>
          </a:p>
          <a:p>
            <a:pPr lvl="2" marL="1333500" indent="-444500" algn="l">
              <a:buSzPct val="75000"/>
              <a:buChar char="•"/>
            </a:pPr>
            <a:r>
              <a:t>Device Specifications</a:t>
            </a:r>
          </a:p>
          <a:p>
            <a:pPr algn="l"/>
          </a:p>
          <a:p>
            <a:pPr marL="444500" indent="-444500" algn="l">
              <a:buSzPct val="75000"/>
              <a:buChar char="•"/>
            </a:pPr>
            <a:r>
              <a:t>MPU6050</a:t>
            </a:r>
          </a:p>
          <a:p>
            <a:pPr lvl="1" marL="889000" indent="-444500" algn="l">
              <a:buSzPct val="75000"/>
              <a:buChar char="•"/>
            </a:pPr>
            <a:r>
              <a:t>Device Specifications</a:t>
            </a:r>
          </a:p>
          <a:p>
            <a:pPr lvl="1" marL="889000" indent="-444500" algn="l">
              <a:buSzPct val="75000"/>
              <a:buChar char="•"/>
            </a:pPr>
            <a:r>
              <a:t>Register Map</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nvSpPr>
        <p:spPr>
          <a:xfrm>
            <a:off x="3895080" y="4216400"/>
            <a:ext cx="5214640"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8000">
                <a:latin typeface="Helvetica"/>
                <a:ea typeface="Helvetica"/>
                <a:cs typeface="Helvetica"/>
                <a:sym typeface="Helvetica"/>
              </a:defRPr>
            </a:lvl1pPr>
          </a:lstStyle>
          <a:p>
            <a:pPr/>
            <a:r>
              <a:t>Thank You</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nvSpPr>
        <p:spPr>
          <a:xfrm>
            <a:off x="753121" y="584196"/>
            <a:ext cx="11498557" cy="2286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b="1">
                <a:latin typeface="Helvetica"/>
                <a:ea typeface="Helvetica"/>
                <a:cs typeface="Helvetica"/>
                <a:sym typeface="Helvetica"/>
              </a:rPr>
              <a:t>Communication Protocol</a:t>
            </a:r>
            <a:r>
              <a:t> :</a:t>
            </a:r>
          </a:p>
          <a:p>
            <a:pPr algn="l"/>
            <a:r>
              <a:t>A communication Protocol is a set of rules agreed upon by two or more devices for the purpose of information exchange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nvSpPr>
        <p:spPr>
          <a:xfrm>
            <a:off x="753121" y="579966"/>
            <a:ext cx="11498557"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Basics :</a:t>
            </a:r>
          </a:p>
          <a:p>
            <a:pPr marL="444500" indent="-444500" algn="l">
              <a:buSzPct val="75000"/>
              <a:buChar char="•"/>
            </a:pPr>
            <a:r>
              <a:t>Inter Integrated Circuit Bus</a:t>
            </a:r>
          </a:p>
          <a:p>
            <a:pPr marL="444500" indent="-444500" algn="l">
              <a:buSzPct val="75000"/>
              <a:buChar char="•"/>
            </a:pPr>
            <a:r>
              <a:t>Developed by Philips (now by NXP semiconductors)</a:t>
            </a:r>
          </a:p>
          <a:p>
            <a:pPr marL="444500" indent="-444500" algn="l">
              <a:buSzPct val="75000"/>
              <a:buChar char="•"/>
            </a:pPr>
            <a:r>
              <a:t>official documentation at</a:t>
            </a:r>
          </a:p>
          <a:p>
            <a:pPr lvl="2" algn="l">
              <a:defRPr sz="3200">
                <a:solidFill>
                  <a:schemeClr val="accent1"/>
                </a:solidFill>
              </a:defRPr>
            </a:pPr>
            <a:r>
              <a:rPr u="sng">
                <a:hlinkClick r:id="rId3" invalidUrl="" action="" tgtFrame="" tooltip="" history="1" highlightClick="0" endSnd="0"/>
              </a:rPr>
              <a:t>http://www.nxp.com/documents/user_manual/UM10204.pdf</a:t>
            </a:r>
          </a:p>
        </p:txBody>
      </p:sp>
      <p:pic>
        <p:nvPicPr>
          <p:cNvPr id="134" name="I2C_1.png"/>
          <p:cNvPicPr>
            <a:picLocks noChangeAspect="1"/>
          </p:cNvPicPr>
          <p:nvPr/>
        </p:nvPicPr>
        <p:blipFill>
          <a:blip r:embed="rId4">
            <a:extLst/>
          </a:blip>
          <a:stretch>
            <a:fillRect/>
          </a:stretch>
        </p:blipFill>
        <p:spPr>
          <a:xfrm>
            <a:off x="496365" y="5233193"/>
            <a:ext cx="7758635" cy="2673144"/>
          </a:xfrm>
          <a:prstGeom prst="rect">
            <a:avLst/>
          </a:prstGeom>
          <a:ln w="12700">
            <a:miter lim="400000"/>
          </a:ln>
        </p:spPr>
      </p:pic>
      <p:sp>
        <p:nvSpPr>
          <p:cNvPr id="135" name="Shape 135"/>
          <p:cNvSpPr/>
          <p:nvPr/>
        </p:nvSpPr>
        <p:spPr>
          <a:xfrm>
            <a:off x="921029" y="4552950"/>
            <a:ext cx="1116274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Basic Topology :</a:t>
            </a:r>
          </a:p>
        </p:txBody>
      </p:sp>
      <p:sp>
        <p:nvSpPr>
          <p:cNvPr id="136" name="Shape 136"/>
          <p:cNvSpPr/>
          <p:nvPr/>
        </p:nvSpPr>
        <p:spPr>
          <a:xfrm flipV="1">
            <a:off x="8178799" y="5261437"/>
            <a:ext cx="1364127" cy="428163"/>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37" name="Shape 137"/>
          <p:cNvSpPr/>
          <p:nvPr/>
        </p:nvSpPr>
        <p:spPr>
          <a:xfrm>
            <a:off x="8238066" y="6036733"/>
            <a:ext cx="1481073" cy="83736"/>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38" name="Shape 138"/>
          <p:cNvSpPr/>
          <p:nvPr/>
        </p:nvSpPr>
        <p:spPr>
          <a:xfrm>
            <a:off x="9590312" y="4950883"/>
            <a:ext cx="247711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Serial Data </a:t>
            </a:r>
          </a:p>
        </p:txBody>
      </p:sp>
      <p:sp>
        <p:nvSpPr>
          <p:cNvPr id="139" name="Shape 139"/>
          <p:cNvSpPr/>
          <p:nvPr/>
        </p:nvSpPr>
        <p:spPr>
          <a:xfrm>
            <a:off x="9772497" y="5775401"/>
            <a:ext cx="255300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Serial Clock</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nvSpPr>
        <p:spPr>
          <a:xfrm>
            <a:off x="757553" y="622619"/>
            <a:ext cx="11489695" cy="665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buSzPct val="75000"/>
              <a:buChar char="•"/>
            </a:pPr>
            <a:r>
              <a:t>Each Device is recognised by a </a:t>
            </a:r>
            <a:r>
              <a:rPr u="sng"/>
              <a:t>Unique ID</a:t>
            </a:r>
          </a:p>
          <a:p>
            <a:pPr marL="444500" indent="-444500" algn="l">
              <a:buSzPct val="75000"/>
              <a:buChar char="•"/>
            </a:pPr>
            <a:r>
              <a:t>A Device may be a :</a:t>
            </a:r>
          </a:p>
          <a:p>
            <a:pPr lvl="1" marL="889000" indent="-444500" algn="l">
              <a:buSzPct val="75000"/>
              <a:buChar char="•"/>
            </a:pPr>
            <a:r>
              <a:t>A transmitter only</a:t>
            </a:r>
          </a:p>
          <a:p>
            <a:pPr lvl="1" marL="889000" indent="-444500" algn="l">
              <a:buSzPct val="75000"/>
              <a:buChar char="•"/>
            </a:pPr>
            <a:r>
              <a:t>A receiver only</a:t>
            </a:r>
          </a:p>
          <a:p>
            <a:pPr lvl="1" marL="889000" indent="-444500" algn="l">
              <a:buSzPct val="75000"/>
              <a:buChar char="•"/>
            </a:pPr>
            <a:r>
              <a:t>A transceiver</a:t>
            </a:r>
          </a:p>
          <a:p>
            <a:pPr marL="444500" indent="-444500" algn="l">
              <a:buSzPct val="75000"/>
              <a:buChar char="•"/>
            </a:pPr>
          </a:p>
          <a:p>
            <a:pPr marL="444500" indent="-444500" algn="l">
              <a:buSzPct val="75000"/>
              <a:buChar char="•"/>
            </a:pPr>
            <a:r>
              <a:t>Three flavours :</a:t>
            </a:r>
          </a:p>
          <a:p>
            <a:pPr lvl="1" marL="889000" indent="-444500" algn="l">
              <a:buSzPct val="75000"/>
              <a:buChar char="•"/>
            </a:pPr>
            <a:r>
              <a:t>Standard mode : 400 Kbits/s</a:t>
            </a:r>
          </a:p>
          <a:p>
            <a:pPr lvl="1" marL="889000" indent="-444500" algn="l">
              <a:buSzPct val="75000"/>
              <a:buChar char="•"/>
            </a:pPr>
            <a:r>
              <a:t>Fast mode : 1 Mbits/s</a:t>
            </a:r>
          </a:p>
          <a:p>
            <a:pPr lvl="1" marL="889000" indent="-444500" algn="l">
              <a:buSzPct val="75000"/>
              <a:buChar char="•"/>
            </a:pPr>
            <a:r>
              <a:t>High speed mode : 3.4 Mbits/s</a:t>
            </a:r>
          </a:p>
          <a:p>
            <a:pPr marL="444500" indent="-444500" algn="l">
              <a:buSzPct val="75000"/>
              <a:buChar char="•"/>
            </a:pPr>
          </a:p>
          <a:p>
            <a:pPr marL="444500" indent="-444500" algn="l">
              <a:buSzPct val="75000"/>
              <a:buChar char="•"/>
            </a:pPr>
            <a:r>
              <a:t>More that one master is possible </a:t>
            </a:r>
          </a:p>
        </p:txBody>
      </p:sp>
      <p:sp>
        <p:nvSpPr>
          <p:cNvPr id="144" name="Shape 144"/>
          <p:cNvSpPr/>
          <p:nvPr/>
        </p:nvSpPr>
        <p:spPr>
          <a:xfrm>
            <a:off x="8386200" y="1909168"/>
            <a:ext cx="436684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I2C Device Address</a:t>
            </a:r>
          </a:p>
        </p:txBody>
      </p:sp>
      <p:sp>
        <p:nvSpPr>
          <p:cNvPr id="145" name="Shape 145"/>
          <p:cNvSpPr/>
          <p:nvPr/>
        </p:nvSpPr>
        <p:spPr>
          <a:xfrm>
            <a:off x="8943449" y="1261079"/>
            <a:ext cx="854251" cy="637620"/>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46" name="Shape 146"/>
          <p:cNvSpPr/>
          <p:nvPr/>
        </p:nvSpPr>
        <p:spPr>
          <a:xfrm>
            <a:off x="8421357" y="4481614"/>
            <a:ext cx="4695903"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Should be supported </a:t>
            </a:r>
          </a:p>
          <a:p>
            <a:pPr/>
            <a:r>
              <a:t>by both Master and</a:t>
            </a:r>
          </a:p>
          <a:p>
            <a:pPr/>
            <a:r>
              <a:t>Slave Devices</a:t>
            </a:r>
          </a:p>
        </p:txBody>
      </p:sp>
      <p:sp>
        <p:nvSpPr>
          <p:cNvPr id="147" name="Shape 147"/>
          <p:cNvSpPr/>
          <p:nvPr/>
        </p:nvSpPr>
        <p:spPr>
          <a:xfrm>
            <a:off x="8134429" y="5888656"/>
            <a:ext cx="488929"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48" name="Shape 148"/>
          <p:cNvSpPr/>
          <p:nvPr/>
        </p:nvSpPr>
        <p:spPr>
          <a:xfrm>
            <a:off x="6381985" y="5351564"/>
            <a:ext cx="2060433" cy="1"/>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nvSpPr>
        <p:spPr>
          <a:xfrm>
            <a:off x="807651" y="702002"/>
            <a:ext cx="11389499" cy="2286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Terminology</a:t>
            </a:r>
            <a:r>
              <a:rPr b="0">
                <a:latin typeface="+mn-lt"/>
                <a:ea typeface="+mn-ea"/>
                <a:cs typeface="+mn-cs"/>
                <a:sym typeface="Helvetica Light"/>
              </a:rPr>
              <a:t> :</a:t>
            </a:r>
            <a:endParaRPr b="0">
              <a:latin typeface="+mn-lt"/>
              <a:ea typeface="+mn-ea"/>
              <a:cs typeface="+mn-cs"/>
              <a:sym typeface="Helvetica Light"/>
            </a:endParaRPr>
          </a:p>
          <a:p>
            <a:pPr marL="444500" indent="-444500" algn="l">
              <a:buSzPct val="75000"/>
              <a:buChar char="•"/>
              <a:defRPr b="1">
                <a:latin typeface="Helvetica"/>
                <a:ea typeface="Helvetica"/>
                <a:cs typeface="Helvetica"/>
                <a:sym typeface="Helvetica"/>
              </a:defRPr>
            </a:pPr>
            <a:r>
              <a:rPr b="0">
                <a:latin typeface="+mn-lt"/>
                <a:ea typeface="+mn-ea"/>
                <a:cs typeface="+mn-cs"/>
                <a:sym typeface="Helvetica Light"/>
              </a:rPr>
              <a:t>Master : A device which initiates a transfer, generates clock signals, and terminates a transfer</a:t>
            </a:r>
            <a:endParaRPr b="0">
              <a:latin typeface="+mn-lt"/>
              <a:ea typeface="+mn-ea"/>
              <a:cs typeface="+mn-cs"/>
              <a:sym typeface="Helvetica Light"/>
            </a:endParaRPr>
          </a:p>
          <a:p>
            <a:pPr marL="444500" indent="-444500" algn="l">
              <a:buSzPct val="75000"/>
              <a:buChar char="•"/>
              <a:defRPr b="1">
                <a:latin typeface="Helvetica"/>
                <a:ea typeface="Helvetica"/>
                <a:cs typeface="Helvetica"/>
                <a:sym typeface="Helvetica"/>
              </a:defRPr>
            </a:pPr>
            <a:r>
              <a:rPr b="0">
                <a:latin typeface="+mn-lt"/>
                <a:ea typeface="+mn-ea"/>
                <a:cs typeface="+mn-cs"/>
                <a:sym typeface="Helvetica Light"/>
              </a:rPr>
              <a:t>Slave : A device Addressed by the Master</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nvSpPr>
        <p:spPr>
          <a:xfrm>
            <a:off x="730905" y="683423"/>
            <a:ext cx="11542990"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a:latin typeface="Helvetica"/>
                <a:ea typeface="Helvetica"/>
                <a:cs typeface="Helvetica"/>
                <a:sym typeface="Helvetica"/>
              </a:defRPr>
            </a:lvl1pPr>
          </a:lstStyle>
          <a:p>
            <a:pPr/>
            <a:r>
              <a:t>I2C Bus Circuit :</a:t>
            </a:r>
          </a:p>
        </p:txBody>
      </p:sp>
      <p:pic>
        <p:nvPicPr>
          <p:cNvPr id="157" name="I2C_2.jpg"/>
          <p:cNvPicPr>
            <a:picLocks noChangeAspect="1"/>
          </p:cNvPicPr>
          <p:nvPr/>
        </p:nvPicPr>
        <p:blipFill>
          <a:blip r:embed="rId3">
            <a:extLst/>
          </a:blip>
          <a:stretch>
            <a:fillRect/>
          </a:stretch>
        </p:blipFill>
        <p:spPr>
          <a:xfrm>
            <a:off x="323031" y="1360175"/>
            <a:ext cx="6988683" cy="4119475"/>
          </a:xfrm>
          <a:prstGeom prst="rect">
            <a:avLst/>
          </a:prstGeom>
          <a:ln w="12700">
            <a:miter lim="400000"/>
          </a:ln>
        </p:spPr>
      </p:pic>
      <p:sp>
        <p:nvSpPr>
          <p:cNvPr id="158" name="Shape 158"/>
          <p:cNvSpPr/>
          <p:nvPr/>
        </p:nvSpPr>
        <p:spPr>
          <a:xfrm>
            <a:off x="639122" y="6174771"/>
            <a:ext cx="11726555"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44500" indent="-444500" algn="l">
              <a:buSzPct val="75000"/>
              <a:buChar char="•"/>
            </a:lvl1pPr>
          </a:lstStyle>
          <a:p>
            <a:pPr/>
            <a:r>
              <a:t>When the bus is free (not being used for data transfer), both lines should be high</a:t>
            </a:r>
          </a:p>
        </p:txBody>
      </p:sp>
      <p:sp>
        <p:nvSpPr>
          <p:cNvPr id="159" name="Shape 159"/>
          <p:cNvSpPr/>
          <p:nvPr/>
        </p:nvSpPr>
        <p:spPr>
          <a:xfrm flipH="1" flipV="1">
            <a:off x="3403366" y="2461547"/>
            <a:ext cx="4179927"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62" name="Shape 162"/>
          <p:cNvSpPr/>
          <p:nvPr/>
        </p:nvSpPr>
        <p:spPr>
          <a:xfrm>
            <a:off x="7486994" y="2462013"/>
            <a:ext cx="2509458" cy="3675614"/>
          </a:xfrm>
          <a:custGeom>
            <a:avLst/>
            <a:gdLst/>
            <a:ahLst/>
            <a:cxnLst>
              <a:cxn ang="0">
                <a:pos x="wd2" y="hd2"/>
              </a:cxn>
              <a:cxn ang="5400000">
                <a:pos x="wd2" y="hd2"/>
              </a:cxn>
              <a:cxn ang="10800000">
                <a:pos x="wd2" y="hd2"/>
              </a:cxn>
              <a:cxn ang="16200000">
                <a:pos x="wd2" y="hd2"/>
              </a:cxn>
            </a:cxnLst>
            <a:rect l="0" t="0" r="r" b="b"/>
            <a:pathLst>
              <a:path w="21600" h="21295" fill="norm" stroke="1" extrusionOk="0">
                <a:moveTo>
                  <a:pt x="0" y="10"/>
                </a:moveTo>
                <a:cubicBezTo>
                  <a:pt x="12981" y="-305"/>
                  <a:pt x="20181" y="6790"/>
                  <a:pt x="21600" y="21295"/>
                </a:cubicBezTo>
              </a:path>
            </a:pathLst>
          </a:custGeom>
          <a:ln w="25400">
            <a:solidFill>
              <a:srgbClr val="000000"/>
            </a:solidFill>
            <a:miter lim="400000"/>
          </a:ln>
        </p:spPr>
        <p:txBody>
          <a:bodyPr/>
          <a:lstStyle/>
          <a:p>
            <a:pPr/>
          </a:p>
        </p:txBody>
      </p:sp>
      <p:sp>
        <p:nvSpPr>
          <p:cNvPr id="161" name="Shape 161"/>
          <p:cNvSpPr/>
          <p:nvPr/>
        </p:nvSpPr>
        <p:spPr>
          <a:xfrm>
            <a:off x="8841380" y="1752950"/>
            <a:ext cx="3612796"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That’s why these</a:t>
            </a:r>
          </a:p>
          <a:p>
            <a:pPr/>
            <a:r>
              <a:t>pullup resistors</a:t>
            </a:r>
          </a:p>
          <a:p>
            <a:pPr/>
            <a:r>
              <a:t>are required</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