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7" r:id="rId3"/>
    <p:sldId id="286" r:id="rId4"/>
    <p:sldId id="258" r:id="rId5"/>
    <p:sldId id="284" r:id="rId6"/>
    <p:sldId id="283" r:id="rId7"/>
    <p:sldId id="285" r:id="rId8"/>
    <p:sldId id="260" r:id="rId9"/>
    <p:sldId id="261" r:id="rId10"/>
    <p:sldId id="263" r:id="rId11"/>
    <p:sldId id="291" r:id="rId12"/>
    <p:sldId id="293" r:id="rId13"/>
    <p:sldId id="287" r:id="rId14"/>
    <p:sldId id="262" r:id="rId15"/>
    <p:sldId id="264" r:id="rId16"/>
    <p:sldId id="265" r:id="rId17"/>
    <p:sldId id="266" r:id="rId18"/>
    <p:sldId id="288" r:id="rId19"/>
    <p:sldId id="272" r:id="rId20"/>
    <p:sldId id="273" r:id="rId21"/>
    <p:sldId id="289" r:id="rId22"/>
    <p:sldId id="275" r:id="rId23"/>
    <p:sldId id="276" r:id="rId24"/>
    <p:sldId id="277" r:id="rId25"/>
    <p:sldId id="278" r:id="rId26"/>
    <p:sldId id="290" r:id="rId27"/>
    <p:sldId id="281" r:id="rId28"/>
    <p:sldId id="280" r:id="rId29"/>
    <p:sldId id="282" r:id="rId30"/>
  </p:sldIdLst>
  <p:sldSz cx="9144000" cy="5143500" type="screen16x9"/>
  <p:notesSz cx="6858000" cy="9144000"/>
  <p:embeddedFontLst>
    <p:embeddedFont>
      <p:font typeface="Palatino Linotype" pitchFamily="18" charset="0"/>
      <p:regular r:id="rId33"/>
      <p:bold r:id="rId34"/>
      <p:italic r:id="rId35"/>
      <p:boldItalic r:id="rId36"/>
    </p:embeddedFont>
    <p:embeddedFont>
      <p:font typeface="Libre Franklin" charset="0"/>
      <p:regular r:id="rId37"/>
      <p:bold r:id="rId38"/>
      <p:italic r:id="rId39"/>
      <p:boldItalic r:id="rId40"/>
    </p:embeddedFont>
    <p:embeddedFont>
      <p:font typeface="Calibri" pitchFamily="34" charset="0"/>
      <p:regular r:id="rId41"/>
      <p:bold r:id="rId42"/>
      <p:italic r:id="rId43"/>
      <p:boldItalic r:id="rId44"/>
    </p:embeddedFont>
    <p:embeddedFont>
      <p:font typeface="Century Gothic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qoxLsNUKM5/s0i1jY0WkZqYwc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DE074EC-63D0-4002-88DF-7CC138605FA3}">
  <a:tblStyle styleId="{4DE074EC-63D0-4002-88DF-7CC138605F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F0F2"/>
          </a:solidFill>
        </a:fill>
      </a:tcStyle>
    </a:wholeTbl>
    <a:band1H>
      <a:tcTxStyle b="off" i="off"/>
      <a:tcStyle>
        <a:tcBdr/>
        <a:fill>
          <a:solidFill>
            <a:srgbClr val="D4DFE3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4DFE3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AAA0B53-2234-4855-AE46-42948BA0DB8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8" y="-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9B8BD-397A-493C-861E-079DFAB1285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DCEC4-F4C6-4C1A-956D-1E36D5BD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322252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chardchen123/Ship_movement_classification_from_A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87682" y="590550"/>
            <a:ext cx="8956110" cy="90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r>
              <a:rPr lang="en-US" sz="2000" dirty="0"/>
              <a:t>A ship movement classification based on Automatic Identification System</a:t>
            </a:r>
            <a:br>
              <a:rPr lang="en-US" sz="2000" dirty="0"/>
            </a:br>
            <a:r>
              <a:rPr lang="en-US" sz="2000" dirty="0"/>
              <a:t>(AIS) data using Convolutional Neural </a:t>
            </a:r>
            <a:r>
              <a:rPr lang="en-US" sz="2000" dirty="0" smtClean="0"/>
              <a:t>Network</a:t>
            </a:r>
            <a:endParaRPr sz="2000" b="1" i="1" dirty="0"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408138" y="1615858"/>
            <a:ext cx="6543807" cy="1089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b" anchorCtr="0">
            <a:normAutofit/>
          </a:bodyPr>
          <a:lstStyle/>
          <a:p>
            <a:pPr lvl="0" algn="l">
              <a:spcBef>
                <a:spcPts val="0"/>
              </a:spcBef>
              <a:buSzPct val="80000"/>
            </a:pPr>
            <a:r>
              <a:rPr lang="en-US" sz="1200" b="1" dirty="0" err="1" smtClean="0">
                <a:solidFill>
                  <a:srgbClr val="002060"/>
                </a:solidFill>
              </a:rPr>
              <a:t>Berdasarkan</a:t>
            </a:r>
            <a:r>
              <a:rPr lang="en-US" sz="1200" b="1" dirty="0" smtClean="0">
                <a:solidFill>
                  <a:srgbClr val="002060"/>
                </a:solidFill>
              </a:rPr>
              <a:t> paper </a:t>
            </a:r>
            <a:r>
              <a:rPr lang="en-US" sz="1200" b="1" dirty="0" err="1" smtClean="0">
                <a:solidFill>
                  <a:srgbClr val="002060"/>
                </a:solidFill>
              </a:rPr>
              <a:t>dari</a:t>
            </a:r>
            <a:r>
              <a:rPr lang="en-US" sz="1200" b="1" dirty="0" smtClean="0">
                <a:solidFill>
                  <a:srgbClr val="002060"/>
                </a:solidFill>
              </a:rPr>
              <a:t>: </a:t>
            </a:r>
          </a:p>
          <a:p>
            <a:pPr lvl="0" algn="l">
              <a:spcBef>
                <a:spcPts val="0"/>
              </a:spcBef>
              <a:buSzPct val="80000"/>
            </a:pPr>
            <a:r>
              <a:rPr lang="en-US" sz="1200" b="1" dirty="0" smtClean="0">
                <a:solidFill>
                  <a:schemeClr val="tx2"/>
                </a:solidFill>
              </a:rPr>
              <a:t>Xiang Chen, </a:t>
            </a:r>
            <a:r>
              <a:rPr lang="en-US" sz="1200" b="1" dirty="0" err="1" smtClean="0">
                <a:solidFill>
                  <a:schemeClr val="tx2"/>
                </a:solidFill>
              </a:rPr>
              <a:t>Yuanchang</a:t>
            </a:r>
            <a:r>
              <a:rPr lang="en-US" sz="1200" b="1" dirty="0" smtClean="0">
                <a:solidFill>
                  <a:schemeClr val="tx2"/>
                </a:solidFill>
              </a:rPr>
              <a:t> Liu, </a:t>
            </a:r>
            <a:r>
              <a:rPr lang="en-US" sz="1200" b="1" dirty="0" err="1" smtClean="0">
                <a:solidFill>
                  <a:schemeClr val="tx2"/>
                </a:solidFill>
              </a:rPr>
              <a:t>Kamalasudhan</a:t>
            </a:r>
            <a:r>
              <a:rPr lang="en-US" sz="1200" b="1" dirty="0" smtClean="0">
                <a:solidFill>
                  <a:schemeClr val="tx2"/>
                </a:solidFill>
              </a:rPr>
              <a:t> </a:t>
            </a:r>
            <a:r>
              <a:rPr lang="en-US" sz="1200" b="1" dirty="0" err="1" smtClean="0">
                <a:solidFill>
                  <a:schemeClr val="tx2"/>
                </a:solidFill>
              </a:rPr>
              <a:t>Achuthan</a:t>
            </a:r>
            <a:r>
              <a:rPr lang="en-US" sz="1200" b="1" dirty="0" smtClean="0">
                <a:solidFill>
                  <a:schemeClr val="tx2"/>
                </a:solidFill>
              </a:rPr>
              <a:t>, </a:t>
            </a:r>
            <a:r>
              <a:rPr lang="en-US" sz="1200" b="1" dirty="0" err="1" smtClean="0">
                <a:solidFill>
                  <a:schemeClr val="tx2"/>
                </a:solidFill>
              </a:rPr>
              <a:t>Xinyu</a:t>
            </a:r>
            <a:r>
              <a:rPr lang="en-US" sz="1200" b="1" dirty="0" smtClean="0">
                <a:solidFill>
                  <a:schemeClr val="tx2"/>
                </a:solidFill>
              </a:rPr>
              <a:t> Zhang</a:t>
            </a:r>
          </a:p>
          <a:p>
            <a:pPr lvl="0" algn="l">
              <a:spcBef>
                <a:spcPts val="0"/>
              </a:spcBef>
              <a:buSzPct val="80000"/>
            </a:pPr>
            <a:r>
              <a:rPr lang="en-US" sz="1200" b="1" dirty="0" smtClean="0">
                <a:solidFill>
                  <a:schemeClr val="tx2"/>
                </a:solidFill>
              </a:rPr>
              <a:t>Journal</a:t>
            </a:r>
            <a:r>
              <a:rPr lang="en-US" sz="1200" b="1" dirty="0">
                <a:solidFill>
                  <a:schemeClr val="tx2"/>
                </a:solidFill>
              </a:rPr>
              <a:t>: Elsevier Ocean Engineering 218 (2020) </a:t>
            </a:r>
            <a:r>
              <a:rPr lang="en-US" sz="1200" b="1" dirty="0" smtClean="0">
                <a:solidFill>
                  <a:schemeClr val="tx2"/>
                </a:solidFill>
              </a:rPr>
              <a:t>108182 </a:t>
            </a:r>
            <a:r>
              <a:rPr lang="en-US" sz="1200" b="1" dirty="0">
                <a:solidFill>
                  <a:schemeClr val="tx2"/>
                </a:solidFill>
              </a:rPr>
              <a:t>https://doi.org/10.1016/j.oceaneng.2020.108182</a:t>
            </a:r>
          </a:p>
          <a:p>
            <a:pPr lvl="0" algn="l">
              <a:spcBef>
                <a:spcPts val="0"/>
              </a:spcBef>
              <a:buSzPct val="80000"/>
            </a:pP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6" name="Google Shape;95;p1"/>
          <p:cNvSpPr txBox="1">
            <a:spLocks/>
          </p:cNvSpPr>
          <p:nvPr/>
        </p:nvSpPr>
        <p:spPr>
          <a:xfrm>
            <a:off x="2061576" y="3006247"/>
            <a:ext cx="5867400" cy="5448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sz="1400" b="1" dirty="0" err="1" smtClean="0">
                <a:solidFill>
                  <a:srgbClr val="002060"/>
                </a:solidFill>
              </a:rPr>
              <a:t>Tugas</a:t>
            </a:r>
            <a:r>
              <a:rPr lang="en-US" sz="1400" b="1" dirty="0" smtClean="0">
                <a:solidFill>
                  <a:srgbClr val="002060"/>
                </a:solidFill>
              </a:rPr>
              <a:t> Mata </a:t>
            </a:r>
            <a:r>
              <a:rPr lang="en-US" sz="1400" b="1" dirty="0" err="1" smtClean="0">
                <a:solidFill>
                  <a:srgbClr val="002060"/>
                </a:solidFill>
              </a:rPr>
              <a:t>Kuliah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Pembelajaran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Mesin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Lanjut</a:t>
            </a:r>
            <a:r>
              <a:rPr lang="en-US" sz="1400" b="1" dirty="0" smtClean="0">
                <a:solidFill>
                  <a:srgbClr val="002060"/>
                </a:solidFill>
              </a:rPr>
              <a:t> (EI7007)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Google Shape;95;p1"/>
          <p:cNvSpPr txBox="1">
            <a:spLocks/>
          </p:cNvSpPr>
          <p:nvPr/>
        </p:nvSpPr>
        <p:spPr>
          <a:xfrm>
            <a:off x="2700404" y="3795386"/>
            <a:ext cx="3562610" cy="5448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sz="1400" b="1" dirty="0" smtClean="0">
                <a:solidFill>
                  <a:srgbClr val="002060"/>
                </a:solidFill>
              </a:rPr>
              <a:t>1. </a:t>
            </a:r>
            <a:r>
              <a:rPr lang="en-US" sz="1400" b="1" dirty="0" err="1" smtClean="0">
                <a:solidFill>
                  <a:srgbClr val="002060"/>
                </a:solidFill>
              </a:rPr>
              <a:t>Adiyasa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Nur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Falah</a:t>
            </a:r>
            <a:r>
              <a:rPr lang="en-US" sz="1400" b="1" dirty="0" smtClean="0">
                <a:solidFill>
                  <a:srgbClr val="002060"/>
                </a:solidFill>
              </a:rPr>
              <a:t> (33221004)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sz="1400" b="1" dirty="0" smtClean="0">
                <a:solidFill>
                  <a:srgbClr val="002060"/>
                </a:solidFill>
              </a:rPr>
              <a:t>2. </a:t>
            </a:r>
            <a:r>
              <a:rPr lang="en-US" sz="1400" b="1" dirty="0" err="1" smtClean="0">
                <a:solidFill>
                  <a:srgbClr val="002060"/>
                </a:solidFill>
              </a:rPr>
              <a:t>Riyanto</a:t>
            </a:r>
            <a:r>
              <a:rPr lang="en-US" sz="1400" b="1" dirty="0" smtClean="0">
                <a:solidFill>
                  <a:srgbClr val="002060"/>
                </a:solidFill>
              </a:rPr>
              <a:t> (33221044)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8" name="Google Shape;95;p14">
            <a:extLst>
              <a:ext uri="{FF2B5EF4-FFF2-40B4-BE49-F238E27FC236}">
                <a16:creationId xmlns="" xmlns:a16="http://schemas.microsoft.com/office/drawing/2014/main" id="{FD448289-8506-46CE-A798-BF1E331601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6342" y="2178949"/>
            <a:ext cx="1645267" cy="165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Metodologi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4" y="940436"/>
            <a:ext cx="3526076" cy="12674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Contoh</a:t>
            </a:r>
            <a:r>
              <a:rPr lang="en-US" sz="1400" b="1" dirty="0" smtClean="0">
                <a:solidFill>
                  <a:srgbClr val="002060"/>
                </a:solidFill>
              </a:rPr>
              <a:t> output </a:t>
            </a:r>
            <a:r>
              <a:rPr lang="en-US" sz="1400" b="1" dirty="0" err="1" smtClean="0">
                <a:solidFill>
                  <a:srgbClr val="002060"/>
                </a:solidFill>
              </a:rPr>
              <a:t>dari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SMIGL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46" y="1550422"/>
            <a:ext cx="22098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6" y="3358933"/>
            <a:ext cx="18192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291" y="1550421"/>
            <a:ext cx="2219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65" y="3349407"/>
            <a:ext cx="17811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31" y="1550421"/>
            <a:ext cx="22193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305" y="3416080"/>
            <a:ext cx="17811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10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82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Metodologi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3" y="855766"/>
            <a:ext cx="5467611" cy="3246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solidFill>
                  <a:srgbClr val="002060"/>
                </a:solidFill>
              </a:rPr>
              <a:t>Preprocessing</a:t>
            </a:r>
            <a:r>
              <a:rPr lang="en-US" sz="1400" b="1" dirty="0">
                <a:solidFill>
                  <a:srgbClr val="002060"/>
                </a:solidFill>
              </a:rPr>
              <a:t>, Generate Image,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Labelling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11</a:t>
            </a:fld>
            <a:endParaRPr lang="en-US" sz="16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3360" y="1270001"/>
            <a:ext cx="8502040" cy="3502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A. Read &amp; Process raw AIS data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1. </a:t>
            </a:r>
            <a:r>
              <a:rPr lang="en-US" sz="1400" dirty="0" smtClean="0">
                <a:solidFill>
                  <a:srgbClr val="002060"/>
                </a:solidFill>
              </a:rPr>
              <a:t>Read </a:t>
            </a:r>
            <a:r>
              <a:rPr lang="en-US" sz="1400" dirty="0">
                <a:solidFill>
                  <a:srgbClr val="002060"/>
                </a:solidFill>
              </a:rPr>
              <a:t>CSV/MySQL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2. </a:t>
            </a:r>
            <a:r>
              <a:rPr lang="en-US" sz="1400" dirty="0" smtClean="0">
                <a:solidFill>
                  <a:srgbClr val="002060"/>
                </a:solidFill>
              </a:rPr>
              <a:t>Delete </a:t>
            </a:r>
            <a:r>
              <a:rPr lang="en-US" sz="1400" dirty="0">
                <a:solidFill>
                  <a:srgbClr val="002060"/>
                </a:solidFill>
              </a:rPr>
              <a:t>data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kolom</a:t>
            </a:r>
            <a:r>
              <a:rPr lang="en-US" sz="1400" dirty="0">
                <a:solidFill>
                  <a:srgbClr val="002060"/>
                </a:solidFill>
              </a:rPr>
              <a:t> 'Type of mobile' contains ['Base Station','</a:t>
            </a:r>
            <a:r>
              <a:rPr lang="en-US" sz="1400" dirty="0" err="1">
                <a:solidFill>
                  <a:srgbClr val="002060"/>
                </a:solidFill>
              </a:rPr>
              <a:t>AtoN</a:t>
            </a:r>
            <a:r>
              <a:rPr lang="en-US" sz="1400" dirty="0">
                <a:solidFill>
                  <a:srgbClr val="002060"/>
                </a:solidFill>
              </a:rPr>
              <a:t>','Search and Rescue Transponder']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3. </a:t>
            </a:r>
            <a:r>
              <a:rPr lang="en-US" sz="1400" dirty="0" smtClean="0">
                <a:solidFill>
                  <a:srgbClr val="002060"/>
                </a:solidFill>
              </a:rPr>
              <a:t>Delete </a:t>
            </a:r>
            <a:r>
              <a:rPr lang="en-US" sz="1400" dirty="0" err="1">
                <a:solidFill>
                  <a:srgbClr val="002060"/>
                </a:solidFill>
              </a:rPr>
              <a:t>kolom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berikut</a:t>
            </a:r>
            <a:r>
              <a:rPr lang="en-US" sz="1400" dirty="0">
                <a:solidFill>
                  <a:srgbClr val="002060"/>
                </a:solidFill>
              </a:rPr>
              <a:t> ['Navigational status', 'ROT', 'IMO', '</a:t>
            </a:r>
            <a:r>
              <a:rPr lang="en-US" sz="1400" dirty="0" err="1">
                <a:solidFill>
                  <a:srgbClr val="002060"/>
                </a:solidFill>
              </a:rPr>
              <a:t>Callsign</a:t>
            </a:r>
            <a:r>
              <a:rPr lang="en-US" sz="1400" dirty="0">
                <a:solidFill>
                  <a:srgbClr val="002060"/>
                </a:solidFill>
              </a:rPr>
              <a:t>', 'Name', 'Width</a:t>
            </a:r>
            <a:r>
              <a:rPr lang="en-US" sz="1400" dirty="0" smtClean="0">
                <a:solidFill>
                  <a:srgbClr val="002060"/>
                </a:solidFill>
              </a:rPr>
              <a:t>',</a:t>
            </a:r>
          </a:p>
          <a:p>
            <a:pPr marL="169863" indent="-169863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'Length</a:t>
            </a:r>
            <a:r>
              <a:rPr lang="en-US" sz="1400" dirty="0">
                <a:solidFill>
                  <a:srgbClr val="002060"/>
                </a:solidFill>
              </a:rPr>
              <a:t>', 'Type of position fixing device', 'Draught', 'Destination</a:t>
            </a:r>
            <a:r>
              <a:rPr lang="en-US" sz="1400" dirty="0" smtClean="0">
                <a:solidFill>
                  <a:srgbClr val="002060"/>
                </a:solidFill>
              </a:rPr>
              <a:t>',</a:t>
            </a:r>
          </a:p>
          <a:p>
            <a:pPr marL="169863" indent="-169863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'ETA</a:t>
            </a:r>
            <a:r>
              <a:rPr lang="en-US" sz="1400" dirty="0">
                <a:solidFill>
                  <a:srgbClr val="002060"/>
                </a:solidFill>
              </a:rPr>
              <a:t>', 'Data source type', 'A', 'B', 'C', 'D', 'Ship type', 'Cargo type', 'Type of mobile', 'COG']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4. </a:t>
            </a:r>
            <a:r>
              <a:rPr lang="en-US" sz="1400" dirty="0" smtClean="0">
                <a:solidFill>
                  <a:srgbClr val="002060"/>
                </a:solidFill>
              </a:rPr>
              <a:t>Delete </a:t>
            </a:r>
            <a:r>
              <a:rPr lang="en-US" sz="1400" dirty="0">
                <a:solidFill>
                  <a:srgbClr val="002060"/>
                </a:solidFill>
              </a:rPr>
              <a:t>data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kolom</a:t>
            </a:r>
            <a:r>
              <a:rPr lang="en-US" sz="1400" dirty="0">
                <a:solidFill>
                  <a:srgbClr val="002060"/>
                </a:solidFill>
              </a:rPr>
              <a:t> speed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sog</a:t>
            </a:r>
            <a:r>
              <a:rPr lang="en-US" sz="1400" dirty="0">
                <a:solidFill>
                  <a:srgbClr val="002060"/>
                </a:solidFill>
              </a:rPr>
              <a:t> is null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5. </a:t>
            </a:r>
            <a:r>
              <a:rPr lang="en-US" sz="1400" dirty="0" smtClean="0">
                <a:solidFill>
                  <a:srgbClr val="002060"/>
                </a:solidFill>
              </a:rPr>
              <a:t>Group </a:t>
            </a:r>
            <a:r>
              <a:rPr lang="en-US" sz="1400" dirty="0">
                <a:solidFill>
                  <a:srgbClr val="002060"/>
                </a:solidFill>
              </a:rPr>
              <a:t>data by MMSI </a:t>
            </a:r>
            <a:r>
              <a:rPr lang="en-US" sz="1400" dirty="0" err="1">
                <a:solidFill>
                  <a:srgbClr val="002060"/>
                </a:solidFill>
              </a:rPr>
              <a:t>lalu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simpan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kedalam</a:t>
            </a:r>
            <a:r>
              <a:rPr lang="en-US" sz="1400" dirty="0">
                <a:solidFill>
                  <a:srgbClr val="002060"/>
                </a:solidFill>
              </a:rPr>
              <a:t> file </a:t>
            </a:r>
            <a:r>
              <a:rPr lang="en-US" sz="1400" dirty="0" err="1">
                <a:solidFill>
                  <a:srgbClr val="002060"/>
                </a:solidFill>
              </a:rPr>
              <a:t>csv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terpisah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 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B. Delete small CSV file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1. </a:t>
            </a:r>
            <a:r>
              <a:rPr lang="en-US" sz="1400" dirty="0" smtClean="0">
                <a:solidFill>
                  <a:srgbClr val="002060"/>
                </a:solidFill>
              </a:rPr>
              <a:t>Delete </a:t>
            </a:r>
            <a:r>
              <a:rPr lang="en-US" sz="1400" dirty="0">
                <a:solidFill>
                  <a:srgbClr val="002060"/>
                </a:solidFill>
              </a:rPr>
              <a:t>null file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2. </a:t>
            </a:r>
            <a:r>
              <a:rPr lang="en-US" sz="1400" dirty="0" smtClean="0">
                <a:solidFill>
                  <a:srgbClr val="002060"/>
                </a:solidFill>
              </a:rPr>
              <a:t>Delete </a:t>
            </a:r>
            <a:r>
              <a:rPr lang="en-US" sz="1400" dirty="0">
                <a:solidFill>
                  <a:srgbClr val="002060"/>
                </a:solidFill>
              </a:rPr>
              <a:t>small size (by input=30kb)</a:t>
            </a:r>
          </a:p>
          <a:p>
            <a:pPr mar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C. Group by MMSI per day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1. </a:t>
            </a:r>
            <a:r>
              <a:rPr lang="en-US" sz="1400" dirty="0" smtClean="0">
                <a:solidFill>
                  <a:srgbClr val="002060"/>
                </a:solidFill>
              </a:rPr>
              <a:t>Group </a:t>
            </a:r>
            <a:r>
              <a:rPr lang="en-US" sz="1400" dirty="0">
                <a:solidFill>
                  <a:srgbClr val="002060"/>
                </a:solidFill>
              </a:rPr>
              <a:t>by MMSI per day</a:t>
            </a:r>
          </a:p>
          <a:p>
            <a:pPr mar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D. Calculate delta time, speed, heading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1. </a:t>
            </a:r>
            <a:r>
              <a:rPr lang="en-US" sz="1400" smtClean="0">
                <a:solidFill>
                  <a:srgbClr val="002060"/>
                </a:solidFill>
              </a:rPr>
              <a:t>Calculate </a:t>
            </a:r>
            <a:r>
              <a:rPr lang="en-US" sz="1400" dirty="0" err="1">
                <a:solidFill>
                  <a:srgbClr val="002060"/>
                </a:solidFill>
              </a:rPr>
              <a:t>delte</a:t>
            </a:r>
            <a:r>
              <a:rPr lang="en-US" sz="1400" dirty="0">
                <a:solidFill>
                  <a:srgbClr val="002060"/>
                </a:solidFill>
              </a:rPr>
              <a:t> time, speed, heading and save to </a:t>
            </a:r>
            <a:r>
              <a:rPr lang="en-US" sz="1400" dirty="0" err="1">
                <a:solidFill>
                  <a:srgbClr val="002060"/>
                </a:solidFill>
              </a:rPr>
              <a:t>csv</a:t>
            </a:r>
            <a:r>
              <a:rPr lang="en-US" sz="1400" dirty="0">
                <a:solidFill>
                  <a:srgbClr val="002060"/>
                </a:solidFill>
              </a:rPr>
              <a:t> file per </a:t>
            </a:r>
            <a:r>
              <a:rPr lang="en-US" sz="1400" dirty="0" smtClean="0">
                <a:solidFill>
                  <a:srgbClr val="002060"/>
                </a:solidFill>
              </a:rPr>
              <a:t>day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rgbClr val="002060"/>
                </a:solidFill>
              </a:rPr>
              <a:t>Hasilnya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disimpan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dalam</a:t>
            </a:r>
            <a:r>
              <a:rPr lang="en-US" sz="1400" b="1" dirty="0" smtClean="0">
                <a:solidFill>
                  <a:srgbClr val="002060"/>
                </a:solidFill>
              </a:rPr>
              <a:t> file CSV per </a:t>
            </a:r>
            <a:r>
              <a:rPr lang="en-US" sz="1400" b="1" dirty="0">
                <a:solidFill>
                  <a:srgbClr val="002060"/>
                </a:solidFill>
              </a:rPr>
              <a:t>MMSI per </a:t>
            </a:r>
            <a:r>
              <a:rPr lang="en-US" sz="1400" b="1" dirty="0" err="1" smtClean="0">
                <a:solidFill>
                  <a:srgbClr val="002060"/>
                </a:solidFill>
              </a:rPr>
              <a:t>hari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yang </a:t>
            </a:r>
            <a:r>
              <a:rPr lang="en-US" sz="1400" dirty="0" err="1" smtClean="0">
                <a:solidFill>
                  <a:srgbClr val="002060"/>
                </a:solidFill>
              </a:rPr>
              <a:t>isinya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terdiri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dari</a:t>
            </a:r>
            <a:r>
              <a:rPr lang="en-US" sz="1400" dirty="0" smtClean="0">
                <a:solidFill>
                  <a:srgbClr val="002060"/>
                </a:solidFill>
              </a:rPr>
              <a:t>: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MMSI, Longitude, Latitude, Speed, Heading, Day, </a:t>
            </a:r>
            <a:r>
              <a:rPr lang="en-US" sz="1400" dirty="0" err="1">
                <a:solidFill>
                  <a:srgbClr val="002060"/>
                </a:solidFill>
              </a:rPr>
              <a:t>time_to_seconds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delta_time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delta_speed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delta_heading</a:t>
            </a:r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4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Metodologi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12</a:t>
            </a:fld>
            <a:endParaRPr lang="en-US" sz="1600" b="1" dirty="0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992753" y="694206"/>
            <a:ext cx="3787992" cy="39404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13360" y="694207"/>
            <a:ext cx="4579393" cy="4078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E. Split abnormal AIS per day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1. </a:t>
            </a:r>
            <a:r>
              <a:rPr lang="en-US" sz="1400" dirty="0" smtClean="0">
                <a:solidFill>
                  <a:srgbClr val="002060"/>
                </a:solidFill>
              </a:rPr>
              <a:t>Split </a:t>
            </a:r>
            <a:r>
              <a:rPr lang="en-US" sz="1400" dirty="0">
                <a:solidFill>
                  <a:srgbClr val="002060"/>
                </a:solidFill>
              </a:rPr>
              <a:t>AIS per MMSI per day</a:t>
            </a:r>
          </a:p>
          <a:p>
            <a:pPr marL="169863" indent="-169863">
              <a:buNone/>
            </a:pPr>
            <a:r>
              <a:rPr lang="en-US" sz="1400" dirty="0">
                <a:solidFill>
                  <a:srgbClr val="002060"/>
                </a:solidFill>
              </a:rPr>
              <a:t>2. </a:t>
            </a:r>
            <a:r>
              <a:rPr lang="en-US" sz="1400" dirty="0" smtClean="0">
                <a:solidFill>
                  <a:srgbClr val="002060"/>
                </a:solidFill>
              </a:rPr>
              <a:t>Check </a:t>
            </a:r>
            <a:r>
              <a:rPr lang="en-US" sz="1400" dirty="0">
                <a:solidFill>
                  <a:srgbClr val="002060"/>
                </a:solidFill>
              </a:rPr>
              <a:t>abnormal </a:t>
            </a:r>
            <a:r>
              <a:rPr lang="en-US" sz="1400" dirty="0" err="1">
                <a:solidFill>
                  <a:srgbClr val="002060"/>
                </a:solidFill>
              </a:rPr>
              <a:t>manuver</a:t>
            </a:r>
            <a:r>
              <a:rPr lang="en-US" sz="1400" dirty="0">
                <a:solidFill>
                  <a:srgbClr val="002060"/>
                </a:solidFill>
              </a:rPr>
              <a:t> indicated by delta heading (&gt;20 degree), if any abnormal then split within day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F. Generate trajectory images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1. </a:t>
            </a:r>
            <a:r>
              <a:rPr lang="en-US" sz="1400" dirty="0" err="1">
                <a:solidFill>
                  <a:srgbClr val="002060"/>
                </a:solidFill>
              </a:rPr>
              <a:t>tentukan</a:t>
            </a:r>
            <a:r>
              <a:rPr lang="en-US" sz="1400" dirty="0">
                <a:solidFill>
                  <a:srgbClr val="002060"/>
                </a:solidFill>
              </a:rPr>
              <a:t> threshold</a:t>
            </a:r>
          </a:p>
          <a:p>
            <a:pPr marL="287338" indent="-287338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 err="1" smtClean="0">
                <a:solidFill>
                  <a:srgbClr val="002060"/>
                </a:solidFill>
              </a:rPr>
              <a:t>speed_threshold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= </a:t>
            </a:r>
            <a:r>
              <a:rPr lang="en-US" sz="1400" dirty="0" smtClean="0">
                <a:solidFill>
                  <a:srgbClr val="002060"/>
                </a:solidFill>
              </a:rPr>
              <a:t>2.0</a:t>
            </a:r>
          </a:p>
          <a:p>
            <a:pPr marL="287338" indent="-287338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 err="1" smtClean="0">
                <a:solidFill>
                  <a:srgbClr val="002060"/>
                </a:solidFill>
              </a:rPr>
              <a:t>delta_heading_threshold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= 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2. </a:t>
            </a:r>
            <a:r>
              <a:rPr lang="en-US" sz="1400" dirty="0" err="1">
                <a:solidFill>
                  <a:srgbClr val="002060"/>
                </a:solidFill>
              </a:rPr>
              <a:t>dapatkan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deviasi</a:t>
            </a:r>
            <a:endParaRPr lang="en-US" sz="1400" dirty="0">
              <a:solidFill>
                <a:srgbClr val="002060"/>
              </a:solidFill>
            </a:endParaRPr>
          </a:p>
          <a:p>
            <a:pPr marL="287338" indent="-287338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standard </a:t>
            </a:r>
            <a:r>
              <a:rPr lang="en-US" sz="1400" dirty="0" err="1">
                <a:solidFill>
                  <a:srgbClr val="002060"/>
                </a:solidFill>
              </a:rPr>
              <a:t>deviasi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speed</a:t>
            </a:r>
          </a:p>
          <a:p>
            <a:pPr marL="287338" indent="-287338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max </a:t>
            </a:r>
            <a:r>
              <a:rPr lang="en-US" sz="1400" dirty="0">
                <a:solidFill>
                  <a:srgbClr val="002060"/>
                </a:solidFill>
              </a:rPr>
              <a:t>delta heading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3. plot </a:t>
            </a:r>
            <a:r>
              <a:rPr lang="en-US" sz="1400" dirty="0" err="1">
                <a:solidFill>
                  <a:srgbClr val="002060"/>
                </a:solidFill>
              </a:rPr>
              <a:t>dengan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warna</a:t>
            </a:r>
            <a:endParaRPr lang="en-US" sz="1400" dirty="0">
              <a:solidFill>
                <a:srgbClr val="002060"/>
              </a:solidFill>
            </a:endParaRPr>
          </a:p>
          <a:p>
            <a:pPr marL="287338" indent="-287338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If </a:t>
            </a:r>
            <a:r>
              <a:rPr lang="en-US" sz="1400" dirty="0">
                <a:solidFill>
                  <a:srgbClr val="002060"/>
                </a:solidFill>
              </a:rPr>
              <a:t>speed &lt; </a:t>
            </a:r>
            <a:r>
              <a:rPr lang="en-US" sz="1400" dirty="0" err="1">
                <a:solidFill>
                  <a:srgbClr val="002060"/>
                </a:solidFill>
              </a:rPr>
              <a:t>speed_threshold</a:t>
            </a:r>
            <a:r>
              <a:rPr lang="en-US" sz="1400" dirty="0">
                <a:solidFill>
                  <a:srgbClr val="002060"/>
                </a:solidFill>
              </a:rPr>
              <a:t> then plot = red (static)</a:t>
            </a:r>
          </a:p>
          <a:p>
            <a:pPr marL="287338" indent="-287338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Else </a:t>
            </a:r>
            <a:r>
              <a:rPr lang="en-US" sz="1400" dirty="0">
                <a:solidFill>
                  <a:srgbClr val="002060"/>
                </a:solidFill>
              </a:rPr>
              <a:t>if </a:t>
            </a:r>
            <a:r>
              <a:rPr lang="en-US" sz="1400" dirty="0" err="1">
                <a:solidFill>
                  <a:srgbClr val="002060"/>
                </a:solidFill>
              </a:rPr>
              <a:t>delta_heading</a:t>
            </a:r>
            <a:r>
              <a:rPr lang="en-US" sz="1400" dirty="0">
                <a:solidFill>
                  <a:srgbClr val="002060"/>
                </a:solidFill>
              </a:rPr>
              <a:t> &lt; </a:t>
            </a:r>
            <a:r>
              <a:rPr lang="en-US" sz="1400" dirty="0" err="1">
                <a:solidFill>
                  <a:srgbClr val="002060"/>
                </a:solidFill>
              </a:rPr>
              <a:t>delta_heading_threshold</a:t>
            </a:r>
            <a:r>
              <a:rPr lang="en-US" sz="1400" dirty="0">
                <a:solidFill>
                  <a:srgbClr val="002060"/>
                </a:solidFill>
              </a:rPr>
              <a:t> then plot = green (normal navigation)</a:t>
            </a:r>
          </a:p>
          <a:p>
            <a:pPr marL="287338" indent="-287338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Else </a:t>
            </a:r>
            <a:r>
              <a:rPr lang="en-US" sz="1400" dirty="0">
                <a:solidFill>
                  <a:srgbClr val="002060"/>
                </a:solidFill>
              </a:rPr>
              <a:t>if </a:t>
            </a:r>
            <a:r>
              <a:rPr lang="en-US" sz="1400" dirty="0" err="1">
                <a:solidFill>
                  <a:srgbClr val="002060"/>
                </a:solidFill>
              </a:rPr>
              <a:t>delta_heading</a:t>
            </a:r>
            <a:r>
              <a:rPr lang="en-US" sz="1400" dirty="0">
                <a:solidFill>
                  <a:srgbClr val="002060"/>
                </a:solidFill>
              </a:rPr>
              <a:t> &lt; </a:t>
            </a:r>
            <a:r>
              <a:rPr lang="en-US" sz="1400" dirty="0" err="1">
                <a:solidFill>
                  <a:srgbClr val="002060"/>
                </a:solidFill>
              </a:rPr>
              <a:t>delta_heading_threshold</a:t>
            </a:r>
            <a:r>
              <a:rPr lang="en-US" sz="1400" dirty="0">
                <a:solidFill>
                  <a:srgbClr val="002060"/>
                </a:solidFill>
              </a:rPr>
              <a:t> then plot = blue (maneuvering)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4. </a:t>
            </a:r>
            <a:r>
              <a:rPr lang="en-US" sz="1400" dirty="0" err="1">
                <a:solidFill>
                  <a:srgbClr val="002060"/>
                </a:solidFill>
              </a:rPr>
              <a:t>simpan</a:t>
            </a:r>
            <a:r>
              <a:rPr lang="en-US" sz="1400" dirty="0">
                <a:solidFill>
                  <a:srgbClr val="002060"/>
                </a:solidFill>
              </a:rPr>
              <a:t> generated image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diktionari</a:t>
            </a:r>
            <a:r>
              <a:rPr lang="en-US" sz="1400" dirty="0">
                <a:solidFill>
                  <a:srgbClr val="002060"/>
                </a:solidFill>
              </a:rPr>
              <a:t> label.txt</a:t>
            </a:r>
          </a:p>
          <a:p>
            <a:pPr marL="0" indent="0">
              <a:buNone/>
            </a:pPr>
            <a:endParaRPr 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Pendahuluan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Metodologi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Hasil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Analisa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Kesimpulan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Penelitian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Lanjutan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57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63047"/>
            <a:ext cx="8229600" cy="701458"/>
          </a:xfrm>
        </p:spPr>
        <p:txBody>
          <a:bodyPr/>
          <a:lstStyle/>
          <a:p>
            <a:r>
              <a:rPr lang="en-US" sz="2000" b="1" dirty="0"/>
              <a:t>CNN ship movement modes classification (CNN-SMMC)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2044" y="1028118"/>
            <a:ext cx="8035446" cy="349377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Arsitektur</a:t>
            </a:r>
            <a:r>
              <a:rPr lang="en-US" sz="1400" b="1" dirty="0" smtClean="0">
                <a:solidFill>
                  <a:srgbClr val="002060"/>
                </a:solidFill>
              </a:rPr>
              <a:t> CNN-SMMC: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4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002060"/>
                </a:solidFill>
              </a:rPr>
              <a:t>Input Layer:</a:t>
            </a:r>
          </a:p>
          <a:p>
            <a:pPr marL="338138" indent="-338138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- </a:t>
            </a:r>
            <a:r>
              <a:rPr lang="en-US" sz="1400" b="1" dirty="0" smtClean="0">
                <a:solidFill>
                  <a:srgbClr val="002060"/>
                </a:solidFill>
              </a:rPr>
              <a:t>4 </a:t>
            </a:r>
            <a:r>
              <a:rPr lang="en-US" sz="1400" b="1" dirty="0" err="1" smtClean="0">
                <a:solidFill>
                  <a:srgbClr val="002060"/>
                </a:solidFill>
              </a:rPr>
              <a:t>dimensi</a:t>
            </a:r>
            <a:r>
              <a:rPr lang="en-US" sz="1400" b="1" dirty="0" smtClean="0">
                <a:solidFill>
                  <a:srgbClr val="002060"/>
                </a:solidFill>
              </a:rPr>
              <a:t> (batch, width, height,</a:t>
            </a:r>
          </a:p>
          <a:p>
            <a:pPr marL="338138" indent="-338138">
              <a:buNone/>
            </a:pPr>
            <a:r>
              <a:rPr lang="en-US" sz="1400" b="1" dirty="0">
                <a:solidFill>
                  <a:srgbClr val="002060"/>
                </a:solidFill>
              </a:rPr>
              <a:t>	 </a:t>
            </a:r>
            <a:r>
              <a:rPr lang="en-US" sz="1400" b="1" dirty="0" smtClean="0">
                <a:solidFill>
                  <a:srgbClr val="002060"/>
                </a:solidFill>
              </a:rPr>
              <a:t> channels)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marL="338138" indent="-338138">
              <a:buNone/>
            </a:pPr>
            <a:r>
              <a:rPr lang="en-US" sz="1400" b="1" dirty="0">
                <a:solidFill>
                  <a:srgbClr val="00206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- </a:t>
            </a:r>
            <a:r>
              <a:rPr lang="en-US" sz="1400" b="1" dirty="0" err="1" smtClean="0">
                <a:solidFill>
                  <a:srgbClr val="002060"/>
                </a:solidFill>
              </a:rPr>
              <a:t>ukuran</a:t>
            </a:r>
            <a:r>
              <a:rPr lang="en-US" sz="1400" b="1" dirty="0" smtClean="0">
                <a:solidFill>
                  <a:srgbClr val="002060"/>
                </a:solidFill>
              </a:rPr>
              <a:t> image:  </a:t>
            </a:r>
            <a:r>
              <a:rPr lang="en-US" sz="1400" b="1" dirty="0" smtClean="0">
                <a:solidFill>
                  <a:srgbClr val="002060"/>
                </a:solidFill>
              </a:rPr>
              <a:t>244x244</a:t>
            </a:r>
          </a:p>
          <a:p>
            <a:pPr>
              <a:buFont typeface="Wingdings" pitchFamily="2" charset="2"/>
              <a:buChar char="v"/>
            </a:pPr>
            <a:r>
              <a:rPr lang="en-US" sz="1400" b="1" dirty="0">
                <a:solidFill>
                  <a:srgbClr val="002060"/>
                </a:solidFill>
              </a:rPr>
              <a:t>Convolutional</a:t>
            </a:r>
            <a:r>
              <a:rPr lang="en-US" sz="1400" b="1" dirty="0" smtClean="0">
                <a:solidFill>
                  <a:srgbClr val="002060"/>
                </a:solidFill>
              </a:rPr>
              <a:t> layer</a:t>
            </a:r>
          </a:p>
          <a:p>
            <a:pPr marL="338138" lvl="1" indent="-333375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- </a:t>
            </a:r>
            <a:r>
              <a:rPr lang="en-US" sz="1400" b="1" dirty="0" err="1" smtClean="0">
                <a:solidFill>
                  <a:srgbClr val="002060"/>
                </a:solidFill>
              </a:rPr>
              <a:t>ukuran</a:t>
            </a:r>
            <a:r>
              <a:rPr lang="en-US" sz="1400" b="1" dirty="0" smtClean="0">
                <a:solidFill>
                  <a:srgbClr val="002060"/>
                </a:solidFill>
              </a:rPr>
              <a:t> kernel: </a:t>
            </a:r>
            <a:r>
              <a:rPr lang="en-US" sz="1400" b="1" dirty="0" smtClean="0">
                <a:solidFill>
                  <a:srgbClr val="002060"/>
                </a:solidFill>
              </a:rPr>
              <a:t>3x3</a:t>
            </a:r>
          </a:p>
          <a:p>
            <a:pPr marL="338138" lvl="1" indent="-333375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- </a:t>
            </a:r>
            <a:r>
              <a:rPr lang="en-US" sz="1400" b="1" dirty="0" err="1" smtClean="0">
                <a:solidFill>
                  <a:srgbClr val="002060"/>
                </a:solidFill>
              </a:rPr>
              <a:t>fungsi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aktivasi</a:t>
            </a:r>
            <a:r>
              <a:rPr lang="en-US" sz="1400" b="1" dirty="0" smtClean="0">
                <a:solidFill>
                  <a:srgbClr val="002060"/>
                </a:solidFill>
              </a:rPr>
              <a:t>: </a:t>
            </a:r>
            <a:r>
              <a:rPr lang="en-US" sz="1400" b="1" dirty="0" err="1" smtClean="0">
                <a:solidFill>
                  <a:srgbClr val="002060"/>
                </a:solidFill>
              </a:rPr>
              <a:t>ReLU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marL="290513" lvl="1"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002060"/>
                </a:solidFill>
              </a:rPr>
              <a:t>Max-Pooling Layer</a:t>
            </a:r>
          </a:p>
          <a:p>
            <a:pPr marL="338138" lvl="1" indent="-333375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- target area: 2x2</a:t>
            </a:r>
          </a:p>
          <a:p>
            <a:pPr marL="338138" lvl="1" indent="-333375">
              <a:buNone/>
            </a:pPr>
            <a:r>
              <a:rPr lang="en-US" sz="1400" b="1" dirty="0">
                <a:solidFill>
                  <a:srgbClr val="00206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- stride: 2</a:t>
            </a:r>
          </a:p>
          <a:p>
            <a:pPr marL="290513" lvl="1"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002060"/>
                </a:solidFill>
              </a:rPr>
              <a:t>Fully Connected Layer</a:t>
            </a:r>
          </a:p>
          <a:p>
            <a:pPr marL="338138" lvl="1" indent="-333375">
              <a:buNone/>
            </a:pPr>
            <a:r>
              <a:rPr lang="en-US" sz="1400" b="1" dirty="0">
                <a:solidFill>
                  <a:srgbClr val="002060"/>
                </a:solidFill>
              </a:rPr>
              <a:t>	- </a:t>
            </a:r>
            <a:r>
              <a:rPr lang="en-US" sz="1400" b="1" dirty="0" smtClean="0">
                <a:solidFill>
                  <a:srgbClr val="002060"/>
                </a:solidFill>
              </a:rPr>
              <a:t>1 layer </a:t>
            </a:r>
            <a:r>
              <a:rPr lang="en-US" sz="1400" b="1" dirty="0" err="1" smtClean="0">
                <a:solidFill>
                  <a:srgbClr val="002060"/>
                </a:solidFill>
              </a:rPr>
              <a:t>dengan</a:t>
            </a:r>
            <a:r>
              <a:rPr lang="en-US" sz="1400" b="1" dirty="0" smtClean="0">
                <a:solidFill>
                  <a:srgbClr val="002060"/>
                </a:solidFill>
              </a:rPr>
              <a:t> 3 neuron </a:t>
            </a:r>
            <a:r>
              <a:rPr lang="en-US" sz="1400" b="1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probabilitas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kelas</a:t>
            </a:r>
            <a:r>
              <a:rPr lang="en-US" sz="1400" b="1" dirty="0" smtClean="0">
                <a:solidFill>
                  <a:srgbClr val="002060"/>
                </a:solidFill>
              </a:rPr>
              <a:t> output</a:t>
            </a:r>
          </a:p>
          <a:p>
            <a:pPr marL="338138" lvl="1" indent="-333375">
              <a:buNone/>
            </a:pPr>
            <a:r>
              <a:rPr lang="en-US" sz="1400" b="1" dirty="0">
                <a:solidFill>
                  <a:srgbClr val="002060"/>
                </a:solidFill>
              </a:rPr>
              <a:t>	</a:t>
            </a:r>
            <a:r>
              <a:rPr lang="en-US" sz="1400" b="1" dirty="0" smtClean="0">
                <a:solidFill>
                  <a:srgbClr val="002060"/>
                </a:solidFill>
              </a:rPr>
              <a:t>- </a:t>
            </a:r>
            <a:r>
              <a:rPr lang="en-US" sz="1400" b="1" dirty="0" err="1" smtClean="0">
                <a:solidFill>
                  <a:srgbClr val="002060"/>
                </a:solidFill>
              </a:rPr>
              <a:t>fungsi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aktivasi</a:t>
            </a:r>
            <a:r>
              <a:rPr lang="en-US" sz="1400" b="1" dirty="0" smtClean="0">
                <a:solidFill>
                  <a:srgbClr val="002060"/>
                </a:solidFill>
              </a:rPr>
              <a:t>: sigmoid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871" y="1015325"/>
            <a:ext cx="5174555" cy="211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55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63047"/>
            <a:ext cx="8229600" cy="701458"/>
          </a:xfrm>
        </p:spPr>
        <p:txBody>
          <a:bodyPr/>
          <a:lstStyle/>
          <a:p>
            <a:r>
              <a:rPr lang="en-US" sz="2000" b="1" dirty="0"/>
              <a:t>CNN ship movement modes classification (CNN-SMMC)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2044" y="1028118"/>
            <a:ext cx="8035446" cy="4123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Persiapan</a:t>
            </a:r>
            <a:r>
              <a:rPr lang="en-US" sz="1400" b="1" dirty="0" smtClean="0">
                <a:solidFill>
                  <a:srgbClr val="002060"/>
                </a:solidFill>
              </a:rPr>
              <a:t> Data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21" y="1430055"/>
            <a:ext cx="48482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627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63047"/>
            <a:ext cx="8229600" cy="701458"/>
          </a:xfrm>
        </p:spPr>
        <p:txBody>
          <a:bodyPr/>
          <a:lstStyle/>
          <a:p>
            <a:r>
              <a:rPr lang="en-US" sz="2000" b="1" dirty="0"/>
              <a:t>CNN ship movement modes classification (CNN-SMMC)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2044" y="1028118"/>
            <a:ext cx="8035446" cy="4123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Perhitungan</a:t>
            </a:r>
            <a:r>
              <a:rPr lang="en-US" sz="1400" b="1" dirty="0" smtClean="0">
                <a:solidFill>
                  <a:srgbClr val="002060"/>
                </a:solidFill>
              </a:rPr>
              <a:t> Convolutional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1" y="1608373"/>
            <a:ext cx="3991040" cy="178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8" y="1613971"/>
            <a:ext cx="3978514" cy="177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24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63047"/>
            <a:ext cx="8229600" cy="701458"/>
          </a:xfrm>
        </p:spPr>
        <p:txBody>
          <a:bodyPr/>
          <a:lstStyle/>
          <a:p>
            <a:r>
              <a:rPr lang="en-US" sz="2000" b="1" dirty="0"/>
              <a:t>CNN </a:t>
            </a:r>
            <a:r>
              <a:rPr lang="en-US" sz="2000" b="1" dirty="0" smtClean="0"/>
              <a:t>Ship </a:t>
            </a:r>
            <a:r>
              <a:rPr lang="en-US" sz="2000" b="1" dirty="0"/>
              <a:t>M</a:t>
            </a:r>
            <a:r>
              <a:rPr lang="en-US" sz="2000" b="1" dirty="0" smtClean="0"/>
              <a:t>ovement </a:t>
            </a:r>
            <a:r>
              <a:rPr lang="en-US" sz="2000" b="1" dirty="0"/>
              <a:t>M</a:t>
            </a:r>
            <a:r>
              <a:rPr lang="en-US" sz="2000" b="1" dirty="0" smtClean="0"/>
              <a:t>odes </a:t>
            </a:r>
            <a:r>
              <a:rPr lang="en-US" sz="2000" b="1" dirty="0"/>
              <a:t>C</a:t>
            </a:r>
            <a:r>
              <a:rPr lang="en-US" sz="2000" b="1" dirty="0" smtClean="0"/>
              <a:t>lassification </a:t>
            </a:r>
            <a:r>
              <a:rPr lang="en-US" sz="2000" b="1" dirty="0"/>
              <a:t>(CNN-SMMC)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2044" y="1028118"/>
            <a:ext cx="8035446" cy="41237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Operasi</a:t>
            </a:r>
            <a:r>
              <a:rPr lang="en-US" sz="1400" b="1" dirty="0" smtClean="0">
                <a:solidFill>
                  <a:srgbClr val="002060"/>
                </a:solidFill>
              </a:rPr>
              <a:t> Max-pooling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31" y="1584477"/>
            <a:ext cx="5579562" cy="2752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0857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Pendahuluan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Metodologi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4. </a:t>
            </a:r>
            <a:r>
              <a:rPr lang="en-US" b="1" dirty="0" err="1" smtClean="0">
                <a:solidFill>
                  <a:srgbClr val="002060"/>
                </a:solidFill>
              </a:rPr>
              <a:t>Pelatihan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Hasil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Analisa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Kesimpulan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Penelitian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Lanjutan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956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63047"/>
            <a:ext cx="8229600" cy="701458"/>
          </a:xfrm>
        </p:spPr>
        <p:txBody>
          <a:bodyPr/>
          <a:lstStyle/>
          <a:p>
            <a:r>
              <a:rPr lang="en-US" sz="2000" b="1" dirty="0" err="1" smtClean="0"/>
              <a:t>Pelatihan</a:t>
            </a:r>
            <a:r>
              <a:rPr lang="en-US" sz="2000" b="1" dirty="0" smtClean="0"/>
              <a:t> </a:t>
            </a:r>
            <a:r>
              <a:rPr lang="en-US" sz="2000" b="1" dirty="0" smtClean="0"/>
              <a:t>CNN-SMMC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2044" y="1090748"/>
            <a:ext cx="8035446" cy="289252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solidFill>
                  <a:srgbClr val="002060"/>
                </a:solidFill>
              </a:rPr>
              <a:t>Pelatihan</a:t>
            </a:r>
            <a:r>
              <a:rPr lang="en-US" sz="1400" dirty="0" smtClean="0">
                <a:solidFill>
                  <a:srgbClr val="002060"/>
                </a:solidFill>
              </a:rPr>
              <a:t> CNN </a:t>
            </a:r>
            <a:r>
              <a:rPr lang="en-US" sz="1400" dirty="0" err="1" smtClean="0">
                <a:solidFill>
                  <a:srgbClr val="002060"/>
                </a:solidFill>
              </a:rPr>
              <a:t>dapat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divariasikan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dengan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mengatur</a:t>
            </a:r>
            <a:r>
              <a:rPr lang="en-US" sz="1400" dirty="0" smtClean="0">
                <a:solidFill>
                  <a:srgbClr val="002060"/>
                </a:solidFill>
              </a:rPr>
              <a:t> parameter-parameter </a:t>
            </a:r>
            <a:r>
              <a:rPr lang="en-US" sz="1400" dirty="0" err="1" smtClean="0">
                <a:solidFill>
                  <a:srgbClr val="002060"/>
                </a:solidFill>
              </a:rPr>
              <a:t>berikut</a:t>
            </a:r>
            <a:r>
              <a:rPr lang="en-US" sz="1400" dirty="0" smtClean="0">
                <a:solidFill>
                  <a:srgbClr val="002060"/>
                </a:solidFill>
              </a:rPr>
              <a:t>:</a:t>
            </a:r>
            <a:endParaRPr lang="en-US" sz="1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</a:rPr>
              <a:t>- </a:t>
            </a:r>
            <a:r>
              <a:rPr lang="en-US" sz="1400" b="1" dirty="0" err="1" smtClean="0">
                <a:solidFill>
                  <a:srgbClr val="002060"/>
                </a:solidFill>
              </a:rPr>
              <a:t>Jumlah</a:t>
            </a:r>
            <a:r>
              <a:rPr lang="en-US" sz="1400" b="1" dirty="0" smtClean="0">
                <a:solidFill>
                  <a:srgbClr val="002060"/>
                </a:solidFill>
              </a:rPr>
              <a:t> layer </a:t>
            </a:r>
            <a:r>
              <a:rPr lang="en-US" sz="1400" dirty="0" err="1" smtClean="0">
                <a:solidFill>
                  <a:srgbClr val="002060"/>
                </a:solidFill>
              </a:rPr>
              <a:t>dalam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neural network, </a:t>
            </a:r>
            <a:endParaRPr lang="en-US" sz="1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</a:rPr>
              <a:t>- </a:t>
            </a:r>
            <a:r>
              <a:rPr lang="en-US" sz="1400" b="1" dirty="0" err="1" smtClean="0">
                <a:solidFill>
                  <a:srgbClr val="002060"/>
                </a:solidFill>
              </a:rPr>
              <a:t>Jumlah</a:t>
            </a:r>
            <a:r>
              <a:rPr lang="en-US" sz="1400" b="1" dirty="0" smtClean="0">
                <a:solidFill>
                  <a:srgbClr val="002060"/>
                </a:solidFill>
              </a:rPr>
              <a:t> filter </a:t>
            </a:r>
            <a:r>
              <a:rPr lang="en-US" sz="1400" dirty="0" err="1" smtClean="0">
                <a:solidFill>
                  <a:srgbClr val="002060"/>
                </a:solidFill>
              </a:rPr>
              <a:t>pada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tiap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convolutional </a:t>
            </a:r>
            <a:r>
              <a:rPr lang="en-US" sz="1400" dirty="0" smtClean="0">
                <a:solidFill>
                  <a:srgbClr val="002060"/>
                </a:solidFill>
              </a:rPr>
              <a:t>layer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 smtClean="0">
                <a:solidFill>
                  <a:srgbClr val="002060"/>
                </a:solidFill>
              </a:rPr>
              <a:t>- </a:t>
            </a:r>
            <a:r>
              <a:rPr lang="en-US" sz="1400" b="1" dirty="0" err="1">
                <a:solidFill>
                  <a:srgbClr val="002060"/>
                </a:solidFill>
              </a:rPr>
              <a:t>O</a:t>
            </a:r>
            <a:r>
              <a:rPr lang="en-US" sz="1400" b="1" dirty="0" err="1" smtClean="0">
                <a:solidFill>
                  <a:srgbClr val="002060"/>
                </a:solidFill>
              </a:rPr>
              <a:t>rde</a:t>
            </a:r>
            <a:r>
              <a:rPr lang="en-US" sz="1400" b="1" dirty="0" smtClean="0">
                <a:solidFill>
                  <a:srgbClr val="002060"/>
                </a:solidFill>
              </a:rPr>
              <a:t> layer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solidFill>
                  <a:srgbClr val="002060"/>
                </a:solidFill>
              </a:rPr>
              <a:t>Saat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ini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belum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ada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teori</a:t>
            </a:r>
            <a:r>
              <a:rPr lang="en-US" sz="1400" dirty="0" smtClean="0">
                <a:solidFill>
                  <a:srgbClr val="002060"/>
                </a:solidFill>
              </a:rPr>
              <a:t> yang </a:t>
            </a:r>
            <a:r>
              <a:rPr lang="en-US" sz="1400" dirty="0" err="1" smtClean="0">
                <a:solidFill>
                  <a:srgbClr val="002060"/>
                </a:solidFill>
              </a:rPr>
              <a:t>pasti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penentuan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nilai</a:t>
            </a:r>
            <a:r>
              <a:rPr lang="en-US" sz="1400" dirty="0" smtClean="0">
                <a:solidFill>
                  <a:srgbClr val="002060"/>
                </a:solidFill>
              </a:rPr>
              <a:t> yang optimal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parameter </a:t>
            </a:r>
            <a:r>
              <a:rPr lang="en-US" sz="1400" dirty="0" err="1" smtClean="0">
                <a:solidFill>
                  <a:srgbClr val="002060"/>
                </a:solidFill>
              </a:rPr>
              <a:t>ini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juga</a:t>
            </a:r>
            <a:r>
              <a:rPr lang="en-US" sz="1400" dirty="0" smtClean="0">
                <a:solidFill>
                  <a:srgbClr val="002060"/>
                </a:solidFill>
              </a:rPr>
              <a:t> parameter </a:t>
            </a:r>
            <a:r>
              <a:rPr lang="en-US" sz="1400" dirty="0" err="1" smtClean="0">
                <a:solidFill>
                  <a:srgbClr val="002060"/>
                </a:solidFill>
              </a:rPr>
              <a:t>pelatihan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seperti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learning </a:t>
            </a:r>
            <a:r>
              <a:rPr lang="en-US" sz="1400" dirty="0">
                <a:solidFill>
                  <a:srgbClr val="002060"/>
                </a:solidFill>
              </a:rPr>
              <a:t>rate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batch </a:t>
            </a:r>
            <a:r>
              <a:rPr lang="en-US" sz="1400" dirty="0">
                <a:solidFill>
                  <a:srgbClr val="002060"/>
                </a:solidFill>
              </a:rPr>
              <a:t>size. </a:t>
            </a:r>
            <a:r>
              <a:rPr lang="en-US" sz="1400" dirty="0" err="1" smtClean="0">
                <a:solidFill>
                  <a:srgbClr val="002060"/>
                </a:solidFill>
              </a:rPr>
              <a:t>Namun</a:t>
            </a:r>
            <a:r>
              <a:rPr lang="en-US" sz="1400" dirty="0" smtClean="0">
                <a:solidFill>
                  <a:srgbClr val="002060"/>
                </a:solidFill>
              </a:rPr>
              <a:t>, parameter </a:t>
            </a:r>
            <a:r>
              <a:rPr lang="en-US" sz="1400" dirty="0" err="1" smtClean="0">
                <a:solidFill>
                  <a:srgbClr val="002060"/>
                </a:solidFill>
              </a:rPr>
              <a:t>ini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dapat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dituning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dengan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cara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iteratif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mencari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konfigurasi</a:t>
            </a:r>
            <a:r>
              <a:rPr lang="en-US" sz="1400" dirty="0" smtClean="0">
                <a:solidFill>
                  <a:srgbClr val="002060"/>
                </a:solidFill>
              </a:rPr>
              <a:t> yang</a:t>
            </a:r>
            <a:r>
              <a:rPr lang="en-US" sz="1400" b="1" dirty="0" smtClean="0">
                <a:solidFill>
                  <a:srgbClr val="002060"/>
                </a:solidFill>
              </a:rPr>
              <a:t> near-optimal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1400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400" dirty="0" err="1" smtClean="0">
                <a:solidFill>
                  <a:srgbClr val="002060"/>
                </a:solidFill>
              </a:rPr>
              <a:t>Dengan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pendekatan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ini</a:t>
            </a:r>
            <a:r>
              <a:rPr lang="en-US" sz="1400" dirty="0" smtClean="0">
                <a:solidFill>
                  <a:srgbClr val="002060"/>
                </a:solidFill>
              </a:rPr>
              <a:t>, </a:t>
            </a:r>
            <a:r>
              <a:rPr lang="en-US" sz="1400" dirty="0" err="1" smtClean="0">
                <a:solidFill>
                  <a:srgbClr val="002060"/>
                </a:solidFill>
              </a:rPr>
              <a:t>dalam</a:t>
            </a:r>
            <a:r>
              <a:rPr lang="en-US" sz="1400" dirty="0" smtClean="0">
                <a:solidFill>
                  <a:srgbClr val="002060"/>
                </a:solidFill>
              </a:rPr>
              <a:t> paper </a:t>
            </a:r>
            <a:r>
              <a:rPr lang="en-US" sz="1400" dirty="0" err="1" smtClean="0">
                <a:solidFill>
                  <a:srgbClr val="002060"/>
                </a:solidFill>
              </a:rPr>
              <a:t>ini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mencari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nilai</a:t>
            </a:r>
            <a:r>
              <a:rPr lang="en-US" sz="1400" dirty="0" smtClean="0">
                <a:solidFill>
                  <a:srgbClr val="002060"/>
                </a:solidFill>
              </a:rPr>
              <a:t> optimum </a:t>
            </a:r>
            <a:r>
              <a:rPr lang="en-US" sz="1400" dirty="0" err="1" smtClean="0">
                <a:solidFill>
                  <a:srgbClr val="002060"/>
                </a:solidFill>
              </a:rPr>
              <a:t>jumlah</a:t>
            </a:r>
            <a:r>
              <a:rPr lang="en-US" sz="1400" dirty="0" smtClean="0">
                <a:solidFill>
                  <a:srgbClr val="002060"/>
                </a:solidFill>
              </a:rPr>
              <a:t> layer, filter</a:t>
            </a:r>
            <a:r>
              <a:rPr lang="en-US" sz="1400" dirty="0" smtClean="0">
                <a:solidFill>
                  <a:srgbClr val="002060"/>
                </a:solidFill>
              </a:rPr>
              <a:t>, learning </a:t>
            </a:r>
            <a:r>
              <a:rPr lang="en-US" sz="1400" dirty="0">
                <a:solidFill>
                  <a:srgbClr val="002060"/>
                </a:solidFill>
              </a:rPr>
              <a:t>rate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batch </a:t>
            </a:r>
            <a:r>
              <a:rPr lang="en-US" sz="1400" dirty="0">
                <a:solidFill>
                  <a:srgbClr val="002060"/>
                </a:solidFill>
              </a:rPr>
              <a:t>size, </a:t>
            </a:r>
            <a:r>
              <a:rPr lang="en-US" sz="1400" b="1" dirty="0">
                <a:solidFill>
                  <a:srgbClr val="002060"/>
                </a:solidFill>
              </a:rPr>
              <a:t>7 </a:t>
            </a:r>
            <a:r>
              <a:rPr lang="en-US" sz="1400" b="1" dirty="0" smtClean="0">
                <a:solidFill>
                  <a:srgbClr val="002060"/>
                </a:solidFill>
              </a:rPr>
              <a:t>set </a:t>
            </a:r>
            <a:r>
              <a:rPr lang="en-US" sz="1400" b="1" dirty="0" err="1" smtClean="0">
                <a:solidFill>
                  <a:srgbClr val="002060"/>
                </a:solidFill>
              </a:rPr>
              <a:t>eksperiment</a:t>
            </a:r>
            <a:r>
              <a:rPr lang="en-US" sz="1400" b="1" dirty="0" smtClean="0">
                <a:solidFill>
                  <a:srgbClr val="002060"/>
                </a:solidFill>
              </a:rPr>
              <a:t> yang </a:t>
            </a:r>
            <a:r>
              <a:rPr lang="en-US" sz="1400" b="1" dirty="0" err="1" smtClean="0">
                <a:solidFill>
                  <a:srgbClr val="002060"/>
                </a:solidFill>
              </a:rPr>
              <a:t>berbeda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dirancang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eksperimen</a:t>
            </a:r>
            <a:r>
              <a:rPr lang="en-US" sz="1400" dirty="0" smtClean="0">
                <a:solidFill>
                  <a:srgbClr val="002060"/>
                </a:solidFill>
              </a:rPr>
              <a:t> parameter-parameter </a:t>
            </a:r>
            <a:r>
              <a:rPr lang="en-US" sz="1400" dirty="0" err="1" smtClean="0">
                <a:solidFill>
                  <a:srgbClr val="002060"/>
                </a:solidFill>
              </a:rPr>
              <a:t>spesifik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19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95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2232921" y="231930"/>
            <a:ext cx="4800600" cy="38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Franklin"/>
              <a:buNone/>
            </a:pPr>
            <a:r>
              <a:rPr lang="en-US" sz="2800" b="1" dirty="0" smtClean="0"/>
              <a:t>Outline</a:t>
            </a:r>
            <a:endParaRPr sz="2800" b="1" dirty="0"/>
          </a:p>
        </p:txBody>
      </p:sp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1. </a:t>
            </a:r>
            <a:r>
              <a:rPr lang="en-US" b="1" dirty="0" err="1" smtClean="0">
                <a:solidFill>
                  <a:srgbClr val="002060"/>
                </a:solidFill>
              </a:rPr>
              <a:t>Pendahuluan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2. </a:t>
            </a:r>
            <a:r>
              <a:rPr lang="en-US" b="1" dirty="0" err="1" smtClean="0">
                <a:solidFill>
                  <a:srgbClr val="002060"/>
                </a:solidFill>
              </a:rPr>
              <a:t>Metodologi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4. </a:t>
            </a:r>
            <a:r>
              <a:rPr lang="en-US" b="1" dirty="0" err="1" smtClean="0">
                <a:solidFill>
                  <a:srgbClr val="002060"/>
                </a:solidFill>
              </a:rPr>
              <a:t>Pelatihan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5. </a:t>
            </a:r>
            <a:r>
              <a:rPr lang="en-US" b="1" dirty="0" err="1" smtClean="0">
                <a:solidFill>
                  <a:srgbClr val="002060"/>
                </a:solidFill>
              </a:rPr>
              <a:t>Hasil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Analisa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6. </a:t>
            </a:r>
            <a:r>
              <a:rPr lang="en-US" b="1" dirty="0" err="1" smtClean="0">
                <a:solidFill>
                  <a:srgbClr val="002060"/>
                </a:solidFill>
              </a:rPr>
              <a:t>Kesimpulan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Penelitian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Lanjutan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68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100209"/>
            <a:ext cx="8229600" cy="701458"/>
          </a:xfrm>
        </p:spPr>
        <p:txBody>
          <a:bodyPr/>
          <a:lstStyle/>
          <a:p>
            <a:r>
              <a:rPr lang="en-US" sz="2000" b="1" dirty="0" err="1" smtClean="0"/>
              <a:t>Pelatihan</a:t>
            </a:r>
            <a:r>
              <a:rPr lang="en-US" sz="2000" b="1" dirty="0" smtClean="0"/>
              <a:t> </a:t>
            </a:r>
            <a:r>
              <a:rPr lang="en-US" sz="2000" b="1" dirty="0" smtClean="0"/>
              <a:t>CNN-SMMC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535" y="1378168"/>
            <a:ext cx="3134118" cy="360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8" y="1514952"/>
            <a:ext cx="3408254" cy="74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94569" y="965793"/>
            <a:ext cx="3814175" cy="41237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solidFill>
                  <a:srgbClr val="002060"/>
                </a:solidFill>
              </a:rPr>
              <a:t>85% Data </a:t>
            </a:r>
            <a:r>
              <a:rPr lang="en-US" sz="1400" b="1" dirty="0" err="1" smtClean="0">
                <a:solidFill>
                  <a:srgbClr val="002060"/>
                </a:solidFill>
              </a:rPr>
              <a:t>sebagai</a:t>
            </a:r>
            <a:r>
              <a:rPr lang="en-US" sz="1400" b="1" dirty="0" smtClean="0">
                <a:solidFill>
                  <a:srgbClr val="002060"/>
                </a:solidFill>
              </a:rPr>
              <a:t> training, </a:t>
            </a:r>
            <a:r>
              <a:rPr lang="en-US" sz="1400" b="1" dirty="0" smtClean="0">
                <a:solidFill>
                  <a:srgbClr val="002060"/>
                </a:solidFill>
              </a:rPr>
              <a:t>15% testing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4569" y="2575236"/>
            <a:ext cx="4385936" cy="412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Menggunakan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SGD optimizer: Adam (Adaptive moment)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80505" y="1012060"/>
            <a:ext cx="3814175" cy="41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smtClean="0">
                <a:solidFill>
                  <a:srgbClr val="002060"/>
                </a:solidFill>
              </a:rPr>
              <a:t>7 </a:t>
            </a:r>
            <a:r>
              <a:rPr lang="en-US" sz="1400" b="1" dirty="0" err="1" smtClean="0">
                <a:solidFill>
                  <a:srgbClr val="002060"/>
                </a:solidFill>
              </a:rPr>
              <a:t>Konfigurasi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Eksperimen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4569" y="3186700"/>
            <a:ext cx="4385936" cy="41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Ukuran</a:t>
            </a:r>
            <a:r>
              <a:rPr lang="en-US" sz="1400" b="1" dirty="0" smtClean="0">
                <a:solidFill>
                  <a:srgbClr val="002060"/>
                </a:solidFill>
              </a:rPr>
              <a:t> Batch: </a:t>
            </a:r>
            <a:r>
              <a:rPr lang="en-US" sz="1400" b="1" dirty="0" smtClean="0">
                <a:solidFill>
                  <a:srgbClr val="002060"/>
                </a:solidFill>
              </a:rPr>
              <a:t>16, 32, 64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20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415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Pendahuluan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Metodologi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5. </a:t>
            </a:r>
            <a:r>
              <a:rPr lang="en-US" b="1" dirty="0" err="1" smtClean="0">
                <a:solidFill>
                  <a:srgbClr val="002060"/>
                </a:solidFill>
              </a:rPr>
              <a:t>Hasil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Analisa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Kesimpulan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Penelitian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Lanjutan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21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187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325677"/>
            <a:ext cx="8229600" cy="538620"/>
          </a:xfrm>
        </p:spPr>
        <p:txBody>
          <a:bodyPr/>
          <a:lstStyle/>
          <a:p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Analisa</a:t>
            </a:r>
            <a:endParaRPr lang="en-US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94361" y="1581643"/>
            <a:ext cx="5492664" cy="2364056"/>
          </a:xfrm>
        </p:spPr>
        <p:txBody>
          <a:bodyPr>
            <a:normAutofit/>
          </a:bodyPr>
          <a:lstStyle/>
          <a:p>
            <a:pPr>
              <a:buAutoNum type="arabicParenBoth"/>
            </a:pPr>
            <a:r>
              <a:rPr lang="en-US" sz="1400" b="1" dirty="0" smtClean="0">
                <a:solidFill>
                  <a:srgbClr val="002060"/>
                </a:solidFill>
              </a:rPr>
              <a:t>Average accuracy:</a:t>
            </a:r>
          </a:p>
          <a:p>
            <a:pPr marL="338138" indent="-338138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	</a:t>
            </a:r>
            <a:r>
              <a:rPr lang="en-US" sz="1400" dirty="0" err="1">
                <a:solidFill>
                  <a:srgbClr val="002060"/>
                </a:solidFill>
              </a:rPr>
              <a:t>M</a:t>
            </a:r>
            <a:r>
              <a:rPr lang="en-US" sz="1400" dirty="0" err="1" smtClean="0">
                <a:solidFill>
                  <a:srgbClr val="002060"/>
                </a:solidFill>
              </a:rPr>
              <a:t>erepresentasikan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efektivitas</a:t>
            </a:r>
            <a:r>
              <a:rPr lang="en-US" sz="1400" dirty="0" smtClean="0">
                <a:solidFill>
                  <a:srgbClr val="002060"/>
                </a:solidFill>
              </a:rPr>
              <a:t> rata-rata </a:t>
            </a:r>
            <a:r>
              <a:rPr lang="en-US" sz="1400" dirty="0" err="1" smtClean="0">
                <a:solidFill>
                  <a:srgbClr val="002060"/>
                </a:solidFill>
              </a:rPr>
              <a:t>dari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i="1" dirty="0" smtClean="0">
                <a:solidFill>
                  <a:srgbClr val="002060"/>
                </a:solidFill>
              </a:rPr>
              <a:t>classifier</a:t>
            </a:r>
            <a:endParaRPr lang="en-US" sz="1400" i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(2) </a:t>
            </a:r>
            <a:r>
              <a:rPr lang="en-US" sz="1400" b="1" dirty="0">
                <a:solidFill>
                  <a:srgbClr val="002060"/>
                </a:solidFill>
              </a:rPr>
              <a:t>𝐹1 </a:t>
            </a:r>
            <a:r>
              <a:rPr lang="en-US" sz="1400" b="1" dirty="0" smtClean="0">
                <a:solidFill>
                  <a:srgbClr val="002060"/>
                </a:solidFill>
              </a:rPr>
              <a:t>score:</a:t>
            </a:r>
          </a:p>
          <a:p>
            <a:pPr marL="338138" indent="-338138">
              <a:buNone/>
            </a:pPr>
            <a:r>
              <a:rPr lang="en-US" sz="1400" dirty="0" smtClean="0">
                <a:solidFill>
                  <a:srgbClr val="002060"/>
                </a:solidFill>
              </a:rPr>
              <a:t>	</a:t>
            </a:r>
            <a:r>
              <a:rPr lang="en-US" sz="1400" dirty="0" err="1" smtClean="0">
                <a:solidFill>
                  <a:srgbClr val="002060"/>
                </a:solidFill>
              </a:rPr>
              <a:t>Harmonik</a:t>
            </a:r>
            <a:r>
              <a:rPr lang="en-US" sz="1400" dirty="0" smtClean="0">
                <a:solidFill>
                  <a:srgbClr val="002060"/>
                </a:solidFill>
              </a:rPr>
              <a:t> rata-rata </a:t>
            </a:r>
            <a:r>
              <a:rPr lang="en-US" sz="1400" dirty="0" err="1" smtClean="0">
                <a:solidFill>
                  <a:srgbClr val="002060"/>
                </a:solidFill>
              </a:rPr>
              <a:t>dari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presisi</a:t>
            </a:r>
            <a:r>
              <a:rPr lang="en-US" sz="1400" dirty="0" smtClean="0">
                <a:solidFill>
                  <a:srgbClr val="002060"/>
                </a:solidFill>
              </a:rPr>
              <a:t>(</a:t>
            </a:r>
            <a:r>
              <a:rPr lang="en-US" sz="1400" i="1" dirty="0" smtClean="0">
                <a:solidFill>
                  <a:srgbClr val="002060"/>
                </a:solidFill>
              </a:rPr>
              <a:t>index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i="1" dirty="0" smtClean="0">
                <a:solidFill>
                  <a:srgbClr val="002060"/>
                </a:solidFill>
              </a:rPr>
              <a:t>of exactness</a:t>
            </a:r>
            <a:r>
              <a:rPr lang="en-US" sz="1400" dirty="0" smtClean="0">
                <a:solidFill>
                  <a:srgbClr val="002060"/>
                </a:solidFill>
              </a:rPr>
              <a:t>)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recall (</a:t>
            </a:r>
            <a:r>
              <a:rPr lang="en-US" sz="1400" i="1" dirty="0" smtClean="0">
                <a:solidFill>
                  <a:srgbClr val="002060"/>
                </a:solidFill>
              </a:rPr>
              <a:t>index </a:t>
            </a:r>
            <a:r>
              <a:rPr lang="en-US" sz="1400" i="1" dirty="0">
                <a:solidFill>
                  <a:srgbClr val="002060"/>
                </a:solidFill>
              </a:rPr>
              <a:t>of </a:t>
            </a:r>
            <a:r>
              <a:rPr lang="en-US" sz="1400" i="1" dirty="0" smtClean="0">
                <a:solidFill>
                  <a:srgbClr val="002060"/>
                </a:solidFill>
              </a:rPr>
              <a:t>completeness</a:t>
            </a:r>
            <a:r>
              <a:rPr lang="en-US" sz="1400" dirty="0" smtClean="0">
                <a:solidFill>
                  <a:srgbClr val="002060"/>
                </a:solidFill>
              </a:rPr>
              <a:t>)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efektivitas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i="1" dirty="0" smtClean="0">
                <a:solidFill>
                  <a:srgbClr val="002060"/>
                </a:solidFill>
              </a:rPr>
              <a:t>classifier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mengidentifikasi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kelas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positif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  <a:endParaRPr lang="en-US" sz="1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2060"/>
                </a:solidFill>
              </a:rPr>
              <a:t>(3) Area Under the Curve (AUC):</a:t>
            </a:r>
          </a:p>
          <a:p>
            <a:pPr marL="338138" indent="-338138">
              <a:buNone/>
            </a:pPr>
            <a:r>
              <a:rPr lang="en-US" sz="1400" dirty="0">
                <a:solidFill>
                  <a:srgbClr val="002060"/>
                </a:solidFill>
              </a:rPr>
              <a:t>	</a:t>
            </a:r>
            <a:r>
              <a:rPr lang="en-US" sz="1400" dirty="0">
                <a:solidFill>
                  <a:srgbClr val="002060"/>
                </a:solidFill>
              </a:rPr>
              <a:t>B</a:t>
            </a:r>
            <a:r>
              <a:rPr lang="en-US" sz="1400" dirty="0" smtClean="0">
                <a:solidFill>
                  <a:srgbClr val="002060"/>
                </a:solidFill>
              </a:rPr>
              <a:t>alanced </a:t>
            </a:r>
            <a:r>
              <a:rPr lang="en-US" sz="1400" dirty="0">
                <a:solidFill>
                  <a:srgbClr val="002060"/>
                </a:solidFill>
              </a:rPr>
              <a:t>accuracy </a:t>
            </a:r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kemampuan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i="1" dirty="0" smtClean="0">
                <a:solidFill>
                  <a:srgbClr val="002060"/>
                </a:solidFill>
              </a:rPr>
              <a:t>classifier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menghindari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i="1" dirty="0" smtClean="0">
                <a:solidFill>
                  <a:srgbClr val="002060"/>
                </a:solidFill>
              </a:rPr>
              <a:t>false </a:t>
            </a:r>
            <a:r>
              <a:rPr lang="en-US" sz="1400" i="1" dirty="0">
                <a:solidFill>
                  <a:srgbClr val="002060"/>
                </a:solidFill>
              </a:rPr>
              <a:t>classification</a:t>
            </a:r>
            <a:endParaRPr lang="en-US" sz="1400" b="1" i="1" dirty="0">
              <a:solidFill>
                <a:srgbClr val="00206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32" y="3951833"/>
            <a:ext cx="4989534" cy="85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598" y="1619221"/>
            <a:ext cx="2959666" cy="49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703" y="2172419"/>
            <a:ext cx="2409561" cy="48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2716961"/>
            <a:ext cx="2128446" cy="48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861" y="3289267"/>
            <a:ext cx="3072401" cy="428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75" y="3815121"/>
            <a:ext cx="2697989" cy="45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83924" y="980407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Metrik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untuk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evaluasi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</a:rPr>
              <a:t>CNN-SMMC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41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162839"/>
            <a:ext cx="8229600" cy="601249"/>
          </a:xfrm>
        </p:spPr>
        <p:txBody>
          <a:bodyPr/>
          <a:lstStyle/>
          <a:p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Analisa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3924" y="980407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Akurasi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pengujian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038" y="1756123"/>
            <a:ext cx="3799562" cy="311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26" y="1756123"/>
            <a:ext cx="32194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0038" y="1436159"/>
            <a:ext cx="4382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</a:rPr>
              <a:t>Akurasi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pengujian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untuk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batch size yang </a:t>
            </a:r>
            <a:r>
              <a:rPr lang="en-US" dirty="0" err="1" smtClean="0">
                <a:solidFill>
                  <a:srgbClr val="002060"/>
                </a:solidFill>
              </a:rPr>
              <a:t>berbeda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109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313151"/>
            <a:ext cx="8229600" cy="551146"/>
          </a:xfrm>
        </p:spPr>
        <p:txBody>
          <a:bodyPr/>
          <a:lstStyle/>
          <a:p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Analisa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3924" y="980407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i="1" dirty="0">
                <a:solidFill>
                  <a:srgbClr val="002060"/>
                </a:solidFill>
              </a:rPr>
              <a:t>Average accuracy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i="1" dirty="0">
                <a:solidFill>
                  <a:srgbClr val="002060"/>
                </a:solidFill>
              </a:rPr>
              <a:t>precision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i="1" dirty="0">
                <a:solidFill>
                  <a:srgbClr val="002060"/>
                </a:solidFill>
              </a:rPr>
              <a:t>recall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i="1" dirty="0">
                <a:solidFill>
                  <a:srgbClr val="002060"/>
                </a:solidFill>
              </a:rPr>
              <a:t>F1 score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i="1" dirty="0" smtClean="0">
                <a:solidFill>
                  <a:srgbClr val="002060"/>
                </a:solidFill>
              </a:rPr>
              <a:t>AUC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untuk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Eksperimen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F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4" y="2758727"/>
            <a:ext cx="6592865" cy="1361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4" y="1377863"/>
            <a:ext cx="6592865" cy="82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83924" y="2352122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i="1" dirty="0">
                <a:solidFill>
                  <a:srgbClr val="002060"/>
                </a:solidFill>
              </a:rPr>
              <a:t>Confusion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i="1" dirty="0">
                <a:solidFill>
                  <a:srgbClr val="002060"/>
                </a:solidFill>
              </a:rPr>
              <a:t>matrix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i="1" dirty="0">
                <a:solidFill>
                  <a:srgbClr val="002060"/>
                </a:solidFill>
              </a:rPr>
              <a:t>recall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i="1" dirty="0" smtClean="0">
                <a:solidFill>
                  <a:srgbClr val="002060"/>
                </a:solidFill>
              </a:rPr>
              <a:t>precision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pada</a:t>
            </a:r>
            <a:r>
              <a:rPr lang="en-US" sz="1400" b="1" dirty="0" smtClean="0">
                <a:solidFill>
                  <a:srgbClr val="002060"/>
                </a:solidFill>
              </a:rPr>
              <a:t> dataset </a:t>
            </a:r>
            <a:r>
              <a:rPr lang="en-US" sz="1400" b="1" dirty="0" err="1" smtClean="0">
                <a:solidFill>
                  <a:srgbClr val="002060"/>
                </a:solidFill>
              </a:rPr>
              <a:t>pengujian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396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263047"/>
            <a:ext cx="8229600" cy="601250"/>
          </a:xfrm>
        </p:spPr>
        <p:txBody>
          <a:bodyPr/>
          <a:lstStyle/>
          <a:p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Analisa</a:t>
            </a:r>
            <a:endParaRPr lang="en-US" sz="20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3924" y="980407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Perbandingan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dengan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algoritma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klasifikasi</a:t>
            </a:r>
            <a:r>
              <a:rPr lang="en-US" sz="1400" b="1" dirty="0" smtClean="0">
                <a:solidFill>
                  <a:srgbClr val="002060"/>
                </a:solidFill>
              </a:rPr>
              <a:t> yang lain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55" y="1780261"/>
            <a:ext cx="5989966" cy="148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7060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Pendahuluan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Metodologi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Hasil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Analisa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6. </a:t>
            </a:r>
            <a:r>
              <a:rPr lang="en-US" b="1" dirty="0" err="1" smtClean="0">
                <a:solidFill>
                  <a:srgbClr val="002060"/>
                </a:solidFill>
              </a:rPr>
              <a:t>Kesimpulan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dan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Penelitian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Lanjutan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357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162839"/>
            <a:ext cx="8229600" cy="701458"/>
          </a:xfrm>
        </p:spPr>
        <p:txBody>
          <a:bodyPr/>
          <a:lstStyle/>
          <a:p>
            <a:r>
              <a:rPr lang="en-US" sz="2000" b="1" dirty="0" err="1" smtClean="0">
                <a:solidFill>
                  <a:srgbClr val="002060"/>
                </a:solidFill>
              </a:rPr>
              <a:t>Kesimpulan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dan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Penelitian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Lanjutan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3924" y="980407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Kesimpulan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2044" y="1465544"/>
            <a:ext cx="8035446" cy="31440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b="1" dirty="0" err="1" smtClean="0">
                <a:solidFill>
                  <a:srgbClr val="002060"/>
                </a:solidFill>
              </a:rPr>
              <a:t>Arsitektur</a:t>
            </a:r>
            <a:r>
              <a:rPr lang="en-US" sz="1400" b="1" dirty="0" smtClean="0">
                <a:solidFill>
                  <a:srgbClr val="002060"/>
                </a:solidFill>
              </a:rPr>
              <a:t> CNN-SMMC yang </a:t>
            </a:r>
            <a:r>
              <a:rPr lang="en-US" sz="1400" b="1" dirty="0" err="1" smtClean="0">
                <a:solidFill>
                  <a:srgbClr val="002060"/>
                </a:solidFill>
              </a:rPr>
              <a:t>baru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telah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diusulkan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didesain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untuk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mengekstrak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pergerakan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kapal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dari</a:t>
            </a:r>
            <a:r>
              <a:rPr lang="en-US" sz="1400" b="1" dirty="0" smtClean="0">
                <a:solidFill>
                  <a:srgbClr val="002060"/>
                </a:solidFill>
              </a:rPr>
              <a:t> data AIS.</a:t>
            </a:r>
          </a:p>
          <a:p>
            <a:pPr marL="0" indent="0">
              <a:buNone/>
            </a:pPr>
            <a:endParaRPr lang="en-US" sz="14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002060"/>
                </a:solidFill>
              </a:rPr>
              <a:t>SMIGL </a:t>
            </a:r>
            <a:r>
              <a:rPr lang="en-US" sz="1400" b="1" dirty="0" err="1" smtClean="0">
                <a:solidFill>
                  <a:srgbClr val="002060"/>
                </a:solidFill>
              </a:rPr>
              <a:t>diusulkan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untuk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mentransformasi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trayektori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pergeraka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kapal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menjadi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gambar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trayektori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supaya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efektif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dalam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klasifikasi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menggunakan</a:t>
            </a:r>
            <a:r>
              <a:rPr lang="en-US" sz="1400" b="1" dirty="0" smtClean="0">
                <a:solidFill>
                  <a:srgbClr val="002060"/>
                </a:solidFill>
              </a:rPr>
              <a:t> CNN.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sz="1400" b="1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dirty="0" err="1" smtClean="0">
                <a:solidFill>
                  <a:srgbClr val="002060"/>
                </a:solidFill>
              </a:rPr>
              <a:t>Algoritma</a:t>
            </a:r>
            <a:r>
              <a:rPr lang="en-US" sz="1400" b="1" dirty="0" smtClean="0">
                <a:solidFill>
                  <a:srgbClr val="002060"/>
                </a:solidFill>
              </a:rPr>
              <a:t> SMIGL </a:t>
            </a:r>
            <a:r>
              <a:rPr lang="en-US" sz="1400" b="1" dirty="0" err="1" smtClean="0">
                <a:solidFill>
                  <a:srgbClr val="002060"/>
                </a:solidFill>
              </a:rPr>
              <a:t>terdiri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dari</a:t>
            </a:r>
            <a:r>
              <a:rPr lang="en-US" sz="1400" b="1" dirty="0" smtClean="0">
                <a:solidFill>
                  <a:srgbClr val="002060"/>
                </a:solidFill>
              </a:rPr>
              <a:t> 4 </a:t>
            </a:r>
            <a:r>
              <a:rPr lang="en-US" sz="1400" b="1" dirty="0" err="1" smtClean="0">
                <a:solidFill>
                  <a:srgbClr val="002060"/>
                </a:solidFill>
              </a:rPr>
              <a:t>tahap</a:t>
            </a:r>
            <a:r>
              <a:rPr lang="en-US" sz="1400" b="1" dirty="0" smtClean="0">
                <a:solidFill>
                  <a:srgbClr val="002060"/>
                </a:solidFill>
              </a:rPr>
              <a:t>: sampling </a:t>
            </a:r>
            <a:r>
              <a:rPr lang="en-US" sz="1400" b="1" dirty="0" err="1" smtClean="0">
                <a:solidFill>
                  <a:srgbClr val="002060"/>
                </a:solidFill>
              </a:rPr>
              <a:t>trayektori</a:t>
            </a:r>
            <a:r>
              <a:rPr lang="en-US" sz="1400" b="1" dirty="0" smtClean="0">
                <a:solidFill>
                  <a:srgbClr val="002060"/>
                </a:solidFill>
              </a:rPr>
              <a:t>, </a:t>
            </a:r>
            <a:r>
              <a:rPr lang="en-US" sz="1400" b="1" dirty="0" err="1" smtClean="0">
                <a:solidFill>
                  <a:srgbClr val="002060"/>
                </a:solidFill>
              </a:rPr>
              <a:t>perhitungan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pusat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jangkauan</a:t>
            </a:r>
            <a:r>
              <a:rPr lang="en-US" sz="1400" b="1" dirty="0" smtClean="0">
                <a:solidFill>
                  <a:srgbClr val="002060"/>
                </a:solidFill>
              </a:rPr>
              <a:t> grid </a:t>
            </a:r>
            <a:r>
              <a:rPr lang="en-US" sz="1400" b="1" dirty="0" err="1" smtClean="0">
                <a:solidFill>
                  <a:srgbClr val="002060"/>
                </a:solidFill>
              </a:rPr>
              <a:t>untuk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tiap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gambar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trayektori</a:t>
            </a:r>
            <a:r>
              <a:rPr lang="en-US" sz="1400" b="1" dirty="0" smtClean="0">
                <a:solidFill>
                  <a:srgbClr val="002060"/>
                </a:solidFill>
              </a:rPr>
              <a:t>, </a:t>
            </a:r>
            <a:r>
              <a:rPr lang="en-US" sz="1400" b="1" dirty="0" err="1" smtClean="0">
                <a:solidFill>
                  <a:srgbClr val="002060"/>
                </a:solidFill>
              </a:rPr>
              <a:t>pengisian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nilai</a:t>
            </a:r>
            <a:r>
              <a:rPr lang="en-US" sz="1400" b="1" dirty="0" smtClean="0">
                <a:solidFill>
                  <a:srgbClr val="002060"/>
                </a:solidFill>
              </a:rPr>
              <a:t> pixel yang </a:t>
            </a:r>
            <a:r>
              <a:rPr lang="en-US" sz="1400" b="1" dirty="0" err="1" smtClean="0">
                <a:solidFill>
                  <a:srgbClr val="002060"/>
                </a:solidFill>
              </a:rPr>
              <a:t>berbeda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kedalam</a:t>
            </a:r>
            <a:r>
              <a:rPr lang="en-US" sz="1400" b="1" dirty="0" smtClean="0">
                <a:solidFill>
                  <a:srgbClr val="002060"/>
                </a:solidFill>
              </a:rPr>
              <a:t> area grid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pembentukan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gambar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beserta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labelnya</a:t>
            </a:r>
            <a:r>
              <a:rPr lang="en-US" sz="1400" b="1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1400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dirty="0" smtClean="0">
                <a:solidFill>
                  <a:srgbClr val="002060"/>
                </a:solidFill>
              </a:rPr>
              <a:t>CNN-SMMC yang </a:t>
            </a:r>
            <a:r>
              <a:rPr lang="en-US" sz="1400" b="1" dirty="0" err="1" smtClean="0">
                <a:solidFill>
                  <a:srgbClr val="002060"/>
                </a:solidFill>
              </a:rPr>
              <a:t>diusulkan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memiliki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kemampuan</a:t>
            </a:r>
            <a:r>
              <a:rPr lang="en-US" sz="1400" b="1" dirty="0" smtClean="0">
                <a:solidFill>
                  <a:srgbClr val="002060"/>
                </a:solidFill>
              </a:rPr>
              <a:t> yang </a:t>
            </a:r>
            <a:r>
              <a:rPr lang="en-US" sz="1400" b="1" dirty="0" err="1" smtClean="0">
                <a:solidFill>
                  <a:srgbClr val="002060"/>
                </a:solidFill>
              </a:rPr>
              <a:t>baik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dalam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memprediksi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pergerakan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kapal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menunjukan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performa</a:t>
            </a:r>
            <a:r>
              <a:rPr lang="en-US" sz="1400" b="1" dirty="0" smtClean="0">
                <a:solidFill>
                  <a:srgbClr val="002060"/>
                </a:solidFill>
              </a:rPr>
              <a:t> yang </a:t>
            </a:r>
            <a:r>
              <a:rPr lang="en-US" sz="1400" b="1" dirty="0" err="1" smtClean="0">
                <a:solidFill>
                  <a:srgbClr val="002060"/>
                </a:solidFill>
              </a:rPr>
              <a:t>lebih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baik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dari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algoritma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klasifikasi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klasik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seperti</a:t>
            </a:r>
            <a:r>
              <a:rPr lang="en-US" sz="1400" b="1" dirty="0" smtClean="0">
                <a:solidFill>
                  <a:srgbClr val="002060"/>
                </a:solidFill>
              </a:rPr>
              <a:t> KNN, SVM </a:t>
            </a:r>
            <a:r>
              <a:rPr lang="en-US" sz="1400" b="1" dirty="0" err="1" smtClean="0">
                <a:solidFill>
                  <a:srgbClr val="002060"/>
                </a:solidFill>
              </a:rPr>
              <a:t>dan</a:t>
            </a:r>
            <a:r>
              <a:rPr lang="en-US" sz="1400" b="1" dirty="0" smtClean="0">
                <a:solidFill>
                  <a:srgbClr val="002060"/>
                </a:solidFill>
              </a:rPr>
              <a:t> DT.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3460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52" y="162839"/>
            <a:ext cx="8229600" cy="701458"/>
          </a:xfrm>
        </p:spPr>
        <p:txBody>
          <a:bodyPr/>
          <a:lstStyle/>
          <a:p>
            <a:r>
              <a:rPr lang="en-US" sz="2000" b="1" dirty="0" err="1" smtClean="0">
                <a:solidFill>
                  <a:srgbClr val="002060"/>
                </a:solidFill>
              </a:rPr>
              <a:t>Kesimpulan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dan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Penelitian</a:t>
            </a: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</a:rPr>
              <a:t>Lanjutan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83924" y="980407"/>
            <a:ext cx="8738338" cy="39745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1400" b="1" dirty="0" err="1" smtClean="0">
                <a:solidFill>
                  <a:srgbClr val="002060"/>
                </a:solidFill>
              </a:rPr>
              <a:t>Penelitian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Lanjutan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2044" y="1515648"/>
            <a:ext cx="8035446" cy="31440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400" b="1" dirty="0" err="1">
                <a:solidFill>
                  <a:srgbClr val="002060"/>
                </a:solidFill>
              </a:rPr>
              <a:t>M</a:t>
            </a:r>
            <a:r>
              <a:rPr lang="en-US" sz="1400" b="1" dirty="0" err="1" smtClean="0">
                <a:solidFill>
                  <a:srgbClr val="002060"/>
                </a:solidFill>
              </a:rPr>
              <a:t>enguji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CNN-SMMC </a:t>
            </a:r>
            <a:r>
              <a:rPr lang="en-US" sz="1400" b="1" dirty="0" err="1">
                <a:solidFill>
                  <a:srgbClr val="002060"/>
                </a:solidFill>
              </a:rPr>
              <a:t>dengan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lebih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banyak</a:t>
            </a:r>
            <a:r>
              <a:rPr lang="en-US" sz="1400" b="1" dirty="0">
                <a:solidFill>
                  <a:srgbClr val="002060"/>
                </a:solidFill>
              </a:rPr>
              <a:t> dataset AIS </a:t>
            </a:r>
            <a:r>
              <a:rPr lang="en-US" sz="1400" b="1" dirty="0" err="1">
                <a:solidFill>
                  <a:srgbClr val="002060"/>
                </a:solidFill>
              </a:rPr>
              <a:t>untuk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memvalidasi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skalabilitas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algoritme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potensinya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menangani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skenario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lalu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lintas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maritim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 smtClean="0">
                <a:solidFill>
                  <a:srgbClr val="002060"/>
                </a:solidFill>
              </a:rPr>
              <a:t>kompleks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dirty="0" err="1" smtClean="0">
                <a:solidFill>
                  <a:srgbClr val="002060"/>
                </a:solidFill>
              </a:rPr>
              <a:t>Memperluas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algoritme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dengan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struktur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jaringan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baru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untuk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mengklasifikasikan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situasi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manuver</a:t>
            </a:r>
            <a:r>
              <a:rPr lang="en-US" sz="1400" b="1" dirty="0">
                <a:solidFill>
                  <a:srgbClr val="002060"/>
                </a:solidFill>
              </a:rPr>
              <a:t> yang </a:t>
            </a:r>
            <a:r>
              <a:rPr lang="en-US" sz="1400" b="1" dirty="0" err="1">
                <a:solidFill>
                  <a:srgbClr val="002060"/>
                </a:solidFill>
              </a:rPr>
              <a:t>berbeda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seperti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situasi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penyeberangan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berhadapan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langsung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menyalip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mengarah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pada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interpretasi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situasi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pertemuan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lebih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efisien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cerdas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14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1400" b="1" dirty="0" err="1" smtClean="0">
                <a:solidFill>
                  <a:srgbClr val="002060"/>
                </a:solidFill>
              </a:rPr>
              <a:t>Mengeksplorasi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metode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augmentasi</a:t>
            </a:r>
            <a:r>
              <a:rPr lang="en-US" sz="1400" b="1" dirty="0">
                <a:solidFill>
                  <a:srgbClr val="002060"/>
                </a:solidFill>
              </a:rPr>
              <a:t> data </a:t>
            </a:r>
            <a:r>
              <a:rPr lang="en-US" sz="1400" b="1" dirty="0" err="1">
                <a:solidFill>
                  <a:srgbClr val="002060"/>
                </a:solidFill>
              </a:rPr>
              <a:t>lainnya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seperti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rotasi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skala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atau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jaringan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Adversarial </a:t>
            </a:r>
            <a:r>
              <a:rPr lang="en-US" sz="1400" dirty="0" err="1">
                <a:solidFill>
                  <a:srgbClr val="002060"/>
                </a:solidFill>
              </a:rPr>
              <a:t>Generatif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bersyarat</a:t>
            </a:r>
            <a:r>
              <a:rPr lang="en-US" sz="1400" dirty="0">
                <a:solidFill>
                  <a:srgbClr val="002060"/>
                </a:solidFill>
              </a:rPr>
              <a:t> (GAN) </a:t>
            </a:r>
            <a:r>
              <a:rPr lang="en-US" sz="1400" dirty="0" err="1">
                <a:solidFill>
                  <a:srgbClr val="002060"/>
                </a:solidFill>
              </a:rPr>
              <a:t>dll</a:t>
            </a:r>
            <a:r>
              <a:rPr lang="en-US" sz="1400" dirty="0">
                <a:solidFill>
                  <a:srgbClr val="002060"/>
                </a:solidFill>
              </a:rPr>
              <a:t>.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meningkatkan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variasi</a:t>
            </a:r>
            <a:r>
              <a:rPr lang="en-US" sz="1400" dirty="0">
                <a:solidFill>
                  <a:srgbClr val="002060"/>
                </a:solidFill>
              </a:rPr>
              <a:t> data </a:t>
            </a:r>
            <a:r>
              <a:rPr lang="en-US" sz="1400" dirty="0" err="1">
                <a:solidFill>
                  <a:srgbClr val="002060"/>
                </a:solidFill>
              </a:rPr>
              <a:t>pelatihan</a:t>
            </a:r>
            <a:r>
              <a:rPr lang="en-US" sz="14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78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4088"/>
          </a:xfrm>
        </p:spPr>
        <p:txBody>
          <a:bodyPr/>
          <a:lstStyle/>
          <a:p>
            <a:r>
              <a:rPr lang="en-US" sz="2800" dirty="0" err="1" smtClean="0"/>
              <a:t>Referensi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081669"/>
          </a:xfrm>
        </p:spPr>
        <p:txBody>
          <a:bodyPr>
            <a:normAutofit/>
          </a:bodyPr>
          <a:lstStyle/>
          <a:p>
            <a:pPr marL="287338" indent="-287338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[1] Chen</a:t>
            </a:r>
            <a:r>
              <a:rPr lang="en-US" sz="1600" dirty="0">
                <a:solidFill>
                  <a:srgbClr val="002060"/>
                </a:solidFill>
              </a:rPr>
              <a:t>, X.; Liu, Y.; </a:t>
            </a:r>
            <a:r>
              <a:rPr lang="en-US" sz="1600" dirty="0" err="1">
                <a:solidFill>
                  <a:srgbClr val="002060"/>
                </a:solidFill>
              </a:rPr>
              <a:t>Achuthan</a:t>
            </a:r>
            <a:r>
              <a:rPr lang="en-US" sz="1600" dirty="0">
                <a:solidFill>
                  <a:srgbClr val="002060"/>
                </a:solidFill>
              </a:rPr>
              <a:t>, K. </a:t>
            </a:r>
            <a:r>
              <a:rPr lang="en-US" sz="1600" b="1" dirty="0">
                <a:solidFill>
                  <a:srgbClr val="002060"/>
                </a:solidFill>
              </a:rPr>
              <a:t>A ship movement classification based on Automatic Identification System (AIS) data </a:t>
            </a:r>
            <a:r>
              <a:rPr lang="en-US" sz="1600" b="1" dirty="0" smtClean="0">
                <a:solidFill>
                  <a:srgbClr val="002060"/>
                </a:solidFill>
              </a:rPr>
              <a:t>using Convolutional </a:t>
            </a:r>
            <a:r>
              <a:rPr lang="en-US" sz="1600" b="1" dirty="0">
                <a:solidFill>
                  <a:srgbClr val="002060"/>
                </a:solidFill>
              </a:rPr>
              <a:t>Neural Network</a:t>
            </a:r>
            <a:r>
              <a:rPr lang="en-US" sz="1600" dirty="0">
                <a:solidFill>
                  <a:srgbClr val="002060"/>
                </a:solidFill>
              </a:rPr>
              <a:t>. Ocean. Eng. </a:t>
            </a:r>
            <a:r>
              <a:rPr lang="en-US" sz="1600" b="1" dirty="0">
                <a:solidFill>
                  <a:srgbClr val="002060"/>
                </a:solidFill>
              </a:rPr>
              <a:t>2020</a:t>
            </a:r>
            <a:r>
              <a:rPr lang="en-US" sz="1600" dirty="0">
                <a:solidFill>
                  <a:srgbClr val="002060"/>
                </a:solidFill>
              </a:rPr>
              <a:t>, 218, </a:t>
            </a:r>
            <a:r>
              <a:rPr lang="en-US" sz="1600" dirty="0" smtClean="0">
                <a:solidFill>
                  <a:srgbClr val="002060"/>
                </a:solidFill>
              </a:rPr>
              <a:t>108182.</a:t>
            </a:r>
          </a:p>
          <a:p>
            <a:pPr marL="287338" indent="-287338">
              <a:buNone/>
            </a:pPr>
            <a:endParaRPr lang="en-US" sz="1600" dirty="0">
              <a:solidFill>
                <a:srgbClr val="002060"/>
              </a:solidFill>
            </a:endParaRPr>
          </a:p>
          <a:p>
            <a:pPr marL="287338" indent="-287338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[2] Yang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T.;Wang</a:t>
            </a:r>
            <a:r>
              <a:rPr lang="en-US" sz="1600" dirty="0">
                <a:solidFill>
                  <a:srgbClr val="002060"/>
                </a:solidFill>
              </a:rPr>
              <a:t>, X.; Liu, Z</a:t>
            </a:r>
            <a:r>
              <a:rPr lang="en-US" sz="1600" dirty="0" smtClean="0">
                <a:solidFill>
                  <a:srgbClr val="002060"/>
                </a:solidFill>
              </a:rPr>
              <a:t>. </a:t>
            </a:r>
            <a:r>
              <a:rPr lang="en-US" sz="1600" b="1" dirty="0" smtClean="0">
                <a:solidFill>
                  <a:srgbClr val="002060"/>
                </a:solidFill>
              </a:rPr>
              <a:t>Ship </a:t>
            </a:r>
            <a:r>
              <a:rPr lang="en-US" sz="1600" b="1" dirty="0">
                <a:solidFill>
                  <a:srgbClr val="002060"/>
                </a:solidFill>
              </a:rPr>
              <a:t>Type Recognition Based on Ship Navigating Trajectory and Convolutional Neural Network</a:t>
            </a:r>
            <a:r>
              <a:rPr lang="en-US" sz="1600" dirty="0">
                <a:solidFill>
                  <a:srgbClr val="002060"/>
                </a:solidFill>
              </a:rPr>
              <a:t>. J. Mar. Sci. Eng. </a:t>
            </a:r>
            <a:r>
              <a:rPr lang="en-US" sz="1600" b="1" dirty="0">
                <a:solidFill>
                  <a:srgbClr val="002060"/>
                </a:solidFill>
              </a:rPr>
              <a:t>2022</a:t>
            </a:r>
            <a:r>
              <a:rPr lang="en-US" sz="1600" dirty="0">
                <a:solidFill>
                  <a:srgbClr val="002060"/>
                </a:solidFill>
              </a:rPr>
              <a:t>, 10, 84.</a:t>
            </a:r>
          </a:p>
          <a:p>
            <a:pPr marL="287338" indent="-287338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87338" indent="-287338">
              <a:buNone/>
            </a:pPr>
            <a:endParaRPr lang="en-US" sz="1600" dirty="0">
              <a:solidFill>
                <a:srgbClr val="002060"/>
              </a:solidFill>
            </a:endParaRPr>
          </a:p>
          <a:p>
            <a:pPr marL="287338" indent="-287338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marL="287338" indent="-287338">
              <a:buNone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7408" y="3409930"/>
            <a:ext cx="75469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Source Code </a:t>
            </a:r>
            <a:r>
              <a:rPr lang="en-US" b="1" dirty="0" err="1"/>
              <a:t>dan</a:t>
            </a:r>
            <a:r>
              <a:rPr lang="en-US" b="1" dirty="0"/>
              <a:t> Dataset</a:t>
            </a:r>
            <a:endParaRPr lang="en-US" dirty="0"/>
          </a:p>
          <a:p>
            <a:r>
              <a:rPr lang="en-US" u="sng" dirty="0">
                <a:hlinkClick r:id="rId2"/>
              </a:rPr>
              <a:t>https://github.com/rechardchen123/Ship_movement_classification_from_AIS</a:t>
            </a:r>
            <a:endParaRPr lang="en-US" dirty="0"/>
          </a:p>
          <a:p>
            <a:r>
              <a:rPr lang="en-US" dirty="0"/>
              <a:t>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29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4517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1. </a:t>
            </a:r>
            <a:r>
              <a:rPr lang="en-US" b="1" dirty="0" err="1" smtClean="0">
                <a:solidFill>
                  <a:srgbClr val="002060"/>
                </a:solidFill>
              </a:rPr>
              <a:t>Pendahuluan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Metodologi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Hasil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Analisa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Kesimpulan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Penelitian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Lanjutan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3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203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Pendahuluan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48" y="836896"/>
            <a:ext cx="8229600" cy="3835312"/>
          </a:xfrm>
        </p:spPr>
        <p:txBody>
          <a:bodyPr>
            <a:normAutofit/>
          </a:bodyPr>
          <a:lstStyle/>
          <a:p>
            <a:r>
              <a:rPr lang="en-US" sz="1400" dirty="0" err="1" smtClean="0">
                <a:solidFill>
                  <a:srgbClr val="002060"/>
                </a:solidFill>
              </a:rPr>
              <a:t>Dengan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penggunaan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perangkat</a:t>
            </a:r>
            <a:r>
              <a:rPr lang="en-US" sz="1400" dirty="0">
                <a:solidFill>
                  <a:srgbClr val="002060"/>
                </a:solidFill>
              </a:rPr>
              <a:t> AIS yang </a:t>
            </a:r>
            <a:r>
              <a:rPr lang="en-US" sz="1400" dirty="0" err="1">
                <a:solidFill>
                  <a:srgbClr val="002060"/>
                </a:solidFill>
              </a:rPr>
              <a:t>lazim</a:t>
            </a:r>
            <a:r>
              <a:rPr lang="en-US" sz="1400" dirty="0">
                <a:solidFill>
                  <a:srgbClr val="002060"/>
                </a:solidFill>
              </a:rPr>
              <a:t> di </a:t>
            </a:r>
            <a:r>
              <a:rPr lang="en-US" sz="1400" dirty="0" err="1" smtClean="0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, data AIS </a:t>
            </a:r>
            <a:r>
              <a:rPr lang="en-US" sz="1400" dirty="0" err="1">
                <a:solidFill>
                  <a:srgbClr val="002060"/>
                </a:solidFill>
              </a:rPr>
              <a:t>mudah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diakses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sampel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besar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analisis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pergerakan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. </a:t>
            </a:r>
            <a:r>
              <a:rPr lang="en-US" sz="1400" b="1" dirty="0" err="1">
                <a:solidFill>
                  <a:srgbClr val="002060"/>
                </a:solidFill>
              </a:rPr>
              <a:t>Namun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sebagian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besar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>
                <a:solidFill>
                  <a:srgbClr val="002060"/>
                </a:solidFill>
              </a:rPr>
              <a:t>data AIS </a:t>
            </a:r>
            <a:r>
              <a:rPr lang="en-US" sz="1400" dirty="0" err="1">
                <a:solidFill>
                  <a:srgbClr val="002060"/>
                </a:solidFill>
              </a:rPr>
              <a:t>mencerminkan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keadaan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navigasi</a:t>
            </a:r>
            <a:r>
              <a:rPr lang="en-US" sz="1400" dirty="0">
                <a:solidFill>
                  <a:srgbClr val="002060"/>
                </a:solidFill>
              </a:rPr>
              <a:t> normal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mengacu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pada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berlayar</a:t>
            </a:r>
            <a:r>
              <a:rPr lang="en-US" sz="1400" dirty="0">
                <a:solidFill>
                  <a:srgbClr val="002060"/>
                </a:solidFill>
              </a:rPr>
              <a:t> di </a:t>
            </a:r>
            <a:r>
              <a:rPr lang="en-US" sz="1400" dirty="0" err="1">
                <a:solidFill>
                  <a:srgbClr val="002060"/>
                </a:solidFill>
              </a:rPr>
              <a:t>sepanjang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rute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ditentukan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tanpa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mengubah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arah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kecepatan</a:t>
            </a:r>
            <a:r>
              <a:rPr lang="en-US" sz="1400" dirty="0">
                <a:solidFill>
                  <a:srgbClr val="002060"/>
                </a:solidFill>
              </a:rPr>
              <a:t>. </a:t>
            </a:r>
            <a:endParaRPr lang="en-US" sz="1400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 smtClean="0">
                <a:solidFill>
                  <a:srgbClr val="002060"/>
                </a:solidFill>
              </a:rPr>
              <a:t>Keadaan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manuver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berarti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bahwa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perlu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mengadopsi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kecepatan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variabel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atau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mengubah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arahnya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menghindari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tabrakan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keadaan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seperti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itu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hanya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sebagian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kecil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dalam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keseluruhan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urutan</a:t>
            </a:r>
            <a:r>
              <a:rPr lang="en-US" sz="1400" dirty="0">
                <a:solidFill>
                  <a:srgbClr val="002060"/>
                </a:solidFill>
              </a:rPr>
              <a:t> AIS (</a:t>
            </a:r>
            <a:r>
              <a:rPr lang="en-US" sz="1400" dirty="0" err="1">
                <a:solidFill>
                  <a:srgbClr val="002060"/>
                </a:solidFill>
              </a:rPr>
              <a:t>Hexeberg</a:t>
            </a:r>
            <a:r>
              <a:rPr lang="en-US" sz="1400" dirty="0">
                <a:solidFill>
                  <a:srgbClr val="002060"/>
                </a:solidFill>
              </a:rPr>
              <a:t> et al., 2017). </a:t>
            </a:r>
            <a:endParaRPr lang="en-US" sz="1400" dirty="0" smtClean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 err="1" smtClean="0">
                <a:solidFill>
                  <a:srgbClr val="002060"/>
                </a:solidFill>
              </a:rPr>
              <a:t>Untuk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mempelajari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penghindaran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tabrakan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langkah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pertama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adalah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membagi</a:t>
            </a:r>
            <a:r>
              <a:rPr lang="en-US" sz="1400" b="1" dirty="0">
                <a:solidFill>
                  <a:srgbClr val="002060"/>
                </a:solidFill>
              </a:rPr>
              <a:t> data AIS </a:t>
            </a:r>
            <a:r>
              <a:rPr lang="en-US" sz="1400" b="1" dirty="0" err="1">
                <a:solidFill>
                  <a:srgbClr val="002060"/>
                </a:solidFill>
              </a:rPr>
              <a:t>masing-masing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kapal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menjadi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tiga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bagian</a:t>
            </a:r>
            <a:r>
              <a:rPr lang="en-US" sz="1400" b="1" dirty="0">
                <a:solidFill>
                  <a:srgbClr val="002060"/>
                </a:solidFill>
              </a:rPr>
              <a:t> (</a:t>
            </a:r>
            <a:r>
              <a:rPr lang="en-US" sz="1400" b="1" dirty="0" err="1">
                <a:solidFill>
                  <a:srgbClr val="002060"/>
                </a:solidFill>
              </a:rPr>
              <a:t>statis</a:t>
            </a:r>
            <a:r>
              <a:rPr lang="en-US" sz="1400" b="1" dirty="0">
                <a:solidFill>
                  <a:srgbClr val="002060"/>
                </a:solidFill>
              </a:rPr>
              <a:t>, </a:t>
            </a:r>
            <a:r>
              <a:rPr lang="en-US" sz="1400" b="1" dirty="0" err="1">
                <a:solidFill>
                  <a:srgbClr val="002060"/>
                </a:solidFill>
              </a:rPr>
              <a:t>navigasi</a:t>
            </a:r>
            <a:r>
              <a:rPr lang="en-US" sz="1400" b="1" dirty="0">
                <a:solidFill>
                  <a:srgbClr val="002060"/>
                </a:solidFill>
              </a:rPr>
              <a:t> normal, </a:t>
            </a:r>
            <a:r>
              <a:rPr lang="en-US" sz="1400" b="1" dirty="0" err="1">
                <a:solidFill>
                  <a:srgbClr val="002060"/>
                </a:solidFill>
              </a:rPr>
              <a:t>dan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manuver</a:t>
            </a:r>
            <a:r>
              <a:rPr lang="en-US" sz="1400" dirty="0">
                <a:solidFill>
                  <a:srgbClr val="002060"/>
                </a:solidFill>
              </a:rPr>
              <a:t>). </a:t>
            </a:r>
            <a:r>
              <a:rPr lang="en-US" sz="1400" dirty="0" err="1">
                <a:solidFill>
                  <a:srgbClr val="002060"/>
                </a:solidFill>
              </a:rPr>
              <a:t>Singkatnya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dirty="0" err="1">
                <a:solidFill>
                  <a:srgbClr val="002060"/>
                </a:solidFill>
              </a:rPr>
              <a:t>membagi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seluruh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urutan</a:t>
            </a:r>
            <a:r>
              <a:rPr lang="en-US" sz="1400" dirty="0">
                <a:solidFill>
                  <a:srgbClr val="002060"/>
                </a:solidFill>
              </a:rPr>
              <a:t> data AIS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setiap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menjadi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tiga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bagian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pergerakan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dianggap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sebagai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masalah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klasifikasi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9086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Pendahuluan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2043" y="864297"/>
            <a:ext cx="8235864" cy="375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err="1" smtClean="0">
                <a:solidFill>
                  <a:srgbClr val="002060"/>
                </a:solidFill>
              </a:rPr>
              <a:t>Kontribusi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makalah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ini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 err="1" smtClean="0">
                <a:solidFill>
                  <a:srgbClr val="002060"/>
                </a:solidFill>
              </a:rPr>
              <a:t>adalah</a:t>
            </a:r>
            <a:r>
              <a:rPr lang="en-US" sz="1400" b="1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pPr lvl="0"/>
            <a:r>
              <a:rPr lang="en-US" sz="1400" b="1" dirty="0" err="1">
                <a:solidFill>
                  <a:srgbClr val="002060"/>
                </a:solidFill>
              </a:rPr>
              <a:t>Metode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visualisasi</a:t>
            </a:r>
            <a:r>
              <a:rPr lang="en-US" sz="1400" b="1" dirty="0">
                <a:solidFill>
                  <a:srgbClr val="002060"/>
                </a:solidFill>
              </a:rPr>
              <a:t> data </a:t>
            </a:r>
            <a:r>
              <a:rPr lang="en-US" sz="1400" b="1" dirty="0" err="1">
                <a:solidFill>
                  <a:srgbClr val="002060"/>
                </a:solidFill>
              </a:rPr>
              <a:t>untuk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mentransfer</a:t>
            </a:r>
            <a:r>
              <a:rPr lang="en-US" sz="1400" b="1" dirty="0">
                <a:solidFill>
                  <a:srgbClr val="002060"/>
                </a:solidFill>
              </a:rPr>
              <a:t> data AIS </a:t>
            </a:r>
            <a:r>
              <a:rPr lang="en-US" sz="1400" b="1" dirty="0" err="1">
                <a:solidFill>
                  <a:srgbClr val="002060"/>
                </a:solidFill>
              </a:rPr>
              <a:t>ke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dalam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gamba</a:t>
            </a:r>
            <a:r>
              <a:rPr lang="en-US" sz="1400" dirty="0" err="1">
                <a:solidFill>
                  <a:srgbClr val="002060"/>
                </a:solidFill>
              </a:rPr>
              <a:t>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berbasis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lintasan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diusulkan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membantu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klasifikasi</a:t>
            </a:r>
            <a:r>
              <a:rPr lang="en-US" sz="1400" dirty="0">
                <a:solidFill>
                  <a:srgbClr val="002060"/>
                </a:solidFill>
              </a:rPr>
              <a:t> data AIS yang </a:t>
            </a:r>
            <a:r>
              <a:rPr lang="en-US" sz="1400" dirty="0" err="1">
                <a:solidFill>
                  <a:srgbClr val="002060"/>
                </a:solidFill>
              </a:rPr>
              <a:t>efektif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lvl="0"/>
            <a:r>
              <a:rPr lang="en-US" sz="1400" b="1" dirty="0" err="1">
                <a:solidFill>
                  <a:srgbClr val="002060"/>
                </a:solidFill>
              </a:rPr>
              <a:t>Algoritma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Pembuatan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Gambar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dan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Pelabelan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Gerakan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Kapal</a:t>
            </a:r>
            <a:r>
              <a:rPr lang="en-US" sz="1400" b="1" dirty="0">
                <a:solidFill>
                  <a:srgbClr val="002060"/>
                </a:solidFill>
              </a:rPr>
              <a:t> (SMIGL</a:t>
            </a:r>
            <a:r>
              <a:rPr lang="en-US" sz="1400" dirty="0">
                <a:solidFill>
                  <a:srgbClr val="002060"/>
                </a:solidFill>
              </a:rPr>
              <a:t>) </a:t>
            </a:r>
            <a:r>
              <a:rPr lang="en-US" sz="1400" dirty="0" err="1">
                <a:solidFill>
                  <a:srgbClr val="002060"/>
                </a:solidFill>
              </a:rPr>
              <a:t>diusulkan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menggunakan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nilai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piksel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mewakili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gerakan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kapal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berbeda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lvl="0"/>
            <a:r>
              <a:rPr lang="en-US" sz="1400" b="1" dirty="0">
                <a:solidFill>
                  <a:srgbClr val="002060"/>
                </a:solidFill>
              </a:rPr>
              <a:t>Model </a:t>
            </a:r>
            <a:r>
              <a:rPr lang="en-US" sz="1400" b="1" dirty="0" err="1">
                <a:solidFill>
                  <a:srgbClr val="002060"/>
                </a:solidFill>
              </a:rPr>
              <a:t>klasifikasi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berbasis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jaringan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saraf</a:t>
            </a:r>
            <a:r>
              <a:rPr lang="en-US" sz="1400" b="1" dirty="0">
                <a:solidFill>
                  <a:srgbClr val="002060"/>
                </a:solidFill>
              </a:rPr>
              <a:t> yang </a:t>
            </a:r>
            <a:r>
              <a:rPr lang="en-US" sz="1400" b="1" dirty="0" err="1">
                <a:solidFill>
                  <a:srgbClr val="002060"/>
                </a:solidFill>
              </a:rPr>
              <a:t>disebut</a:t>
            </a:r>
            <a:r>
              <a:rPr lang="en-US" sz="1400" b="1" dirty="0">
                <a:solidFill>
                  <a:srgbClr val="002060"/>
                </a:solidFill>
              </a:rPr>
              <a:t> CNN-Ship Movement Modes Classification (CNN-SMMC</a:t>
            </a:r>
            <a:r>
              <a:rPr lang="en-US" sz="1400" dirty="0">
                <a:solidFill>
                  <a:srgbClr val="002060"/>
                </a:solidFill>
              </a:rPr>
              <a:t>) </a:t>
            </a:r>
            <a:r>
              <a:rPr lang="en-US" sz="1400" dirty="0" err="1">
                <a:solidFill>
                  <a:srgbClr val="002060"/>
                </a:solidFill>
              </a:rPr>
              <a:t>dirancang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mengklasifikasikan</a:t>
            </a:r>
            <a:r>
              <a:rPr lang="en-US" sz="1400" dirty="0">
                <a:solidFill>
                  <a:srgbClr val="002060"/>
                </a:solidFill>
              </a:rPr>
              <a:t> data AIS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 marL="0" lvl="0" indent="0">
              <a:buNone/>
            </a:pPr>
            <a:endParaRPr lang="en-US" sz="1400" dirty="0">
              <a:solidFill>
                <a:srgbClr val="002060"/>
              </a:solidFill>
            </a:endParaRPr>
          </a:p>
          <a:p>
            <a:pPr lvl="0"/>
            <a:r>
              <a:rPr lang="en-US" sz="1400" dirty="0" err="1">
                <a:solidFill>
                  <a:srgbClr val="002060"/>
                </a:solidFill>
              </a:rPr>
              <a:t>Serangkaian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eksperimen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dirancang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untuk</a:t>
            </a:r>
            <a:r>
              <a:rPr lang="en-US" sz="1400" b="1" dirty="0">
                <a:solidFill>
                  <a:srgbClr val="002060"/>
                </a:solidFill>
              </a:rPr>
              <a:t> </a:t>
            </a:r>
            <a:r>
              <a:rPr lang="en-US" sz="1400" b="1" dirty="0" err="1">
                <a:solidFill>
                  <a:srgbClr val="002060"/>
                </a:solidFill>
              </a:rPr>
              <a:t>menemukan</a:t>
            </a:r>
            <a:r>
              <a:rPr lang="en-US" sz="1400" b="1" dirty="0">
                <a:solidFill>
                  <a:srgbClr val="002060"/>
                </a:solidFill>
              </a:rPr>
              <a:t> parameter yang optimal </a:t>
            </a:r>
            <a:r>
              <a:rPr lang="en-US" sz="1400" dirty="0" err="1">
                <a:solidFill>
                  <a:srgbClr val="002060"/>
                </a:solidFill>
              </a:rPr>
              <a:t>untuk</a:t>
            </a:r>
            <a:r>
              <a:rPr lang="en-US" sz="1400" dirty="0">
                <a:solidFill>
                  <a:srgbClr val="002060"/>
                </a:solidFill>
              </a:rPr>
              <a:t> CNN-SMMC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menunjukkan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algoritma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diusulkan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memiliki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kemampuan</a:t>
            </a:r>
            <a:r>
              <a:rPr lang="en-US" sz="1400" dirty="0">
                <a:solidFill>
                  <a:srgbClr val="002060"/>
                </a:solidFill>
              </a:rPr>
              <a:t> yang </a:t>
            </a:r>
            <a:r>
              <a:rPr lang="en-US" sz="1400" dirty="0" err="1">
                <a:solidFill>
                  <a:srgbClr val="002060"/>
                </a:solidFill>
              </a:rPr>
              <a:t>lebih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baik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daripada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metode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klasik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seperti</a:t>
            </a:r>
            <a:r>
              <a:rPr lang="en-US" sz="1400" dirty="0">
                <a:solidFill>
                  <a:srgbClr val="002060"/>
                </a:solidFill>
              </a:rPr>
              <a:t> K Nearby Neighborhood (KNN), Support Vector Machine (SVM) </a:t>
            </a:r>
            <a:r>
              <a:rPr lang="en-US" sz="1400" dirty="0" err="1">
                <a:solidFill>
                  <a:srgbClr val="002060"/>
                </a:solidFill>
              </a:rPr>
              <a:t>dan</a:t>
            </a:r>
            <a:r>
              <a:rPr lang="en-US" sz="1400" dirty="0">
                <a:solidFill>
                  <a:srgbClr val="002060"/>
                </a:solidFill>
              </a:rPr>
              <a:t> Decision Tree (</a:t>
            </a:r>
            <a:r>
              <a:rPr lang="en-US" sz="1400" dirty="0" smtClean="0">
                <a:solidFill>
                  <a:srgbClr val="002060"/>
                </a:solidFill>
              </a:rPr>
              <a:t>DT).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917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Pendahuluan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836896"/>
            <a:ext cx="5624186" cy="38353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1600" dirty="0" err="1">
                <a:solidFill>
                  <a:srgbClr val="002060"/>
                </a:solidFill>
              </a:rPr>
              <a:t>Saat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ini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berbagai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masalah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klasifikasi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lintasan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terutama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berfokus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pada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transportasi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jalan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raya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karena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perkembangan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pesat</a:t>
            </a:r>
            <a:r>
              <a:rPr lang="en-US" sz="1600" dirty="0">
                <a:solidFill>
                  <a:srgbClr val="002060"/>
                </a:solidFill>
              </a:rPr>
              <a:t> Internet </a:t>
            </a:r>
            <a:r>
              <a:rPr lang="en-US" sz="1600" dirty="0" err="1">
                <a:solidFill>
                  <a:srgbClr val="002060"/>
                </a:solidFill>
              </a:rPr>
              <a:t>seluler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dan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IoTs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(</a:t>
            </a:r>
            <a:r>
              <a:rPr lang="en-US" sz="1600" b="1" dirty="0">
                <a:solidFill>
                  <a:srgbClr val="002060"/>
                </a:solidFill>
              </a:rPr>
              <a:t>Zhang et al., 2019b</a:t>
            </a:r>
            <a:r>
              <a:rPr lang="en-US" sz="1600" dirty="0">
                <a:solidFill>
                  <a:srgbClr val="002060"/>
                </a:solidFill>
              </a:rPr>
              <a:t>), yang </a:t>
            </a:r>
            <a:r>
              <a:rPr lang="en-US" sz="1600" dirty="0" err="1">
                <a:solidFill>
                  <a:srgbClr val="002060"/>
                </a:solidFill>
              </a:rPr>
              <a:t>menghasilkan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sejumlah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besar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spatio</a:t>
            </a:r>
            <a:r>
              <a:rPr lang="en-US" sz="1600" dirty="0">
                <a:solidFill>
                  <a:srgbClr val="002060"/>
                </a:solidFill>
              </a:rPr>
              <a:t>-temporal data </a:t>
            </a:r>
            <a:r>
              <a:rPr lang="en-US" sz="1600" dirty="0" err="1">
                <a:solidFill>
                  <a:srgbClr val="002060"/>
                </a:solidFill>
              </a:rPr>
              <a:t>lintasan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dapat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digunakan</a:t>
            </a:r>
            <a:r>
              <a:rPr lang="en-US" sz="1600" dirty="0">
                <a:solidFill>
                  <a:srgbClr val="002060"/>
                </a:solidFill>
              </a:rPr>
              <a:t> di </a:t>
            </a:r>
            <a:r>
              <a:rPr lang="en-US" sz="1600" dirty="0" err="1">
                <a:solidFill>
                  <a:srgbClr val="002060"/>
                </a:solidFill>
              </a:rPr>
              <a:t>berbagai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bidang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seperti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penelitian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perilaku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perjalanan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manusia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b="1" dirty="0">
                <a:solidFill>
                  <a:srgbClr val="002060"/>
                </a:solidFill>
              </a:rPr>
              <a:t>Wang et al., 2018</a:t>
            </a:r>
            <a:r>
              <a:rPr lang="en-US" sz="1600" dirty="0">
                <a:solidFill>
                  <a:srgbClr val="002060"/>
                </a:solidFill>
              </a:rPr>
              <a:t>), </a:t>
            </a:r>
            <a:r>
              <a:rPr lang="en-US" sz="1600" b="1" dirty="0" err="1">
                <a:solidFill>
                  <a:srgbClr val="002060"/>
                </a:solidFill>
              </a:rPr>
              <a:t>perencanaan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transportasi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dan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manajemen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lalu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lintas</a:t>
            </a:r>
            <a:r>
              <a:rPr lang="en-US" sz="1600" dirty="0">
                <a:solidFill>
                  <a:srgbClr val="002060"/>
                </a:solidFill>
              </a:rPr>
              <a:t> (</a:t>
            </a:r>
            <a:r>
              <a:rPr lang="en-US" sz="1600" b="1" dirty="0" err="1">
                <a:solidFill>
                  <a:srgbClr val="002060"/>
                </a:solidFill>
              </a:rPr>
              <a:t>Biljecki</a:t>
            </a:r>
            <a:r>
              <a:rPr lang="en-US" sz="1600" b="1" dirty="0">
                <a:solidFill>
                  <a:srgbClr val="002060"/>
                </a:solidFill>
              </a:rPr>
              <a:t> et al., 2013; </a:t>
            </a:r>
            <a:r>
              <a:rPr lang="en-US" sz="1600" b="1" dirty="0" err="1">
                <a:solidFill>
                  <a:srgbClr val="002060"/>
                </a:solidFill>
              </a:rPr>
              <a:t>Ke</a:t>
            </a:r>
            <a:r>
              <a:rPr lang="en-US" sz="1600" b="1" dirty="0">
                <a:solidFill>
                  <a:srgbClr val="002060"/>
                </a:solidFill>
              </a:rPr>
              <a:t> et al., 2020</a:t>
            </a:r>
            <a:r>
              <a:rPr lang="en-US" sz="1600" dirty="0">
                <a:solidFill>
                  <a:srgbClr val="002060"/>
                </a:solidFill>
              </a:rPr>
              <a:t>). </a:t>
            </a:r>
            <a:endParaRPr lang="en-US" sz="1600" dirty="0" smtClean="0">
              <a:solidFill>
                <a:srgbClr val="002060"/>
              </a:solidFill>
            </a:endParaRPr>
          </a:p>
          <a:p>
            <a:pPr lvl="0"/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>
                <a:solidFill>
                  <a:srgbClr val="002060"/>
                </a:solidFill>
              </a:rPr>
              <a:t>Langkah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umum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dalam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studi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ini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pertama</a:t>
            </a:r>
            <a:r>
              <a:rPr lang="en-US" sz="1600" dirty="0" smtClean="0">
                <a:solidFill>
                  <a:srgbClr val="002060"/>
                </a:solidFill>
              </a:rPr>
              <a:t>-tama </a:t>
            </a:r>
            <a:r>
              <a:rPr lang="en-US" sz="1600" dirty="0" err="1">
                <a:solidFill>
                  <a:srgbClr val="002060"/>
                </a:solidFill>
              </a:rPr>
              <a:t>mengubah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b="1" dirty="0">
                <a:solidFill>
                  <a:srgbClr val="002060"/>
                </a:solidFill>
              </a:rPr>
              <a:t>data GPS </a:t>
            </a:r>
            <a:r>
              <a:rPr lang="en-US" sz="1600" dirty="0" err="1" smtClean="0">
                <a:solidFill>
                  <a:srgbClr val="002060"/>
                </a:solidFill>
              </a:rPr>
              <a:t>menjadi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gambar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berbasis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lintasan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kemudian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dimasukkan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ke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dalam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jaringan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saraf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dalam</a:t>
            </a:r>
            <a:r>
              <a:rPr lang="en-US" sz="1600" dirty="0">
                <a:solidFill>
                  <a:srgbClr val="002060"/>
                </a:solidFill>
              </a:rPr>
              <a:t>, yang </a:t>
            </a:r>
            <a:r>
              <a:rPr lang="en-US" sz="1600" dirty="0" err="1">
                <a:solidFill>
                  <a:srgbClr val="002060"/>
                </a:solidFill>
              </a:rPr>
              <a:t>memberikan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hasil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klasifikasi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akhir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 err="1" smtClean="0">
                <a:solidFill>
                  <a:srgbClr val="002060"/>
                </a:solidFill>
              </a:rPr>
              <a:t>Metode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klasifikasi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lintasan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pada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transportasi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jalan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berpotensi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digunakan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untuk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klasifikasi</a:t>
            </a:r>
            <a:r>
              <a:rPr lang="en-US" sz="1600" b="1" dirty="0">
                <a:solidFill>
                  <a:srgbClr val="002060"/>
                </a:solidFill>
              </a:rPr>
              <a:t> data AIS. </a:t>
            </a:r>
            <a:r>
              <a:rPr lang="en-US" sz="1600" b="1" dirty="0" err="1">
                <a:solidFill>
                  <a:srgbClr val="002060"/>
                </a:solidFill>
              </a:rPr>
              <a:t>Namun</a:t>
            </a:r>
            <a:r>
              <a:rPr lang="en-US" sz="1600" dirty="0">
                <a:solidFill>
                  <a:srgbClr val="002060"/>
                </a:solidFill>
              </a:rPr>
              <a:t>, </a:t>
            </a:r>
            <a:r>
              <a:rPr lang="en-US" sz="1600" dirty="0" err="1">
                <a:solidFill>
                  <a:srgbClr val="002060"/>
                </a:solidFill>
              </a:rPr>
              <a:t>ada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perbedaan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nyata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antara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jalan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lingkungan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maritim</a:t>
            </a:r>
            <a:r>
              <a:rPr lang="en-US" sz="1600" dirty="0">
                <a:solidFill>
                  <a:srgbClr val="002060"/>
                </a:solidFill>
              </a:rPr>
              <a:t> yang </a:t>
            </a:r>
            <a:r>
              <a:rPr lang="en-US" sz="1600" dirty="0" err="1">
                <a:solidFill>
                  <a:srgbClr val="002060"/>
                </a:solidFill>
              </a:rPr>
              <a:t>membuat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penerapan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langsung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metode</a:t>
            </a:r>
            <a:r>
              <a:rPr lang="en-US" sz="1600" dirty="0">
                <a:solidFill>
                  <a:srgbClr val="002060"/>
                </a:solidFill>
              </a:rPr>
              <a:t> yang </a:t>
            </a:r>
            <a:r>
              <a:rPr lang="en-US" sz="1600" dirty="0" err="1">
                <a:solidFill>
                  <a:srgbClr val="002060"/>
                </a:solidFill>
              </a:rPr>
              <a:t>digunakan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dalam</a:t>
            </a:r>
            <a:r>
              <a:rPr lang="en-US" sz="1600" dirty="0">
                <a:solidFill>
                  <a:srgbClr val="002060"/>
                </a:solidFill>
              </a:rPr>
              <a:t> GPS </a:t>
            </a:r>
            <a:r>
              <a:rPr lang="en-US" sz="1600" dirty="0" err="1">
                <a:solidFill>
                  <a:srgbClr val="002060"/>
                </a:solidFill>
              </a:rPr>
              <a:t>untuk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dirty="0" err="1">
                <a:solidFill>
                  <a:srgbClr val="002060"/>
                </a:solidFill>
              </a:rPr>
              <a:t>aplikasi</a:t>
            </a:r>
            <a:r>
              <a:rPr lang="en-US" sz="1600" dirty="0">
                <a:solidFill>
                  <a:srgbClr val="002060"/>
                </a:solidFill>
              </a:rPr>
              <a:t> AIS </a:t>
            </a:r>
            <a:r>
              <a:rPr lang="en-US" sz="1600" dirty="0" err="1">
                <a:solidFill>
                  <a:srgbClr val="002060"/>
                </a:solidFill>
              </a:rPr>
              <a:t>menjadi</a:t>
            </a:r>
            <a:r>
              <a:rPr lang="en-US" sz="1600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tidak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dirty="0" err="1">
                <a:solidFill>
                  <a:srgbClr val="002060"/>
                </a:solidFill>
              </a:rPr>
              <a:t>layak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912285" y="815826"/>
            <a:ext cx="2960536" cy="368101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18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5;p1"/>
          <p:cNvSpPr txBox="1">
            <a:spLocks/>
          </p:cNvSpPr>
          <p:nvPr/>
        </p:nvSpPr>
        <p:spPr>
          <a:xfrm>
            <a:off x="1372645" y="1415440"/>
            <a:ext cx="7420626" cy="24175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0" rIns="45700" bIns="0" rtlCol="0" anchor="b" anchorCtr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Pendahuluan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rgbClr val="002060"/>
                </a:solidFill>
              </a:rPr>
              <a:t>2. </a:t>
            </a:r>
            <a:r>
              <a:rPr lang="en-US" b="1" dirty="0" err="1" smtClean="0">
                <a:solidFill>
                  <a:srgbClr val="002060"/>
                </a:solidFill>
              </a:rPr>
              <a:t>Metodologi</a:t>
            </a:r>
            <a:endParaRPr lang="en-US" b="1" dirty="0" smtClean="0">
              <a:solidFill>
                <a:srgbClr val="002060"/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3. 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Pelatihan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CNN-SMMC</a:t>
            </a: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Hasil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Analisa</a:t>
            </a: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  <a:buSzPct val="80000"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6.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Kesimpulan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dan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Penelitian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Lanjutan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7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179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Metodologi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4" y="902859"/>
            <a:ext cx="3801650" cy="605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dirty="0" smtClean="0">
                <a:solidFill>
                  <a:srgbClr val="002060"/>
                </a:solidFill>
              </a:rPr>
              <a:t>Proses </a:t>
            </a:r>
            <a:r>
              <a:rPr lang="en-US" sz="1400" dirty="0" err="1" smtClean="0">
                <a:solidFill>
                  <a:srgbClr val="002060"/>
                </a:solidFill>
              </a:rPr>
              <a:t>kerja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metodologi</a:t>
            </a:r>
            <a:r>
              <a:rPr lang="en-US" sz="1400" dirty="0" smtClean="0">
                <a:solidFill>
                  <a:srgbClr val="002060"/>
                </a:solidFill>
              </a:rPr>
              <a:t> yang </a:t>
            </a:r>
            <a:r>
              <a:rPr lang="en-US" sz="1400" dirty="0" err="1" smtClean="0">
                <a:solidFill>
                  <a:srgbClr val="002060"/>
                </a:solidFill>
              </a:rPr>
              <a:t>diusulkan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ditunjukan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pada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gambar</a:t>
            </a:r>
            <a:r>
              <a:rPr lang="en-US" sz="1400" dirty="0" smtClean="0">
                <a:solidFill>
                  <a:srgbClr val="002060"/>
                </a:solidFill>
              </a:rPr>
              <a:t>: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2043" y="1546186"/>
            <a:ext cx="3526077" cy="1823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rgbClr val="002060"/>
                </a:solidFill>
              </a:rPr>
              <a:t>Garis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hitam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merepresentasikan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alur</a:t>
            </a:r>
            <a:r>
              <a:rPr lang="en-US" sz="1600" b="1" dirty="0" smtClean="0">
                <a:solidFill>
                  <a:srgbClr val="002060"/>
                </a:solidFill>
              </a:rPr>
              <a:t> data training </a:t>
            </a:r>
            <a:r>
              <a:rPr lang="en-US" sz="1600" b="1" dirty="0" err="1" smtClean="0">
                <a:solidFill>
                  <a:srgbClr val="002060"/>
                </a:solidFill>
              </a:rPr>
              <a:t>dan</a:t>
            </a:r>
            <a:r>
              <a:rPr lang="en-US" sz="1600" b="1" dirty="0" smtClean="0">
                <a:solidFill>
                  <a:srgbClr val="002060"/>
                </a:solidFill>
              </a:rPr>
              <a:t> testing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err="1" smtClean="0">
                <a:solidFill>
                  <a:srgbClr val="002060"/>
                </a:solidFill>
              </a:rPr>
              <a:t>Garis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merah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menampilkan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</a:rPr>
              <a:t>proses </a:t>
            </a:r>
            <a:r>
              <a:rPr lang="en-US" sz="1600" b="1" dirty="0" err="1" smtClean="0">
                <a:solidFill>
                  <a:srgbClr val="002060"/>
                </a:solidFill>
              </a:rPr>
              <a:t>evaluasi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menggunakan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sisa</a:t>
            </a:r>
            <a:r>
              <a:rPr lang="en-US" sz="1600" dirty="0" smtClean="0">
                <a:solidFill>
                  <a:srgbClr val="002060"/>
                </a:solidFill>
              </a:rPr>
              <a:t> data AIS yang </a:t>
            </a:r>
            <a:r>
              <a:rPr lang="en-US" sz="1600" dirty="0" err="1" smtClean="0">
                <a:solidFill>
                  <a:srgbClr val="002060"/>
                </a:solidFill>
              </a:rPr>
              <a:t>sudah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bersih</a:t>
            </a:r>
            <a:r>
              <a:rPr lang="en-US" sz="1600" dirty="0" smtClean="0">
                <a:solidFill>
                  <a:srgbClr val="002060"/>
                </a:solidFill>
              </a:rPr>
              <a:t>.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1600" dirty="0" err="1" smtClean="0">
                <a:solidFill>
                  <a:srgbClr val="002060"/>
                </a:solidFill>
              </a:rPr>
              <a:t>Garis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kuning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</a:rPr>
              <a:t>menunjukan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</a:rPr>
              <a:t>alur</a:t>
            </a:r>
            <a:r>
              <a:rPr lang="en-US" sz="1600" b="1" dirty="0" smtClean="0">
                <a:solidFill>
                  <a:srgbClr val="002060"/>
                </a:solidFill>
              </a:rPr>
              <a:t> data output.</a:t>
            </a:r>
            <a:endParaRPr lang="en-US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14" y="812041"/>
            <a:ext cx="4817366" cy="391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6992" y="3523013"/>
            <a:ext cx="3989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solidFill>
                  <a:srgbClr val="002060"/>
                </a:solidFill>
                <a:latin typeface="+mj-lt"/>
              </a:rPr>
              <a:t>Data AIS yang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dibutuhkan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terdiri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dari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: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course,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navigational state, time, headings,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speed,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MMSI,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latitude 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and longitude. 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Data yang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diproses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disimpan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rgbClr val="002060"/>
                </a:solidFill>
                <a:latin typeface="+mj-lt"/>
              </a:rPr>
              <a:t> format CSV (Comma-Separated Values).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8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497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3984"/>
          </a:xfrm>
        </p:spPr>
        <p:txBody>
          <a:bodyPr/>
          <a:lstStyle/>
          <a:p>
            <a:r>
              <a:rPr lang="en-US" sz="2800" dirty="0" err="1" smtClean="0"/>
              <a:t>Metodologi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4" y="940436"/>
            <a:ext cx="3526076" cy="126747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</a:rPr>
              <a:t>Ship movement image generation and </a:t>
            </a:r>
            <a:r>
              <a:rPr lang="en-US" sz="1400" b="1" dirty="0" err="1">
                <a:solidFill>
                  <a:srgbClr val="002060"/>
                </a:solidFill>
              </a:rPr>
              <a:t>labelling</a:t>
            </a:r>
            <a:r>
              <a:rPr lang="en-US" sz="1400" b="1" dirty="0">
                <a:solidFill>
                  <a:srgbClr val="002060"/>
                </a:solidFill>
              </a:rPr>
              <a:t> (SMIGL)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2043" y="1724291"/>
            <a:ext cx="3688916" cy="28978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err="1" smtClean="0">
                <a:solidFill>
                  <a:srgbClr val="002060"/>
                </a:solidFill>
              </a:rPr>
              <a:t>Tahapan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SMIGL </a:t>
            </a:r>
            <a:r>
              <a:rPr lang="en-US" sz="1400" dirty="0" err="1" smtClean="0">
                <a:solidFill>
                  <a:srgbClr val="002060"/>
                </a:solidFill>
              </a:rPr>
              <a:t>dijelaskan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sbb</a:t>
            </a:r>
            <a:r>
              <a:rPr lang="en-US" sz="1400" dirty="0" smtClean="0">
                <a:solidFill>
                  <a:srgbClr val="002060"/>
                </a:solidFill>
              </a:rPr>
              <a:t>:</a:t>
            </a: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b="1" dirty="0" err="1" smtClean="0">
                <a:solidFill>
                  <a:srgbClr val="002060"/>
                </a:solidFill>
              </a:rPr>
              <a:t>Tahap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1 </a:t>
            </a:r>
            <a:r>
              <a:rPr lang="en-US" sz="1400" dirty="0" smtClean="0">
                <a:solidFill>
                  <a:srgbClr val="002060"/>
                </a:solidFill>
              </a:rPr>
              <a:t>S</a:t>
            </a:r>
            <a:r>
              <a:rPr lang="en-US" sz="1400" dirty="0" smtClean="0">
                <a:solidFill>
                  <a:srgbClr val="002060"/>
                </a:solidFill>
              </a:rPr>
              <a:t>ampling </a:t>
            </a:r>
            <a:r>
              <a:rPr lang="en-US" sz="1400" dirty="0" err="1" smtClean="0">
                <a:solidFill>
                  <a:srgbClr val="002060"/>
                </a:solidFill>
              </a:rPr>
              <a:t>trayektori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b="1" dirty="0" err="1" smtClean="0">
                <a:solidFill>
                  <a:srgbClr val="002060"/>
                </a:solidFill>
              </a:rPr>
              <a:t>Tahap</a:t>
            </a:r>
            <a:r>
              <a:rPr lang="en-US" sz="1400" b="1" dirty="0" smtClean="0">
                <a:solidFill>
                  <a:srgbClr val="002060"/>
                </a:solidFill>
              </a:rPr>
              <a:t> 2 </a:t>
            </a:r>
            <a:r>
              <a:rPr lang="en-US" sz="1400" dirty="0" err="1" smtClean="0">
                <a:solidFill>
                  <a:srgbClr val="002060"/>
                </a:solidFill>
              </a:rPr>
              <a:t>Perhitungan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pusat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range grid </a:t>
            </a:r>
            <a:r>
              <a:rPr lang="en-US" sz="1400" dirty="0" err="1" smtClean="0">
                <a:solidFill>
                  <a:srgbClr val="002060"/>
                </a:solidFill>
              </a:rPr>
              <a:t>tiap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gambar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trayektori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b="1" dirty="0" err="1" smtClean="0">
                <a:solidFill>
                  <a:srgbClr val="002060"/>
                </a:solidFill>
              </a:rPr>
              <a:t>Tahap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3 </a:t>
            </a:r>
            <a:r>
              <a:rPr lang="en-US" sz="1400" dirty="0" err="1" smtClean="0">
                <a:solidFill>
                  <a:srgbClr val="002060"/>
                </a:solidFill>
              </a:rPr>
              <a:t>Mengisi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nilai</a:t>
            </a:r>
            <a:r>
              <a:rPr lang="en-US" sz="1400" dirty="0" smtClean="0">
                <a:solidFill>
                  <a:srgbClr val="002060"/>
                </a:solidFill>
              </a:rPr>
              <a:t> pixel yang </a:t>
            </a:r>
            <a:r>
              <a:rPr lang="en-US" sz="1400" dirty="0" err="1" smtClean="0">
                <a:solidFill>
                  <a:srgbClr val="002060"/>
                </a:solidFill>
              </a:rPr>
              <a:t>berbeda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kedalam</a:t>
            </a:r>
            <a:r>
              <a:rPr lang="en-US" sz="1400" dirty="0" smtClean="0">
                <a:solidFill>
                  <a:srgbClr val="002060"/>
                </a:solidFill>
              </a:rPr>
              <a:t> area grid.</a:t>
            </a:r>
          </a:p>
          <a:p>
            <a:pPr marL="0" indent="0">
              <a:buNone/>
            </a:pPr>
            <a:endParaRPr lang="en-US" sz="1400" dirty="0" smtClean="0">
              <a:solidFill>
                <a:srgbClr val="002060"/>
              </a:solidFill>
            </a:endParaRPr>
          </a:p>
          <a:p>
            <a:r>
              <a:rPr lang="en-US" sz="1400" b="1" dirty="0" err="1" smtClean="0">
                <a:solidFill>
                  <a:srgbClr val="002060"/>
                </a:solidFill>
              </a:rPr>
              <a:t>Tahap</a:t>
            </a:r>
            <a:r>
              <a:rPr lang="en-US" sz="1400" b="1" dirty="0" smtClean="0">
                <a:solidFill>
                  <a:srgbClr val="002060"/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4 </a:t>
            </a:r>
            <a:r>
              <a:rPr lang="en-US" sz="1400" dirty="0" err="1" smtClean="0">
                <a:solidFill>
                  <a:srgbClr val="002060"/>
                </a:solidFill>
              </a:rPr>
              <a:t>Pembentukan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gambar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trayektori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smtClean="0">
                <a:solidFill>
                  <a:srgbClr val="002060"/>
                </a:solidFill>
              </a:rPr>
              <a:t>2D </a:t>
            </a:r>
            <a:r>
              <a:rPr lang="en-US" sz="1400" dirty="0" err="1" smtClean="0">
                <a:solidFill>
                  <a:srgbClr val="002060"/>
                </a:solidFill>
              </a:rPr>
              <a:t>pergerakan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kapal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dan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pemberian</a:t>
            </a:r>
            <a:r>
              <a:rPr lang="en-US" sz="1400" dirty="0" smtClean="0">
                <a:solidFill>
                  <a:srgbClr val="002060"/>
                </a:solidFill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</a:rPr>
              <a:t>labelnya</a:t>
            </a:r>
            <a:r>
              <a:rPr lang="en-US" sz="1400" dirty="0" smtClean="0">
                <a:solidFill>
                  <a:srgbClr val="002060"/>
                </a:solidFill>
              </a:rPr>
              <a:t>.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372" y="958763"/>
            <a:ext cx="5052427" cy="333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 smtClean="0"/>
              <a:t>9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731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1107</TotalTime>
  <Words>1302</Words>
  <Application>Microsoft Office PowerPoint</Application>
  <PresentationFormat>On-screen Show (16:9)</PresentationFormat>
  <Paragraphs>236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Palatino Linotype</vt:lpstr>
      <vt:lpstr>Libre Franklin</vt:lpstr>
      <vt:lpstr>Calibri</vt:lpstr>
      <vt:lpstr>Courier New</vt:lpstr>
      <vt:lpstr>Century Gothic</vt:lpstr>
      <vt:lpstr>Wingdings</vt:lpstr>
      <vt:lpstr>Executive</vt:lpstr>
      <vt:lpstr>A ship movement classification based on Automatic Identification System (AIS) data using Convolutional Neural Network</vt:lpstr>
      <vt:lpstr>Outline</vt:lpstr>
      <vt:lpstr>PowerPoint Presentation</vt:lpstr>
      <vt:lpstr>Pendahuluan</vt:lpstr>
      <vt:lpstr>Pendahuluan</vt:lpstr>
      <vt:lpstr>Pendahuluan</vt:lpstr>
      <vt:lpstr>PowerPoint Presentation</vt:lpstr>
      <vt:lpstr>Metodologi</vt:lpstr>
      <vt:lpstr>Metodologi</vt:lpstr>
      <vt:lpstr>Metodologi</vt:lpstr>
      <vt:lpstr>Metodologi</vt:lpstr>
      <vt:lpstr>Metodologi</vt:lpstr>
      <vt:lpstr>PowerPoint Presentation</vt:lpstr>
      <vt:lpstr>CNN ship movement modes classification (CNN-SMMC)</vt:lpstr>
      <vt:lpstr>CNN ship movement modes classification (CNN-SMMC)</vt:lpstr>
      <vt:lpstr>CNN ship movement modes classification (CNN-SMMC)</vt:lpstr>
      <vt:lpstr>CNN Ship Movement Modes Classification (CNN-SMMC)</vt:lpstr>
      <vt:lpstr>PowerPoint Presentation</vt:lpstr>
      <vt:lpstr>Pelatihan CNN-SMMC</vt:lpstr>
      <vt:lpstr>Pelatihan CNN-SMMC</vt:lpstr>
      <vt:lpstr>PowerPoint Presentation</vt:lpstr>
      <vt:lpstr>Hasil dan Analisa</vt:lpstr>
      <vt:lpstr>Hasil dan Analisa</vt:lpstr>
      <vt:lpstr>Hasil dan Analisa</vt:lpstr>
      <vt:lpstr>Hasil dan Analisa</vt:lpstr>
      <vt:lpstr>PowerPoint Presentation</vt:lpstr>
      <vt:lpstr>Kesimpulan dan Penelitian Lanjutan</vt:lpstr>
      <vt:lpstr>Kesimpulan dan Penelitian Lanjutan</vt:lpstr>
      <vt:lpstr>Referensi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OPTIMASI MOBILE AD HOC NETWORK PADA SISTEM TACTICAL DATA LINK UNTUK MENDUKUNG NETWORK CENTRIC WARFARE TNI: STUDI METODE PENJADWALAN TDMA YANG EFISIEN </dc:title>
  <dc:creator>APS</dc:creator>
  <cp:lastModifiedBy>APS</cp:lastModifiedBy>
  <cp:revision>80</cp:revision>
  <dcterms:created xsi:type="dcterms:W3CDTF">2006-08-16T00:00:00Z</dcterms:created>
  <dcterms:modified xsi:type="dcterms:W3CDTF">2022-03-15T23:26:54Z</dcterms:modified>
</cp:coreProperties>
</file>