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2" r:id="rId3"/>
    <p:sldId id="258" r:id="rId4"/>
    <p:sldId id="260" r:id="rId5"/>
    <p:sldId id="259" r:id="rId6"/>
    <p:sldId id="257"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9F3B181-DA65-45D5-B7D4-9F52D47C407C}" type="datetimeFigureOut">
              <a:rPr lang="en-US" smtClean="0"/>
              <a:pPr/>
              <a:t>9/27/2023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DB600A6-DF03-4CF0-A5A9-4C5308E9E5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F3B181-DA65-45D5-B7D4-9F52D47C407C}"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600A6-DF03-4CF0-A5A9-4C5308E9E59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F3B181-DA65-45D5-B7D4-9F52D47C407C}"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600A6-DF03-4CF0-A5A9-4C5308E9E591}"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F3B181-DA65-45D5-B7D4-9F52D47C407C}" type="datetimeFigureOut">
              <a:rPr lang="en-US" smtClean="0"/>
              <a:pPr/>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B600A6-DF03-4CF0-A5A9-4C5308E9E59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9F3B181-DA65-45D5-B7D4-9F52D47C407C}"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600A6-DF03-4CF0-A5A9-4C5308E9E591}"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3B181-DA65-45D5-B7D4-9F52D47C407C}"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600A6-DF03-4CF0-A5A9-4C5308E9E5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9F3B181-DA65-45D5-B7D4-9F52D47C407C}"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600A6-DF03-4CF0-A5A9-4C5308E9E59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9F3B181-DA65-45D5-B7D4-9F52D47C407C}" type="datetimeFigureOut">
              <a:rPr lang="en-US" smtClean="0"/>
              <a:pPr/>
              <a:t>9/27/2023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DB600A6-DF03-4CF0-A5A9-4C5308E9E59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9F3B181-DA65-45D5-B7D4-9F52D47C407C}" type="datetimeFigureOut">
              <a:rPr lang="en-US" smtClean="0"/>
              <a:pPr/>
              <a:t>9/27/2023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DB600A6-DF03-4CF0-A5A9-4C5308E9E5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1">
                    <a:lumMod val="50000"/>
                  </a:schemeClr>
                </a:solidFill>
              </a:rPr>
              <a:t>Air Quality Monitoring System</a:t>
            </a:r>
            <a:r>
              <a:rPr lang="en-IN" dirty="0">
                <a:solidFill>
                  <a:schemeClr val="accent1">
                    <a:lumMod val="50000"/>
                  </a:schemeClr>
                </a:solidFill>
              </a:rPr>
              <a:t> using IOT</a:t>
            </a:r>
            <a:endParaRPr lang="en-US" dirty="0">
              <a:solidFill>
                <a:schemeClr val="accent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BB6939-39D6-A679-8C1B-23E18F682B2B}"/>
              </a:ext>
            </a:extLst>
          </p:cNvPr>
          <p:cNvSpPr>
            <a:spLocks noGrp="1"/>
          </p:cNvSpPr>
          <p:nvPr>
            <p:ph idx="1"/>
          </p:nvPr>
        </p:nvSpPr>
        <p:spPr/>
        <p:txBody>
          <a:bodyPr>
            <a:normAutofit fontScale="92500"/>
          </a:bodyPr>
          <a:lstStyle/>
          <a:p>
            <a:r>
              <a:rPr lang="en-IN"/>
              <a:t>In an era where environmental concerns and health considerations take center stage, the quality of the air we breathe has never been more critical. Poor air quality poses a significant threat to our well-being and the environment.</a:t>
            </a:r>
          </a:p>
          <a:p>
            <a:pPr marL="109728" indent="0">
              <a:buNone/>
            </a:pPr>
            <a:endParaRPr lang="en-IN"/>
          </a:p>
          <a:p>
            <a:r>
              <a:rPr lang="en-IN"/>
              <a:t> To address this challenge effectively,We delve into the fascinating world of “Air Quality Monitoring Using ESP-32 and Internet of Things.” This presentation will unveil how the powerful ESP-32 microcontroller, combined with the capabilities of the Internet of Things (IoT), enables us to track and manage air quality.</a:t>
            </a:r>
            <a:endParaRPr lang="en-US"/>
          </a:p>
        </p:txBody>
      </p:sp>
      <p:sp>
        <p:nvSpPr>
          <p:cNvPr id="3" name="Title 2">
            <a:extLst>
              <a:ext uri="{FF2B5EF4-FFF2-40B4-BE49-F238E27FC236}">
                <a16:creationId xmlns:a16="http://schemas.microsoft.com/office/drawing/2014/main" id="{67B698EB-FC08-5585-7DD2-58A3ADBAFE9C}"/>
              </a:ext>
            </a:extLst>
          </p:cNvPr>
          <p:cNvSpPr>
            <a:spLocks noGrp="1"/>
          </p:cNvSpPr>
          <p:nvPr>
            <p:ph type="title"/>
          </p:nvPr>
        </p:nvSpPr>
        <p:spPr/>
        <p:txBody>
          <a:bodyPr/>
          <a:lstStyle/>
          <a:p>
            <a:r>
              <a:rPr lang="en-IN">
                <a:solidFill>
                  <a:schemeClr val="accent1">
                    <a:lumMod val="50000"/>
                  </a:schemeClr>
                </a:solidFill>
              </a:rPr>
              <a:t>Introduction</a:t>
            </a:r>
            <a:r>
              <a:rPr lang="en-IN"/>
              <a:t> </a:t>
            </a:r>
            <a:endParaRPr lang="en-US"/>
          </a:p>
        </p:txBody>
      </p:sp>
    </p:spTree>
    <p:extLst>
      <p:ext uri="{BB962C8B-B14F-4D97-AF65-F5344CB8AC3E}">
        <p14:creationId xmlns:p14="http://schemas.microsoft.com/office/powerpoint/2010/main" val="177693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81328"/>
            <a:ext cx="8229600" cy="4409866"/>
          </a:xfrm>
        </p:spPr>
        <p:txBody>
          <a:bodyPr>
            <a:normAutofit fontScale="85000" lnSpcReduction="10000"/>
          </a:bodyPr>
          <a:lstStyle/>
          <a:p>
            <a:r>
              <a:rPr lang="en-IN" dirty="0"/>
              <a:t>Now, let’s introduce our key player—the ESP-32 microcontroller. This compact and versatile device boasts a wide range of capabilities, making it an ideal choice for IoT applications. It serves as the brains behind our air quality monitoring system, ensuring that data is collected accurately and efficiently.</a:t>
            </a:r>
          </a:p>
          <a:p>
            <a:endParaRPr lang="en-IN" dirty="0"/>
          </a:p>
          <a:p>
            <a:r>
              <a:rPr lang="en-US" dirty="0"/>
              <a:t>The Internet of Things (</a:t>
            </a:r>
            <a:r>
              <a:rPr lang="en-US" dirty="0" err="1"/>
              <a:t>IoT</a:t>
            </a:r>
            <a:r>
              <a:rPr lang="en-US" dirty="0"/>
              <a:t>) describes the network of physical objects—“things”—that are embedded with sensors, software, and other technologies for the purpose of connecting and exchanging data with other devices and systems over the internet. These devices range from ordinary household objects to sophisticated industrial tools.</a:t>
            </a:r>
          </a:p>
          <a:p>
            <a:pPr marL="109728" indent="0">
              <a:buNone/>
            </a:pPr>
            <a:endParaRPr lang="en-US" dirty="0"/>
          </a:p>
          <a:p>
            <a:endParaRPr lang="en-US" dirty="0"/>
          </a:p>
        </p:txBody>
      </p:sp>
      <p:sp>
        <p:nvSpPr>
          <p:cNvPr id="3" name="Title 2"/>
          <p:cNvSpPr>
            <a:spLocks noGrp="1"/>
          </p:cNvSpPr>
          <p:nvPr>
            <p:ph type="title"/>
          </p:nvPr>
        </p:nvSpPr>
        <p:spPr/>
        <p:txBody>
          <a:bodyPr/>
          <a:lstStyle/>
          <a:p>
            <a:r>
              <a:rPr lang="en-US" dirty="0" err="1">
                <a:solidFill>
                  <a:schemeClr val="accent1">
                    <a:lumMod val="50000"/>
                  </a:schemeClr>
                </a:solidFill>
              </a:rPr>
              <a:t>IoT</a:t>
            </a:r>
            <a:endParaRPr lang="en-US"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b="0" i="0">
                <a:effectLst/>
                <a:latin typeface="Söhne"/>
              </a:rPr>
              <a:t>Now, let's introduce our key player—the ESP-32 microcontroller. This compact and versatile device boasts a wide range of capabilities, making it an ideal choice for IoT applications. It serves as the brains behind our air quality monitoring system, ensuring that data is collected accurately and efficiently.</a:t>
            </a:r>
          </a:p>
          <a:p>
            <a:endParaRPr lang="en-IN" dirty="0"/>
          </a:p>
          <a:p>
            <a:r>
              <a:rPr lang="en-US" dirty="0"/>
              <a:t>The ESP32 is a low-cost, low-power system on a chip (</a:t>
            </a:r>
            <a:r>
              <a:rPr lang="en-US" dirty="0" err="1"/>
              <a:t>SoC</a:t>
            </a:r>
            <a:r>
              <a:rPr lang="en-US" dirty="0"/>
              <a:t>) microcontroller with integrated Wi-Fi and dual-mode Bluetooth. It’s designed by </a:t>
            </a:r>
            <a:r>
              <a:rPr lang="en-US" dirty="0" err="1"/>
              <a:t>Espressif</a:t>
            </a:r>
            <a:r>
              <a:rPr lang="en-US" dirty="0"/>
              <a:t> Systems21 and is capable of functioning reliably in industrial environments, with an operating temperature ranging from –40°C to +125°C2.</a:t>
            </a:r>
            <a:endParaRPr lang="en-IN" dirty="0"/>
          </a:p>
          <a:p>
            <a:endParaRPr lang="en-US" dirty="0"/>
          </a:p>
          <a:p>
            <a:r>
              <a:rPr lang="en-US" dirty="0"/>
              <a:t>It’s engineered for mobile devices, wearable electronics, and Internet-of-Things (</a:t>
            </a:r>
            <a:r>
              <a:rPr lang="en-US" dirty="0" err="1"/>
              <a:t>IoT</a:t>
            </a:r>
            <a:r>
              <a:rPr lang="en-US" dirty="0"/>
              <a:t>) applications, achieving ultra-low power consumption with a combination of several types of proprietary software. ESP32 can perform as a complete standalone system or as a slave device to a host MCU, reducing communication stack overhead on the main application processor.</a:t>
            </a:r>
          </a:p>
          <a:p>
            <a:endParaRPr lang="en-US" dirty="0"/>
          </a:p>
        </p:txBody>
      </p:sp>
      <p:sp>
        <p:nvSpPr>
          <p:cNvPr id="3" name="Title 2"/>
          <p:cNvSpPr>
            <a:spLocks noGrp="1"/>
          </p:cNvSpPr>
          <p:nvPr>
            <p:ph type="title"/>
          </p:nvPr>
        </p:nvSpPr>
        <p:spPr/>
        <p:txBody>
          <a:bodyPr/>
          <a:lstStyle/>
          <a:p>
            <a:r>
              <a:rPr lang="en-US" dirty="0">
                <a:solidFill>
                  <a:schemeClr val="accent1">
                    <a:lumMod val="50000"/>
                  </a:schemeClr>
                </a:solidFill>
              </a:rPr>
              <a:t>ESP32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lum/>
          </a:blip>
          <a:stretch>
            <a:fillRect/>
          </a:stretch>
        </p:blipFill>
        <p:spPr bwMode="auto">
          <a:xfrm>
            <a:off x="1752900" y="1065251"/>
            <a:ext cx="6071905" cy="5087974"/>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a:solidFill>
                  <a:schemeClr val="accent1">
                    <a:lumMod val="50000"/>
                  </a:schemeClr>
                </a:solidFill>
              </a:rPr>
              <a:t>ESP32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The MQ135 sensor is a type of air quality gas sensor that is used to detect, measure, and monitor a wide range of gases present in the air like ammonia, alcohol, benzene, smoke, carbon dioxide, etc.</a:t>
            </a:r>
          </a:p>
          <a:p>
            <a:r>
              <a:rPr lang="en-US" sz="2000" dirty="0"/>
              <a:t> It operates at a 5V supply with 150mA consumption. Preheating of 20 seconds is required before the operation, to obtain the accurate output.</a:t>
            </a:r>
          </a:p>
          <a:p>
            <a:endParaRPr lang="en-US" dirty="0"/>
          </a:p>
        </p:txBody>
      </p:sp>
      <p:sp>
        <p:nvSpPr>
          <p:cNvPr id="3" name="Title 2"/>
          <p:cNvSpPr>
            <a:spLocks noGrp="1"/>
          </p:cNvSpPr>
          <p:nvPr>
            <p:ph type="title"/>
          </p:nvPr>
        </p:nvSpPr>
        <p:spPr/>
        <p:txBody>
          <a:bodyPr>
            <a:normAutofit fontScale="90000"/>
          </a:bodyPr>
          <a:lstStyle/>
          <a:p>
            <a:r>
              <a:rPr lang="en-US" dirty="0">
                <a:solidFill>
                  <a:schemeClr val="accent1">
                    <a:lumMod val="50000"/>
                  </a:schemeClr>
                </a:solidFill>
              </a:rPr>
              <a:t>Sensor :</a:t>
            </a:r>
            <a:br>
              <a:rPr lang="en-US" dirty="0">
                <a:solidFill>
                  <a:schemeClr val="accent1">
                    <a:lumMod val="50000"/>
                  </a:schemeClr>
                </a:solidFill>
              </a:rPr>
            </a:br>
            <a:endParaRPr lang="en-US" dirty="0">
              <a:solidFill>
                <a:schemeClr val="accent1">
                  <a:lumMod val="50000"/>
                </a:schemeClr>
              </a:solidFill>
            </a:endParaRPr>
          </a:p>
        </p:txBody>
      </p:sp>
      <p:pic>
        <p:nvPicPr>
          <p:cNvPr id="5" name="Content Placeholder 3" descr="MQ135 Air Quality Gas Sensor Module buy online at Low Price in India ..."/>
          <p:cNvPicPr>
            <a:picLocks/>
          </p:cNvPicPr>
          <p:nvPr/>
        </p:nvPicPr>
        <p:blipFill>
          <a:blip r:embed="rId2"/>
          <a:srcRect/>
          <a:stretch>
            <a:fillRect/>
          </a:stretch>
        </p:blipFill>
        <p:spPr bwMode="auto">
          <a:xfrm>
            <a:off x="5105400" y="3352800"/>
            <a:ext cx="3124200" cy="305493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a:buNone/>
            </a:pPr>
            <a:r>
              <a:rPr lang="en-US" b="1" dirty="0"/>
              <a:t>1. Home Page:</a:t>
            </a:r>
            <a:endParaRPr lang="en-US" dirty="0"/>
          </a:p>
          <a:p>
            <a:pPr lvl="0"/>
            <a:r>
              <a:rPr lang="en-US" dirty="0"/>
              <a:t>A dynamic map showing air quality data from various locations.</a:t>
            </a:r>
          </a:p>
          <a:p>
            <a:pPr lvl="0"/>
            <a:r>
              <a:rPr lang="en-US" dirty="0"/>
              <a:t>Users can zoom in/out and click on specific locations to get more detailed data.</a:t>
            </a:r>
          </a:p>
          <a:p>
            <a:pPr lvl="0"/>
            <a:r>
              <a:rPr lang="en-US" dirty="0"/>
              <a:t>A search bar for users to find specific locations.</a:t>
            </a:r>
          </a:p>
          <a:p>
            <a:pPr lvl="0"/>
            <a:r>
              <a:rPr lang="en-US" dirty="0"/>
              <a:t>Real-time air quality index (AQI) displayed prominently.</a:t>
            </a:r>
          </a:p>
          <a:p>
            <a:pPr>
              <a:buNone/>
            </a:pPr>
            <a:r>
              <a:rPr lang="en-US" b="1" dirty="0"/>
              <a:t>2. Location-specific Page:</a:t>
            </a:r>
            <a:endParaRPr lang="en-US" dirty="0"/>
          </a:p>
          <a:p>
            <a:pPr lvl="0"/>
            <a:r>
              <a:rPr lang="en-US" dirty="0"/>
              <a:t>Detailed air quality data for the selected location, including levels of different pollutants (PM2.5, PM10, NO2, SO2, CO, O3).</a:t>
            </a:r>
          </a:p>
          <a:p>
            <a:pPr lvl="0"/>
            <a:r>
              <a:rPr lang="en-US" dirty="0"/>
              <a:t>Historical data and trends over time.</a:t>
            </a:r>
          </a:p>
          <a:p>
            <a:pPr lvl="0"/>
            <a:r>
              <a:rPr lang="en-US" dirty="0"/>
              <a:t>Health advisories based on current air quality.</a:t>
            </a:r>
          </a:p>
          <a:p>
            <a:pPr>
              <a:buNone/>
            </a:pPr>
            <a:r>
              <a:rPr lang="en-US" b="1" dirty="0"/>
              <a:t>3. Data Page:</a:t>
            </a:r>
            <a:endParaRPr lang="en-US" dirty="0"/>
          </a:p>
          <a:p>
            <a:pPr lvl="0"/>
            <a:r>
              <a:rPr lang="en-US" dirty="0"/>
              <a:t>Allows users to download raw data for their own analysis.</a:t>
            </a:r>
          </a:p>
          <a:p>
            <a:pPr lvl="0"/>
            <a:r>
              <a:rPr lang="en-US" dirty="0"/>
              <a:t>Provides APIs for developers to access and use the data.</a:t>
            </a:r>
          </a:p>
          <a:p>
            <a:pPr>
              <a:buNone/>
            </a:pPr>
            <a:r>
              <a:rPr lang="en-US" b="1" dirty="0"/>
              <a:t>4. About Page:</a:t>
            </a:r>
            <a:endParaRPr lang="en-US" dirty="0"/>
          </a:p>
          <a:p>
            <a:pPr lvl="0"/>
            <a:r>
              <a:rPr lang="en-US" dirty="0"/>
              <a:t>Information about the platform, data sources, how the AQI is calculated, etc.</a:t>
            </a:r>
          </a:p>
          <a:p>
            <a:pPr>
              <a:buNone/>
            </a:pPr>
            <a:r>
              <a:rPr lang="en-US" b="1" dirty="0"/>
              <a:t>5. User Account:</a:t>
            </a:r>
            <a:endParaRPr lang="en-US" dirty="0"/>
          </a:p>
          <a:p>
            <a:pPr lvl="0"/>
            <a:r>
              <a:rPr lang="en-US" dirty="0"/>
              <a:t>Users can create an account to save their favorite locations and set up notifications for AQI changes.</a:t>
            </a:r>
          </a:p>
          <a:p>
            <a:r>
              <a:rPr lang="en-US" dirty="0"/>
              <a:t>Remember, this is just a basic design. Depending on your specific needs and resources, you might want to add more features or details. For example, you could add a feature that predicts future air quality based on historical data and weather forecasts. Or you could provide more detailed health advisories, like recommending when to wear masks or when it’s safe to exercise outdoors. You could also consider making the platform mobile-friendly or developing a mobile app version.</a:t>
            </a:r>
          </a:p>
        </p:txBody>
      </p:sp>
      <p:sp>
        <p:nvSpPr>
          <p:cNvPr id="3" name="Title 2"/>
          <p:cNvSpPr>
            <a:spLocks noGrp="1"/>
          </p:cNvSpPr>
          <p:nvPr>
            <p:ph type="title"/>
          </p:nvPr>
        </p:nvSpPr>
        <p:spPr/>
        <p:txBody>
          <a:bodyPr/>
          <a:lstStyle/>
          <a:p>
            <a:r>
              <a:rPr lang="en-US" dirty="0">
                <a:solidFill>
                  <a:schemeClr val="accent1">
                    <a:lumMod val="50000"/>
                  </a:schemeClr>
                </a:solidFill>
              </a:rPr>
              <a:t>Project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A0305E-BDA8-D8E3-4753-E6E202BD0ED4}"/>
              </a:ext>
            </a:extLst>
          </p:cNvPr>
          <p:cNvSpPr>
            <a:spLocks noGrp="1"/>
          </p:cNvSpPr>
          <p:nvPr>
            <p:ph idx="1"/>
          </p:nvPr>
        </p:nvSpPr>
        <p:spPr/>
        <p:txBody>
          <a:bodyPr>
            <a:normAutofit fontScale="85000" lnSpcReduction="20000"/>
          </a:bodyPr>
          <a:lstStyle/>
          <a:p>
            <a:r>
              <a:rPr lang="en-IN"/>
              <a:t>Preservation of Ecosystems: Monitoring air quality aids in identifying pollutants that harm ecosystems, including forests, bodies of water, and wildlife. Protecting air quality supports the preservation of diverse habitats.</a:t>
            </a:r>
          </a:p>
          <a:p>
            <a:endParaRPr lang="en-IN"/>
          </a:p>
          <a:p>
            <a:r>
              <a:rPr lang="en-IN"/>
              <a:t>Improved Respiratory Health: Monitoring air quality helps identify harmful pollutants such as PM2.5, PM10, and VOCs, which can lead to respiratory issues. By avoiding exposure to high levels of these pollutants, individuals can protect their lung health.</a:t>
            </a:r>
          </a:p>
          <a:p>
            <a:endParaRPr lang="en-IN"/>
          </a:p>
          <a:p>
            <a:r>
              <a:rPr lang="en-IN"/>
              <a:t>Scientific Advancements: Continuous air quality monitoring contributes to scientific research on pollution patterns, health impacts, and the development of effective pollution control strategies.</a:t>
            </a:r>
            <a:endParaRPr lang="en-US"/>
          </a:p>
        </p:txBody>
      </p:sp>
      <p:sp>
        <p:nvSpPr>
          <p:cNvPr id="3" name="Title 2">
            <a:extLst>
              <a:ext uri="{FF2B5EF4-FFF2-40B4-BE49-F238E27FC236}">
                <a16:creationId xmlns:a16="http://schemas.microsoft.com/office/drawing/2014/main" id="{D288A483-1306-73A0-AB85-D9F8CAA8DA19}"/>
              </a:ext>
            </a:extLst>
          </p:cNvPr>
          <p:cNvSpPr>
            <a:spLocks noGrp="1"/>
          </p:cNvSpPr>
          <p:nvPr>
            <p:ph type="title"/>
          </p:nvPr>
        </p:nvSpPr>
        <p:spPr/>
        <p:txBody>
          <a:bodyPr/>
          <a:lstStyle/>
          <a:p>
            <a:r>
              <a:rPr lang="en-IN">
                <a:solidFill>
                  <a:schemeClr val="accent1">
                    <a:lumMod val="50000"/>
                  </a:schemeClr>
                </a:solidFill>
              </a:rPr>
              <a:t>Benefits of Air Quality Monitoring</a:t>
            </a:r>
            <a:endParaRPr lang="en-US">
              <a:solidFill>
                <a:schemeClr val="accent1">
                  <a:lumMod val="50000"/>
                </a:schemeClr>
              </a:solidFill>
            </a:endParaRPr>
          </a:p>
        </p:txBody>
      </p:sp>
    </p:spTree>
    <p:extLst>
      <p:ext uri="{BB962C8B-B14F-4D97-AF65-F5344CB8AC3E}">
        <p14:creationId xmlns:p14="http://schemas.microsoft.com/office/powerpoint/2010/main" val="1500567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TotalTime>
  <Words>382</Words>
  <Application>Microsoft Office PowerPoint</Application>
  <PresentationFormat>On-screen Show (4:3)</PresentationFormat>
  <Paragraphs>32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Air Quality Monitoring System using IOT</vt:lpstr>
      <vt:lpstr>Introduction </vt:lpstr>
      <vt:lpstr>IoT</vt:lpstr>
      <vt:lpstr>ESP32</vt:lpstr>
      <vt:lpstr>ESP32</vt:lpstr>
      <vt:lpstr>Sensor : </vt:lpstr>
      <vt:lpstr>Project Model</vt:lpstr>
      <vt:lpstr>Benefits of Air Quality Monitoring</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 System</dc:title>
  <dc:creator>HP</dc:creator>
  <cp:lastModifiedBy>Guest User</cp:lastModifiedBy>
  <cp:revision>4</cp:revision>
  <dcterms:created xsi:type="dcterms:W3CDTF">2023-09-27T07:57:09Z</dcterms:created>
  <dcterms:modified xsi:type="dcterms:W3CDTF">2023-09-27T13:10:55Z</dcterms:modified>
</cp:coreProperties>
</file>