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Roboto Slab" pitchFamily="2" charset="0"/>
      <p:regular r:id="rId23"/>
      <p:bold r:id="rId24"/>
    </p:embeddedFont>
    <p:embeddedFont>
      <p:font typeface="Source Sans Pro" panose="020B0503030403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3CC5A2-A36E-417A-8F64-9F519CB0AB2F}">
  <a:tblStyle styleId="{EC3CC5A2-A36E-417A-8F64-9F519CB0AB2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1af4cc7c27_0_130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1af4cc7c27_0_1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3dbc2f531_1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f3dbc2f53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f3dbc2f531_1_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f3dbc2f531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1af4cc7c27_0_137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1af4cc7c27_0_1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219a17d677_0_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219a17d67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219a17d67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219a17d67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239f98f80a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239f98f8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1af4cc7c27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1af4cc7c27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21dc4cfa44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21dc4cfa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2471a6edb4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2471a6ed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1af4cc7c27_0_3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1af4cc7c2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sz="1000">
                <a:solidFill>
                  <a:schemeClr val="dk1"/>
                </a:solidFill>
              </a:rPr>
              <a:t>In machine learning, image classification is a process to analyze the extracted image features and organize them into categories by using neural networks.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sz="1000">
                <a:solidFill>
                  <a:schemeClr val="dk1"/>
                </a:solidFill>
              </a:rPr>
              <a:t>In machine learning, image classification is a process to analyze the extracted image features and organize them into categories by using neural networks.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1adafa517f_0_1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1adafa517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400">
                <a:solidFill>
                  <a:schemeClr val="dk1"/>
                </a:solidFill>
                <a:latin typeface="Source Sans Pro"/>
                <a:ea typeface="Source Sans Pro"/>
                <a:cs typeface="Source Sans Pro"/>
                <a:sym typeface="Source Sans Pro"/>
              </a:rPr>
              <a:t>An example of CNN architecture. It contains convolutional, pooling and fully- connected layers for regression. The yellow square is to show the example filter (a.k.a. convolutional kernel or K). The values from the output node represent the classified physical objects, such as deer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1adafa517f_0_3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1adafa517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5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rPr>
              <a:t>However, model overfitting and poor performance are common problems in applying neural network techniques because some of the high frequency features may not be useful in classification</a:t>
            </a: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r>
              <a:rPr lang="en">
                <a:solidFill>
                  <a:schemeClr val="dk1"/>
                </a:solidFill>
              </a:rPr>
              <a:t>		 	 	 		</a:t>
            </a:r>
            <a:endParaRPr>
              <a:solidFill>
                <a:schemeClr val="dk1"/>
              </a:solidFill>
            </a:endParaRPr>
          </a:p>
          <a:p>
            <a:pPr marL="0" lvl="0" indent="0" algn="l" rtl="0">
              <a:spcBef>
                <a:spcPts val="0"/>
              </a:spcBef>
              <a:spcAft>
                <a:spcPts val="0"/>
              </a:spcAft>
              <a:buNone/>
            </a:pPr>
            <a:r>
              <a:rPr lang="en">
                <a:solidFill>
                  <a:schemeClr val="dk1"/>
                </a:solidFill>
              </a:rPr>
              <a:t>			</a:t>
            </a:r>
            <a:endParaRPr>
              <a:solidFill>
                <a:schemeClr val="dk1"/>
              </a:solidFill>
            </a:endParaRPr>
          </a:p>
          <a:p>
            <a:pPr marL="0" lvl="0" indent="0" algn="l" rtl="0">
              <a:spcBef>
                <a:spcPts val="0"/>
              </a:spcBef>
              <a:spcAft>
                <a:spcPts val="0"/>
              </a:spcAft>
              <a:buNone/>
            </a:pPr>
            <a:r>
              <a:rPr lang="en">
                <a:solidFill>
                  <a:schemeClr val="dk1"/>
                </a:solidFill>
              </a:rPr>
              <a:t>				</a:t>
            </a:r>
            <a:endParaRPr>
              <a:solidFill>
                <a:schemeClr val="dk1"/>
              </a:solidFill>
            </a:endParaRPr>
          </a:p>
          <a:p>
            <a:pPr marL="0" lvl="0" indent="0" algn="l" rtl="0">
              <a:spcBef>
                <a:spcPts val="0"/>
              </a:spcBef>
              <a:spcAft>
                <a:spcPts val="0"/>
              </a:spcAft>
              <a:buNone/>
            </a:pPr>
            <a:r>
              <a:rPr lang="en">
                <a:solidFill>
                  <a:schemeClr val="dk1"/>
                </a:solidFill>
              </a:rPr>
              <a:t>					</a:t>
            </a:r>
            <a:endParaRPr>
              <a:solidFill>
                <a:schemeClr val="dk1"/>
              </a:solidFill>
            </a:endParaRPr>
          </a:p>
          <a:p>
            <a:pPr marL="0" lvl="0" indent="0" algn="l" rtl="0">
              <a:lnSpc>
                <a:spcPct val="115000"/>
              </a:lnSpc>
              <a:spcBef>
                <a:spcPts val="1200"/>
              </a:spcBef>
              <a:spcAft>
                <a:spcPts val="1200"/>
              </a:spcAft>
              <a:buNone/>
            </a:pPr>
            <a:r>
              <a:rPr lang="en" sz="1000">
                <a:solidFill>
                  <a:schemeClr val="dk1"/>
                </a:solidFill>
              </a:rPr>
              <a:t>(1) flip horizontally or vertically; (2) rotate at some degrees; (3) scale outward or inward; (4) crop randomly; (5) translate; (6) add Gaussian noises to prevent overfitting and enhance the learning capability.</a:t>
            </a:r>
            <a:endParaRPr sz="10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af4cc7c27_0_1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af4cc7c2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solidFill>
                  <a:srgbClr val="333333"/>
                </a:solidFill>
                <a:highlight>
                  <a:srgbClr val="F8F8F8"/>
                </a:highlight>
              </a:rPr>
              <a:t>The objective is </a:t>
            </a:r>
            <a:r>
              <a:rPr lang="en" sz="1350" b="1">
                <a:solidFill>
                  <a:srgbClr val="333333"/>
                </a:solidFill>
                <a:highlight>
                  <a:srgbClr val="F8F8F8"/>
                </a:highlight>
              </a:rPr>
              <a:t>to reduce the importance of neurons</a:t>
            </a:r>
            <a:r>
              <a:rPr lang="en" sz="1350">
                <a:solidFill>
                  <a:srgbClr val="333333"/>
                </a:solidFill>
                <a:highlight>
                  <a:srgbClr val="F8F8F8"/>
                </a:highlight>
              </a:rPr>
              <a:t> by randomly switching some neurons off on the training stage.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23f49a5b5b_0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23f49a5b5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457200" y="4055343"/>
            <a:ext cx="8229600" cy="3687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60" name="Google Shape;60;p9"/>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2.jp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notesSlide" Target="../notesSlides/notesSlide14.xml"/><Relationship Id="rId16"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mailto:shanqingg@smu.edu"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scholar.smu.edu/cgi/viewcontent.cgi?article=1091&amp;context=datasciencereview" TargetMode="External"/><Relationship Id="rId5" Type="http://schemas.openxmlformats.org/officeDocument/2006/relationships/hyperlink" Target="mailto:rslater@smu.edu" TargetMode="External"/><Relationship Id="rId4" Type="http://schemas.openxmlformats.org/officeDocument/2006/relationships/hyperlink" Target="mailto:mpednekar@smu.edu"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quantdare.com/mitigating-overfitting-neural-networks/"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hyperlink" Target="https://ai.googleblog.com/2018/06/realtime-tsne-visualizations-with.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analyticsindiamag.com/regularization-in-machine-learning-a-detailed-guide/"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2764200" y="790550"/>
            <a:ext cx="6379800" cy="188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t>Improve Image Classification Using Data Augmentation &amp; Neural Network</a:t>
            </a:r>
            <a:endParaRPr sz="3200"/>
          </a:p>
        </p:txBody>
      </p:sp>
      <p:sp>
        <p:nvSpPr>
          <p:cNvPr id="71" name="Google Shape;71;p12"/>
          <p:cNvSpPr txBox="1">
            <a:spLocks noGrp="1"/>
          </p:cNvSpPr>
          <p:nvPr>
            <p:ph type="body" idx="4294967295"/>
          </p:nvPr>
        </p:nvSpPr>
        <p:spPr>
          <a:xfrm>
            <a:off x="128300" y="3685725"/>
            <a:ext cx="4109400" cy="1387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700" b="1">
                <a:solidFill>
                  <a:schemeClr val="accent1"/>
                </a:solidFill>
                <a:latin typeface="Roboto Slab"/>
                <a:ea typeface="Roboto Slab"/>
                <a:cs typeface="Roboto Slab"/>
                <a:sym typeface="Roboto Slab"/>
              </a:rPr>
              <a:t>CSI 6160 Machine Learning</a:t>
            </a:r>
            <a:endParaRPr sz="1700" b="1">
              <a:solidFill>
                <a:schemeClr val="accent1"/>
              </a:solidFill>
              <a:latin typeface="Roboto Slab"/>
              <a:ea typeface="Roboto Slab"/>
              <a:cs typeface="Roboto Slab"/>
              <a:sym typeface="Roboto Slab"/>
            </a:endParaRPr>
          </a:p>
          <a:p>
            <a:pPr marL="0" lvl="0" indent="0" algn="l" rtl="0">
              <a:lnSpc>
                <a:spcPct val="100000"/>
              </a:lnSpc>
              <a:spcBef>
                <a:spcPts val="0"/>
              </a:spcBef>
              <a:spcAft>
                <a:spcPts val="0"/>
              </a:spcAft>
              <a:buNone/>
            </a:pPr>
            <a:r>
              <a:rPr lang="en" sz="1700" b="1">
                <a:solidFill>
                  <a:schemeClr val="accent1"/>
                </a:solidFill>
                <a:latin typeface="Roboto Slab"/>
                <a:ea typeface="Roboto Slab"/>
                <a:cs typeface="Roboto Slab"/>
                <a:sym typeface="Roboto Slab"/>
              </a:rPr>
              <a:t>Group -5</a:t>
            </a:r>
            <a:endParaRPr sz="1700" b="1">
              <a:solidFill>
                <a:schemeClr val="accent1"/>
              </a:solidFill>
              <a:latin typeface="Roboto Slab"/>
              <a:ea typeface="Roboto Slab"/>
              <a:cs typeface="Roboto Slab"/>
              <a:sym typeface="Roboto Slab"/>
            </a:endParaRPr>
          </a:p>
          <a:p>
            <a:pPr marL="0" lvl="0" indent="0" algn="l" rtl="0">
              <a:lnSpc>
                <a:spcPct val="100000"/>
              </a:lnSpc>
              <a:spcBef>
                <a:spcPts val="0"/>
              </a:spcBef>
              <a:spcAft>
                <a:spcPts val="0"/>
              </a:spcAft>
              <a:buNone/>
            </a:pPr>
            <a:r>
              <a:rPr lang="en" sz="1700" b="1">
                <a:solidFill>
                  <a:schemeClr val="accent1"/>
                </a:solidFill>
                <a:latin typeface="Roboto Slab"/>
                <a:ea typeface="Roboto Slab"/>
                <a:cs typeface="Roboto Slab"/>
                <a:sym typeface="Roboto Slab"/>
              </a:rPr>
              <a:t>Riya Singh</a:t>
            </a:r>
            <a:endParaRPr sz="1700" b="1">
              <a:solidFill>
                <a:schemeClr val="accent1"/>
              </a:solidFill>
              <a:latin typeface="Roboto Slab"/>
              <a:ea typeface="Roboto Slab"/>
              <a:cs typeface="Roboto Slab"/>
              <a:sym typeface="Roboto Slab"/>
            </a:endParaRPr>
          </a:p>
          <a:p>
            <a:pPr marL="0" lvl="0" indent="0" algn="l" rtl="0">
              <a:lnSpc>
                <a:spcPct val="100000"/>
              </a:lnSpc>
              <a:spcBef>
                <a:spcPts val="0"/>
              </a:spcBef>
              <a:spcAft>
                <a:spcPts val="0"/>
              </a:spcAft>
              <a:buNone/>
            </a:pPr>
            <a:r>
              <a:rPr lang="en" sz="1700" b="1">
                <a:solidFill>
                  <a:schemeClr val="accent1"/>
                </a:solidFill>
                <a:latin typeface="Roboto Slab"/>
                <a:ea typeface="Roboto Slab"/>
                <a:cs typeface="Roboto Slab"/>
                <a:sym typeface="Roboto Slab"/>
              </a:rPr>
              <a:t>Charmi Shah</a:t>
            </a:r>
            <a:endParaRPr sz="1700" b="1">
              <a:solidFill>
                <a:schemeClr val="accent1"/>
              </a:solidFill>
              <a:latin typeface="Roboto Slab"/>
              <a:ea typeface="Roboto Slab"/>
              <a:cs typeface="Roboto Slab"/>
              <a:sym typeface="Roboto Slab"/>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677900" y="11119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Model for Image Classification</a:t>
            </a:r>
            <a:endParaRPr/>
          </a:p>
        </p:txBody>
      </p:sp>
      <p:sp>
        <p:nvSpPr>
          <p:cNvPr id="137" name="Google Shape;137;p21"/>
          <p:cNvSpPr txBox="1">
            <a:spLocks noGrp="1"/>
          </p:cNvSpPr>
          <p:nvPr>
            <p:ph type="body" idx="1"/>
          </p:nvPr>
        </p:nvSpPr>
        <p:spPr>
          <a:xfrm>
            <a:off x="-244475" y="813800"/>
            <a:ext cx="2747100" cy="3725700"/>
          </a:xfrm>
          <a:prstGeom prst="rect">
            <a:avLst/>
          </a:prstGeom>
        </p:spPr>
        <p:txBody>
          <a:bodyPr spcFirstLastPara="1" wrap="square" lIns="91425" tIns="91425" rIns="91425" bIns="91425" anchor="t" anchorCtr="0">
            <a:noAutofit/>
          </a:bodyPr>
          <a:lstStyle/>
          <a:p>
            <a:pPr marL="457200" lvl="0" indent="0" algn="l" rtl="0">
              <a:spcBef>
                <a:spcPts val="600"/>
              </a:spcBef>
              <a:spcAft>
                <a:spcPts val="0"/>
              </a:spcAft>
              <a:buNone/>
            </a:pPr>
            <a:r>
              <a:rPr lang="en" sz="1400" b="1"/>
              <a:t>M0</a:t>
            </a:r>
            <a:endParaRPr sz="1400" b="1"/>
          </a:p>
          <a:p>
            <a:pPr marL="457200" lvl="0" indent="0" algn="l" rtl="0">
              <a:spcBef>
                <a:spcPts val="600"/>
              </a:spcBef>
              <a:spcAft>
                <a:spcPts val="0"/>
              </a:spcAft>
              <a:buNone/>
            </a:pPr>
            <a:r>
              <a:rPr lang="en" sz="1200"/>
              <a:t>The shapes of 3D feature maps are passed between layers and their connections. </a:t>
            </a:r>
            <a:endParaRPr sz="1200"/>
          </a:p>
          <a:p>
            <a:pPr marL="457200" lvl="0" indent="0" algn="l" rtl="0">
              <a:spcBef>
                <a:spcPts val="600"/>
              </a:spcBef>
              <a:spcAft>
                <a:spcPts val="0"/>
              </a:spcAft>
              <a:buNone/>
            </a:pPr>
            <a:r>
              <a:rPr lang="en" sz="1200"/>
              <a:t>Conv1 and Conv2 have the same space size of 32x32x32, while the pooling layer has the space size of 16x16x32 after dimensionality reduction. </a:t>
            </a:r>
            <a:endParaRPr sz="1200"/>
          </a:p>
          <a:p>
            <a:pPr marL="457200" lvl="0" indent="0" algn="l" rtl="0">
              <a:spcBef>
                <a:spcPts val="600"/>
              </a:spcBef>
              <a:spcAft>
                <a:spcPts val="0"/>
              </a:spcAft>
              <a:buNone/>
            </a:pPr>
            <a:r>
              <a:rPr lang="en" sz="1200"/>
              <a:t>The flatten layer is used to adjust the feature maps to the dense layer. The output layer has ten neurons with one for each target class.</a:t>
            </a:r>
            <a:endParaRPr sz="1200"/>
          </a:p>
        </p:txBody>
      </p:sp>
      <p:sp>
        <p:nvSpPr>
          <p:cNvPr id="138" name="Google Shape;138;p21"/>
          <p:cNvSpPr txBox="1">
            <a:spLocks noGrp="1"/>
          </p:cNvSpPr>
          <p:nvPr>
            <p:ph type="body" idx="2"/>
          </p:nvPr>
        </p:nvSpPr>
        <p:spPr>
          <a:xfrm>
            <a:off x="2707626" y="834350"/>
            <a:ext cx="27471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b="1"/>
              <a:t>M DA</a:t>
            </a:r>
            <a:endParaRPr sz="1400" b="1"/>
          </a:p>
          <a:p>
            <a:pPr marL="0" lvl="0" indent="0" algn="l" rtl="0">
              <a:spcBef>
                <a:spcPts val="600"/>
              </a:spcBef>
              <a:spcAft>
                <a:spcPts val="0"/>
              </a:spcAft>
              <a:buNone/>
            </a:pPr>
            <a:r>
              <a:rPr lang="en" sz="1200"/>
              <a:t>This model pattern is three stacks of two convolutional layers followed by three max-pooling layer. </a:t>
            </a:r>
            <a:endParaRPr sz="1200"/>
          </a:p>
          <a:p>
            <a:pPr marL="0" lvl="0" indent="0" algn="l" rtl="0">
              <a:spcBef>
                <a:spcPts val="600"/>
              </a:spcBef>
              <a:spcAft>
                <a:spcPts val="0"/>
              </a:spcAft>
              <a:buNone/>
            </a:pPr>
            <a:r>
              <a:rPr lang="en" sz="1200"/>
              <a:t>The 3 filter numbers applied in the stacking convolutional layers slide from 32,64, 128 separately. </a:t>
            </a:r>
            <a:endParaRPr sz="1200"/>
          </a:p>
          <a:p>
            <a:pPr marL="0" lvl="0" indent="0" algn="l" rtl="0">
              <a:spcBef>
                <a:spcPts val="600"/>
              </a:spcBef>
              <a:spcAft>
                <a:spcPts val="0"/>
              </a:spcAft>
              <a:buNone/>
            </a:pPr>
            <a:r>
              <a:rPr lang="en" sz="1200"/>
              <a:t>The flatten layer is used to adjust the feature maps to the dense layer with the probability output for ten classes.</a:t>
            </a:r>
            <a:endParaRPr sz="1200"/>
          </a:p>
          <a:p>
            <a:pPr marL="0" lvl="0" indent="0" algn="l" rtl="0">
              <a:spcBef>
                <a:spcPts val="600"/>
              </a:spcBef>
              <a:spcAft>
                <a:spcPts val="0"/>
              </a:spcAft>
              <a:buNone/>
            </a:pPr>
            <a:r>
              <a:rPr lang="en" sz="1200"/>
              <a:t>We also added Batch Normalization layers.</a:t>
            </a:r>
            <a:endParaRPr sz="1200"/>
          </a:p>
        </p:txBody>
      </p:sp>
      <p:sp>
        <p:nvSpPr>
          <p:cNvPr id="139" name="Google Shape;139;p21"/>
          <p:cNvSpPr txBox="1">
            <a:spLocks noGrp="1"/>
          </p:cNvSpPr>
          <p:nvPr>
            <p:ph type="body" idx="3"/>
          </p:nvPr>
        </p:nvSpPr>
        <p:spPr>
          <a:xfrm>
            <a:off x="5891984" y="834350"/>
            <a:ext cx="2419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b="1"/>
              <a:t>VGG-16  Model</a:t>
            </a:r>
            <a:endParaRPr sz="1400" b="1"/>
          </a:p>
          <a:p>
            <a:pPr marL="0" lvl="0" indent="0" algn="l" rtl="0">
              <a:spcBef>
                <a:spcPts val="600"/>
              </a:spcBef>
              <a:spcAft>
                <a:spcPts val="0"/>
              </a:spcAft>
              <a:buNone/>
            </a:pPr>
            <a:r>
              <a:rPr lang="en" sz="1200"/>
              <a:t>There are two stacks of two convolutional layers and three stacks of three convolutional layers followed by one pooling layer after every stack along with batch normalization before activation  layer. </a:t>
            </a:r>
            <a:endParaRPr sz="1200"/>
          </a:p>
          <a:p>
            <a:pPr marL="0" lvl="0" indent="0" algn="l" rtl="0">
              <a:spcBef>
                <a:spcPts val="600"/>
              </a:spcBef>
              <a:spcAft>
                <a:spcPts val="0"/>
              </a:spcAft>
              <a:buNone/>
            </a:pPr>
            <a:r>
              <a:rPr lang="en" sz="1200"/>
              <a:t>The filter numbers slide from 64 to 128, 256 and 512 separately in the stacked convolutional layers.</a:t>
            </a:r>
            <a:endParaRPr sz="1200"/>
          </a:p>
          <a:p>
            <a:pPr marL="0" lvl="0" indent="0" algn="l" rtl="0">
              <a:spcBef>
                <a:spcPts val="600"/>
              </a:spcBef>
              <a:spcAft>
                <a:spcPts val="0"/>
              </a:spcAft>
              <a:buNone/>
            </a:pPr>
            <a:endParaRPr sz="1200"/>
          </a:p>
        </p:txBody>
      </p:sp>
      <p:sp>
        <p:nvSpPr>
          <p:cNvPr id="140" name="Google Shape;140;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141" name="Google Shape;141;p21"/>
          <p:cNvPicPr preferRelativeResize="0"/>
          <p:nvPr/>
        </p:nvPicPr>
        <p:blipFill>
          <a:blip r:embed="rId3">
            <a:alphaModFix/>
          </a:blip>
          <a:stretch>
            <a:fillRect/>
          </a:stretch>
        </p:blipFill>
        <p:spPr>
          <a:xfrm>
            <a:off x="-39475" y="3581550"/>
            <a:ext cx="2747099" cy="1561900"/>
          </a:xfrm>
          <a:prstGeom prst="rect">
            <a:avLst/>
          </a:prstGeom>
          <a:noFill/>
          <a:ln>
            <a:noFill/>
          </a:ln>
        </p:spPr>
      </p:pic>
      <p:pic>
        <p:nvPicPr>
          <p:cNvPr id="142" name="Google Shape;142;p21"/>
          <p:cNvPicPr preferRelativeResize="0"/>
          <p:nvPr/>
        </p:nvPicPr>
        <p:blipFill rotWithShape="1">
          <a:blip r:embed="rId4">
            <a:alphaModFix/>
          </a:blip>
          <a:srcRect l="7834" t="10014" r="3039" b="8895"/>
          <a:stretch/>
        </p:blipFill>
        <p:spPr>
          <a:xfrm>
            <a:off x="2721825" y="3477550"/>
            <a:ext cx="2950949" cy="1561900"/>
          </a:xfrm>
          <a:prstGeom prst="rect">
            <a:avLst/>
          </a:prstGeom>
          <a:noFill/>
          <a:ln>
            <a:noFill/>
          </a:ln>
        </p:spPr>
      </p:pic>
      <p:pic>
        <p:nvPicPr>
          <p:cNvPr id="143" name="Google Shape;143;p21"/>
          <p:cNvPicPr preferRelativeResize="0"/>
          <p:nvPr/>
        </p:nvPicPr>
        <p:blipFill rotWithShape="1">
          <a:blip r:embed="rId5">
            <a:alphaModFix/>
          </a:blip>
          <a:srcRect t="12579"/>
          <a:stretch/>
        </p:blipFill>
        <p:spPr>
          <a:xfrm>
            <a:off x="5873825" y="3477550"/>
            <a:ext cx="3270175" cy="1679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body" idx="1"/>
          </p:nvPr>
        </p:nvSpPr>
        <p:spPr>
          <a:xfrm>
            <a:off x="750375" y="3454550"/>
            <a:ext cx="3786600" cy="153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a:t>Compare ten different activation arguments with test accuracy in model MDA-1.The activation argument elu performs the best and linear performs the worst among all.</a:t>
            </a:r>
            <a:endParaRPr sz="1600"/>
          </a:p>
        </p:txBody>
      </p:sp>
      <p:sp>
        <p:nvSpPr>
          <p:cNvPr id="149" name="Google Shape;149;p22"/>
          <p:cNvSpPr txBox="1">
            <a:spLocks noGrp="1"/>
          </p:cNvSpPr>
          <p:nvPr>
            <p:ph type="title"/>
          </p:nvPr>
        </p:nvSpPr>
        <p:spPr>
          <a:xfrm>
            <a:off x="786150" y="308123"/>
            <a:ext cx="7571700" cy="43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 Activation Arguments</a:t>
            </a:r>
            <a:endParaRPr/>
          </a:p>
        </p:txBody>
      </p:sp>
      <p:sp>
        <p:nvSpPr>
          <p:cNvPr id="150" name="Google Shape;150;p22"/>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151" name="Google Shape;151;p22"/>
          <p:cNvPicPr preferRelativeResize="0"/>
          <p:nvPr/>
        </p:nvPicPr>
        <p:blipFill>
          <a:blip r:embed="rId3">
            <a:alphaModFix/>
          </a:blip>
          <a:stretch>
            <a:fillRect/>
          </a:stretch>
        </p:blipFill>
        <p:spPr>
          <a:xfrm>
            <a:off x="405147" y="936097"/>
            <a:ext cx="3881475" cy="2366050"/>
          </a:xfrm>
          <a:prstGeom prst="rect">
            <a:avLst/>
          </a:prstGeom>
          <a:noFill/>
          <a:ln>
            <a:noFill/>
          </a:ln>
        </p:spPr>
      </p:pic>
      <p:pic>
        <p:nvPicPr>
          <p:cNvPr id="152" name="Google Shape;152;p22"/>
          <p:cNvPicPr preferRelativeResize="0"/>
          <p:nvPr/>
        </p:nvPicPr>
        <p:blipFill>
          <a:blip r:embed="rId4">
            <a:alphaModFix/>
          </a:blip>
          <a:stretch>
            <a:fillRect/>
          </a:stretch>
        </p:blipFill>
        <p:spPr>
          <a:xfrm>
            <a:off x="4722500" y="936100"/>
            <a:ext cx="3786599" cy="2366050"/>
          </a:xfrm>
          <a:prstGeom prst="rect">
            <a:avLst/>
          </a:prstGeom>
          <a:noFill/>
          <a:ln>
            <a:noFill/>
          </a:ln>
        </p:spPr>
      </p:pic>
      <p:sp>
        <p:nvSpPr>
          <p:cNvPr id="153" name="Google Shape;153;p22"/>
          <p:cNvSpPr txBox="1">
            <a:spLocks noGrp="1"/>
          </p:cNvSpPr>
          <p:nvPr>
            <p:ph type="body" idx="1"/>
          </p:nvPr>
        </p:nvSpPr>
        <p:spPr>
          <a:xfrm>
            <a:off x="5008250" y="3407900"/>
            <a:ext cx="3786600" cy="153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a:t>Compare ten different activation arguments with test loss in model M-DA1.The activation argument elu performs the best and linear performs the worst among all.</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body" idx="1"/>
          </p:nvPr>
        </p:nvSpPr>
        <p:spPr>
          <a:xfrm>
            <a:off x="709950" y="3320325"/>
            <a:ext cx="3599400" cy="1747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a:t>Compare seven different optimizers with test accuracy in model M-DA-0 architecture. The top four optimizers with high model performance are Adam, Adamax, RMSprop, and Nadam.</a:t>
            </a:r>
            <a:endParaRPr sz="1600"/>
          </a:p>
        </p:txBody>
      </p:sp>
      <p:sp>
        <p:nvSpPr>
          <p:cNvPr id="159" name="Google Shape;159;p23"/>
          <p:cNvSpPr txBox="1">
            <a:spLocks noGrp="1"/>
          </p:cNvSpPr>
          <p:nvPr>
            <p:ph type="title"/>
          </p:nvPr>
        </p:nvSpPr>
        <p:spPr>
          <a:xfrm>
            <a:off x="786150" y="1557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Optimizers</a:t>
            </a:r>
            <a:endParaRPr/>
          </a:p>
        </p:txBody>
      </p:sp>
      <p:sp>
        <p:nvSpPr>
          <p:cNvPr id="160" name="Google Shape;160;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161" name="Google Shape;161;p23"/>
          <p:cNvPicPr preferRelativeResize="0"/>
          <p:nvPr/>
        </p:nvPicPr>
        <p:blipFill rotWithShape="1">
          <a:blip r:embed="rId3">
            <a:alphaModFix/>
          </a:blip>
          <a:srcRect t="10730" r="6191"/>
          <a:stretch/>
        </p:blipFill>
        <p:spPr>
          <a:xfrm>
            <a:off x="484875" y="1094142"/>
            <a:ext cx="3599400" cy="2001858"/>
          </a:xfrm>
          <a:prstGeom prst="rect">
            <a:avLst/>
          </a:prstGeom>
          <a:noFill/>
          <a:ln>
            <a:noFill/>
          </a:ln>
        </p:spPr>
      </p:pic>
      <p:pic>
        <p:nvPicPr>
          <p:cNvPr id="162" name="Google Shape;162;p23"/>
          <p:cNvPicPr preferRelativeResize="0"/>
          <p:nvPr/>
        </p:nvPicPr>
        <p:blipFill>
          <a:blip r:embed="rId4">
            <a:alphaModFix/>
          </a:blip>
          <a:stretch>
            <a:fillRect/>
          </a:stretch>
        </p:blipFill>
        <p:spPr>
          <a:xfrm>
            <a:off x="4824450" y="1111853"/>
            <a:ext cx="3599400" cy="2056072"/>
          </a:xfrm>
          <a:prstGeom prst="rect">
            <a:avLst/>
          </a:prstGeom>
          <a:noFill/>
          <a:ln>
            <a:noFill/>
          </a:ln>
        </p:spPr>
      </p:pic>
      <p:sp>
        <p:nvSpPr>
          <p:cNvPr id="163" name="Google Shape;163;p23"/>
          <p:cNvSpPr txBox="1">
            <a:spLocks noGrp="1"/>
          </p:cNvSpPr>
          <p:nvPr>
            <p:ph type="body" idx="1"/>
          </p:nvPr>
        </p:nvSpPr>
        <p:spPr>
          <a:xfrm>
            <a:off x="4985700" y="3343650"/>
            <a:ext cx="3599400" cy="1747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a:t>Compare seven different optimizers with test loss in model M-DA-0 architecture. Optimizer Adamax minimizes the loss function most.</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t-SNE Visualization</a:t>
            </a:r>
            <a:endParaRPr/>
          </a:p>
        </p:txBody>
      </p:sp>
      <p:sp>
        <p:nvSpPr>
          <p:cNvPr id="169" name="Google Shape;169;p24"/>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600"/>
              </a:spcBef>
              <a:spcAft>
                <a:spcPts val="0"/>
              </a:spcAft>
              <a:buSzPts val="1600"/>
              <a:buChar char="◎"/>
            </a:pPr>
            <a:r>
              <a:rPr lang="en" sz="1600">
                <a:solidFill>
                  <a:srgbClr val="000000"/>
                </a:solidFill>
              </a:rPr>
              <a:t>The t-distributed Stochastic Neighbor Embedding (tSNE) algorithm has become one of the most used and insightful techniques for exploratory data analysis of high-dimensional data.</a:t>
            </a:r>
            <a:endParaRPr sz="1600">
              <a:solidFill>
                <a:srgbClr val="000000"/>
              </a:solidFill>
            </a:endParaRPr>
          </a:p>
          <a:p>
            <a:pPr marL="457200" lvl="0" indent="-330200" algn="l" rtl="0">
              <a:lnSpc>
                <a:spcPct val="115000"/>
              </a:lnSpc>
              <a:spcBef>
                <a:spcPts val="1000"/>
              </a:spcBef>
              <a:spcAft>
                <a:spcPts val="0"/>
              </a:spcAft>
              <a:buSzPts val="1600"/>
              <a:buChar char="◎"/>
            </a:pPr>
            <a:r>
              <a:rPr lang="en" sz="1600">
                <a:solidFill>
                  <a:srgbClr val="000000"/>
                </a:solidFill>
              </a:rPr>
              <a:t>A powerful feature of tSNE is that it reveals clusters of high-dimensional data points at different scales while requiring only minimal tuning of its parameters.</a:t>
            </a:r>
            <a:endParaRPr sz="1600">
              <a:solidFill>
                <a:srgbClr val="000000"/>
              </a:solidFill>
            </a:endParaRPr>
          </a:p>
          <a:p>
            <a:pPr marL="457200" lvl="0" indent="-330200" algn="l" rtl="0">
              <a:lnSpc>
                <a:spcPct val="115000"/>
              </a:lnSpc>
              <a:spcBef>
                <a:spcPts val="1000"/>
              </a:spcBef>
              <a:spcAft>
                <a:spcPts val="0"/>
              </a:spcAft>
              <a:buSzPts val="1600"/>
              <a:buChar char="◎"/>
            </a:pPr>
            <a:r>
              <a:rPr lang="en" sz="1600">
                <a:solidFill>
                  <a:srgbClr val="000000"/>
                </a:solidFill>
              </a:rPr>
              <a:t>The aim of tSNE is to cluster small “neighborhoods” of similar data points while also reducing the overall dimensionality of the data so it is more easily visualized. </a:t>
            </a:r>
            <a:endParaRPr sz="1600">
              <a:solidFill>
                <a:srgbClr val="000000"/>
              </a:solidFill>
            </a:endParaRPr>
          </a:p>
          <a:p>
            <a:pPr marL="457200" lvl="0" indent="-330200" algn="l" rtl="0">
              <a:lnSpc>
                <a:spcPct val="115000"/>
              </a:lnSpc>
              <a:spcBef>
                <a:spcPts val="1000"/>
              </a:spcBef>
              <a:spcAft>
                <a:spcPts val="1000"/>
              </a:spcAft>
              <a:buSzPts val="1600"/>
              <a:buChar char="◎"/>
            </a:pPr>
            <a:r>
              <a:rPr lang="en" sz="1600">
                <a:solidFill>
                  <a:srgbClr val="000000"/>
                </a:solidFill>
              </a:rPr>
              <a:t>In other words, the tSNE objective function measures how well these neighborhoods of similar data are preserved in the 2 or 3-dimensional space, and arranges them into clusters accordingly.</a:t>
            </a:r>
            <a:endParaRPr sz="1600">
              <a:solidFill>
                <a:srgbClr val="000000"/>
              </a:solidFill>
            </a:endParaRPr>
          </a:p>
        </p:txBody>
      </p:sp>
      <p:sp>
        <p:nvSpPr>
          <p:cNvPr id="170" name="Google Shape;170;p2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176" name="Google Shape;176;p25"/>
          <p:cNvGrpSpPr/>
          <p:nvPr/>
        </p:nvGrpSpPr>
        <p:grpSpPr>
          <a:xfrm>
            <a:off x="126598" y="458500"/>
            <a:ext cx="1891653" cy="2159575"/>
            <a:chOff x="126600" y="238400"/>
            <a:chExt cx="1634257" cy="2159575"/>
          </a:xfrm>
        </p:grpSpPr>
        <p:pic>
          <p:nvPicPr>
            <p:cNvPr id="177" name="Google Shape;177;p25"/>
            <p:cNvPicPr preferRelativeResize="0"/>
            <p:nvPr/>
          </p:nvPicPr>
          <p:blipFill>
            <a:blip r:embed="rId3">
              <a:alphaModFix/>
            </a:blip>
            <a:stretch>
              <a:fillRect/>
            </a:stretch>
          </p:blipFill>
          <p:spPr>
            <a:xfrm>
              <a:off x="126600" y="238400"/>
              <a:ext cx="1634250" cy="1038684"/>
            </a:xfrm>
            <a:prstGeom prst="rect">
              <a:avLst/>
            </a:prstGeom>
            <a:noFill/>
            <a:ln>
              <a:noFill/>
            </a:ln>
          </p:spPr>
        </p:pic>
        <p:pic>
          <p:nvPicPr>
            <p:cNvPr id="178" name="Google Shape;178;p25"/>
            <p:cNvPicPr preferRelativeResize="0"/>
            <p:nvPr/>
          </p:nvPicPr>
          <p:blipFill>
            <a:blip r:embed="rId4">
              <a:alphaModFix/>
            </a:blip>
            <a:stretch>
              <a:fillRect/>
            </a:stretch>
          </p:blipFill>
          <p:spPr>
            <a:xfrm>
              <a:off x="126602" y="1359300"/>
              <a:ext cx="1634255" cy="1038675"/>
            </a:xfrm>
            <a:prstGeom prst="rect">
              <a:avLst/>
            </a:prstGeom>
            <a:noFill/>
            <a:ln>
              <a:noFill/>
            </a:ln>
          </p:spPr>
        </p:pic>
      </p:grpSp>
      <p:sp>
        <p:nvSpPr>
          <p:cNvPr id="179" name="Google Shape;179;p25"/>
          <p:cNvSpPr txBox="1"/>
          <p:nvPr/>
        </p:nvSpPr>
        <p:spPr>
          <a:xfrm>
            <a:off x="185350" y="69500"/>
            <a:ext cx="1471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4A86E8"/>
                </a:solidFill>
                <a:latin typeface="Source Sans Pro"/>
                <a:ea typeface="Source Sans Pro"/>
                <a:cs typeface="Source Sans Pro"/>
                <a:sym typeface="Source Sans Pro"/>
              </a:rPr>
              <a:t>M0 Results</a:t>
            </a:r>
            <a:endParaRPr sz="1200">
              <a:solidFill>
                <a:srgbClr val="4A86E8"/>
              </a:solidFill>
              <a:latin typeface="Source Sans Pro"/>
              <a:ea typeface="Source Sans Pro"/>
              <a:cs typeface="Source Sans Pro"/>
              <a:sym typeface="Source Sans Pro"/>
            </a:endParaRPr>
          </a:p>
        </p:txBody>
      </p:sp>
      <p:pic>
        <p:nvPicPr>
          <p:cNvPr id="180" name="Google Shape;180;p25"/>
          <p:cNvPicPr preferRelativeResize="0"/>
          <p:nvPr/>
        </p:nvPicPr>
        <p:blipFill>
          <a:blip r:embed="rId5">
            <a:alphaModFix/>
          </a:blip>
          <a:stretch>
            <a:fillRect/>
          </a:stretch>
        </p:blipFill>
        <p:spPr>
          <a:xfrm>
            <a:off x="2295725" y="469700"/>
            <a:ext cx="1808775" cy="995975"/>
          </a:xfrm>
          <a:prstGeom prst="rect">
            <a:avLst/>
          </a:prstGeom>
          <a:noFill/>
          <a:ln>
            <a:noFill/>
          </a:ln>
        </p:spPr>
      </p:pic>
      <p:pic>
        <p:nvPicPr>
          <p:cNvPr id="181" name="Google Shape;181;p25"/>
          <p:cNvPicPr preferRelativeResize="0"/>
          <p:nvPr/>
        </p:nvPicPr>
        <p:blipFill>
          <a:blip r:embed="rId6">
            <a:alphaModFix/>
          </a:blip>
          <a:stretch>
            <a:fillRect/>
          </a:stretch>
        </p:blipFill>
        <p:spPr>
          <a:xfrm>
            <a:off x="2295725" y="1486003"/>
            <a:ext cx="1808775" cy="1050997"/>
          </a:xfrm>
          <a:prstGeom prst="rect">
            <a:avLst/>
          </a:prstGeom>
          <a:noFill/>
          <a:ln>
            <a:noFill/>
          </a:ln>
        </p:spPr>
      </p:pic>
      <p:sp>
        <p:nvSpPr>
          <p:cNvPr id="182" name="Google Shape;182;p25"/>
          <p:cNvSpPr txBox="1"/>
          <p:nvPr/>
        </p:nvSpPr>
        <p:spPr>
          <a:xfrm>
            <a:off x="2565575" y="-11575"/>
            <a:ext cx="1471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4A86E8"/>
                </a:solidFill>
                <a:latin typeface="Source Sans Pro"/>
                <a:ea typeface="Source Sans Pro"/>
                <a:cs typeface="Source Sans Pro"/>
                <a:sym typeface="Source Sans Pro"/>
              </a:rPr>
              <a:t>M-DA-0 (without data Augmentation)</a:t>
            </a:r>
            <a:endParaRPr sz="1200">
              <a:solidFill>
                <a:srgbClr val="4A86E8"/>
              </a:solidFill>
              <a:latin typeface="Source Sans Pro"/>
              <a:ea typeface="Source Sans Pro"/>
              <a:cs typeface="Source Sans Pro"/>
              <a:sym typeface="Source Sans Pro"/>
            </a:endParaRPr>
          </a:p>
        </p:txBody>
      </p:sp>
      <p:pic>
        <p:nvPicPr>
          <p:cNvPr id="183" name="Google Shape;183;p25"/>
          <p:cNvPicPr preferRelativeResize="0"/>
          <p:nvPr/>
        </p:nvPicPr>
        <p:blipFill>
          <a:blip r:embed="rId7">
            <a:alphaModFix/>
          </a:blip>
          <a:stretch>
            <a:fillRect/>
          </a:stretch>
        </p:blipFill>
        <p:spPr>
          <a:xfrm>
            <a:off x="4639375" y="542525"/>
            <a:ext cx="1808775" cy="1014712"/>
          </a:xfrm>
          <a:prstGeom prst="rect">
            <a:avLst/>
          </a:prstGeom>
          <a:noFill/>
          <a:ln>
            <a:noFill/>
          </a:ln>
        </p:spPr>
      </p:pic>
      <p:pic>
        <p:nvPicPr>
          <p:cNvPr id="184" name="Google Shape;184;p25"/>
          <p:cNvPicPr preferRelativeResize="0"/>
          <p:nvPr/>
        </p:nvPicPr>
        <p:blipFill>
          <a:blip r:embed="rId8">
            <a:alphaModFix/>
          </a:blip>
          <a:stretch>
            <a:fillRect/>
          </a:stretch>
        </p:blipFill>
        <p:spPr>
          <a:xfrm>
            <a:off x="4639375" y="1522296"/>
            <a:ext cx="1808775" cy="1014704"/>
          </a:xfrm>
          <a:prstGeom prst="rect">
            <a:avLst/>
          </a:prstGeom>
          <a:noFill/>
          <a:ln>
            <a:noFill/>
          </a:ln>
        </p:spPr>
      </p:pic>
      <p:sp>
        <p:nvSpPr>
          <p:cNvPr id="185" name="Google Shape;185;p25"/>
          <p:cNvSpPr txBox="1"/>
          <p:nvPr/>
        </p:nvSpPr>
        <p:spPr>
          <a:xfrm>
            <a:off x="4622975" y="64625"/>
            <a:ext cx="1471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4A86E8"/>
                </a:solidFill>
                <a:latin typeface="Source Sans Pro"/>
                <a:ea typeface="Source Sans Pro"/>
                <a:cs typeface="Source Sans Pro"/>
                <a:sym typeface="Source Sans Pro"/>
              </a:rPr>
              <a:t>M-DA-1 (Basic  data Augmentation)</a:t>
            </a:r>
            <a:endParaRPr sz="1200">
              <a:solidFill>
                <a:srgbClr val="4A86E8"/>
              </a:solidFill>
              <a:latin typeface="Source Sans Pro"/>
              <a:ea typeface="Source Sans Pro"/>
              <a:cs typeface="Source Sans Pro"/>
              <a:sym typeface="Source Sans Pro"/>
            </a:endParaRPr>
          </a:p>
        </p:txBody>
      </p:sp>
      <p:sp>
        <p:nvSpPr>
          <p:cNvPr id="186" name="Google Shape;186;p25"/>
          <p:cNvSpPr txBox="1"/>
          <p:nvPr/>
        </p:nvSpPr>
        <p:spPr>
          <a:xfrm>
            <a:off x="7003200" y="64625"/>
            <a:ext cx="2140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4A86E8"/>
                </a:solidFill>
                <a:latin typeface="Source Sans Pro"/>
                <a:ea typeface="Source Sans Pro"/>
                <a:cs typeface="Source Sans Pro"/>
                <a:sym typeface="Source Sans Pro"/>
              </a:rPr>
              <a:t>M-DA-2  (10%  GN))</a:t>
            </a:r>
            <a:endParaRPr sz="1200">
              <a:solidFill>
                <a:srgbClr val="4A86E8"/>
              </a:solidFill>
              <a:latin typeface="Source Sans Pro"/>
              <a:ea typeface="Source Sans Pro"/>
              <a:cs typeface="Source Sans Pro"/>
              <a:sym typeface="Source Sans Pro"/>
            </a:endParaRPr>
          </a:p>
        </p:txBody>
      </p:sp>
      <p:pic>
        <p:nvPicPr>
          <p:cNvPr id="187" name="Google Shape;187;p25"/>
          <p:cNvPicPr preferRelativeResize="0"/>
          <p:nvPr/>
        </p:nvPicPr>
        <p:blipFill>
          <a:blip r:embed="rId9">
            <a:alphaModFix/>
          </a:blip>
          <a:stretch>
            <a:fillRect/>
          </a:stretch>
        </p:blipFill>
        <p:spPr>
          <a:xfrm>
            <a:off x="6774325" y="579000"/>
            <a:ext cx="1992421" cy="909120"/>
          </a:xfrm>
          <a:prstGeom prst="rect">
            <a:avLst/>
          </a:prstGeom>
          <a:noFill/>
          <a:ln>
            <a:noFill/>
          </a:ln>
        </p:spPr>
      </p:pic>
      <p:pic>
        <p:nvPicPr>
          <p:cNvPr id="188" name="Google Shape;188;p25"/>
          <p:cNvPicPr preferRelativeResize="0"/>
          <p:nvPr/>
        </p:nvPicPr>
        <p:blipFill>
          <a:blip r:embed="rId10">
            <a:alphaModFix/>
          </a:blip>
          <a:stretch>
            <a:fillRect/>
          </a:stretch>
        </p:blipFill>
        <p:spPr>
          <a:xfrm>
            <a:off x="6815879" y="1497288"/>
            <a:ext cx="1992421" cy="1039711"/>
          </a:xfrm>
          <a:prstGeom prst="rect">
            <a:avLst/>
          </a:prstGeom>
          <a:noFill/>
          <a:ln>
            <a:noFill/>
          </a:ln>
        </p:spPr>
      </p:pic>
      <p:pic>
        <p:nvPicPr>
          <p:cNvPr id="189" name="Google Shape;189;p25"/>
          <p:cNvPicPr preferRelativeResize="0"/>
          <p:nvPr/>
        </p:nvPicPr>
        <p:blipFill>
          <a:blip r:embed="rId11">
            <a:alphaModFix/>
          </a:blip>
          <a:stretch>
            <a:fillRect/>
          </a:stretch>
        </p:blipFill>
        <p:spPr>
          <a:xfrm>
            <a:off x="0" y="2849500"/>
            <a:ext cx="2018275" cy="1092325"/>
          </a:xfrm>
          <a:prstGeom prst="rect">
            <a:avLst/>
          </a:prstGeom>
          <a:noFill/>
          <a:ln>
            <a:noFill/>
          </a:ln>
        </p:spPr>
      </p:pic>
      <p:pic>
        <p:nvPicPr>
          <p:cNvPr id="190" name="Google Shape;190;p25"/>
          <p:cNvPicPr preferRelativeResize="0"/>
          <p:nvPr/>
        </p:nvPicPr>
        <p:blipFill>
          <a:blip r:embed="rId12">
            <a:alphaModFix/>
          </a:blip>
          <a:stretch>
            <a:fillRect/>
          </a:stretch>
        </p:blipFill>
        <p:spPr>
          <a:xfrm>
            <a:off x="0" y="4094206"/>
            <a:ext cx="2018272" cy="1049244"/>
          </a:xfrm>
          <a:prstGeom prst="rect">
            <a:avLst/>
          </a:prstGeom>
          <a:noFill/>
          <a:ln>
            <a:noFill/>
          </a:ln>
        </p:spPr>
      </p:pic>
      <p:sp>
        <p:nvSpPr>
          <p:cNvPr id="191" name="Google Shape;191;p25"/>
          <p:cNvSpPr txBox="1"/>
          <p:nvPr/>
        </p:nvSpPr>
        <p:spPr>
          <a:xfrm>
            <a:off x="138250" y="2537000"/>
            <a:ext cx="1808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4A86E8"/>
                </a:solidFill>
                <a:latin typeface="Source Sans Pro"/>
                <a:ea typeface="Source Sans Pro"/>
                <a:cs typeface="Source Sans Pro"/>
                <a:sym typeface="Source Sans Pro"/>
              </a:rPr>
              <a:t>M-DA-3 extreme DA</a:t>
            </a:r>
            <a:endParaRPr sz="1200">
              <a:solidFill>
                <a:srgbClr val="4A86E8"/>
              </a:solidFill>
              <a:latin typeface="Source Sans Pro"/>
              <a:ea typeface="Source Sans Pro"/>
              <a:cs typeface="Source Sans Pro"/>
              <a:sym typeface="Source Sans Pro"/>
            </a:endParaRPr>
          </a:p>
        </p:txBody>
      </p:sp>
      <p:pic>
        <p:nvPicPr>
          <p:cNvPr id="192" name="Google Shape;192;p25"/>
          <p:cNvPicPr preferRelativeResize="0"/>
          <p:nvPr/>
        </p:nvPicPr>
        <p:blipFill>
          <a:blip r:embed="rId13">
            <a:alphaModFix/>
          </a:blip>
          <a:stretch>
            <a:fillRect/>
          </a:stretch>
        </p:blipFill>
        <p:spPr>
          <a:xfrm>
            <a:off x="2187875" y="2849500"/>
            <a:ext cx="1992423" cy="1149710"/>
          </a:xfrm>
          <a:prstGeom prst="rect">
            <a:avLst/>
          </a:prstGeom>
          <a:noFill/>
          <a:ln>
            <a:noFill/>
          </a:ln>
        </p:spPr>
      </p:pic>
      <p:pic>
        <p:nvPicPr>
          <p:cNvPr id="193" name="Google Shape;193;p25"/>
          <p:cNvPicPr preferRelativeResize="0"/>
          <p:nvPr/>
        </p:nvPicPr>
        <p:blipFill>
          <a:blip r:embed="rId14">
            <a:alphaModFix/>
          </a:blip>
          <a:stretch>
            <a:fillRect/>
          </a:stretch>
        </p:blipFill>
        <p:spPr>
          <a:xfrm>
            <a:off x="2187877" y="3993747"/>
            <a:ext cx="1992423" cy="1149703"/>
          </a:xfrm>
          <a:prstGeom prst="rect">
            <a:avLst/>
          </a:prstGeom>
          <a:noFill/>
          <a:ln>
            <a:noFill/>
          </a:ln>
        </p:spPr>
      </p:pic>
      <p:sp>
        <p:nvSpPr>
          <p:cNvPr id="194" name="Google Shape;194;p25"/>
          <p:cNvSpPr txBox="1"/>
          <p:nvPr/>
        </p:nvSpPr>
        <p:spPr>
          <a:xfrm>
            <a:off x="2517238" y="2502900"/>
            <a:ext cx="1571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4A86E8"/>
                </a:solidFill>
                <a:latin typeface="Source Sans Pro"/>
                <a:ea typeface="Source Sans Pro"/>
                <a:cs typeface="Source Sans Pro"/>
                <a:sym typeface="Source Sans Pro"/>
              </a:rPr>
              <a:t>VGG16-0 NO DA</a:t>
            </a:r>
            <a:endParaRPr sz="1200">
              <a:solidFill>
                <a:srgbClr val="4A86E8"/>
              </a:solidFill>
              <a:latin typeface="Source Sans Pro"/>
              <a:ea typeface="Source Sans Pro"/>
              <a:cs typeface="Source Sans Pro"/>
              <a:sym typeface="Source Sans Pro"/>
            </a:endParaRPr>
          </a:p>
        </p:txBody>
      </p:sp>
      <p:pic>
        <p:nvPicPr>
          <p:cNvPr id="195" name="Google Shape;195;p25"/>
          <p:cNvPicPr preferRelativeResize="0"/>
          <p:nvPr/>
        </p:nvPicPr>
        <p:blipFill>
          <a:blip r:embed="rId15">
            <a:alphaModFix/>
          </a:blip>
          <a:stretch>
            <a:fillRect/>
          </a:stretch>
        </p:blipFill>
        <p:spPr>
          <a:xfrm>
            <a:off x="4511575" y="2891000"/>
            <a:ext cx="2018275" cy="1115732"/>
          </a:xfrm>
          <a:prstGeom prst="rect">
            <a:avLst/>
          </a:prstGeom>
          <a:noFill/>
          <a:ln>
            <a:noFill/>
          </a:ln>
        </p:spPr>
      </p:pic>
      <p:pic>
        <p:nvPicPr>
          <p:cNvPr id="196" name="Google Shape;196;p25"/>
          <p:cNvPicPr preferRelativeResize="0"/>
          <p:nvPr/>
        </p:nvPicPr>
        <p:blipFill>
          <a:blip r:embed="rId16">
            <a:alphaModFix/>
          </a:blip>
          <a:stretch>
            <a:fillRect/>
          </a:stretch>
        </p:blipFill>
        <p:spPr>
          <a:xfrm>
            <a:off x="4511575" y="4006734"/>
            <a:ext cx="2018275" cy="1115716"/>
          </a:xfrm>
          <a:prstGeom prst="rect">
            <a:avLst/>
          </a:prstGeom>
          <a:noFill/>
          <a:ln>
            <a:noFill/>
          </a:ln>
        </p:spPr>
      </p:pic>
      <p:sp>
        <p:nvSpPr>
          <p:cNvPr id="197" name="Google Shape;197;p25"/>
          <p:cNvSpPr txBox="1"/>
          <p:nvPr/>
        </p:nvSpPr>
        <p:spPr>
          <a:xfrm>
            <a:off x="4816363" y="2502888"/>
            <a:ext cx="1808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4A86E8"/>
                </a:solidFill>
                <a:latin typeface="Source Sans Pro"/>
                <a:ea typeface="Source Sans Pro"/>
                <a:cs typeface="Source Sans Pro"/>
                <a:sym typeface="Source Sans Pro"/>
              </a:rPr>
              <a:t>VGG16-1 With DA</a:t>
            </a:r>
            <a:endParaRPr sz="1200">
              <a:solidFill>
                <a:srgbClr val="4A86E8"/>
              </a:solidFill>
              <a:latin typeface="Source Sans Pro"/>
              <a:ea typeface="Source Sans Pro"/>
              <a:cs typeface="Source Sans Pro"/>
              <a:sym typeface="Source Sans Pro"/>
            </a:endParaRPr>
          </a:p>
        </p:txBody>
      </p:sp>
      <p:pic>
        <p:nvPicPr>
          <p:cNvPr id="198" name="Google Shape;198;p25"/>
          <p:cNvPicPr preferRelativeResize="0"/>
          <p:nvPr/>
        </p:nvPicPr>
        <p:blipFill>
          <a:blip r:embed="rId17">
            <a:alphaModFix/>
          </a:blip>
          <a:stretch>
            <a:fillRect/>
          </a:stretch>
        </p:blipFill>
        <p:spPr>
          <a:xfrm>
            <a:off x="6876776" y="2907450"/>
            <a:ext cx="2085199" cy="967570"/>
          </a:xfrm>
          <a:prstGeom prst="rect">
            <a:avLst/>
          </a:prstGeom>
          <a:noFill/>
          <a:ln>
            <a:noFill/>
          </a:ln>
        </p:spPr>
      </p:pic>
      <p:pic>
        <p:nvPicPr>
          <p:cNvPr id="199" name="Google Shape;199;p25"/>
          <p:cNvPicPr preferRelativeResize="0"/>
          <p:nvPr/>
        </p:nvPicPr>
        <p:blipFill>
          <a:blip r:embed="rId18">
            <a:alphaModFix/>
          </a:blip>
          <a:stretch>
            <a:fillRect/>
          </a:stretch>
        </p:blipFill>
        <p:spPr>
          <a:xfrm>
            <a:off x="6876775" y="4099450"/>
            <a:ext cx="2085199" cy="967575"/>
          </a:xfrm>
          <a:prstGeom prst="rect">
            <a:avLst/>
          </a:prstGeom>
          <a:noFill/>
          <a:ln>
            <a:noFill/>
          </a:ln>
        </p:spPr>
      </p:pic>
      <p:sp>
        <p:nvSpPr>
          <p:cNvPr id="200" name="Google Shape;200;p25"/>
          <p:cNvSpPr txBox="1"/>
          <p:nvPr/>
        </p:nvSpPr>
        <p:spPr>
          <a:xfrm>
            <a:off x="7091213" y="2464375"/>
            <a:ext cx="1808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4A86E8"/>
                </a:solidFill>
                <a:latin typeface="Source Sans Pro"/>
                <a:ea typeface="Source Sans Pro"/>
                <a:cs typeface="Source Sans Pro"/>
                <a:sym typeface="Source Sans Pro"/>
              </a:rPr>
              <a:t>VGG16-2 With DA + 10% GN</a:t>
            </a:r>
            <a:endParaRPr sz="1200">
              <a:solidFill>
                <a:srgbClr val="4A86E8"/>
              </a:solidFill>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graphicFrame>
        <p:nvGraphicFramePr>
          <p:cNvPr id="206" name="Google Shape;206;p26"/>
          <p:cNvGraphicFramePr/>
          <p:nvPr/>
        </p:nvGraphicFramePr>
        <p:xfrm>
          <a:off x="0" y="0"/>
          <a:ext cx="9077700" cy="5407025"/>
        </p:xfrm>
        <a:graphic>
          <a:graphicData uri="http://schemas.openxmlformats.org/drawingml/2006/table">
            <a:tbl>
              <a:tblPr>
                <a:noFill/>
                <a:tableStyleId>{EC3CC5A2-A36E-417A-8F64-9F519CB0AB2F}</a:tableStyleId>
              </a:tblPr>
              <a:tblGrid>
                <a:gridCol w="2269425">
                  <a:extLst>
                    <a:ext uri="{9D8B030D-6E8A-4147-A177-3AD203B41FA5}">
                      <a16:colId xmlns:a16="http://schemas.microsoft.com/office/drawing/2014/main" val="20000"/>
                    </a:ext>
                  </a:extLst>
                </a:gridCol>
                <a:gridCol w="2269425">
                  <a:extLst>
                    <a:ext uri="{9D8B030D-6E8A-4147-A177-3AD203B41FA5}">
                      <a16:colId xmlns:a16="http://schemas.microsoft.com/office/drawing/2014/main" val="20001"/>
                    </a:ext>
                  </a:extLst>
                </a:gridCol>
                <a:gridCol w="2269425">
                  <a:extLst>
                    <a:ext uri="{9D8B030D-6E8A-4147-A177-3AD203B41FA5}">
                      <a16:colId xmlns:a16="http://schemas.microsoft.com/office/drawing/2014/main" val="20002"/>
                    </a:ext>
                  </a:extLst>
                </a:gridCol>
                <a:gridCol w="2269425">
                  <a:extLst>
                    <a:ext uri="{9D8B030D-6E8A-4147-A177-3AD203B41FA5}">
                      <a16:colId xmlns:a16="http://schemas.microsoft.com/office/drawing/2014/main" val="20003"/>
                    </a:ext>
                  </a:extLst>
                </a:gridCol>
              </a:tblGrid>
              <a:tr h="556825">
                <a:tc>
                  <a:txBody>
                    <a:bodyPr/>
                    <a:lstStyle/>
                    <a:p>
                      <a:pPr marL="0" lvl="0" indent="0" algn="ctr" rtl="0">
                        <a:spcBef>
                          <a:spcPts val="0"/>
                        </a:spcBef>
                        <a:spcAft>
                          <a:spcPts val="0"/>
                        </a:spcAft>
                        <a:buNone/>
                      </a:pPr>
                      <a:r>
                        <a:rPr lang="en">
                          <a:solidFill>
                            <a:srgbClr val="3D85C6"/>
                          </a:solidFill>
                          <a:latin typeface="Source Sans Pro"/>
                          <a:ea typeface="Source Sans Pro"/>
                          <a:cs typeface="Source Sans Pro"/>
                          <a:sym typeface="Source Sans Pro"/>
                        </a:rPr>
                        <a:t>M0 Results</a:t>
                      </a:r>
                      <a:endParaRPr>
                        <a:solidFill>
                          <a:srgbClr val="3D85C6"/>
                        </a:solidFill>
                      </a:endParaRPr>
                    </a:p>
                  </a:txBody>
                  <a:tcPr marL="91425" marR="91425" marT="91425" marB="91425"/>
                </a:tc>
                <a:tc>
                  <a:txBody>
                    <a:bodyPr/>
                    <a:lstStyle/>
                    <a:p>
                      <a:pPr marL="0" lvl="0" indent="0" algn="l" rtl="0">
                        <a:spcBef>
                          <a:spcPts val="0"/>
                        </a:spcBef>
                        <a:spcAft>
                          <a:spcPts val="0"/>
                        </a:spcAft>
                        <a:buNone/>
                      </a:pPr>
                      <a:r>
                        <a:rPr lang="en" sz="1200">
                          <a:solidFill>
                            <a:srgbClr val="3D85C6"/>
                          </a:solidFill>
                          <a:latin typeface="Source Sans Pro"/>
                          <a:ea typeface="Source Sans Pro"/>
                          <a:cs typeface="Source Sans Pro"/>
                          <a:sym typeface="Source Sans Pro"/>
                        </a:rPr>
                        <a:t>M-DA-0 (without data Augmentation)</a:t>
                      </a:r>
                      <a:endParaRPr>
                        <a:solidFill>
                          <a:srgbClr val="3D85C6"/>
                        </a:solidFill>
                      </a:endParaRPr>
                    </a:p>
                  </a:txBody>
                  <a:tcPr marL="91425" marR="91425" marT="91425" marB="91425"/>
                </a:tc>
                <a:tc>
                  <a:txBody>
                    <a:bodyPr/>
                    <a:lstStyle/>
                    <a:p>
                      <a:pPr marL="0" lvl="0" indent="0" algn="l" rtl="0">
                        <a:spcBef>
                          <a:spcPts val="0"/>
                        </a:spcBef>
                        <a:spcAft>
                          <a:spcPts val="0"/>
                        </a:spcAft>
                        <a:buNone/>
                      </a:pPr>
                      <a:r>
                        <a:rPr lang="en" sz="1200">
                          <a:solidFill>
                            <a:srgbClr val="3D85C6"/>
                          </a:solidFill>
                          <a:latin typeface="Source Sans Pro"/>
                          <a:ea typeface="Source Sans Pro"/>
                          <a:cs typeface="Source Sans Pro"/>
                          <a:sym typeface="Source Sans Pro"/>
                        </a:rPr>
                        <a:t>M-DA-1 (Basic  data Augmentation)</a:t>
                      </a:r>
                      <a:endParaRPr>
                        <a:solidFill>
                          <a:srgbClr val="3D85C6"/>
                        </a:solidFill>
                      </a:endParaRPr>
                    </a:p>
                  </a:txBody>
                  <a:tcPr marL="91425" marR="91425" marT="91425" marB="91425"/>
                </a:tc>
                <a:tc>
                  <a:txBody>
                    <a:bodyPr/>
                    <a:lstStyle/>
                    <a:p>
                      <a:pPr marL="0" lvl="0" indent="0" algn="l" rtl="0">
                        <a:spcBef>
                          <a:spcPts val="0"/>
                        </a:spcBef>
                        <a:spcAft>
                          <a:spcPts val="0"/>
                        </a:spcAft>
                        <a:buNone/>
                      </a:pPr>
                      <a:r>
                        <a:rPr lang="en">
                          <a:solidFill>
                            <a:srgbClr val="3D85C6"/>
                          </a:solidFill>
                          <a:latin typeface="Source Sans Pro"/>
                          <a:ea typeface="Source Sans Pro"/>
                          <a:cs typeface="Source Sans Pro"/>
                          <a:sym typeface="Source Sans Pro"/>
                        </a:rPr>
                        <a:t>M-DA-2 </a:t>
                      </a:r>
                      <a:endParaRPr>
                        <a:solidFill>
                          <a:srgbClr val="3D85C6"/>
                        </a:solidFill>
                        <a:latin typeface="Source Sans Pro"/>
                        <a:ea typeface="Source Sans Pro"/>
                        <a:cs typeface="Source Sans Pro"/>
                        <a:sym typeface="Source Sans Pro"/>
                      </a:endParaRPr>
                    </a:p>
                    <a:p>
                      <a:pPr marL="0" lvl="0" indent="0" algn="l" rtl="0">
                        <a:spcBef>
                          <a:spcPts val="0"/>
                        </a:spcBef>
                        <a:spcAft>
                          <a:spcPts val="0"/>
                        </a:spcAft>
                        <a:buNone/>
                      </a:pPr>
                      <a:r>
                        <a:rPr lang="en">
                          <a:solidFill>
                            <a:srgbClr val="3D85C6"/>
                          </a:solidFill>
                          <a:latin typeface="Source Sans Pro"/>
                          <a:ea typeface="Source Sans Pro"/>
                          <a:cs typeface="Source Sans Pro"/>
                          <a:sym typeface="Source Sans Pro"/>
                        </a:rPr>
                        <a:t>(10% gaussian noise)</a:t>
                      </a:r>
                      <a:endParaRPr>
                        <a:solidFill>
                          <a:srgbClr val="3D85C6"/>
                        </a:solidFill>
                      </a:endParaRPr>
                    </a:p>
                  </a:txBody>
                  <a:tcPr marL="91425" marR="91425" marT="91425" marB="91425"/>
                </a:tc>
                <a:extLst>
                  <a:ext uri="{0D108BD9-81ED-4DB2-BD59-A6C34878D82A}">
                    <a16:rowId xmlns:a16="http://schemas.microsoft.com/office/drawing/2014/main" val="10000"/>
                  </a:ext>
                </a:extLst>
              </a:tr>
              <a:tr h="197035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465725">
                <a:tc>
                  <a:txBody>
                    <a:bodyPr/>
                    <a:lstStyle/>
                    <a:p>
                      <a:pPr marL="0" lvl="0" indent="0" algn="l" rtl="0">
                        <a:spcBef>
                          <a:spcPts val="0"/>
                        </a:spcBef>
                        <a:spcAft>
                          <a:spcPts val="0"/>
                        </a:spcAft>
                        <a:buNone/>
                      </a:pPr>
                      <a:endParaRPr sz="1100">
                        <a:solidFill>
                          <a:schemeClr val="accent1"/>
                        </a:solidFill>
                        <a:latin typeface="Source Sans Pro"/>
                        <a:ea typeface="Source Sans Pro"/>
                        <a:cs typeface="Source Sans Pro"/>
                        <a:sym typeface="Source Sans Pro"/>
                      </a:endParaRPr>
                    </a:p>
                    <a:p>
                      <a:pPr marL="0" lvl="0" indent="0" algn="l" rtl="0">
                        <a:spcBef>
                          <a:spcPts val="0"/>
                        </a:spcBef>
                        <a:spcAft>
                          <a:spcPts val="0"/>
                        </a:spcAft>
                        <a:buNone/>
                      </a:pPr>
                      <a:r>
                        <a:rPr lang="en" sz="1100">
                          <a:solidFill>
                            <a:schemeClr val="accent1"/>
                          </a:solidFill>
                          <a:latin typeface="Source Sans Pro"/>
                          <a:ea typeface="Source Sans Pro"/>
                          <a:cs typeface="Source Sans Pro"/>
                          <a:sym typeface="Source Sans Pro"/>
                        </a:rPr>
                        <a:t>M-DA-3 extreme DA</a:t>
                      </a:r>
                      <a:endParaRPr/>
                    </a:p>
                  </a:txBody>
                  <a:tcPr marL="91425" marR="91425" marT="91425" marB="91425"/>
                </a:tc>
                <a:tc>
                  <a:txBody>
                    <a:bodyPr/>
                    <a:lstStyle/>
                    <a:p>
                      <a:pPr marL="0" lvl="0" indent="0" algn="l" rtl="0">
                        <a:spcBef>
                          <a:spcPts val="0"/>
                        </a:spcBef>
                        <a:spcAft>
                          <a:spcPts val="0"/>
                        </a:spcAft>
                        <a:buNone/>
                      </a:pPr>
                      <a:endParaRPr sz="1100">
                        <a:solidFill>
                          <a:schemeClr val="accent1"/>
                        </a:solidFill>
                        <a:latin typeface="Source Sans Pro"/>
                        <a:ea typeface="Source Sans Pro"/>
                        <a:cs typeface="Source Sans Pro"/>
                        <a:sym typeface="Source Sans Pro"/>
                      </a:endParaRPr>
                    </a:p>
                    <a:p>
                      <a:pPr marL="0" lvl="0" indent="0" algn="l" rtl="0">
                        <a:spcBef>
                          <a:spcPts val="0"/>
                        </a:spcBef>
                        <a:spcAft>
                          <a:spcPts val="0"/>
                        </a:spcAft>
                        <a:buNone/>
                      </a:pPr>
                      <a:r>
                        <a:rPr lang="en" sz="1100">
                          <a:solidFill>
                            <a:schemeClr val="accent1"/>
                          </a:solidFill>
                          <a:latin typeface="Source Sans Pro"/>
                          <a:ea typeface="Source Sans Pro"/>
                          <a:cs typeface="Source Sans Pro"/>
                          <a:sym typeface="Source Sans Pro"/>
                        </a:rPr>
                        <a:t>VGG16-0 NO DA</a:t>
                      </a:r>
                      <a:endParaRPr/>
                    </a:p>
                  </a:txBody>
                  <a:tcPr marL="91425" marR="91425" marT="91425" marB="91425"/>
                </a:tc>
                <a:tc>
                  <a:txBody>
                    <a:bodyPr/>
                    <a:lstStyle/>
                    <a:p>
                      <a:pPr marL="0" lvl="0" indent="0" algn="l" rtl="0">
                        <a:spcBef>
                          <a:spcPts val="0"/>
                        </a:spcBef>
                        <a:spcAft>
                          <a:spcPts val="0"/>
                        </a:spcAft>
                        <a:buNone/>
                      </a:pPr>
                      <a:endParaRPr sz="1100">
                        <a:solidFill>
                          <a:schemeClr val="accent1"/>
                        </a:solidFill>
                        <a:latin typeface="Source Sans Pro"/>
                        <a:ea typeface="Source Sans Pro"/>
                        <a:cs typeface="Source Sans Pro"/>
                        <a:sym typeface="Source Sans Pro"/>
                      </a:endParaRPr>
                    </a:p>
                    <a:p>
                      <a:pPr marL="0" lvl="0" indent="0" algn="l" rtl="0">
                        <a:spcBef>
                          <a:spcPts val="0"/>
                        </a:spcBef>
                        <a:spcAft>
                          <a:spcPts val="0"/>
                        </a:spcAft>
                        <a:buNone/>
                      </a:pPr>
                      <a:r>
                        <a:rPr lang="en" sz="1100">
                          <a:solidFill>
                            <a:schemeClr val="accent1"/>
                          </a:solidFill>
                          <a:latin typeface="Source Sans Pro"/>
                          <a:ea typeface="Source Sans Pro"/>
                          <a:cs typeface="Source Sans Pro"/>
                          <a:sym typeface="Source Sans Pro"/>
                        </a:rPr>
                        <a:t>VGG16-1 With DA</a:t>
                      </a:r>
                      <a:endParaRPr/>
                    </a:p>
                  </a:txBody>
                  <a:tcPr marL="91425" marR="91425" marT="91425" marB="91425"/>
                </a:tc>
                <a:tc>
                  <a:txBody>
                    <a:bodyPr/>
                    <a:lstStyle/>
                    <a:p>
                      <a:pPr marL="0" lvl="0" indent="0" algn="l" rtl="0">
                        <a:spcBef>
                          <a:spcPts val="0"/>
                        </a:spcBef>
                        <a:spcAft>
                          <a:spcPts val="0"/>
                        </a:spcAft>
                        <a:buNone/>
                      </a:pPr>
                      <a:endParaRPr sz="1100">
                        <a:solidFill>
                          <a:schemeClr val="accent1"/>
                        </a:solidFill>
                        <a:latin typeface="Source Sans Pro"/>
                        <a:ea typeface="Source Sans Pro"/>
                        <a:cs typeface="Source Sans Pro"/>
                        <a:sym typeface="Source Sans Pro"/>
                      </a:endParaRPr>
                    </a:p>
                    <a:p>
                      <a:pPr marL="0" lvl="0" indent="0" algn="l" rtl="0">
                        <a:spcBef>
                          <a:spcPts val="0"/>
                        </a:spcBef>
                        <a:spcAft>
                          <a:spcPts val="0"/>
                        </a:spcAft>
                        <a:buNone/>
                      </a:pPr>
                      <a:r>
                        <a:rPr lang="en" sz="1100">
                          <a:solidFill>
                            <a:schemeClr val="accent1"/>
                          </a:solidFill>
                          <a:latin typeface="Source Sans Pro"/>
                          <a:ea typeface="Source Sans Pro"/>
                          <a:cs typeface="Source Sans Pro"/>
                          <a:sym typeface="Source Sans Pro"/>
                        </a:rPr>
                        <a:t>VGG16-2 With DA + 10% GN</a:t>
                      </a:r>
                      <a:endParaRPr/>
                    </a:p>
                  </a:txBody>
                  <a:tcPr marL="91425" marR="91425" marT="91425" marB="91425"/>
                </a:tc>
                <a:extLst>
                  <a:ext uri="{0D108BD9-81ED-4DB2-BD59-A6C34878D82A}">
                    <a16:rowId xmlns:a16="http://schemas.microsoft.com/office/drawing/2014/main" val="10002"/>
                  </a:ext>
                </a:extLst>
              </a:tr>
              <a:tr h="23089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bl>
          </a:graphicData>
        </a:graphic>
      </p:graphicFrame>
      <p:pic>
        <p:nvPicPr>
          <p:cNvPr id="207" name="Google Shape;207;p26"/>
          <p:cNvPicPr preferRelativeResize="0"/>
          <p:nvPr/>
        </p:nvPicPr>
        <p:blipFill>
          <a:blip r:embed="rId3">
            <a:alphaModFix/>
          </a:blip>
          <a:stretch>
            <a:fillRect/>
          </a:stretch>
        </p:blipFill>
        <p:spPr>
          <a:xfrm>
            <a:off x="0" y="624800"/>
            <a:ext cx="2269425" cy="2156976"/>
          </a:xfrm>
          <a:prstGeom prst="rect">
            <a:avLst/>
          </a:prstGeom>
          <a:noFill/>
          <a:ln>
            <a:noFill/>
          </a:ln>
        </p:spPr>
      </p:pic>
      <p:pic>
        <p:nvPicPr>
          <p:cNvPr id="208" name="Google Shape;208;p26"/>
          <p:cNvPicPr preferRelativeResize="0"/>
          <p:nvPr/>
        </p:nvPicPr>
        <p:blipFill>
          <a:blip r:embed="rId4">
            <a:alphaModFix/>
          </a:blip>
          <a:stretch>
            <a:fillRect/>
          </a:stretch>
        </p:blipFill>
        <p:spPr>
          <a:xfrm>
            <a:off x="2269425" y="624800"/>
            <a:ext cx="2271400" cy="2156976"/>
          </a:xfrm>
          <a:prstGeom prst="rect">
            <a:avLst/>
          </a:prstGeom>
          <a:noFill/>
          <a:ln>
            <a:noFill/>
          </a:ln>
        </p:spPr>
      </p:pic>
      <p:pic>
        <p:nvPicPr>
          <p:cNvPr id="209" name="Google Shape;209;p26"/>
          <p:cNvPicPr preferRelativeResize="0"/>
          <p:nvPr/>
        </p:nvPicPr>
        <p:blipFill>
          <a:blip r:embed="rId5">
            <a:alphaModFix/>
          </a:blip>
          <a:stretch>
            <a:fillRect/>
          </a:stretch>
        </p:blipFill>
        <p:spPr>
          <a:xfrm>
            <a:off x="4540825" y="624800"/>
            <a:ext cx="2271400" cy="2156976"/>
          </a:xfrm>
          <a:prstGeom prst="rect">
            <a:avLst/>
          </a:prstGeom>
          <a:noFill/>
          <a:ln>
            <a:noFill/>
          </a:ln>
        </p:spPr>
      </p:pic>
      <p:pic>
        <p:nvPicPr>
          <p:cNvPr id="210" name="Google Shape;210;p26"/>
          <p:cNvPicPr preferRelativeResize="0"/>
          <p:nvPr/>
        </p:nvPicPr>
        <p:blipFill>
          <a:blip r:embed="rId6">
            <a:alphaModFix/>
          </a:blip>
          <a:stretch>
            <a:fillRect/>
          </a:stretch>
        </p:blipFill>
        <p:spPr>
          <a:xfrm>
            <a:off x="6812225" y="609575"/>
            <a:ext cx="2271400" cy="2156976"/>
          </a:xfrm>
          <a:prstGeom prst="rect">
            <a:avLst/>
          </a:prstGeom>
          <a:noFill/>
          <a:ln>
            <a:noFill/>
          </a:ln>
        </p:spPr>
      </p:pic>
      <p:pic>
        <p:nvPicPr>
          <p:cNvPr id="211" name="Google Shape;211;p26"/>
          <p:cNvPicPr preferRelativeResize="0"/>
          <p:nvPr/>
        </p:nvPicPr>
        <p:blipFill>
          <a:blip r:embed="rId7">
            <a:alphaModFix/>
          </a:blip>
          <a:stretch>
            <a:fillRect/>
          </a:stretch>
        </p:blipFill>
        <p:spPr>
          <a:xfrm>
            <a:off x="0" y="3045650"/>
            <a:ext cx="2259124" cy="2097850"/>
          </a:xfrm>
          <a:prstGeom prst="rect">
            <a:avLst/>
          </a:prstGeom>
          <a:noFill/>
          <a:ln>
            <a:noFill/>
          </a:ln>
        </p:spPr>
      </p:pic>
      <p:pic>
        <p:nvPicPr>
          <p:cNvPr id="212" name="Google Shape;212;p26"/>
          <p:cNvPicPr preferRelativeResize="0"/>
          <p:nvPr/>
        </p:nvPicPr>
        <p:blipFill>
          <a:blip r:embed="rId8">
            <a:alphaModFix/>
          </a:blip>
          <a:stretch>
            <a:fillRect/>
          </a:stretch>
        </p:blipFill>
        <p:spPr>
          <a:xfrm>
            <a:off x="2269425" y="3045650"/>
            <a:ext cx="2271400" cy="2097850"/>
          </a:xfrm>
          <a:prstGeom prst="rect">
            <a:avLst/>
          </a:prstGeom>
          <a:noFill/>
          <a:ln>
            <a:noFill/>
          </a:ln>
        </p:spPr>
      </p:pic>
      <p:pic>
        <p:nvPicPr>
          <p:cNvPr id="213" name="Google Shape;213;p26"/>
          <p:cNvPicPr preferRelativeResize="0"/>
          <p:nvPr/>
        </p:nvPicPr>
        <p:blipFill>
          <a:blip r:embed="rId9">
            <a:alphaModFix/>
          </a:blip>
          <a:stretch>
            <a:fillRect/>
          </a:stretch>
        </p:blipFill>
        <p:spPr>
          <a:xfrm>
            <a:off x="4538850" y="3045650"/>
            <a:ext cx="2273375" cy="2097850"/>
          </a:xfrm>
          <a:prstGeom prst="rect">
            <a:avLst/>
          </a:prstGeom>
          <a:noFill/>
          <a:ln>
            <a:noFill/>
          </a:ln>
        </p:spPr>
      </p:pic>
      <p:pic>
        <p:nvPicPr>
          <p:cNvPr id="214" name="Google Shape;214;p26"/>
          <p:cNvPicPr preferRelativeResize="0"/>
          <p:nvPr/>
        </p:nvPicPr>
        <p:blipFill>
          <a:blip r:embed="rId10">
            <a:alphaModFix/>
          </a:blip>
          <a:stretch>
            <a:fillRect/>
          </a:stretch>
        </p:blipFill>
        <p:spPr>
          <a:xfrm>
            <a:off x="6812225" y="3045650"/>
            <a:ext cx="2259124" cy="2097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7"/>
          <p:cNvSpPr txBox="1"/>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300" b="1">
                <a:solidFill>
                  <a:srgbClr val="0091EA"/>
                </a:solidFill>
                <a:latin typeface="Source Sans Pro"/>
                <a:ea typeface="Source Sans Pro"/>
                <a:cs typeface="Source Sans Pro"/>
                <a:sym typeface="Source Sans Pro"/>
              </a:rPr>
              <a:t>16</a:t>
            </a:fld>
            <a:endParaRPr sz="1300" b="1">
              <a:solidFill>
                <a:srgbClr val="0091EA"/>
              </a:solidFill>
              <a:latin typeface="Source Sans Pro"/>
              <a:ea typeface="Source Sans Pro"/>
              <a:cs typeface="Source Sans Pro"/>
              <a:sym typeface="Source Sans Pro"/>
            </a:endParaRPr>
          </a:p>
        </p:txBody>
      </p:sp>
      <p:pic>
        <p:nvPicPr>
          <p:cNvPr id="220" name="Google Shape;220;p27"/>
          <p:cNvPicPr preferRelativeResize="0"/>
          <p:nvPr/>
        </p:nvPicPr>
        <p:blipFill>
          <a:blip r:embed="rId3">
            <a:alphaModFix/>
          </a:blip>
          <a:stretch>
            <a:fillRect/>
          </a:stretch>
        </p:blipFill>
        <p:spPr>
          <a:xfrm>
            <a:off x="617950" y="144900"/>
            <a:ext cx="3961900" cy="2257624"/>
          </a:xfrm>
          <a:prstGeom prst="rect">
            <a:avLst/>
          </a:prstGeom>
          <a:noFill/>
          <a:ln>
            <a:noFill/>
          </a:ln>
        </p:spPr>
      </p:pic>
      <p:pic>
        <p:nvPicPr>
          <p:cNvPr id="221" name="Google Shape;221;p27"/>
          <p:cNvPicPr preferRelativeResize="0"/>
          <p:nvPr/>
        </p:nvPicPr>
        <p:blipFill>
          <a:blip r:embed="rId4">
            <a:alphaModFix/>
          </a:blip>
          <a:stretch>
            <a:fillRect/>
          </a:stretch>
        </p:blipFill>
        <p:spPr>
          <a:xfrm>
            <a:off x="4579850" y="107350"/>
            <a:ext cx="3889524" cy="2295174"/>
          </a:xfrm>
          <a:prstGeom prst="rect">
            <a:avLst/>
          </a:prstGeom>
          <a:noFill/>
          <a:ln>
            <a:noFill/>
          </a:ln>
        </p:spPr>
      </p:pic>
      <p:pic>
        <p:nvPicPr>
          <p:cNvPr id="222" name="Google Shape;222;p27"/>
          <p:cNvPicPr preferRelativeResize="0"/>
          <p:nvPr/>
        </p:nvPicPr>
        <p:blipFill>
          <a:blip r:embed="rId5">
            <a:alphaModFix/>
          </a:blip>
          <a:stretch>
            <a:fillRect/>
          </a:stretch>
        </p:blipFill>
        <p:spPr>
          <a:xfrm>
            <a:off x="617950" y="2625575"/>
            <a:ext cx="3961900" cy="2223000"/>
          </a:xfrm>
          <a:prstGeom prst="rect">
            <a:avLst/>
          </a:prstGeom>
          <a:noFill/>
          <a:ln>
            <a:noFill/>
          </a:ln>
        </p:spPr>
      </p:pic>
      <p:pic>
        <p:nvPicPr>
          <p:cNvPr id="223" name="Google Shape;223;p27"/>
          <p:cNvPicPr preferRelativeResize="0"/>
          <p:nvPr/>
        </p:nvPicPr>
        <p:blipFill>
          <a:blip r:embed="rId6">
            <a:alphaModFix/>
          </a:blip>
          <a:stretch>
            <a:fillRect/>
          </a:stretch>
        </p:blipFill>
        <p:spPr>
          <a:xfrm>
            <a:off x="4797600" y="2625575"/>
            <a:ext cx="3709325" cy="2223000"/>
          </a:xfrm>
          <a:prstGeom prst="rect">
            <a:avLst/>
          </a:prstGeom>
          <a:noFill/>
          <a:ln>
            <a:noFill/>
          </a:ln>
        </p:spPr>
      </p:pic>
      <p:sp>
        <p:nvSpPr>
          <p:cNvPr id="224" name="Google Shape;224;p27"/>
          <p:cNvSpPr txBox="1"/>
          <p:nvPr/>
        </p:nvSpPr>
        <p:spPr>
          <a:xfrm>
            <a:off x="1791475" y="2254350"/>
            <a:ext cx="22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     M0 Model ( 2 Conv Layer)</a:t>
            </a:r>
            <a:endParaRPr>
              <a:latin typeface="Source Sans Pro"/>
              <a:ea typeface="Source Sans Pro"/>
              <a:cs typeface="Source Sans Pro"/>
              <a:sym typeface="Source Sans Pro"/>
            </a:endParaRPr>
          </a:p>
        </p:txBody>
      </p:sp>
      <p:sp>
        <p:nvSpPr>
          <p:cNvPr id="225" name="Google Shape;225;p27"/>
          <p:cNvSpPr txBox="1"/>
          <p:nvPr/>
        </p:nvSpPr>
        <p:spPr>
          <a:xfrm>
            <a:off x="5450300" y="2299325"/>
            <a:ext cx="260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M-DA-0 Model (6 Conv Layer)</a:t>
            </a:r>
            <a:endParaRPr>
              <a:latin typeface="Source Sans Pro"/>
              <a:ea typeface="Source Sans Pro"/>
              <a:cs typeface="Source Sans Pro"/>
              <a:sym typeface="Source Sans Pro"/>
            </a:endParaRPr>
          </a:p>
        </p:txBody>
      </p:sp>
      <p:sp>
        <p:nvSpPr>
          <p:cNvPr id="226" name="Google Shape;226;p27"/>
          <p:cNvSpPr txBox="1"/>
          <p:nvPr/>
        </p:nvSpPr>
        <p:spPr>
          <a:xfrm>
            <a:off x="1527900" y="4676125"/>
            <a:ext cx="267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M-DA-1 Model ( 6 Conv Layer)</a:t>
            </a:r>
            <a:endParaRPr>
              <a:latin typeface="Source Sans Pro"/>
              <a:ea typeface="Source Sans Pro"/>
              <a:cs typeface="Source Sans Pro"/>
              <a:sym typeface="Source Sans Pro"/>
            </a:endParaRPr>
          </a:p>
        </p:txBody>
      </p:sp>
      <p:sp>
        <p:nvSpPr>
          <p:cNvPr id="227" name="Google Shape;227;p27"/>
          <p:cNvSpPr txBox="1"/>
          <p:nvPr/>
        </p:nvSpPr>
        <p:spPr>
          <a:xfrm>
            <a:off x="5450300" y="4676125"/>
            <a:ext cx="267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VGG-16-1 Model ( 13 Conv Layer)</a:t>
            </a:r>
            <a:endParaRPr>
              <a:latin typeface="Source Sans Pro"/>
              <a:ea typeface="Source Sans Pro"/>
              <a:cs typeface="Source Sans Pro"/>
              <a:sym typeface="Source Sa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8"/>
          <p:cNvSpPr/>
          <p:nvPr/>
        </p:nvSpPr>
        <p:spPr>
          <a:xfrm>
            <a:off x="5281143" y="3325"/>
            <a:ext cx="1538100" cy="442500"/>
          </a:xfrm>
          <a:prstGeom prst="roundRect">
            <a:avLst>
              <a:gd name="adj" fmla="val 50000"/>
            </a:avLst>
          </a:prstGeom>
          <a:gradFill>
            <a:gsLst>
              <a:gs pos="0">
                <a:srgbClr val="F5D0D0"/>
              </a:gs>
              <a:gs pos="100000">
                <a:srgbClr val="D96868"/>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Source Sans Pro"/>
                <a:ea typeface="Source Sans Pro"/>
                <a:cs typeface="Source Sans Pro"/>
                <a:sym typeface="Source Sans Pro"/>
              </a:rPr>
              <a:t>Standard M-DA</a:t>
            </a:r>
            <a:endParaRPr b="1">
              <a:solidFill>
                <a:schemeClr val="dk1"/>
              </a:solidFill>
              <a:latin typeface="Source Sans Pro"/>
              <a:ea typeface="Source Sans Pro"/>
              <a:cs typeface="Source Sans Pro"/>
              <a:sym typeface="Source Sans Pro"/>
            </a:endParaRPr>
          </a:p>
        </p:txBody>
      </p:sp>
      <p:sp>
        <p:nvSpPr>
          <p:cNvPr id="233" name="Google Shape;233;p28"/>
          <p:cNvSpPr/>
          <p:nvPr/>
        </p:nvSpPr>
        <p:spPr>
          <a:xfrm>
            <a:off x="5235309" y="809750"/>
            <a:ext cx="1536300" cy="384300"/>
          </a:xfrm>
          <a:prstGeom prst="roundRect">
            <a:avLst>
              <a:gd name="adj" fmla="val 50000"/>
            </a:avLst>
          </a:prstGeom>
          <a:gradFill>
            <a:gsLst>
              <a:gs pos="0">
                <a:srgbClr val="F5D0D0"/>
              </a:gs>
              <a:gs pos="100000">
                <a:srgbClr val="D9686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b="1">
                <a:latin typeface="Source Sans Pro"/>
                <a:ea typeface="Source Sans Pro"/>
                <a:cs typeface="Source Sans Pro"/>
                <a:sym typeface="Source Sans Pro"/>
              </a:rPr>
              <a:t>M-DA-0: No DA / M-DA-1: DA</a:t>
            </a:r>
            <a:endParaRPr sz="800" b="1">
              <a:latin typeface="Source Sans Pro"/>
              <a:ea typeface="Source Sans Pro"/>
              <a:cs typeface="Source Sans Pro"/>
              <a:sym typeface="Source Sans Pro"/>
            </a:endParaRPr>
          </a:p>
          <a:p>
            <a:pPr marL="0" lvl="0" indent="0" algn="l" rtl="0">
              <a:spcBef>
                <a:spcPts val="0"/>
              </a:spcBef>
              <a:spcAft>
                <a:spcPts val="0"/>
              </a:spcAft>
              <a:buNone/>
            </a:pPr>
            <a:r>
              <a:rPr lang="en" sz="800" b="1">
                <a:latin typeface="Source Sans Pro"/>
                <a:ea typeface="Source Sans Pro"/>
                <a:cs typeface="Source Sans Pro"/>
                <a:sym typeface="Source Sans Pro"/>
              </a:rPr>
              <a:t>M-DA-2: DA+GN</a:t>
            </a:r>
            <a:endParaRPr sz="800" b="1">
              <a:latin typeface="Source Sans Pro"/>
              <a:ea typeface="Source Sans Pro"/>
              <a:cs typeface="Source Sans Pro"/>
              <a:sym typeface="Source Sans Pro"/>
            </a:endParaRPr>
          </a:p>
          <a:p>
            <a:pPr marL="0" lvl="0" indent="0" algn="l" rtl="0">
              <a:spcBef>
                <a:spcPts val="0"/>
              </a:spcBef>
              <a:spcAft>
                <a:spcPts val="0"/>
              </a:spcAft>
              <a:buNone/>
            </a:pPr>
            <a:r>
              <a:rPr lang="en" sz="800" b="1">
                <a:latin typeface="Source Sans Pro"/>
                <a:ea typeface="Source Sans Pro"/>
                <a:cs typeface="Source Sans Pro"/>
                <a:sym typeface="Source Sans Pro"/>
              </a:rPr>
              <a:t>M-DA-3: Extreme  DA</a:t>
            </a:r>
            <a:endParaRPr sz="800" b="1">
              <a:latin typeface="Source Sans Pro"/>
              <a:ea typeface="Source Sans Pro"/>
              <a:cs typeface="Source Sans Pro"/>
              <a:sym typeface="Source Sans Pro"/>
            </a:endParaRPr>
          </a:p>
        </p:txBody>
      </p:sp>
      <p:sp>
        <p:nvSpPr>
          <p:cNvPr id="234" name="Google Shape;234;p28"/>
          <p:cNvSpPr/>
          <p:nvPr/>
        </p:nvSpPr>
        <p:spPr>
          <a:xfrm>
            <a:off x="3467225" y="824574"/>
            <a:ext cx="1536300" cy="384300"/>
          </a:xfrm>
          <a:prstGeom prst="roundRect">
            <a:avLst>
              <a:gd name="adj" fmla="val 50000"/>
            </a:avLst>
          </a:prstGeom>
          <a:gradFill>
            <a:gsLst>
              <a:gs pos="0">
                <a:srgbClr val="F5D0D0"/>
              </a:gs>
              <a:gs pos="100000">
                <a:srgbClr val="D96868"/>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Source Sans Pro"/>
                <a:ea typeface="Source Sans Pro"/>
                <a:cs typeface="Source Sans Pro"/>
                <a:sym typeface="Source Sans Pro"/>
              </a:rPr>
              <a:t>NO DA</a:t>
            </a:r>
            <a:endParaRPr sz="1000" b="1">
              <a:solidFill>
                <a:srgbClr val="FFFFFF"/>
              </a:solidFill>
              <a:latin typeface="Source Sans Pro"/>
              <a:ea typeface="Source Sans Pro"/>
              <a:cs typeface="Source Sans Pro"/>
              <a:sym typeface="Source Sans Pro"/>
            </a:endParaRPr>
          </a:p>
        </p:txBody>
      </p:sp>
      <p:sp>
        <p:nvSpPr>
          <p:cNvPr id="235" name="Google Shape;235;p28"/>
          <p:cNvSpPr/>
          <p:nvPr/>
        </p:nvSpPr>
        <p:spPr>
          <a:xfrm>
            <a:off x="7187944" y="824574"/>
            <a:ext cx="1536300" cy="384300"/>
          </a:xfrm>
          <a:prstGeom prst="roundRect">
            <a:avLst>
              <a:gd name="adj" fmla="val 50000"/>
            </a:avLst>
          </a:prstGeom>
          <a:gradFill>
            <a:gsLst>
              <a:gs pos="0">
                <a:srgbClr val="F5D0D0"/>
              </a:gs>
              <a:gs pos="100000">
                <a:srgbClr val="D96868"/>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latin typeface="Source Sans Pro"/>
                <a:ea typeface="Source Sans Pro"/>
                <a:cs typeface="Source Sans Pro"/>
                <a:sym typeface="Source Sans Pro"/>
              </a:rPr>
              <a:t>VGG-16-0: No DA</a:t>
            </a:r>
            <a:endParaRPr sz="700" b="1">
              <a:latin typeface="Source Sans Pro"/>
              <a:ea typeface="Source Sans Pro"/>
              <a:cs typeface="Source Sans Pro"/>
              <a:sym typeface="Source Sans Pro"/>
            </a:endParaRPr>
          </a:p>
          <a:p>
            <a:pPr marL="0" lvl="0" indent="0" algn="ctr" rtl="0">
              <a:spcBef>
                <a:spcPts val="0"/>
              </a:spcBef>
              <a:spcAft>
                <a:spcPts val="0"/>
              </a:spcAft>
              <a:buNone/>
            </a:pPr>
            <a:r>
              <a:rPr lang="en" sz="700" b="1">
                <a:latin typeface="Source Sans Pro"/>
                <a:ea typeface="Source Sans Pro"/>
                <a:cs typeface="Source Sans Pro"/>
                <a:sym typeface="Source Sans Pro"/>
              </a:rPr>
              <a:t>VGG-16-1:  DA</a:t>
            </a:r>
            <a:endParaRPr sz="700" b="1">
              <a:latin typeface="Source Sans Pro"/>
              <a:ea typeface="Source Sans Pro"/>
              <a:cs typeface="Source Sans Pro"/>
              <a:sym typeface="Source Sans Pro"/>
            </a:endParaRPr>
          </a:p>
          <a:p>
            <a:pPr marL="0" lvl="0" indent="0" algn="ctr" rtl="0">
              <a:spcBef>
                <a:spcPts val="0"/>
              </a:spcBef>
              <a:spcAft>
                <a:spcPts val="0"/>
              </a:spcAft>
              <a:buNone/>
            </a:pPr>
            <a:r>
              <a:rPr lang="en" sz="700" b="1">
                <a:latin typeface="Source Sans Pro"/>
                <a:ea typeface="Source Sans Pro"/>
                <a:cs typeface="Source Sans Pro"/>
                <a:sym typeface="Source Sans Pro"/>
              </a:rPr>
              <a:t>VGG-16-2:  DA + GN</a:t>
            </a:r>
            <a:endParaRPr sz="700" b="1">
              <a:latin typeface="Source Sans Pro"/>
              <a:ea typeface="Source Sans Pro"/>
              <a:cs typeface="Source Sans Pro"/>
              <a:sym typeface="Source Sans Pro"/>
            </a:endParaRPr>
          </a:p>
          <a:p>
            <a:pPr marL="0" lvl="0" indent="0" algn="ctr" rtl="0">
              <a:spcBef>
                <a:spcPts val="0"/>
              </a:spcBef>
              <a:spcAft>
                <a:spcPts val="0"/>
              </a:spcAft>
              <a:buNone/>
            </a:pPr>
            <a:endParaRPr sz="700" b="1">
              <a:latin typeface="Source Sans Pro"/>
              <a:ea typeface="Source Sans Pro"/>
              <a:cs typeface="Source Sans Pro"/>
              <a:sym typeface="Source Sans Pro"/>
            </a:endParaRPr>
          </a:p>
        </p:txBody>
      </p:sp>
      <p:sp>
        <p:nvSpPr>
          <p:cNvPr id="236" name="Google Shape;236;p28"/>
          <p:cNvSpPr/>
          <p:nvPr/>
        </p:nvSpPr>
        <p:spPr>
          <a:xfrm>
            <a:off x="5235319" y="3113066"/>
            <a:ext cx="1536300" cy="441300"/>
          </a:xfrm>
          <a:prstGeom prst="roundRect">
            <a:avLst>
              <a:gd name="adj" fmla="val 50000"/>
            </a:avLst>
          </a:prstGeom>
          <a:gradFill>
            <a:gsLst>
              <a:gs pos="0">
                <a:srgbClr val="F5D0D0"/>
              </a:gs>
              <a:gs pos="100000">
                <a:srgbClr val="D96868"/>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latin typeface="Source Sans Pro"/>
                <a:ea typeface="Source Sans Pro"/>
                <a:cs typeface="Source Sans Pro"/>
                <a:sym typeface="Source Sans Pro"/>
              </a:rPr>
              <a:t>0.99 and 0.82- M-DA-0</a:t>
            </a:r>
            <a:endParaRPr sz="700" b="1">
              <a:latin typeface="Source Sans Pro"/>
              <a:ea typeface="Source Sans Pro"/>
              <a:cs typeface="Source Sans Pro"/>
              <a:sym typeface="Source Sans Pro"/>
            </a:endParaRPr>
          </a:p>
          <a:p>
            <a:pPr marL="0" lvl="0" indent="0" algn="ctr" rtl="0">
              <a:spcBef>
                <a:spcPts val="0"/>
              </a:spcBef>
              <a:spcAft>
                <a:spcPts val="0"/>
              </a:spcAft>
              <a:buNone/>
            </a:pPr>
            <a:r>
              <a:rPr lang="en" sz="700" b="1">
                <a:latin typeface="Source Sans Pro"/>
                <a:ea typeface="Source Sans Pro"/>
                <a:cs typeface="Source Sans Pro"/>
                <a:sym typeface="Source Sans Pro"/>
              </a:rPr>
              <a:t>0.96 and 0.88- M-DA-1</a:t>
            </a:r>
            <a:endParaRPr sz="700" b="1">
              <a:latin typeface="Source Sans Pro"/>
              <a:ea typeface="Source Sans Pro"/>
              <a:cs typeface="Source Sans Pro"/>
              <a:sym typeface="Source Sans Pro"/>
            </a:endParaRPr>
          </a:p>
          <a:p>
            <a:pPr marL="0" lvl="0" indent="0" algn="ctr" rtl="0">
              <a:spcBef>
                <a:spcPts val="0"/>
              </a:spcBef>
              <a:spcAft>
                <a:spcPts val="0"/>
              </a:spcAft>
              <a:buNone/>
            </a:pPr>
            <a:r>
              <a:rPr lang="en" sz="700" b="1">
                <a:latin typeface="Source Sans Pro"/>
                <a:ea typeface="Source Sans Pro"/>
                <a:cs typeface="Source Sans Pro"/>
                <a:sym typeface="Source Sans Pro"/>
              </a:rPr>
              <a:t>0.95 and 0.88- M-DA-2</a:t>
            </a:r>
            <a:endParaRPr sz="700" b="1">
              <a:latin typeface="Source Sans Pro"/>
              <a:ea typeface="Source Sans Pro"/>
              <a:cs typeface="Source Sans Pro"/>
              <a:sym typeface="Source Sans Pro"/>
            </a:endParaRPr>
          </a:p>
          <a:p>
            <a:pPr marL="0" lvl="0" indent="0" algn="ctr" rtl="0">
              <a:spcBef>
                <a:spcPts val="0"/>
              </a:spcBef>
              <a:spcAft>
                <a:spcPts val="0"/>
              </a:spcAft>
              <a:buNone/>
            </a:pPr>
            <a:r>
              <a:rPr lang="en" sz="700" b="1">
                <a:latin typeface="Source Sans Pro"/>
                <a:ea typeface="Source Sans Pro"/>
                <a:cs typeface="Source Sans Pro"/>
                <a:sym typeface="Source Sans Pro"/>
              </a:rPr>
              <a:t>0.73 and 0.15- M-DA-3</a:t>
            </a:r>
            <a:endParaRPr sz="700" b="1">
              <a:solidFill>
                <a:srgbClr val="FFFFFF"/>
              </a:solidFill>
              <a:latin typeface="Source Sans Pro"/>
              <a:ea typeface="Source Sans Pro"/>
              <a:cs typeface="Source Sans Pro"/>
              <a:sym typeface="Source Sans Pro"/>
            </a:endParaRPr>
          </a:p>
        </p:txBody>
      </p:sp>
      <p:sp>
        <p:nvSpPr>
          <p:cNvPr id="237" name="Google Shape;237;p28"/>
          <p:cNvSpPr/>
          <p:nvPr/>
        </p:nvSpPr>
        <p:spPr>
          <a:xfrm>
            <a:off x="3467225" y="3127891"/>
            <a:ext cx="1536300" cy="384300"/>
          </a:xfrm>
          <a:prstGeom prst="roundRect">
            <a:avLst>
              <a:gd name="adj" fmla="val 50000"/>
            </a:avLst>
          </a:prstGeom>
          <a:gradFill>
            <a:gsLst>
              <a:gs pos="0">
                <a:srgbClr val="F5D0D0"/>
              </a:gs>
              <a:gs pos="100000">
                <a:srgbClr val="D96868"/>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Source Sans Pro"/>
                <a:ea typeface="Source Sans Pro"/>
                <a:cs typeface="Source Sans Pro"/>
                <a:sym typeface="Source Sans Pro"/>
              </a:rPr>
              <a:t>0.99 and 0.66</a:t>
            </a:r>
            <a:endParaRPr sz="1000" b="1">
              <a:solidFill>
                <a:srgbClr val="FFFFFF"/>
              </a:solidFill>
              <a:latin typeface="Source Sans Pro"/>
              <a:ea typeface="Source Sans Pro"/>
              <a:cs typeface="Source Sans Pro"/>
              <a:sym typeface="Source Sans Pro"/>
            </a:endParaRPr>
          </a:p>
        </p:txBody>
      </p:sp>
      <p:sp>
        <p:nvSpPr>
          <p:cNvPr id="238" name="Google Shape;238;p28"/>
          <p:cNvSpPr/>
          <p:nvPr/>
        </p:nvSpPr>
        <p:spPr>
          <a:xfrm>
            <a:off x="7187944" y="3127891"/>
            <a:ext cx="1536300" cy="384300"/>
          </a:xfrm>
          <a:prstGeom prst="roundRect">
            <a:avLst>
              <a:gd name="adj" fmla="val 50000"/>
            </a:avLst>
          </a:prstGeom>
          <a:gradFill>
            <a:gsLst>
              <a:gs pos="0">
                <a:srgbClr val="F5D0D0"/>
              </a:gs>
              <a:gs pos="100000">
                <a:srgbClr val="D96868"/>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dirty="0">
                <a:latin typeface="Source Sans Pro"/>
                <a:ea typeface="Source Sans Pro"/>
                <a:cs typeface="Source Sans Pro"/>
                <a:sym typeface="Source Sans Pro"/>
              </a:rPr>
              <a:t>0.99 and 0.83- VGG-16-0</a:t>
            </a:r>
            <a:endParaRPr sz="800" b="1" dirty="0">
              <a:latin typeface="Source Sans Pro"/>
              <a:ea typeface="Source Sans Pro"/>
              <a:cs typeface="Source Sans Pro"/>
              <a:sym typeface="Source Sans Pro"/>
            </a:endParaRPr>
          </a:p>
          <a:p>
            <a:pPr marL="0" lvl="0" indent="0" algn="ctr" rtl="0">
              <a:spcBef>
                <a:spcPts val="0"/>
              </a:spcBef>
              <a:spcAft>
                <a:spcPts val="0"/>
              </a:spcAft>
              <a:buNone/>
            </a:pPr>
            <a:r>
              <a:rPr lang="en" sz="800" b="1" dirty="0">
                <a:latin typeface="Source Sans Pro"/>
                <a:ea typeface="Source Sans Pro"/>
                <a:cs typeface="Source Sans Pro"/>
                <a:sym typeface="Source Sans Pro"/>
              </a:rPr>
              <a:t>0.99 and 0.91- VGG-16-1</a:t>
            </a:r>
            <a:endParaRPr sz="800" b="1" dirty="0">
              <a:latin typeface="Source Sans Pro"/>
              <a:ea typeface="Source Sans Pro"/>
              <a:cs typeface="Source Sans Pro"/>
              <a:sym typeface="Source Sans Pro"/>
            </a:endParaRPr>
          </a:p>
          <a:p>
            <a:pPr marL="0" lvl="0" indent="0" algn="ctr" rtl="0">
              <a:spcBef>
                <a:spcPts val="0"/>
              </a:spcBef>
              <a:spcAft>
                <a:spcPts val="0"/>
              </a:spcAft>
              <a:buNone/>
            </a:pPr>
            <a:r>
              <a:rPr lang="en" sz="800" b="1" dirty="0">
                <a:latin typeface="Source Sans Pro"/>
                <a:ea typeface="Source Sans Pro"/>
                <a:cs typeface="Source Sans Pro"/>
                <a:sym typeface="Source Sans Pro"/>
              </a:rPr>
              <a:t>0.99 and 0.91- VGG-16-2</a:t>
            </a:r>
            <a:endParaRPr sz="800" b="1" dirty="0">
              <a:solidFill>
                <a:srgbClr val="FFFFFF"/>
              </a:solidFill>
              <a:latin typeface="Source Sans Pro"/>
              <a:ea typeface="Source Sans Pro"/>
              <a:cs typeface="Source Sans Pro"/>
              <a:sym typeface="Source Sans Pro"/>
            </a:endParaRPr>
          </a:p>
        </p:txBody>
      </p:sp>
      <p:sp>
        <p:nvSpPr>
          <p:cNvPr id="239" name="Google Shape;239;p28"/>
          <p:cNvSpPr/>
          <p:nvPr/>
        </p:nvSpPr>
        <p:spPr>
          <a:xfrm>
            <a:off x="5235309" y="1272840"/>
            <a:ext cx="1536300" cy="384300"/>
          </a:xfrm>
          <a:prstGeom prst="roundRect">
            <a:avLst>
              <a:gd name="adj" fmla="val 50000"/>
            </a:avLst>
          </a:prstGeom>
          <a:gradFill>
            <a:gsLst>
              <a:gs pos="0">
                <a:srgbClr val="F5D0D0"/>
              </a:gs>
              <a:gs pos="100000">
                <a:srgbClr val="D96868"/>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Source Sans Pro"/>
                <a:ea typeface="Source Sans Pro"/>
                <a:cs typeface="Source Sans Pro"/>
                <a:sym typeface="Source Sans Pro"/>
              </a:rPr>
              <a:t>6</a:t>
            </a:r>
            <a:endParaRPr sz="1000" b="1">
              <a:solidFill>
                <a:srgbClr val="FFFFFF"/>
              </a:solidFill>
              <a:latin typeface="Source Sans Pro"/>
              <a:ea typeface="Source Sans Pro"/>
              <a:cs typeface="Source Sans Pro"/>
              <a:sym typeface="Source Sans Pro"/>
            </a:endParaRPr>
          </a:p>
        </p:txBody>
      </p:sp>
      <p:sp>
        <p:nvSpPr>
          <p:cNvPr id="240" name="Google Shape;240;p28"/>
          <p:cNvSpPr/>
          <p:nvPr/>
        </p:nvSpPr>
        <p:spPr>
          <a:xfrm>
            <a:off x="3467225" y="1287664"/>
            <a:ext cx="1536300" cy="384300"/>
          </a:xfrm>
          <a:prstGeom prst="roundRect">
            <a:avLst>
              <a:gd name="adj" fmla="val 50000"/>
            </a:avLst>
          </a:prstGeom>
          <a:gradFill>
            <a:gsLst>
              <a:gs pos="0">
                <a:srgbClr val="F5D0D0"/>
              </a:gs>
              <a:gs pos="100000">
                <a:srgbClr val="D96868"/>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Source Sans Pro"/>
                <a:ea typeface="Source Sans Pro"/>
                <a:cs typeface="Source Sans Pro"/>
                <a:sym typeface="Source Sans Pro"/>
              </a:rPr>
              <a:t>2</a:t>
            </a:r>
            <a:endParaRPr sz="1000" b="1">
              <a:solidFill>
                <a:srgbClr val="FFFFFF"/>
              </a:solidFill>
              <a:latin typeface="Source Sans Pro"/>
              <a:ea typeface="Source Sans Pro"/>
              <a:cs typeface="Source Sans Pro"/>
              <a:sym typeface="Source Sans Pro"/>
            </a:endParaRPr>
          </a:p>
        </p:txBody>
      </p:sp>
      <p:sp>
        <p:nvSpPr>
          <p:cNvPr id="241" name="Google Shape;241;p28"/>
          <p:cNvSpPr/>
          <p:nvPr/>
        </p:nvSpPr>
        <p:spPr>
          <a:xfrm>
            <a:off x="7187944" y="1287664"/>
            <a:ext cx="1536300" cy="384300"/>
          </a:xfrm>
          <a:prstGeom prst="roundRect">
            <a:avLst>
              <a:gd name="adj" fmla="val 50000"/>
            </a:avLst>
          </a:prstGeom>
          <a:gradFill>
            <a:gsLst>
              <a:gs pos="0">
                <a:srgbClr val="F5D0D0"/>
              </a:gs>
              <a:gs pos="100000">
                <a:srgbClr val="D96868"/>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Source Sans Pro"/>
                <a:ea typeface="Source Sans Pro"/>
                <a:cs typeface="Source Sans Pro"/>
                <a:sym typeface="Source Sans Pro"/>
              </a:rPr>
              <a:t>13</a:t>
            </a:r>
            <a:endParaRPr sz="1000" b="1">
              <a:solidFill>
                <a:srgbClr val="FFFFFF"/>
              </a:solidFill>
              <a:latin typeface="Source Sans Pro"/>
              <a:ea typeface="Source Sans Pro"/>
              <a:cs typeface="Source Sans Pro"/>
              <a:sym typeface="Source Sans Pro"/>
            </a:endParaRPr>
          </a:p>
        </p:txBody>
      </p:sp>
      <p:sp>
        <p:nvSpPr>
          <p:cNvPr id="242" name="Google Shape;242;p28"/>
          <p:cNvSpPr/>
          <p:nvPr/>
        </p:nvSpPr>
        <p:spPr>
          <a:xfrm>
            <a:off x="5235309" y="1735930"/>
            <a:ext cx="1536300" cy="384300"/>
          </a:xfrm>
          <a:prstGeom prst="roundRect">
            <a:avLst>
              <a:gd name="adj" fmla="val 50000"/>
            </a:avLst>
          </a:prstGeom>
          <a:gradFill>
            <a:gsLst>
              <a:gs pos="0">
                <a:srgbClr val="F5D0D0"/>
              </a:gs>
              <a:gs pos="100000">
                <a:srgbClr val="D96868"/>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Source Sans Pro"/>
                <a:ea typeface="Source Sans Pro"/>
                <a:cs typeface="Source Sans Pro"/>
                <a:sym typeface="Source Sans Pro"/>
              </a:rPr>
              <a:t>Adamax(from 7 Optimizer)</a:t>
            </a:r>
            <a:endParaRPr sz="1000" b="1">
              <a:latin typeface="Source Sans Pro"/>
              <a:ea typeface="Source Sans Pro"/>
              <a:cs typeface="Source Sans Pro"/>
              <a:sym typeface="Source Sans Pro"/>
            </a:endParaRPr>
          </a:p>
        </p:txBody>
      </p:sp>
      <p:sp>
        <p:nvSpPr>
          <p:cNvPr id="243" name="Google Shape;243;p28"/>
          <p:cNvSpPr/>
          <p:nvPr/>
        </p:nvSpPr>
        <p:spPr>
          <a:xfrm>
            <a:off x="3467225" y="1750754"/>
            <a:ext cx="1536300" cy="384300"/>
          </a:xfrm>
          <a:prstGeom prst="roundRect">
            <a:avLst>
              <a:gd name="adj" fmla="val 50000"/>
            </a:avLst>
          </a:prstGeom>
          <a:gradFill>
            <a:gsLst>
              <a:gs pos="0">
                <a:srgbClr val="F5D0D0"/>
              </a:gs>
              <a:gs pos="100000">
                <a:srgbClr val="D96868"/>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Source Sans Pro"/>
                <a:ea typeface="Source Sans Pro"/>
                <a:cs typeface="Source Sans Pro"/>
                <a:sym typeface="Source Sans Pro"/>
              </a:rPr>
              <a:t>SGD</a:t>
            </a:r>
            <a:endParaRPr sz="1000" b="1">
              <a:solidFill>
                <a:srgbClr val="FFFFFF"/>
              </a:solidFill>
              <a:latin typeface="Source Sans Pro"/>
              <a:ea typeface="Source Sans Pro"/>
              <a:cs typeface="Source Sans Pro"/>
              <a:sym typeface="Source Sans Pro"/>
            </a:endParaRPr>
          </a:p>
        </p:txBody>
      </p:sp>
      <p:sp>
        <p:nvSpPr>
          <p:cNvPr id="244" name="Google Shape;244;p28"/>
          <p:cNvSpPr/>
          <p:nvPr/>
        </p:nvSpPr>
        <p:spPr>
          <a:xfrm>
            <a:off x="7187944" y="1750754"/>
            <a:ext cx="1536300" cy="384300"/>
          </a:xfrm>
          <a:prstGeom prst="roundRect">
            <a:avLst>
              <a:gd name="adj" fmla="val 50000"/>
            </a:avLst>
          </a:prstGeom>
          <a:gradFill>
            <a:gsLst>
              <a:gs pos="0">
                <a:srgbClr val="F5D0D0"/>
              </a:gs>
              <a:gs pos="100000">
                <a:srgbClr val="D96868"/>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Source Sans Pro"/>
                <a:ea typeface="Source Sans Pro"/>
                <a:cs typeface="Source Sans Pro"/>
                <a:sym typeface="Source Sans Pro"/>
              </a:rPr>
              <a:t>Adamax(from 7 Optimizer)</a:t>
            </a:r>
            <a:endParaRPr sz="1000" b="1">
              <a:latin typeface="Source Sans Pro"/>
              <a:ea typeface="Source Sans Pro"/>
              <a:cs typeface="Source Sans Pro"/>
              <a:sym typeface="Source Sans Pro"/>
            </a:endParaRPr>
          </a:p>
        </p:txBody>
      </p:sp>
      <p:sp>
        <p:nvSpPr>
          <p:cNvPr id="245" name="Google Shape;245;p28"/>
          <p:cNvSpPr/>
          <p:nvPr/>
        </p:nvSpPr>
        <p:spPr>
          <a:xfrm>
            <a:off x="5235309" y="2199020"/>
            <a:ext cx="1536300" cy="384300"/>
          </a:xfrm>
          <a:prstGeom prst="roundRect">
            <a:avLst>
              <a:gd name="adj" fmla="val 50000"/>
            </a:avLst>
          </a:prstGeom>
          <a:gradFill>
            <a:gsLst>
              <a:gs pos="0">
                <a:srgbClr val="F5D0D0"/>
              </a:gs>
              <a:gs pos="100000">
                <a:srgbClr val="D96868"/>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Source Sans Pro"/>
                <a:ea typeface="Source Sans Pro"/>
                <a:cs typeface="Source Sans Pro"/>
                <a:sym typeface="Source Sans Pro"/>
              </a:rPr>
              <a:t>elu(from 10)</a:t>
            </a:r>
            <a:endParaRPr sz="1000" b="1">
              <a:latin typeface="Source Sans Pro"/>
              <a:ea typeface="Source Sans Pro"/>
              <a:cs typeface="Source Sans Pro"/>
              <a:sym typeface="Source Sans Pro"/>
            </a:endParaRPr>
          </a:p>
        </p:txBody>
      </p:sp>
      <p:sp>
        <p:nvSpPr>
          <p:cNvPr id="246" name="Google Shape;246;p28"/>
          <p:cNvSpPr/>
          <p:nvPr/>
        </p:nvSpPr>
        <p:spPr>
          <a:xfrm>
            <a:off x="3467225" y="2213844"/>
            <a:ext cx="1536300" cy="384300"/>
          </a:xfrm>
          <a:prstGeom prst="roundRect">
            <a:avLst>
              <a:gd name="adj" fmla="val 50000"/>
            </a:avLst>
          </a:prstGeom>
          <a:gradFill>
            <a:gsLst>
              <a:gs pos="0">
                <a:srgbClr val="F5D0D0"/>
              </a:gs>
              <a:gs pos="100000">
                <a:srgbClr val="D96868"/>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Source Sans Pro"/>
                <a:ea typeface="Source Sans Pro"/>
                <a:cs typeface="Source Sans Pro"/>
                <a:sym typeface="Source Sans Pro"/>
              </a:rPr>
              <a:t>relu</a:t>
            </a:r>
            <a:endParaRPr sz="1000" b="1">
              <a:solidFill>
                <a:srgbClr val="FFFFFF"/>
              </a:solidFill>
              <a:latin typeface="Source Sans Pro"/>
              <a:ea typeface="Source Sans Pro"/>
              <a:cs typeface="Source Sans Pro"/>
              <a:sym typeface="Source Sans Pro"/>
            </a:endParaRPr>
          </a:p>
        </p:txBody>
      </p:sp>
      <p:sp>
        <p:nvSpPr>
          <p:cNvPr id="247" name="Google Shape;247;p28"/>
          <p:cNvSpPr/>
          <p:nvPr/>
        </p:nvSpPr>
        <p:spPr>
          <a:xfrm>
            <a:off x="7187944" y="2213844"/>
            <a:ext cx="1536300" cy="384300"/>
          </a:xfrm>
          <a:prstGeom prst="roundRect">
            <a:avLst>
              <a:gd name="adj" fmla="val 50000"/>
            </a:avLst>
          </a:prstGeom>
          <a:gradFill>
            <a:gsLst>
              <a:gs pos="0">
                <a:srgbClr val="F5D0D0"/>
              </a:gs>
              <a:gs pos="100000">
                <a:srgbClr val="D96868"/>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Source Sans Pro"/>
                <a:ea typeface="Source Sans Pro"/>
                <a:cs typeface="Source Sans Pro"/>
                <a:sym typeface="Source Sans Pro"/>
              </a:rPr>
              <a:t>elu</a:t>
            </a:r>
            <a:endParaRPr sz="1000" b="1">
              <a:latin typeface="Source Sans Pro"/>
              <a:ea typeface="Source Sans Pro"/>
              <a:cs typeface="Source Sans Pro"/>
              <a:sym typeface="Source Sans Pro"/>
            </a:endParaRPr>
          </a:p>
        </p:txBody>
      </p:sp>
      <p:sp>
        <p:nvSpPr>
          <p:cNvPr id="248" name="Google Shape;248;p28"/>
          <p:cNvSpPr/>
          <p:nvPr/>
        </p:nvSpPr>
        <p:spPr>
          <a:xfrm>
            <a:off x="5235309" y="2662110"/>
            <a:ext cx="1536300" cy="384300"/>
          </a:xfrm>
          <a:prstGeom prst="roundRect">
            <a:avLst>
              <a:gd name="adj" fmla="val 50000"/>
            </a:avLst>
          </a:prstGeom>
          <a:gradFill>
            <a:gsLst>
              <a:gs pos="0">
                <a:srgbClr val="F5D0D0"/>
              </a:gs>
              <a:gs pos="100000">
                <a:srgbClr val="D96868"/>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Source Sans Pro"/>
                <a:ea typeface="Source Sans Pro"/>
                <a:cs typeface="Source Sans Pro"/>
                <a:sym typeface="Source Sans Pro"/>
              </a:rPr>
              <a:t>reduce(M-DA-1,-2)</a:t>
            </a:r>
            <a:endParaRPr sz="1000" b="1">
              <a:latin typeface="Source Sans Pro"/>
              <a:ea typeface="Source Sans Pro"/>
              <a:cs typeface="Source Sans Pro"/>
              <a:sym typeface="Source Sans Pro"/>
            </a:endParaRPr>
          </a:p>
        </p:txBody>
      </p:sp>
      <p:sp>
        <p:nvSpPr>
          <p:cNvPr id="249" name="Google Shape;249;p28"/>
          <p:cNvSpPr/>
          <p:nvPr/>
        </p:nvSpPr>
        <p:spPr>
          <a:xfrm>
            <a:off x="3467225" y="2676934"/>
            <a:ext cx="1536300" cy="384300"/>
          </a:xfrm>
          <a:prstGeom prst="roundRect">
            <a:avLst>
              <a:gd name="adj" fmla="val 50000"/>
            </a:avLst>
          </a:prstGeom>
          <a:gradFill>
            <a:gsLst>
              <a:gs pos="0">
                <a:srgbClr val="F5D0D0"/>
              </a:gs>
              <a:gs pos="100000">
                <a:srgbClr val="D96868"/>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Source Sans Pro"/>
                <a:ea typeface="Source Sans Pro"/>
                <a:cs typeface="Source Sans Pro"/>
                <a:sym typeface="Source Sans Pro"/>
              </a:rPr>
              <a:t>Overfitting</a:t>
            </a:r>
            <a:endParaRPr sz="1000" b="1">
              <a:solidFill>
                <a:srgbClr val="FFFFFF"/>
              </a:solidFill>
              <a:latin typeface="Source Sans Pro"/>
              <a:ea typeface="Source Sans Pro"/>
              <a:cs typeface="Source Sans Pro"/>
              <a:sym typeface="Source Sans Pro"/>
            </a:endParaRPr>
          </a:p>
        </p:txBody>
      </p:sp>
      <p:sp>
        <p:nvSpPr>
          <p:cNvPr id="250" name="Google Shape;250;p28"/>
          <p:cNvSpPr/>
          <p:nvPr/>
        </p:nvSpPr>
        <p:spPr>
          <a:xfrm>
            <a:off x="7187944" y="2676934"/>
            <a:ext cx="1536300" cy="384300"/>
          </a:xfrm>
          <a:prstGeom prst="roundRect">
            <a:avLst>
              <a:gd name="adj" fmla="val 50000"/>
            </a:avLst>
          </a:prstGeom>
          <a:gradFill>
            <a:gsLst>
              <a:gs pos="0">
                <a:srgbClr val="F5D0D0"/>
              </a:gs>
              <a:gs pos="100000">
                <a:srgbClr val="D96868"/>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Source Sans Pro"/>
                <a:ea typeface="Source Sans Pro"/>
                <a:cs typeface="Source Sans Pro"/>
                <a:sym typeface="Source Sans Pro"/>
              </a:rPr>
              <a:t>reduce(VGG-16-1,-2)</a:t>
            </a:r>
            <a:endParaRPr sz="1000" b="1">
              <a:latin typeface="Source Sans Pro"/>
              <a:ea typeface="Source Sans Pro"/>
              <a:cs typeface="Source Sans Pro"/>
              <a:sym typeface="Source Sans Pro"/>
            </a:endParaRPr>
          </a:p>
        </p:txBody>
      </p:sp>
      <p:sp>
        <p:nvSpPr>
          <p:cNvPr id="251" name="Google Shape;251;p28"/>
          <p:cNvSpPr/>
          <p:nvPr/>
        </p:nvSpPr>
        <p:spPr>
          <a:xfrm>
            <a:off x="5235319" y="3578218"/>
            <a:ext cx="1536300" cy="441300"/>
          </a:xfrm>
          <a:prstGeom prst="roundRect">
            <a:avLst>
              <a:gd name="adj" fmla="val 50000"/>
            </a:avLst>
          </a:prstGeom>
          <a:gradFill>
            <a:gsLst>
              <a:gs pos="0">
                <a:srgbClr val="F5D0D0"/>
              </a:gs>
              <a:gs pos="100000">
                <a:srgbClr val="D96868"/>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latin typeface="Source Sans Pro"/>
                <a:ea typeface="Source Sans Pro"/>
                <a:cs typeface="Source Sans Pro"/>
                <a:sym typeface="Source Sans Pro"/>
              </a:rPr>
              <a:t>0.007 and 0.90- M-DA-0</a:t>
            </a:r>
            <a:endParaRPr sz="700" b="1">
              <a:latin typeface="Source Sans Pro"/>
              <a:ea typeface="Source Sans Pro"/>
              <a:cs typeface="Source Sans Pro"/>
              <a:sym typeface="Source Sans Pro"/>
            </a:endParaRPr>
          </a:p>
          <a:p>
            <a:pPr marL="0" lvl="0" indent="0" algn="ctr" rtl="0">
              <a:spcBef>
                <a:spcPts val="0"/>
              </a:spcBef>
              <a:spcAft>
                <a:spcPts val="0"/>
              </a:spcAft>
              <a:buNone/>
            </a:pPr>
            <a:r>
              <a:rPr lang="en" sz="700" b="1">
                <a:latin typeface="Source Sans Pro"/>
                <a:ea typeface="Source Sans Pro"/>
                <a:cs typeface="Source Sans Pro"/>
                <a:sym typeface="Source Sans Pro"/>
              </a:rPr>
              <a:t>0.11 and 0.43- M-DA-1</a:t>
            </a:r>
            <a:endParaRPr sz="700" b="1">
              <a:latin typeface="Source Sans Pro"/>
              <a:ea typeface="Source Sans Pro"/>
              <a:cs typeface="Source Sans Pro"/>
              <a:sym typeface="Source Sans Pro"/>
            </a:endParaRPr>
          </a:p>
          <a:p>
            <a:pPr marL="0" lvl="0" indent="0" algn="ctr" rtl="0">
              <a:spcBef>
                <a:spcPts val="0"/>
              </a:spcBef>
              <a:spcAft>
                <a:spcPts val="0"/>
              </a:spcAft>
              <a:buNone/>
            </a:pPr>
            <a:r>
              <a:rPr lang="en" sz="700" b="1">
                <a:latin typeface="Source Sans Pro"/>
                <a:ea typeface="Source Sans Pro"/>
                <a:cs typeface="Source Sans Pro"/>
                <a:sym typeface="Source Sans Pro"/>
              </a:rPr>
              <a:t>0.11 and 0.41- M-DA-2</a:t>
            </a:r>
            <a:endParaRPr sz="700" b="1">
              <a:latin typeface="Source Sans Pro"/>
              <a:ea typeface="Source Sans Pro"/>
              <a:cs typeface="Source Sans Pro"/>
              <a:sym typeface="Source Sans Pro"/>
            </a:endParaRPr>
          </a:p>
          <a:p>
            <a:pPr marL="0" lvl="0" indent="0" algn="ctr" rtl="0">
              <a:spcBef>
                <a:spcPts val="0"/>
              </a:spcBef>
              <a:spcAft>
                <a:spcPts val="0"/>
              </a:spcAft>
              <a:buNone/>
            </a:pPr>
            <a:r>
              <a:rPr lang="en" sz="700" b="1">
                <a:latin typeface="Source Sans Pro"/>
                <a:ea typeface="Source Sans Pro"/>
                <a:cs typeface="Source Sans Pro"/>
                <a:sym typeface="Source Sans Pro"/>
              </a:rPr>
              <a:t>0.73 and 39.69- M-DA-3</a:t>
            </a:r>
            <a:endParaRPr sz="700" b="1">
              <a:latin typeface="Source Sans Pro"/>
              <a:ea typeface="Source Sans Pro"/>
              <a:cs typeface="Source Sans Pro"/>
              <a:sym typeface="Source Sans Pro"/>
            </a:endParaRPr>
          </a:p>
        </p:txBody>
      </p:sp>
      <p:sp>
        <p:nvSpPr>
          <p:cNvPr id="252" name="Google Shape;252;p28"/>
          <p:cNvSpPr/>
          <p:nvPr/>
        </p:nvSpPr>
        <p:spPr>
          <a:xfrm>
            <a:off x="3467225" y="3593043"/>
            <a:ext cx="1536300" cy="384300"/>
          </a:xfrm>
          <a:prstGeom prst="roundRect">
            <a:avLst>
              <a:gd name="adj" fmla="val 50000"/>
            </a:avLst>
          </a:prstGeom>
          <a:gradFill>
            <a:gsLst>
              <a:gs pos="0">
                <a:srgbClr val="F5D0D0"/>
              </a:gs>
              <a:gs pos="100000">
                <a:srgbClr val="D96868"/>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Source Sans Pro"/>
                <a:ea typeface="Source Sans Pro"/>
                <a:cs typeface="Source Sans Pro"/>
                <a:sym typeface="Source Sans Pro"/>
              </a:rPr>
              <a:t>0.008 and 2.424</a:t>
            </a:r>
            <a:endParaRPr sz="1000" b="1">
              <a:latin typeface="Source Sans Pro"/>
              <a:ea typeface="Source Sans Pro"/>
              <a:cs typeface="Source Sans Pro"/>
              <a:sym typeface="Source Sans Pro"/>
            </a:endParaRPr>
          </a:p>
        </p:txBody>
      </p:sp>
      <p:sp>
        <p:nvSpPr>
          <p:cNvPr id="253" name="Google Shape;253;p28"/>
          <p:cNvSpPr/>
          <p:nvPr/>
        </p:nvSpPr>
        <p:spPr>
          <a:xfrm>
            <a:off x="7187944" y="3593043"/>
            <a:ext cx="1536300" cy="384300"/>
          </a:xfrm>
          <a:prstGeom prst="roundRect">
            <a:avLst>
              <a:gd name="adj" fmla="val 50000"/>
            </a:avLst>
          </a:prstGeom>
          <a:gradFill>
            <a:gsLst>
              <a:gs pos="0">
                <a:srgbClr val="F5D0D0"/>
              </a:gs>
              <a:gs pos="100000">
                <a:srgbClr val="D96868"/>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dirty="0">
                <a:latin typeface="Source Sans Pro"/>
                <a:ea typeface="Source Sans Pro"/>
                <a:cs typeface="Source Sans Pro"/>
                <a:sym typeface="Source Sans Pro"/>
              </a:rPr>
              <a:t>0.007 and 0.94- VGG-16-0</a:t>
            </a:r>
            <a:endParaRPr sz="800" b="1" dirty="0">
              <a:latin typeface="Source Sans Pro"/>
              <a:ea typeface="Source Sans Pro"/>
              <a:cs typeface="Source Sans Pro"/>
              <a:sym typeface="Source Sans Pro"/>
            </a:endParaRPr>
          </a:p>
          <a:p>
            <a:pPr marL="0" lvl="0" indent="0" algn="ctr" rtl="0">
              <a:spcBef>
                <a:spcPts val="0"/>
              </a:spcBef>
              <a:spcAft>
                <a:spcPts val="0"/>
              </a:spcAft>
              <a:buNone/>
            </a:pPr>
            <a:r>
              <a:rPr lang="en" sz="800" b="1" dirty="0">
                <a:latin typeface="Source Sans Pro"/>
                <a:ea typeface="Source Sans Pro"/>
                <a:cs typeface="Source Sans Pro"/>
                <a:sym typeface="Source Sans Pro"/>
              </a:rPr>
              <a:t>0.02 and  0.40- VGG-16-1</a:t>
            </a:r>
            <a:endParaRPr sz="800" b="1" dirty="0">
              <a:latin typeface="Source Sans Pro"/>
              <a:ea typeface="Source Sans Pro"/>
              <a:cs typeface="Source Sans Pro"/>
              <a:sym typeface="Source Sans Pro"/>
            </a:endParaRPr>
          </a:p>
          <a:p>
            <a:pPr marL="0" lvl="0" indent="0" algn="ctr" rtl="0">
              <a:spcBef>
                <a:spcPts val="0"/>
              </a:spcBef>
              <a:spcAft>
                <a:spcPts val="0"/>
              </a:spcAft>
              <a:buNone/>
            </a:pPr>
            <a:r>
              <a:rPr lang="en" sz="800" b="1" dirty="0">
                <a:latin typeface="Source Sans Pro"/>
                <a:ea typeface="Source Sans Pro"/>
                <a:cs typeface="Source Sans Pro"/>
                <a:sym typeface="Source Sans Pro"/>
              </a:rPr>
              <a:t>0.01 and  0.36- VGG-16-2</a:t>
            </a:r>
            <a:endParaRPr sz="800" b="1" dirty="0">
              <a:latin typeface="Source Sans Pro"/>
              <a:ea typeface="Source Sans Pro"/>
              <a:cs typeface="Source Sans Pro"/>
              <a:sym typeface="Source Sans Pro"/>
            </a:endParaRPr>
          </a:p>
        </p:txBody>
      </p:sp>
      <p:sp>
        <p:nvSpPr>
          <p:cNvPr id="254" name="Google Shape;254;p28"/>
          <p:cNvSpPr/>
          <p:nvPr/>
        </p:nvSpPr>
        <p:spPr>
          <a:xfrm>
            <a:off x="5235319" y="4107463"/>
            <a:ext cx="1536300" cy="441300"/>
          </a:xfrm>
          <a:prstGeom prst="roundRect">
            <a:avLst>
              <a:gd name="adj" fmla="val 50000"/>
            </a:avLst>
          </a:prstGeom>
          <a:gradFill>
            <a:gsLst>
              <a:gs pos="0">
                <a:srgbClr val="F5D0D0"/>
              </a:gs>
              <a:gs pos="100000">
                <a:srgbClr val="D96868"/>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latin typeface="Source Sans Pro"/>
                <a:ea typeface="Source Sans Pro"/>
                <a:cs typeface="Source Sans Pro"/>
                <a:sym typeface="Source Sans Pro"/>
              </a:rPr>
              <a:t>[887,896]- M-DA-0:</a:t>
            </a:r>
            <a:endParaRPr sz="800" b="1">
              <a:latin typeface="Source Sans Pro"/>
              <a:ea typeface="Source Sans Pro"/>
              <a:cs typeface="Source Sans Pro"/>
              <a:sym typeface="Source Sans Pro"/>
            </a:endParaRPr>
          </a:p>
          <a:p>
            <a:pPr marL="0" lvl="0" indent="0" algn="ctr" rtl="0">
              <a:spcBef>
                <a:spcPts val="0"/>
              </a:spcBef>
              <a:spcAft>
                <a:spcPts val="0"/>
              </a:spcAft>
              <a:buNone/>
            </a:pPr>
            <a:r>
              <a:rPr lang="en" sz="800" b="1">
                <a:latin typeface="Source Sans Pro"/>
                <a:ea typeface="Source Sans Pro"/>
                <a:cs typeface="Source Sans Pro"/>
                <a:sym typeface="Source Sans Pro"/>
              </a:rPr>
              <a:t>[911,941]- M-DA-1</a:t>
            </a:r>
            <a:endParaRPr sz="800" b="1">
              <a:latin typeface="Source Sans Pro"/>
              <a:ea typeface="Source Sans Pro"/>
              <a:cs typeface="Source Sans Pro"/>
              <a:sym typeface="Source Sans Pro"/>
            </a:endParaRPr>
          </a:p>
          <a:p>
            <a:pPr marL="0" lvl="0" indent="0" algn="ctr" rtl="0">
              <a:spcBef>
                <a:spcPts val="0"/>
              </a:spcBef>
              <a:spcAft>
                <a:spcPts val="0"/>
              </a:spcAft>
              <a:buNone/>
            </a:pPr>
            <a:r>
              <a:rPr lang="en" sz="800" b="1">
                <a:latin typeface="Source Sans Pro"/>
                <a:ea typeface="Source Sans Pro"/>
                <a:cs typeface="Source Sans Pro"/>
                <a:sym typeface="Source Sans Pro"/>
              </a:rPr>
              <a:t>[908,941]- M-DA-2</a:t>
            </a:r>
            <a:endParaRPr sz="800" b="1">
              <a:latin typeface="Source Sans Pro"/>
              <a:ea typeface="Source Sans Pro"/>
              <a:cs typeface="Source Sans Pro"/>
              <a:sym typeface="Source Sans Pro"/>
            </a:endParaRPr>
          </a:p>
        </p:txBody>
      </p:sp>
      <p:sp>
        <p:nvSpPr>
          <p:cNvPr id="255" name="Google Shape;255;p28"/>
          <p:cNvSpPr/>
          <p:nvPr/>
        </p:nvSpPr>
        <p:spPr>
          <a:xfrm>
            <a:off x="3467225" y="4122289"/>
            <a:ext cx="1536300" cy="384300"/>
          </a:xfrm>
          <a:prstGeom prst="roundRect">
            <a:avLst>
              <a:gd name="adj" fmla="val 50000"/>
            </a:avLst>
          </a:prstGeom>
          <a:gradFill>
            <a:gsLst>
              <a:gs pos="0">
                <a:srgbClr val="F5D0D0"/>
              </a:gs>
              <a:gs pos="100000">
                <a:srgbClr val="D96868"/>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Source Sans Pro"/>
                <a:ea typeface="Source Sans Pro"/>
                <a:cs typeface="Source Sans Pro"/>
                <a:sym typeface="Source Sans Pro"/>
              </a:rPr>
              <a:t>[753,749]</a:t>
            </a:r>
            <a:endParaRPr sz="1000" b="1">
              <a:latin typeface="Source Sans Pro"/>
              <a:ea typeface="Source Sans Pro"/>
              <a:cs typeface="Source Sans Pro"/>
              <a:sym typeface="Source Sans Pro"/>
            </a:endParaRPr>
          </a:p>
        </p:txBody>
      </p:sp>
      <p:sp>
        <p:nvSpPr>
          <p:cNvPr id="256" name="Google Shape;256;p28"/>
          <p:cNvSpPr/>
          <p:nvPr/>
        </p:nvSpPr>
        <p:spPr>
          <a:xfrm>
            <a:off x="7187944" y="4122289"/>
            <a:ext cx="1536300" cy="384300"/>
          </a:xfrm>
          <a:prstGeom prst="roundRect">
            <a:avLst>
              <a:gd name="adj" fmla="val 50000"/>
            </a:avLst>
          </a:prstGeom>
          <a:gradFill>
            <a:gsLst>
              <a:gs pos="0">
                <a:srgbClr val="F5D0D0"/>
              </a:gs>
              <a:gs pos="100000">
                <a:srgbClr val="D96868"/>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latin typeface="Source Sans Pro"/>
                <a:ea typeface="Source Sans Pro"/>
                <a:cs typeface="Source Sans Pro"/>
                <a:sym typeface="Source Sans Pro"/>
              </a:rPr>
              <a:t>[866,910]- VGG-16-0</a:t>
            </a:r>
            <a:endParaRPr sz="800" b="1">
              <a:latin typeface="Source Sans Pro"/>
              <a:ea typeface="Source Sans Pro"/>
              <a:cs typeface="Source Sans Pro"/>
              <a:sym typeface="Source Sans Pro"/>
            </a:endParaRPr>
          </a:p>
          <a:p>
            <a:pPr marL="0" lvl="0" indent="0" algn="ctr" rtl="0">
              <a:spcBef>
                <a:spcPts val="0"/>
              </a:spcBef>
              <a:spcAft>
                <a:spcPts val="0"/>
              </a:spcAft>
              <a:buNone/>
            </a:pPr>
            <a:r>
              <a:rPr lang="en" sz="800" b="1">
                <a:latin typeface="Source Sans Pro"/>
                <a:ea typeface="Source Sans Pro"/>
                <a:cs typeface="Source Sans Pro"/>
                <a:sym typeface="Source Sans Pro"/>
              </a:rPr>
              <a:t>[925,938]- VGG-16-1</a:t>
            </a:r>
            <a:endParaRPr sz="800" b="1">
              <a:latin typeface="Source Sans Pro"/>
              <a:ea typeface="Source Sans Pro"/>
              <a:cs typeface="Source Sans Pro"/>
              <a:sym typeface="Source Sans Pro"/>
            </a:endParaRPr>
          </a:p>
          <a:p>
            <a:pPr marL="0" lvl="0" indent="0" algn="ctr" rtl="0">
              <a:spcBef>
                <a:spcPts val="0"/>
              </a:spcBef>
              <a:spcAft>
                <a:spcPts val="0"/>
              </a:spcAft>
              <a:buNone/>
            </a:pPr>
            <a:r>
              <a:rPr lang="en" sz="800" b="1">
                <a:latin typeface="Source Sans Pro"/>
                <a:ea typeface="Source Sans Pro"/>
                <a:cs typeface="Source Sans Pro"/>
                <a:sym typeface="Source Sans Pro"/>
              </a:rPr>
              <a:t>[931,948]- VGG-16-2</a:t>
            </a:r>
            <a:endParaRPr sz="800" b="1">
              <a:latin typeface="Source Sans Pro"/>
              <a:ea typeface="Source Sans Pro"/>
              <a:cs typeface="Source Sans Pro"/>
              <a:sym typeface="Source Sans Pro"/>
            </a:endParaRPr>
          </a:p>
        </p:txBody>
      </p:sp>
      <p:graphicFrame>
        <p:nvGraphicFramePr>
          <p:cNvPr id="257" name="Google Shape;257;p28"/>
          <p:cNvGraphicFramePr/>
          <p:nvPr/>
        </p:nvGraphicFramePr>
        <p:xfrm>
          <a:off x="255000" y="826830"/>
          <a:ext cx="1759275" cy="4286960"/>
        </p:xfrm>
        <a:graphic>
          <a:graphicData uri="http://schemas.openxmlformats.org/drawingml/2006/table">
            <a:tbl>
              <a:tblPr>
                <a:noFill/>
                <a:tableStyleId>{EC3CC5A2-A36E-417A-8F64-9F519CB0AB2F}</a:tableStyleId>
              </a:tblPr>
              <a:tblGrid>
                <a:gridCol w="1759275">
                  <a:extLst>
                    <a:ext uri="{9D8B030D-6E8A-4147-A177-3AD203B41FA5}">
                      <a16:colId xmlns:a16="http://schemas.microsoft.com/office/drawing/2014/main" val="20000"/>
                    </a:ext>
                  </a:extLst>
                </a:gridCol>
              </a:tblGrid>
              <a:tr h="446025">
                <a:tc>
                  <a:txBody>
                    <a:bodyPr/>
                    <a:lstStyle/>
                    <a:p>
                      <a:pPr marL="0" lvl="0" indent="0" algn="ctr" rtl="0">
                        <a:spcBef>
                          <a:spcPts val="0"/>
                        </a:spcBef>
                        <a:spcAft>
                          <a:spcPts val="0"/>
                        </a:spcAft>
                        <a:buNone/>
                      </a:pPr>
                      <a:r>
                        <a:rPr lang="en" sz="1200" b="1">
                          <a:latin typeface="Source Sans Pro"/>
                          <a:ea typeface="Source Sans Pro"/>
                          <a:cs typeface="Source Sans Pro"/>
                          <a:sym typeface="Source Sans Pro"/>
                        </a:rPr>
                        <a:t>Data Augmentation</a:t>
                      </a:r>
                      <a:endParaRPr sz="1200" b="1">
                        <a:latin typeface="Source Sans Pro"/>
                        <a:ea typeface="Source Sans Pro"/>
                        <a:cs typeface="Source Sans Pro"/>
                        <a:sym typeface="Source Sans Pro"/>
                      </a:endParaRPr>
                    </a:p>
                  </a:txBody>
                  <a:tcPr marL="91425" marR="91425" marT="91425" marB="91425" anchor="ctr">
                    <a:gradFill>
                      <a:gsLst>
                        <a:gs pos="0">
                          <a:srgbClr val="DFE9FB"/>
                        </a:gs>
                        <a:gs pos="100000">
                          <a:srgbClr val="6E9BE7"/>
                        </a:gs>
                      </a:gsLst>
                      <a:lin ang="5400012" scaled="0"/>
                    </a:gradFill>
                  </a:tcPr>
                </a:tc>
                <a:extLst>
                  <a:ext uri="{0D108BD9-81ED-4DB2-BD59-A6C34878D82A}">
                    <a16:rowId xmlns:a16="http://schemas.microsoft.com/office/drawing/2014/main" val="10000"/>
                  </a:ext>
                </a:extLst>
              </a:tr>
              <a:tr h="442500">
                <a:tc>
                  <a:txBody>
                    <a:bodyPr/>
                    <a:lstStyle/>
                    <a:p>
                      <a:pPr marL="0" lvl="0" indent="0" algn="ctr" rtl="0">
                        <a:spcBef>
                          <a:spcPts val="0"/>
                        </a:spcBef>
                        <a:spcAft>
                          <a:spcPts val="0"/>
                        </a:spcAft>
                        <a:buNone/>
                      </a:pPr>
                      <a:r>
                        <a:rPr lang="en" sz="1200" b="1">
                          <a:latin typeface="Source Sans Pro"/>
                          <a:ea typeface="Source Sans Pro"/>
                          <a:cs typeface="Source Sans Pro"/>
                          <a:sym typeface="Source Sans Pro"/>
                        </a:rPr>
                        <a:t>Convolutional Layers</a:t>
                      </a:r>
                      <a:endParaRPr sz="1200" b="1">
                        <a:latin typeface="Source Sans Pro"/>
                        <a:ea typeface="Source Sans Pro"/>
                        <a:cs typeface="Source Sans Pro"/>
                        <a:sym typeface="Source Sans Pro"/>
                      </a:endParaRPr>
                    </a:p>
                  </a:txBody>
                  <a:tcPr marL="91425" marR="91425" marT="91425" marB="91425" anchor="ctr">
                    <a:gradFill>
                      <a:gsLst>
                        <a:gs pos="0">
                          <a:srgbClr val="DFE9FB"/>
                        </a:gs>
                        <a:gs pos="100000">
                          <a:srgbClr val="6E9BE7"/>
                        </a:gs>
                      </a:gsLst>
                      <a:lin ang="5400012" scaled="0"/>
                    </a:gradFill>
                  </a:tcPr>
                </a:tc>
                <a:extLst>
                  <a:ext uri="{0D108BD9-81ED-4DB2-BD59-A6C34878D82A}">
                    <a16:rowId xmlns:a16="http://schemas.microsoft.com/office/drawing/2014/main" val="10001"/>
                  </a:ext>
                </a:extLst>
              </a:tr>
              <a:tr h="419700">
                <a:tc>
                  <a:txBody>
                    <a:bodyPr/>
                    <a:lstStyle/>
                    <a:p>
                      <a:pPr marL="0" lvl="0" indent="0" algn="ctr" rtl="0">
                        <a:spcBef>
                          <a:spcPts val="0"/>
                        </a:spcBef>
                        <a:spcAft>
                          <a:spcPts val="0"/>
                        </a:spcAft>
                        <a:buNone/>
                      </a:pPr>
                      <a:r>
                        <a:rPr lang="en" sz="1200" b="1">
                          <a:latin typeface="Source Sans Pro"/>
                          <a:ea typeface="Source Sans Pro"/>
                          <a:cs typeface="Source Sans Pro"/>
                          <a:sym typeface="Source Sans Pro"/>
                        </a:rPr>
                        <a:t>Optimizer</a:t>
                      </a:r>
                      <a:endParaRPr sz="1200" b="1">
                        <a:latin typeface="Source Sans Pro"/>
                        <a:ea typeface="Source Sans Pro"/>
                        <a:cs typeface="Source Sans Pro"/>
                        <a:sym typeface="Source Sans Pro"/>
                      </a:endParaRPr>
                    </a:p>
                  </a:txBody>
                  <a:tcPr marL="91425" marR="91425" marT="91425" marB="91425" anchor="ctr">
                    <a:gradFill>
                      <a:gsLst>
                        <a:gs pos="0">
                          <a:srgbClr val="DFE9FB"/>
                        </a:gs>
                        <a:gs pos="100000">
                          <a:srgbClr val="6E9BE7"/>
                        </a:gs>
                      </a:gsLst>
                      <a:lin ang="5400012" scaled="0"/>
                    </a:gradFill>
                  </a:tcPr>
                </a:tc>
                <a:extLst>
                  <a:ext uri="{0D108BD9-81ED-4DB2-BD59-A6C34878D82A}">
                    <a16:rowId xmlns:a16="http://schemas.microsoft.com/office/drawing/2014/main" val="10002"/>
                  </a:ext>
                </a:extLst>
              </a:tr>
              <a:tr h="463100">
                <a:tc>
                  <a:txBody>
                    <a:bodyPr/>
                    <a:lstStyle/>
                    <a:p>
                      <a:pPr marL="0" lvl="0" indent="0" algn="ctr" rtl="0">
                        <a:spcBef>
                          <a:spcPts val="0"/>
                        </a:spcBef>
                        <a:spcAft>
                          <a:spcPts val="0"/>
                        </a:spcAft>
                        <a:buNone/>
                      </a:pPr>
                      <a:r>
                        <a:rPr lang="en" sz="1200" b="1">
                          <a:latin typeface="Source Sans Pro"/>
                          <a:ea typeface="Source Sans Pro"/>
                          <a:cs typeface="Source Sans Pro"/>
                          <a:sym typeface="Source Sans Pro"/>
                        </a:rPr>
                        <a:t>Activation Argument</a:t>
                      </a:r>
                      <a:endParaRPr sz="1200" b="1">
                        <a:latin typeface="Source Sans Pro"/>
                        <a:ea typeface="Source Sans Pro"/>
                        <a:cs typeface="Source Sans Pro"/>
                        <a:sym typeface="Source Sans Pro"/>
                      </a:endParaRPr>
                    </a:p>
                  </a:txBody>
                  <a:tcPr marL="91425" marR="91425" marT="91425" marB="91425" anchor="ctr">
                    <a:gradFill>
                      <a:gsLst>
                        <a:gs pos="0">
                          <a:srgbClr val="DFE9FB"/>
                        </a:gs>
                        <a:gs pos="100000">
                          <a:srgbClr val="6E9BE7"/>
                        </a:gs>
                      </a:gsLst>
                      <a:lin ang="5400012" scaled="0"/>
                    </a:gradFill>
                  </a:tcPr>
                </a:tc>
                <a:extLst>
                  <a:ext uri="{0D108BD9-81ED-4DB2-BD59-A6C34878D82A}">
                    <a16:rowId xmlns:a16="http://schemas.microsoft.com/office/drawing/2014/main" val="10003"/>
                  </a:ext>
                </a:extLst>
              </a:tr>
              <a:tr h="463075">
                <a:tc>
                  <a:txBody>
                    <a:bodyPr/>
                    <a:lstStyle/>
                    <a:p>
                      <a:pPr marL="0" lvl="0" indent="0" algn="ctr" rtl="0">
                        <a:spcBef>
                          <a:spcPts val="0"/>
                        </a:spcBef>
                        <a:spcAft>
                          <a:spcPts val="0"/>
                        </a:spcAft>
                        <a:buNone/>
                      </a:pPr>
                      <a:r>
                        <a:rPr lang="en" sz="1200" b="1">
                          <a:latin typeface="Source Sans Pro"/>
                          <a:ea typeface="Source Sans Pro"/>
                          <a:cs typeface="Source Sans Pro"/>
                          <a:sym typeface="Source Sans Pro"/>
                        </a:rPr>
                        <a:t>Model Overfitting</a:t>
                      </a:r>
                      <a:endParaRPr sz="1200" b="1">
                        <a:latin typeface="Source Sans Pro"/>
                        <a:ea typeface="Source Sans Pro"/>
                        <a:cs typeface="Source Sans Pro"/>
                        <a:sym typeface="Source Sans Pro"/>
                      </a:endParaRPr>
                    </a:p>
                  </a:txBody>
                  <a:tcPr marL="91425" marR="91425" marT="91425" marB="91425" anchor="ctr">
                    <a:gradFill>
                      <a:gsLst>
                        <a:gs pos="0">
                          <a:srgbClr val="DFE9FB"/>
                        </a:gs>
                        <a:gs pos="100000">
                          <a:srgbClr val="6E9BE7"/>
                        </a:gs>
                      </a:gsLst>
                      <a:lin ang="5400012" scaled="0"/>
                    </a:gradFill>
                  </a:tcPr>
                </a:tc>
                <a:extLst>
                  <a:ext uri="{0D108BD9-81ED-4DB2-BD59-A6C34878D82A}">
                    <a16:rowId xmlns:a16="http://schemas.microsoft.com/office/drawing/2014/main" val="10004"/>
                  </a:ext>
                </a:extLst>
              </a:tr>
              <a:tr h="517000">
                <a:tc>
                  <a:txBody>
                    <a:bodyPr/>
                    <a:lstStyle/>
                    <a:p>
                      <a:pPr marL="0" lvl="0" indent="0" algn="ctr" rtl="0">
                        <a:spcBef>
                          <a:spcPts val="0"/>
                        </a:spcBef>
                        <a:spcAft>
                          <a:spcPts val="0"/>
                        </a:spcAft>
                        <a:buNone/>
                      </a:pPr>
                      <a:r>
                        <a:rPr lang="en" sz="1200" b="1">
                          <a:latin typeface="Source Sans Pro"/>
                          <a:ea typeface="Source Sans Pro"/>
                          <a:cs typeface="Source Sans Pro"/>
                          <a:sym typeface="Source Sans Pro"/>
                        </a:rPr>
                        <a:t>Train and Test Accuracy</a:t>
                      </a:r>
                      <a:endParaRPr sz="1200" b="1">
                        <a:latin typeface="Source Sans Pro"/>
                        <a:ea typeface="Source Sans Pro"/>
                        <a:cs typeface="Source Sans Pro"/>
                        <a:sym typeface="Source Sans Pro"/>
                      </a:endParaRPr>
                    </a:p>
                  </a:txBody>
                  <a:tcPr marL="91425" marR="91425" marT="91425" marB="91425" anchor="ctr">
                    <a:gradFill>
                      <a:gsLst>
                        <a:gs pos="0">
                          <a:srgbClr val="DFE9FB"/>
                        </a:gs>
                        <a:gs pos="100000">
                          <a:srgbClr val="6E9BE7"/>
                        </a:gs>
                      </a:gsLst>
                      <a:lin ang="5400012" scaled="0"/>
                    </a:gradFill>
                  </a:tcPr>
                </a:tc>
                <a:extLst>
                  <a:ext uri="{0D108BD9-81ED-4DB2-BD59-A6C34878D82A}">
                    <a16:rowId xmlns:a16="http://schemas.microsoft.com/office/drawing/2014/main" val="10005"/>
                  </a:ext>
                </a:extLst>
              </a:tr>
              <a:tr h="441300">
                <a:tc>
                  <a:txBody>
                    <a:bodyPr/>
                    <a:lstStyle/>
                    <a:p>
                      <a:pPr marL="0" lvl="0" indent="0" algn="ctr" rtl="0">
                        <a:spcBef>
                          <a:spcPts val="0"/>
                        </a:spcBef>
                        <a:spcAft>
                          <a:spcPts val="0"/>
                        </a:spcAft>
                        <a:buNone/>
                      </a:pPr>
                      <a:r>
                        <a:rPr lang="en" sz="1200" b="1">
                          <a:latin typeface="Source Sans Pro"/>
                          <a:ea typeface="Source Sans Pro"/>
                          <a:cs typeface="Source Sans Pro"/>
                          <a:sym typeface="Source Sans Pro"/>
                        </a:rPr>
                        <a:t>Train and Test Loss</a:t>
                      </a:r>
                      <a:endParaRPr sz="1200" b="1">
                        <a:latin typeface="Source Sans Pro"/>
                        <a:ea typeface="Source Sans Pro"/>
                        <a:cs typeface="Source Sans Pro"/>
                        <a:sym typeface="Source Sans Pro"/>
                      </a:endParaRPr>
                    </a:p>
                  </a:txBody>
                  <a:tcPr marL="91425" marR="91425" marT="91425" marB="91425" anchor="ctr">
                    <a:gradFill>
                      <a:gsLst>
                        <a:gs pos="0">
                          <a:srgbClr val="DFE9FB"/>
                        </a:gs>
                        <a:gs pos="100000">
                          <a:srgbClr val="6E9BE7"/>
                        </a:gs>
                      </a:gsLst>
                      <a:lin ang="5400012" scaled="0"/>
                    </a:gradFill>
                  </a:tcPr>
                </a:tc>
                <a:extLst>
                  <a:ext uri="{0D108BD9-81ED-4DB2-BD59-A6C34878D82A}">
                    <a16:rowId xmlns:a16="http://schemas.microsoft.com/office/drawing/2014/main" val="10006"/>
                  </a:ext>
                </a:extLst>
              </a:tr>
              <a:tr h="529250">
                <a:tc>
                  <a:txBody>
                    <a:bodyPr/>
                    <a:lstStyle/>
                    <a:p>
                      <a:pPr marL="0" lvl="0" indent="0" algn="ctr" rtl="0">
                        <a:spcBef>
                          <a:spcPts val="0"/>
                        </a:spcBef>
                        <a:spcAft>
                          <a:spcPts val="0"/>
                        </a:spcAft>
                        <a:buNone/>
                      </a:pPr>
                      <a:r>
                        <a:rPr lang="en" sz="1200" b="1">
                          <a:latin typeface="Source Sans Pro"/>
                          <a:ea typeface="Source Sans Pro"/>
                          <a:cs typeface="Source Sans Pro"/>
                          <a:sym typeface="Source Sans Pro"/>
                        </a:rPr>
                        <a:t>Confusion Matrix</a:t>
                      </a:r>
                      <a:endParaRPr sz="1200" b="1">
                        <a:latin typeface="Source Sans Pro"/>
                        <a:ea typeface="Source Sans Pro"/>
                        <a:cs typeface="Source Sans Pro"/>
                        <a:sym typeface="Source Sans Pro"/>
                      </a:endParaRPr>
                    </a:p>
                  </a:txBody>
                  <a:tcPr marL="91425" marR="91425" marT="91425" marB="91425" anchor="ctr">
                    <a:gradFill>
                      <a:gsLst>
                        <a:gs pos="0">
                          <a:srgbClr val="DFE9FB"/>
                        </a:gs>
                        <a:gs pos="100000">
                          <a:srgbClr val="6E9BE7"/>
                        </a:gs>
                      </a:gsLst>
                      <a:lin ang="5400012" scaled="0"/>
                    </a:gradFill>
                  </a:tcPr>
                </a:tc>
                <a:extLst>
                  <a:ext uri="{0D108BD9-81ED-4DB2-BD59-A6C34878D82A}">
                    <a16:rowId xmlns:a16="http://schemas.microsoft.com/office/drawing/2014/main" val="10007"/>
                  </a:ext>
                </a:extLst>
              </a:tr>
              <a:tr h="533400">
                <a:tc>
                  <a:txBody>
                    <a:bodyPr/>
                    <a:lstStyle/>
                    <a:p>
                      <a:pPr marL="0" lvl="0" indent="0" algn="ctr" rtl="0">
                        <a:spcBef>
                          <a:spcPts val="0"/>
                        </a:spcBef>
                        <a:spcAft>
                          <a:spcPts val="0"/>
                        </a:spcAft>
                        <a:buNone/>
                      </a:pPr>
                      <a:r>
                        <a:rPr lang="en" sz="1200" b="1">
                          <a:latin typeface="Source Sans Pro"/>
                          <a:ea typeface="Source Sans Pro"/>
                          <a:cs typeface="Source Sans Pro"/>
                          <a:sym typeface="Source Sans Pro"/>
                        </a:rPr>
                        <a:t> t-SNE Visualization</a:t>
                      </a:r>
                      <a:endParaRPr sz="1200" b="1">
                        <a:latin typeface="Source Sans Pro"/>
                        <a:ea typeface="Source Sans Pro"/>
                        <a:cs typeface="Source Sans Pro"/>
                        <a:sym typeface="Source Sans Pro"/>
                      </a:endParaRPr>
                    </a:p>
                  </a:txBody>
                  <a:tcPr marL="91425" marR="91425" marT="91425" marB="91425" anchor="ctr">
                    <a:gradFill>
                      <a:gsLst>
                        <a:gs pos="0">
                          <a:srgbClr val="DFE9FB"/>
                        </a:gs>
                        <a:gs pos="100000">
                          <a:srgbClr val="6E9BE7"/>
                        </a:gs>
                      </a:gsLst>
                      <a:lin ang="5400012" scaled="0"/>
                    </a:gradFill>
                  </a:tcPr>
                </a:tc>
                <a:extLst>
                  <a:ext uri="{0D108BD9-81ED-4DB2-BD59-A6C34878D82A}">
                    <a16:rowId xmlns:a16="http://schemas.microsoft.com/office/drawing/2014/main" val="10008"/>
                  </a:ext>
                </a:extLst>
              </a:tr>
            </a:tbl>
          </a:graphicData>
        </a:graphic>
      </p:graphicFrame>
      <p:sp>
        <p:nvSpPr>
          <p:cNvPr id="258" name="Google Shape;258;p28"/>
          <p:cNvSpPr/>
          <p:nvPr/>
        </p:nvSpPr>
        <p:spPr>
          <a:xfrm>
            <a:off x="2140600" y="961825"/>
            <a:ext cx="1170600" cy="93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2140600" y="1419025"/>
            <a:ext cx="1170600" cy="93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2140600" y="1876225"/>
            <a:ext cx="1170600" cy="93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2140600" y="2333425"/>
            <a:ext cx="1170600" cy="93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2155450" y="2790625"/>
            <a:ext cx="1170600" cy="93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2155450" y="3247825"/>
            <a:ext cx="1170600" cy="93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2155450" y="3705025"/>
            <a:ext cx="1170600" cy="93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5235319" y="4640863"/>
            <a:ext cx="1536300" cy="441300"/>
          </a:xfrm>
          <a:prstGeom prst="roundRect">
            <a:avLst>
              <a:gd name="adj" fmla="val 50000"/>
            </a:avLst>
          </a:prstGeom>
          <a:gradFill>
            <a:gsLst>
              <a:gs pos="0">
                <a:srgbClr val="F5D0D0"/>
              </a:gs>
              <a:gs pos="100000">
                <a:srgbClr val="D9686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latin typeface="Source Sans Pro"/>
                <a:ea typeface="Source Sans Pro"/>
                <a:cs typeface="Source Sans Pro"/>
                <a:sym typeface="Source Sans Pro"/>
              </a:rPr>
              <a:t>Improved for M-DA-0</a:t>
            </a:r>
            <a:endParaRPr sz="1000" b="1">
              <a:latin typeface="Source Sans Pro"/>
              <a:ea typeface="Source Sans Pro"/>
              <a:cs typeface="Source Sans Pro"/>
              <a:sym typeface="Source Sans Pro"/>
            </a:endParaRPr>
          </a:p>
          <a:p>
            <a:pPr marL="0" lvl="0" indent="0" algn="l" rtl="0">
              <a:spcBef>
                <a:spcPts val="0"/>
              </a:spcBef>
              <a:spcAft>
                <a:spcPts val="0"/>
              </a:spcAft>
              <a:buNone/>
            </a:pPr>
            <a:r>
              <a:rPr lang="en" sz="1000" b="1">
                <a:latin typeface="Source Sans Pro"/>
                <a:ea typeface="Source Sans Pro"/>
                <a:cs typeface="Source Sans Pro"/>
                <a:sym typeface="Source Sans Pro"/>
              </a:rPr>
              <a:t>Optimized for M-DA-1</a:t>
            </a:r>
            <a:endParaRPr sz="1000" b="1">
              <a:latin typeface="Source Sans Pro"/>
              <a:ea typeface="Source Sans Pro"/>
              <a:cs typeface="Source Sans Pro"/>
              <a:sym typeface="Source Sans Pro"/>
            </a:endParaRPr>
          </a:p>
        </p:txBody>
      </p:sp>
      <p:sp>
        <p:nvSpPr>
          <p:cNvPr id="266" name="Google Shape;266;p28"/>
          <p:cNvSpPr/>
          <p:nvPr/>
        </p:nvSpPr>
        <p:spPr>
          <a:xfrm>
            <a:off x="3467225" y="4655689"/>
            <a:ext cx="1536300" cy="384300"/>
          </a:xfrm>
          <a:prstGeom prst="roundRect">
            <a:avLst>
              <a:gd name="adj" fmla="val 50000"/>
            </a:avLst>
          </a:prstGeom>
          <a:gradFill>
            <a:gsLst>
              <a:gs pos="0">
                <a:srgbClr val="F5D0D0"/>
              </a:gs>
              <a:gs pos="100000">
                <a:srgbClr val="D96868"/>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Source Sans Pro"/>
                <a:ea typeface="Source Sans Pro"/>
                <a:cs typeface="Source Sans Pro"/>
                <a:sym typeface="Source Sans Pro"/>
              </a:rPr>
              <a:t>Unclassified</a:t>
            </a:r>
            <a:endParaRPr sz="1000" b="1">
              <a:latin typeface="Source Sans Pro"/>
              <a:ea typeface="Source Sans Pro"/>
              <a:cs typeface="Source Sans Pro"/>
              <a:sym typeface="Source Sans Pro"/>
            </a:endParaRPr>
          </a:p>
        </p:txBody>
      </p:sp>
      <p:sp>
        <p:nvSpPr>
          <p:cNvPr id="267" name="Google Shape;267;p28"/>
          <p:cNvSpPr/>
          <p:nvPr/>
        </p:nvSpPr>
        <p:spPr>
          <a:xfrm>
            <a:off x="7187944" y="4655689"/>
            <a:ext cx="1536300" cy="384300"/>
          </a:xfrm>
          <a:prstGeom prst="roundRect">
            <a:avLst>
              <a:gd name="adj" fmla="val 50000"/>
            </a:avLst>
          </a:prstGeom>
          <a:gradFill>
            <a:gsLst>
              <a:gs pos="0">
                <a:srgbClr val="F5D0D0"/>
              </a:gs>
              <a:gs pos="100000">
                <a:srgbClr val="D9686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latin typeface="Source Sans Pro"/>
                <a:ea typeface="Source Sans Pro"/>
                <a:cs typeface="Source Sans Pro"/>
                <a:sym typeface="Source Sans Pro"/>
              </a:rPr>
              <a:t>Well Clustered(VGG-16-1)</a:t>
            </a:r>
            <a:endParaRPr sz="1000" b="1">
              <a:latin typeface="Source Sans Pro"/>
              <a:ea typeface="Source Sans Pro"/>
              <a:cs typeface="Source Sans Pro"/>
              <a:sym typeface="Source Sans Pro"/>
            </a:endParaRPr>
          </a:p>
        </p:txBody>
      </p:sp>
      <p:sp>
        <p:nvSpPr>
          <p:cNvPr id="268" name="Google Shape;268;p28"/>
          <p:cNvSpPr/>
          <p:nvPr/>
        </p:nvSpPr>
        <p:spPr>
          <a:xfrm>
            <a:off x="2155450" y="4238425"/>
            <a:ext cx="1170600" cy="93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2155450" y="4771825"/>
            <a:ext cx="1170600" cy="93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7186143" y="3325"/>
            <a:ext cx="1538100" cy="442500"/>
          </a:xfrm>
          <a:prstGeom prst="roundRect">
            <a:avLst>
              <a:gd name="adj" fmla="val 50000"/>
            </a:avLst>
          </a:prstGeom>
          <a:gradFill>
            <a:gsLst>
              <a:gs pos="0">
                <a:srgbClr val="F5D0D0"/>
              </a:gs>
              <a:gs pos="100000">
                <a:srgbClr val="D96868"/>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Source Sans Pro"/>
                <a:ea typeface="Source Sans Pro"/>
                <a:cs typeface="Source Sans Pro"/>
                <a:sym typeface="Source Sans Pro"/>
              </a:rPr>
              <a:t>VGG-16 </a:t>
            </a:r>
            <a:endParaRPr b="1">
              <a:solidFill>
                <a:schemeClr val="dk1"/>
              </a:solidFill>
              <a:latin typeface="Source Sans Pro"/>
              <a:ea typeface="Source Sans Pro"/>
              <a:cs typeface="Source Sans Pro"/>
              <a:sym typeface="Source Sans Pro"/>
            </a:endParaRPr>
          </a:p>
        </p:txBody>
      </p:sp>
      <p:cxnSp>
        <p:nvCxnSpPr>
          <p:cNvPr id="271" name="Google Shape;271;p28"/>
          <p:cNvCxnSpPr>
            <a:stCxn id="270" idx="2"/>
          </p:cNvCxnSpPr>
          <p:nvPr/>
        </p:nvCxnSpPr>
        <p:spPr>
          <a:xfrm rot="5400000">
            <a:off x="7771743" y="626275"/>
            <a:ext cx="363900" cy="30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272" name="Google Shape;272;p28"/>
          <p:cNvSpPr/>
          <p:nvPr/>
        </p:nvSpPr>
        <p:spPr>
          <a:xfrm>
            <a:off x="3528543" y="3325"/>
            <a:ext cx="1538100" cy="442500"/>
          </a:xfrm>
          <a:prstGeom prst="roundRect">
            <a:avLst>
              <a:gd name="adj" fmla="val 50000"/>
            </a:avLst>
          </a:prstGeom>
          <a:gradFill>
            <a:gsLst>
              <a:gs pos="0">
                <a:srgbClr val="F5D0D0"/>
              </a:gs>
              <a:gs pos="100000">
                <a:srgbClr val="D96868"/>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Source Sans Pro"/>
                <a:ea typeface="Source Sans Pro"/>
                <a:cs typeface="Source Sans Pro"/>
                <a:sym typeface="Source Sans Pro"/>
              </a:rPr>
              <a:t>M0</a:t>
            </a:r>
            <a:endParaRPr b="1">
              <a:solidFill>
                <a:schemeClr val="dk1"/>
              </a:solidFill>
              <a:latin typeface="Source Sans Pro"/>
              <a:ea typeface="Source Sans Pro"/>
              <a:cs typeface="Source Sans Pro"/>
              <a:sym typeface="Source Sans Pro"/>
            </a:endParaRPr>
          </a:p>
        </p:txBody>
      </p:sp>
      <p:cxnSp>
        <p:nvCxnSpPr>
          <p:cNvPr id="273" name="Google Shape;273;p28"/>
          <p:cNvCxnSpPr>
            <a:stCxn id="272" idx="2"/>
          </p:cNvCxnSpPr>
          <p:nvPr/>
        </p:nvCxnSpPr>
        <p:spPr>
          <a:xfrm rot="5400000">
            <a:off x="4114143" y="626275"/>
            <a:ext cx="363900" cy="30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274" name="Google Shape;274;p28"/>
          <p:cNvCxnSpPr/>
          <p:nvPr/>
        </p:nvCxnSpPr>
        <p:spPr>
          <a:xfrm rot="5400000">
            <a:off x="5866743" y="626275"/>
            <a:ext cx="363900" cy="3000"/>
          </a:xfrm>
          <a:prstGeom prst="bentConnector3">
            <a:avLst>
              <a:gd name="adj1" fmla="val 50000"/>
            </a:avLst>
          </a:prstGeom>
          <a:noFill/>
          <a:ln w="9525" cap="flat" cmpd="sng">
            <a:solidFill>
              <a:srgbClr val="C2C2C2"/>
            </a:solidFill>
            <a:prstDash val="solid"/>
            <a:round/>
            <a:headEnd type="none" w="sm" len="sm"/>
            <a:tailEnd type="none" w="sm" len="sm"/>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File &amp; Code Details</a:t>
            </a:r>
            <a:endParaRPr/>
          </a:p>
        </p:txBody>
      </p:sp>
      <p:sp>
        <p:nvSpPr>
          <p:cNvPr id="280" name="Google Shape;280;p2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graphicFrame>
        <p:nvGraphicFramePr>
          <p:cNvPr id="281" name="Google Shape;281;p29"/>
          <p:cNvGraphicFramePr/>
          <p:nvPr/>
        </p:nvGraphicFramePr>
        <p:xfrm>
          <a:off x="625913" y="1106465"/>
          <a:ext cx="3000000" cy="3000000"/>
        </p:xfrm>
        <a:graphic>
          <a:graphicData uri="http://schemas.openxmlformats.org/drawingml/2006/table">
            <a:tbl>
              <a:tblPr>
                <a:noFill/>
                <a:tableStyleId>{EC3CC5A2-A36E-417A-8F64-9F519CB0AB2F}</a:tableStyleId>
              </a:tblPr>
              <a:tblGrid>
                <a:gridCol w="630225">
                  <a:extLst>
                    <a:ext uri="{9D8B030D-6E8A-4147-A177-3AD203B41FA5}">
                      <a16:colId xmlns:a16="http://schemas.microsoft.com/office/drawing/2014/main" val="20000"/>
                    </a:ext>
                  </a:extLst>
                </a:gridCol>
                <a:gridCol w="1155050">
                  <a:extLst>
                    <a:ext uri="{9D8B030D-6E8A-4147-A177-3AD203B41FA5}">
                      <a16:colId xmlns:a16="http://schemas.microsoft.com/office/drawing/2014/main" val="20001"/>
                    </a:ext>
                  </a:extLst>
                </a:gridCol>
                <a:gridCol w="6106900">
                  <a:extLst>
                    <a:ext uri="{9D8B030D-6E8A-4147-A177-3AD203B41FA5}">
                      <a16:colId xmlns:a16="http://schemas.microsoft.com/office/drawing/2014/main" val="20002"/>
                    </a:ext>
                  </a:extLst>
                </a:gridCol>
              </a:tblGrid>
              <a:tr h="322725">
                <a:tc>
                  <a:txBody>
                    <a:bodyPr/>
                    <a:lstStyle/>
                    <a:p>
                      <a:pPr marL="0" lvl="0" indent="0" algn="l" rtl="0">
                        <a:spcBef>
                          <a:spcPts val="0"/>
                        </a:spcBef>
                        <a:spcAft>
                          <a:spcPts val="0"/>
                        </a:spcAft>
                        <a:buNone/>
                      </a:pPr>
                      <a:endParaRPr>
                        <a:latin typeface="Source Sans Pro"/>
                        <a:ea typeface="Source Sans Pro"/>
                        <a:cs typeface="Source Sans Pro"/>
                        <a:sym typeface="Source Sans Pro"/>
                      </a:endParaRPr>
                    </a:p>
                  </a:txBody>
                  <a:tcPr marL="91425" marR="91425" marT="91425" marB="91425"/>
                </a:tc>
                <a:tc>
                  <a:txBody>
                    <a:bodyPr/>
                    <a:lstStyle/>
                    <a:p>
                      <a:pPr marL="0" lvl="0" indent="0" algn="l" rtl="0">
                        <a:spcBef>
                          <a:spcPts val="0"/>
                        </a:spcBef>
                        <a:spcAft>
                          <a:spcPts val="0"/>
                        </a:spcAft>
                        <a:buNone/>
                      </a:pPr>
                      <a:r>
                        <a:rPr lang="en" b="1">
                          <a:latin typeface="Source Sans Pro"/>
                          <a:ea typeface="Source Sans Pro"/>
                          <a:cs typeface="Source Sans Pro"/>
                          <a:sym typeface="Source Sans Pro"/>
                        </a:rPr>
                        <a:t>File Name</a:t>
                      </a:r>
                      <a:endParaRPr b="1">
                        <a:latin typeface="Source Sans Pro"/>
                        <a:ea typeface="Source Sans Pro"/>
                        <a:cs typeface="Source Sans Pro"/>
                        <a:sym typeface="Source Sans Pro"/>
                      </a:endParaRPr>
                    </a:p>
                  </a:txBody>
                  <a:tcPr marL="91425" marR="91425" marT="91425" marB="91425"/>
                </a:tc>
                <a:tc>
                  <a:txBody>
                    <a:bodyPr/>
                    <a:lstStyle/>
                    <a:p>
                      <a:pPr marL="0" lvl="0" indent="0" algn="l" rtl="0">
                        <a:spcBef>
                          <a:spcPts val="0"/>
                        </a:spcBef>
                        <a:spcAft>
                          <a:spcPts val="0"/>
                        </a:spcAft>
                        <a:buNone/>
                      </a:pPr>
                      <a:r>
                        <a:rPr lang="en" b="1">
                          <a:latin typeface="Source Sans Pro"/>
                          <a:ea typeface="Source Sans Pro"/>
                          <a:cs typeface="Source Sans Pro"/>
                          <a:sym typeface="Source Sans Pro"/>
                        </a:rPr>
                        <a:t>Description</a:t>
                      </a:r>
                      <a:endParaRPr b="1">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0"/>
                  </a:ext>
                </a:extLst>
              </a:tr>
              <a:tr h="310300">
                <a:tc>
                  <a:txBody>
                    <a:bodyPr/>
                    <a:lstStyle/>
                    <a:p>
                      <a:pPr marL="0" lvl="0" indent="0" algn="l" rtl="0">
                        <a:spcBef>
                          <a:spcPts val="600"/>
                        </a:spcBef>
                        <a:spcAft>
                          <a:spcPts val="0"/>
                        </a:spcAft>
                        <a:buNone/>
                      </a:pPr>
                      <a:r>
                        <a:rPr lang="en" sz="1200">
                          <a:solidFill>
                            <a:schemeClr val="dk1"/>
                          </a:solidFill>
                          <a:latin typeface="Source Sans Pro"/>
                          <a:ea typeface="Source Sans Pro"/>
                          <a:cs typeface="Source Sans Pro"/>
                          <a:sym typeface="Source Sans Pro"/>
                        </a:rPr>
                        <a:t>1</a:t>
                      </a:r>
                      <a:endParaRPr sz="1200">
                        <a:solidFill>
                          <a:schemeClr val="dk1"/>
                        </a:solidFill>
                        <a:latin typeface="Source Sans Pro"/>
                        <a:ea typeface="Source Sans Pro"/>
                        <a:cs typeface="Source Sans Pro"/>
                        <a:sym typeface="Source Sans Pro"/>
                      </a:endParaRPr>
                    </a:p>
                  </a:txBody>
                  <a:tcPr marL="91425" marR="91425" marT="91425" marB="91425"/>
                </a:tc>
                <a:tc>
                  <a:txBody>
                    <a:bodyPr/>
                    <a:lstStyle/>
                    <a:p>
                      <a:pPr marL="0" lvl="0" indent="0" algn="l" rtl="0">
                        <a:spcBef>
                          <a:spcPts val="600"/>
                        </a:spcBef>
                        <a:spcAft>
                          <a:spcPts val="0"/>
                        </a:spcAft>
                        <a:buNone/>
                      </a:pPr>
                      <a:r>
                        <a:rPr lang="en" sz="1200">
                          <a:solidFill>
                            <a:schemeClr val="dk1"/>
                          </a:solidFill>
                          <a:latin typeface="Source Sans Pro"/>
                          <a:ea typeface="Source Sans Pro"/>
                          <a:cs typeface="Source Sans Pro"/>
                          <a:sym typeface="Source Sans Pro"/>
                        </a:rPr>
                        <a:t>M0.ipynb</a:t>
                      </a:r>
                      <a:endParaRPr sz="1200">
                        <a:latin typeface="Source Sans Pro"/>
                        <a:ea typeface="Source Sans Pro"/>
                        <a:cs typeface="Source Sans Pro"/>
                        <a:sym typeface="Source Sans Pro"/>
                      </a:endParaRPr>
                    </a:p>
                  </a:txBody>
                  <a:tcPr marL="91425" marR="91425" marT="91425" marB="91425"/>
                </a:tc>
                <a:tc>
                  <a:txBody>
                    <a:bodyPr/>
                    <a:lstStyle/>
                    <a:p>
                      <a:pPr marL="0" lvl="0" indent="0" algn="l" rtl="0">
                        <a:spcBef>
                          <a:spcPts val="600"/>
                        </a:spcBef>
                        <a:spcAft>
                          <a:spcPts val="0"/>
                        </a:spcAft>
                        <a:buNone/>
                      </a:pPr>
                      <a:r>
                        <a:rPr lang="en" sz="1200">
                          <a:solidFill>
                            <a:schemeClr val="dk1"/>
                          </a:solidFill>
                          <a:latin typeface="Source Sans Pro"/>
                          <a:ea typeface="Source Sans Pro"/>
                          <a:cs typeface="Source Sans Pro"/>
                          <a:sym typeface="Source Sans Pro"/>
                        </a:rPr>
                        <a:t>Model with 2 layer</a:t>
                      </a:r>
                      <a:endParaRPr sz="1200">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1"/>
                  </a:ext>
                </a:extLst>
              </a:tr>
              <a:tr h="322725">
                <a:tc>
                  <a:txBody>
                    <a:bodyPr/>
                    <a:lstStyle/>
                    <a:p>
                      <a:pPr marL="0" lvl="0" indent="0" algn="l" rtl="0">
                        <a:spcBef>
                          <a:spcPts val="0"/>
                        </a:spcBef>
                        <a:spcAft>
                          <a:spcPts val="0"/>
                        </a:spcAft>
                        <a:buNone/>
                      </a:pPr>
                      <a:r>
                        <a:rPr lang="en" sz="1200">
                          <a:latin typeface="Source Sans Pro"/>
                          <a:ea typeface="Source Sans Pro"/>
                          <a:cs typeface="Source Sans Pro"/>
                          <a:sym typeface="Source Sans Pro"/>
                        </a:rPr>
                        <a:t>2</a:t>
                      </a:r>
                      <a:endParaRPr sz="1200">
                        <a:latin typeface="Source Sans Pro"/>
                        <a:ea typeface="Source Sans Pro"/>
                        <a:cs typeface="Source Sans Pro"/>
                        <a:sym typeface="Source Sans Pro"/>
                      </a:endParaRPr>
                    </a:p>
                  </a:txBody>
                  <a:tcPr marL="91425" marR="91425" marT="91425" marB="91425"/>
                </a:tc>
                <a:tc>
                  <a:txBody>
                    <a:bodyPr/>
                    <a:lstStyle/>
                    <a:p>
                      <a:pPr marL="0" lvl="0" indent="0" algn="l" rtl="0">
                        <a:spcBef>
                          <a:spcPts val="600"/>
                        </a:spcBef>
                        <a:spcAft>
                          <a:spcPts val="0"/>
                        </a:spcAft>
                        <a:buNone/>
                      </a:pPr>
                      <a:r>
                        <a:rPr lang="en" sz="1200">
                          <a:solidFill>
                            <a:schemeClr val="dk1"/>
                          </a:solidFill>
                          <a:latin typeface="Source Sans Pro"/>
                          <a:ea typeface="Source Sans Pro"/>
                          <a:cs typeface="Source Sans Pro"/>
                          <a:sym typeface="Source Sans Pro"/>
                        </a:rPr>
                        <a:t>M DA-0.ipynb</a:t>
                      </a:r>
                      <a:endParaRPr sz="1200">
                        <a:latin typeface="Source Sans Pro"/>
                        <a:ea typeface="Source Sans Pro"/>
                        <a:cs typeface="Source Sans Pro"/>
                        <a:sym typeface="Source Sans Pro"/>
                      </a:endParaRPr>
                    </a:p>
                  </a:txBody>
                  <a:tcPr marL="91425" marR="91425" marT="91425" marB="91425"/>
                </a:tc>
                <a:tc>
                  <a:txBody>
                    <a:bodyPr/>
                    <a:lstStyle/>
                    <a:p>
                      <a:pPr marL="0" lvl="0" indent="0" algn="l" rtl="0">
                        <a:spcBef>
                          <a:spcPts val="600"/>
                        </a:spcBef>
                        <a:spcAft>
                          <a:spcPts val="0"/>
                        </a:spcAft>
                        <a:buNone/>
                      </a:pPr>
                      <a:r>
                        <a:rPr lang="en" sz="1200">
                          <a:solidFill>
                            <a:schemeClr val="dk1"/>
                          </a:solidFill>
                          <a:latin typeface="Source Sans Pro"/>
                          <a:ea typeface="Source Sans Pro"/>
                          <a:cs typeface="Source Sans Pro"/>
                          <a:sym typeface="Source Sans Pro"/>
                        </a:rPr>
                        <a:t>Model with 6 Convolutional Layer</a:t>
                      </a:r>
                      <a:endParaRPr sz="1200">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2"/>
                  </a:ext>
                </a:extLst>
              </a:tr>
              <a:tr h="310300">
                <a:tc>
                  <a:txBody>
                    <a:bodyPr/>
                    <a:lstStyle/>
                    <a:p>
                      <a:pPr marL="0" lvl="0" indent="0" algn="l" rtl="0">
                        <a:spcBef>
                          <a:spcPts val="0"/>
                        </a:spcBef>
                        <a:spcAft>
                          <a:spcPts val="0"/>
                        </a:spcAft>
                        <a:buNone/>
                      </a:pPr>
                      <a:r>
                        <a:rPr lang="en" sz="1200">
                          <a:latin typeface="Source Sans Pro"/>
                          <a:ea typeface="Source Sans Pro"/>
                          <a:cs typeface="Source Sans Pro"/>
                          <a:sym typeface="Source Sans Pro"/>
                        </a:rPr>
                        <a:t>3</a:t>
                      </a:r>
                      <a:endParaRPr sz="1200">
                        <a:latin typeface="Source Sans Pro"/>
                        <a:ea typeface="Source Sans Pro"/>
                        <a:cs typeface="Source Sans Pro"/>
                        <a:sym typeface="Source Sans Pro"/>
                      </a:endParaRPr>
                    </a:p>
                  </a:txBody>
                  <a:tcPr marL="91425" marR="91425" marT="91425" marB="91425"/>
                </a:tc>
                <a:tc>
                  <a:txBody>
                    <a:bodyPr/>
                    <a:lstStyle/>
                    <a:p>
                      <a:pPr marL="0" lvl="0" indent="0" algn="l" rtl="0">
                        <a:spcBef>
                          <a:spcPts val="600"/>
                        </a:spcBef>
                        <a:spcAft>
                          <a:spcPts val="0"/>
                        </a:spcAft>
                        <a:buNone/>
                      </a:pPr>
                      <a:r>
                        <a:rPr lang="en" sz="1200">
                          <a:solidFill>
                            <a:schemeClr val="dk1"/>
                          </a:solidFill>
                          <a:latin typeface="Source Sans Pro"/>
                          <a:ea typeface="Source Sans Pro"/>
                          <a:cs typeface="Source Sans Pro"/>
                          <a:sym typeface="Source Sans Pro"/>
                        </a:rPr>
                        <a:t>M DA-1.ipynb</a:t>
                      </a:r>
                      <a:endParaRPr sz="1200">
                        <a:latin typeface="Source Sans Pro"/>
                        <a:ea typeface="Source Sans Pro"/>
                        <a:cs typeface="Source Sans Pro"/>
                        <a:sym typeface="Source Sans Pro"/>
                      </a:endParaRPr>
                    </a:p>
                  </a:txBody>
                  <a:tcPr marL="91425" marR="91425" marT="91425" marB="91425"/>
                </a:tc>
                <a:tc>
                  <a:txBody>
                    <a:bodyPr/>
                    <a:lstStyle/>
                    <a:p>
                      <a:pPr marL="0" lvl="0" indent="0" algn="l" rtl="0">
                        <a:spcBef>
                          <a:spcPts val="600"/>
                        </a:spcBef>
                        <a:spcAft>
                          <a:spcPts val="0"/>
                        </a:spcAft>
                        <a:buNone/>
                      </a:pPr>
                      <a:r>
                        <a:rPr lang="en" sz="1200">
                          <a:solidFill>
                            <a:schemeClr val="dk1"/>
                          </a:solidFill>
                          <a:latin typeface="Source Sans Pro"/>
                          <a:ea typeface="Source Sans Pro"/>
                          <a:cs typeface="Source Sans Pro"/>
                          <a:sym typeface="Source Sans Pro"/>
                        </a:rPr>
                        <a:t>Model with 6 Conv Layer and Data Augmentation</a:t>
                      </a:r>
                      <a:endParaRPr sz="1200">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3"/>
                  </a:ext>
                </a:extLst>
              </a:tr>
              <a:tr h="331725">
                <a:tc>
                  <a:txBody>
                    <a:bodyPr/>
                    <a:lstStyle/>
                    <a:p>
                      <a:pPr marL="0" lvl="0" indent="0" algn="l" rtl="0">
                        <a:spcBef>
                          <a:spcPts val="0"/>
                        </a:spcBef>
                        <a:spcAft>
                          <a:spcPts val="0"/>
                        </a:spcAft>
                        <a:buNone/>
                      </a:pPr>
                      <a:r>
                        <a:rPr lang="en" sz="1200">
                          <a:latin typeface="Source Sans Pro"/>
                          <a:ea typeface="Source Sans Pro"/>
                          <a:cs typeface="Source Sans Pro"/>
                          <a:sym typeface="Source Sans Pro"/>
                        </a:rPr>
                        <a:t>4</a:t>
                      </a:r>
                      <a:endParaRPr sz="1200">
                        <a:latin typeface="Source Sans Pro"/>
                        <a:ea typeface="Source Sans Pro"/>
                        <a:cs typeface="Source Sans Pro"/>
                        <a:sym typeface="Source Sans Pro"/>
                      </a:endParaRPr>
                    </a:p>
                  </a:txBody>
                  <a:tcPr marL="91425" marR="91425" marT="91425" marB="91425"/>
                </a:tc>
                <a:tc>
                  <a:txBody>
                    <a:bodyPr/>
                    <a:lstStyle/>
                    <a:p>
                      <a:pPr marL="0" lvl="0" indent="0" algn="l" rtl="0">
                        <a:spcBef>
                          <a:spcPts val="600"/>
                        </a:spcBef>
                        <a:spcAft>
                          <a:spcPts val="0"/>
                        </a:spcAft>
                        <a:buNone/>
                      </a:pPr>
                      <a:r>
                        <a:rPr lang="en" sz="1200">
                          <a:solidFill>
                            <a:schemeClr val="dk1"/>
                          </a:solidFill>
                          <a:latin typeface="Source Sans Pro"/>
                          <a:ea typeface="Source Sans Pro"/>
                          <a:cs typeface="Source Sans Pro"/>
                          <a:sym typeface="Source Sans Pro"/>
                        </a:rPr>
                        <a:t>M DA-2.ipynb</a:t>
                      </a:r>
                      <a:endParaRPr sz="1200">
                        <a:latin typeface="Source Sans Pro"/>
                        <a:ea typeface="Source Sans Pro"/>
                        <a:cs typeface="Source Sans Pro"/>
                        <a:sym typeface="Source Sans Pro"/>
                      </a:endParaRPr>
                    </a:p>
                  </a:txBody>
                  <a:tcPr marL="91425" marR="91425" marT="91425" marB="91425"/>
                </a:tc>
                <a:tc>
                  <a:txBody>
                    <a:bodyPr/>
                    <a:lstStyle/>
                    <a:p>
                      <a:pPr marL="0" lvl="0" indent="0" algn="l" rtl="0">
                        <a:spcBef>
                          <a:spcPts val="600"/>
                        </a:spcBef>
                        <a:spcAft>
                          <a:spcPts val="0"/>
                        </a:spcAft>
                        <a:buNone/>
                      </a:pPr>
                      <a:r>
                        <a:rPr lang="en" sz="1200">
                          <a:solidFill>
                            <a:schemeClr val="dk1"/>
                          </a:solidFill>
                          <a:latin typeface="Source Sans Pro"/>
                          <a:ea typeface="Source Sans Pro"/>
                          <a:cs typeface="Source Sans Pro"/>
                          <a:sym typeface="Source Sans Pro"/>
                        </a:rPr>
                        <a:t>Model with 6 Convolutional Layer and Data Augmentation + Gaussian Noise</a:t>
                      </a:r>
                      <a:endParaRPr sz="1200">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4"/>
                  </a:ext>
                </a:extLst>
              </a:tr>
              <a:tr h="332525">
                <a:tc>
                  <a:txBody>
                    <a:bodyPr/>
                    <a:lstStyle/>
                    <a:p>
                      <a:pPr marL="0" lvl="0" indent="0" algn="l" rtl="0">
                        <a:spcBef>
                          <a:spcPts val="0"/>
                        </a:spcBef>
                        <a:spcAft>
                          <a:spcPts val="0"/>
                        </a:spcAft>
                        <a:buNone/>
                      </a:pPr>
                      <a:r>
                        <a:rPr lang="en" sz="1200">
                          <a:latin typeface="Source Sans Pro"/>
                          <a:ea typeface="Source Sans Pro"/>
                          <a:cs typeface="Source Sans Pro"/>
                          <a:sym typeface="Source Sans Pro"/>
                        </a:rPr>
                        <a:t>5</a:t>
                      </a:r>
                      <a:endParaRPr sz="1200">
                        <a:latin typeface="Source Sans Pro"/>
                        <a:ea typeface="Source Sans Pro"/>
                        <a:cs typeface="Source Sans Pro"/>
                        <a:sym typeface="Source Sans Pro"/>
                      </a:endParaRPr>
                    </a:p>
                  </a:txBody>
                  <a:tcPr marL="91425" marR="91425" marT="91425" marB="91425"/>
                </a:tc>
                <a:tc>
                  <a:txBody>
                    <a:bodyPr/>
                    <a:lstStyle/>
                    <a:p>
                      <a:pPr marL="0" lvl="0" indent="0" algn="l" rtl="0">
                        <a:spcBef>
                          <a:spcPts val="600"/>
                        </a:spcBef>
                        <a:spcAft>
                          <a:spcPts val="0"/>
                        </a:spcAft>
                        <a:buNone/>
                      </a:pPr>
                      <a:r>
                        <a:rPr lang="en" sz="1200">
                          <a:solidFill>
                            <a:schemeClr val="dk1"/>
                          </a:solidFill>
                          <a:latin typeface="Source Sans Pro"/>
                          <a:ea typeface="Source Sans Pro"/>
                          <a:cs typeface="Source Sans Pro"/>
                          <a:sym typeface="Source Sans Pro"/>
                        </a:rPr>
                        <a:t>M DA-3.ipynb </a:t>
                      </a:r>
                      <a:endParaRPr sz="1200">
                        <a:latin typeface="Source Sans Pro"/>
                        <a:ea typeface="Source Sans Pro"/>
                        <a:cs typeface="Source Sans Pro"/>
                        <a:sym typeface="Source Sans Pro"/>
                      </a:endParaRPr>
                    </a:p>
                  </a:txBody>
                  <a:tcPr marL="91425" marR="91425" marT="91425" marB="91425"/>
                </a:tc>
                <a:tc>
                  <a:txBody>
                    <a:bodyPr/>
                    <a:lstStyle/>
                    <a:p>
                      <a:pPr marL="0" lvl="0" indent="0" algn="l" rtl="0">
                        <a:spcBef>
                          <a:spcPts val="600"/>
                        </a:spcBef>
                        <a:spcAft>
                          <a:spcPts val="0"/>
                        </a:spcAft>
                        <a:buNone/>
                      </a:pPr>
                      <a:r>
                        <a:rPr lang="en" sz="1200">
                          <a:solidFill>
                            <a:schemeClr val="dk1"/>
                          </a:solidFill>
                          <a:latin typeface="Source Sans Pro"/>
                          <a:ea typeface="Source Sans Pro"/>
                          <a:cs typeface="Source Sans Pro"/>
                          <a:sym typeface="Source Sans Pro"/>
                        </a:rPr>
                        <a:t>Model with 6 Convolutional Layer and Extreme Data Augmentation</a:t>
                      </a:r>
                      <a:endParaRPr sz="1200">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5"/>
                  </a:ext>
                </a:extLst>
              </a:tr>
              <a:tr h="355075">
                <a:tc>
                  <a:txBody>
                    <a:bodyPr/>
                    <a:lstStyle/>
                    <a:p>
                      <a:pPr marL="0" lvl="0" indent="0" algn="l" rtl="0">
                        <a:spcBef>
                          <a:spcPts val="0"/>
                        </a:spcBef>
                        <a:spcAft>
                          <a:spcPts val="0"/>
                        </a:spcAft>
                        <a:buNone/>
                      </a:pPr>
                      <a:r>
                        <a:rPr lang="en" sz="1200">
                          <a:latin typeface="Source Sans Pro"/>
                          <a:ea typeface="Source Sans Pro"/>
                          <a:cs typeface="Source Sans Pro"/>
                          <a:sym typeface="Source Sans Pro"/>
                        </a:rPr>
                        <a:t>6</a:t>
                      </a:r>
                      <a:endParaRPr sz="1200">
                        <a:latin typeface="Source Sans Pro"/>
                        <a:ea typeface="Source Sans Pro"/>
                        <a:cs typeface="Source Sans Pro"/>
                        <a:sym typeface="Source Sans Pro"/>
                      </a:endParaRPr>
                    </a:p>
                  </a:txBody>
                  <a:tcPr marL="91425" marR="91425" marT="91425" marB="91425"/>
                </a:tc>
                <a:tc>
                  <a:txBody>
                    <a:bodyPr/>
                    <a:lstStyle/>
                    <a:p>
                      <a:pPr marL="0" lvl="0" indent="0" algn="l" rtl="0">
                        <a:spcBef>
                          <a:spcPts val="600"/>
                        </a:spcBef>
                        <a:spcAft>
                          <a:spcPts val="0"/>
                        </a:spcAft>
                        <a:buNone/>
                      </a:pPr>
                      <a:r>
                        <a:rPr lang="en" sz="1200">
                          <a:solidFill>
                            <a:schemeClr val="dk1"/>
                          </a:solidFill>
                          <a:latin typeface="Source Sans Pro"/>
                          <a:ea typeface="Source Sans Pro"/>
                          <a:cs typeface="Source Sans Pro"/>
                          <a:sym typeface="Source Sans Pro"/>
                        </a:rPr>
                        <a:t>VGG16-0.ipynb</a:t>
                      </a:r>
                      <a:endParaRPr sz="1200">
                        <a:latin typeface="Source Sans Pro"/>
                        <a:ea typeface="Source Sans Pro"/>
                        <a:cs typeface="Source Sans Pro"/>
                        <a:sym typeface="Source Sans Pro"/>
                      </a:endParaRPr>
                    </a:p>
                  </a:txBody>
                  <a:tcPr marL="91425" marR="91425" marT="91425" marB="91425"/>
                </a:tc>
                <a:tc>
                  <a:txBody>
                    <a:bodyPr/>
                    <a:lstStyle/>
                    <a:p>
                      <a:pPr marL="0" lvl="0" indent="0" algn="l" rtl="0">
                        <a:spcBef>
                          <a:spcPts val="600"/>
                        </a:spcBef>
                        <a:spcAft>
                          <a:spcPts val="0"/>
                        </a:spcAft>
                        <a:buNone/>
                      </a:pPr>
                      <a:r>
                        <a:rPr lang="en" sz="1200">
                          <a:solidFill>
                            <a:schemeClr val="dk1"/>
                          </a:solidFill>
                          <a:latin typeface="Source Sans Pro"/>
                          <a:ea typeface="Source Sans Pro"/>
                          <a:cs typeface="Source Sans Pro"/>
                          <a:sym typeface="Source Sans Pro"/>
                        </a:rPr>
                        <a:t>Model with 13 Convolutional Layer</a:t>
                      </a:r>
                      <a:endParaRPr sz="1200">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6"/>
                  </a:ext>
                </a:extLst>
              </a:tr>
              <a:tr h="331750">
                <a:tc>
                  <a:txBody>
                    <a:bodyPr/>
                    <a:lstStyle/>
                    <a:p>
                      <a:pPr marL="0" lvl="0" indent="0" algn="l" rtl="0">
                        <a:spcBef>
                          <a:spcPts val="0"/>
                        </a:spcBef>
                        <a:spcAft>
                          <a:spcPts val="0"/>
                        </a:spcAft>
                        <a:buNone/>
                      </a:pPr>
                      <a:r>
                        <a:rPr lang="en" sz="1200">
                          <a:latin typeface="Source Sans Pro"/>
                          <a:ea typeface="Source Sans Pro"/>
                          <a:cs typeface="Source Sans Pro"/>
                          <a:sym typeface="Source Sans Pro"/>
                        </a:rPr>
                        <a:t>7</a:t>
                      </a:r>
                      <a:endParaRPr sz="1200">
                        <a:latin typeface="Source Sans Pro"/>
                        <a:ea typeface="Source Sans Pro"/>
                        <a:cs typeface="Source Sans Pro"/>
                        <a:sym typeface="Source Sans Pro"/>
                      </a:endParaRPr>
                    </a:p>
                  </a:txBody>
                  <a:tcPr marL="91425" marR="91425" marT="91425" marB="91425"/>
                </a:tc>
                <a:tc>
                  <a:txBody>
                    <a:bodyPr/>
                    <a:lstStyle/>
                    <a:p>
                      <a:pPr marL="0" lvl="0" indent="0" algn="l" rtl="0">
                        <a:spcBef>
                          <a:spcPts val="600"/>
                        </a:spcBef>
                        <a:spcAft>
                          <a:spcPts val="0"/>
                        </a:spcAft>
                        <a:buNone/>
                      </a:pPr>
                      <a:r>
                        <a:rPr lang="en" sz="1200">
                          <a:solidFill>
                            <a:schemeClr val="dk1"/>
                          </a:solidFill>
                          <a:latin typeface="Source Sans Pro"/>
                          <a:ea typeface="Source Sans Pro"/>
                          <a:cs typeface="Source Sans Pro"/>
                          <a:sym typeface="Source Sans Pro"/>
                        </a:rPr>
                        <a:t>VGG16-1.ipynb</a:t>
                      </a:r>
                      <a:endParaRPr sz="1200">
                        <a:latin typeface="Source Sans Pro"/>
                        <a:ea typeface="Source Sans Pro"/>
                        <a:cs typeface="Source Sans Pro"/>
                        <a:sym typeface="Source Sans Pro"/>
                      </a:endParaRPr>
                    </a:p>
                  </a:txBody>
                  <a:tcPr marL="91425" marR="91425" marT="91425" marB="91425"/>
                </a:tc>
                <a:tc>
                  <a:txBody>
                    <a:bodyPr/>
                    <a:lstStyle/>
                    <a:p>
                      <a:pPr marL="0" lvl="0" indent="0" algn="l" rtl="0">
                        <a:spcBef>
                          <a:spcPts val="600"/>
                        </a:spcBef>
                        <a:spcAft>
                          <a:spcPts val="0"/>
                        </a:spcAft>
                        <a:buNone/>
                      </a:pPr>
                      <a:r>
                        <a:rPr lang="en" sz="1200">
                          <a:solidFill>
                            <a:schemeClr val="dk1"/>
                          </a:solidFill>
                          <a:latin typeface="Source Sans Pro"/>
                          <a:ea typeface="Source Sans Pro"/>
                          <a:cs typeface="Source Sans Pro"/>
                          <a:sym typeface="Source Sans Pro"/>
                        </a:rPr>
                        <a:t>Model with 13 Conv Layer and Data Augmentation</a:t>
                      </a:r>
                      <a:endParaRPr sz="1200">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7"/>
                  </a:ext>
                </a:extLst>
              </a:tr>
              <a:tr h="378400">
                <a:tc>
                  <a:txBody>
                    <a:bodyPr/>
                    <a:lstStyle/>
                    <a:p>
                      <a:pPr marL="0" lvl="0" indent="0" algn="l" rtl="0">
                        <a:spcBef>
                          <a:spcPts val="0"/>
                        </a:spcBef>
                        <a:spcAft>
                          <a:spcPts val="0"/>
                        </a:spcAft>
                        <a:buNone/>
                      </a:pPr>
                      <a:r>
                        <a:rPr lang="en" sz="1200">
                          <a:latin typeface="Source Sans Pro"/>
                          <a:ea typeface="Source Sans Pro"/>
                          <a:cs typeface="Source Sans Pro"/>
                          <a:sym typeface="Source Sans Pro"/>
                        </a:rPr>
                        <a:t>8</a:t>
                      </a:r>
                      <a:endParaRPr sz="1200">
                        <a:latin typeface="Source Sans Pro"/>
                        <a:ea typeface="Source Sans Pro"/>
                        <a:cs typeface="Source Sans Pro"/>
                        <a:sym typeface="Source Sans Pro"/>
                      </a:endParaRPr>
                    </a:p>
                  </a:txBody>
                  <a:tcPr marL="91425" marR="91425" marT="91425" marB="91425"/>
                </a:tc>
                <a:tc>
                  <a:txBody>
                    <a:bodyPr/>
                    <a:lstStyle/>
                    <a:p>
                      <a:pPr marL="0" lvl="0" indent="0" algn="l" rtl="0">
                        <a:spcBef>
                          <a:spcPts val="600"/>
                        </a:spcBef>
                        <a:spcAft>
                          <a:spcPts val="0"/>
                        </a:spcAft>
                        <a:buNone/>
                      </a:pPr>
                      <a:r>
                        <a:rPr lang="en" sz="1200">
                          <a:solidFill>
                            <a:schemeClr val="dk1"/>
                          </a:solidFill>
                          <a:latin typeface="Source Sans Pro"/>
                          <a:ea typeface="Source Sans Pro"/>
                          <a:cs typeface="Source Sans Pro"/>
                          <a:sym typeface="Source Sans Pro"/>
                        </a:rPr>
                        <a:t>VGG16-2.ipynb</a:t>
                      </a:r>
                      <a:endParaRPr sz="1200">
                        <a:latin typeface="Source Sans Pro"/>
                        <a:ea typeface="Source Sans Pro"/>
                        <a:cs typeface="Source Sans Pro"/>
                        <a:sym typeface="Source Sans Pro"/>
                      </a:endParaRPr>
                    </a:p>
                  </a:txBody>
                  <a:tcPr marL="91425" marR="91425" marT="91425" marB="91425"/>
                </a:tc>
                <a:tc>
                  <a:txBody>
                    <a:bodyPr/>
                    <a:lstStyle/>
                    <a:p>
                      <a:pPr marL="0" lvl="0" indent="0" algn="l" rtl="0">
                        <a:spcBef>
                          <a:spcPts val="600"/>
                        </a:spcBef>
                        <a:spcAft>
                          <a:spcPts val="0"/>
                        </a:spcAft>
                        <a:buNone/>
                      </a:pPr>
                      <a:r>
                        <a:rPr lang="en" sz="1200">
                          <a:solidFill>
                            <a:schemeClr val="dk1"/>
                          </a:solidFill>
                          <a:latin typeface="Source Sans Pro"/>
                          <a:ea typeface="Source Sans Pro"/>
                          <a:cs typeface="Source Sans Pro"/>
                          <a:sym typeface="Source Sans Pro"/>
                        </a:rPr>
                        <a:t>Model with 6 Convolutional Layer and Data Augmentation + Gaussian Noise</a:t>
                      </a:r>
                      <a:endParaRPr sz="1200">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8"/>
                  </a:ext>
                </a:extLst>
              </a:tr>
            </a:tbl>
          </a:graphicData>
        </a:graphic>
      </p:graphicFrame>
      <p:sp>
        <p:nvSpPr>
          <p:cNvPr id="282" name="Google Shape;282;p29"/>
          <p:cNvSpPr txBox="1"/>
          <p:nvPr/>
        </p:nvSpPr>
        <p:spPr>
          <a:xfrm>
            <a:off x="1527875" y="4506450"/>
            <a:ext cx="727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FF0000"/>
                </a:solidFill>
                <a:latin typeface="Source Sans Pro"/>
                <a:ea typeface="Source Sans Pro"/>
                <a:cs typeface="Source Sans Pro"/>
                <a:sym typeface="Source Sans Pro"/>
              </a:rPr>
              <a:t>*Note: Our Project is implemented on Keras. So we have implemented on GOOGLE COLAB with high GPU.</a:t>
            </a:r>
            <a:endParaRPr sz="1200">
              <a:solidFill>
                <a:srgbClr val="FF0000"/>
              </a:solidFill>
              <a:latin typeface="Source Sans Pro"/>
              <a:ea typeface="Source Sans Pro"/>
              <a:cs typeface="Source Sans Pro"/>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0"/>
          <p:cNvSpPr txBox="1">
            <a:spLocks noGrp="1"/>
          </p:cNvSpPr>
          <p:nvPr>
            <p:ph type="title"/>
          </p:nvPr>
        </p:nvSpPr>
        <p:spPr>
          <a:xfrm>
            <a:off x="786150" y="2220445"/>
            <a:ext cx="7571700" cy="70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b="1"/>
              <a:t>Thank You</a:t>
            </a:r>
            <a:endParaRPr sz="4800" b="1"/>
          </a:p>
        </p:txBody>
      </p:sp>
      <p:sp>
        <p:nvSpPr>
          <p:cNvPr id="288" name="Google Shape;288;p3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Presented By: </a:t>
            </a:r>
            <a:endParaRPr/>
          </a:p>
        </p:txBody>
      </p:sp>
      <p:sp>
        <p:nvSpPr>
          <p:cNvPr id="77" name="Google Shape;77;p13"/>
          <p:cNvSpPr txBox="1"/>
          <p:nvPr/>
        </p:nvSpPr>
        <p:spPr>
          <a:xfrm>
            <a:off x="786150" y="1164825"/>
            <a:ext cx="7144800" cy="3780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300" b="1">
                <a:solidFill>
                  <a:srgbClr val="424242"/>
                </a:solidFill>
              </a:rPr>
              <a:t>Presented by: </a:t>
            </a:r>
            <a:endParaRPr sz="1300" b="1">
              <a:solidFill>
                <a:srgbClr val="424242"/>
              </a:solidFill>
            </a:endParaRPr>
          </a:p>
          <a:p>
            <a:pPr marL="0" lvl="0" indent="0" algn="l" rtl="0">
              <a:lnSpc>
                <a:spcPct val="115000"/>
              </a:lnSpc>
              <a:spcBef>
                <a:spcPts val="1200"/>
              </a:spcBef>
              <a:spcAft>
                <a:spcPts val="0"/>
              </a:spcAft>
              <a:buNone/>
            </a:pPr>
            <a:endParaRPr sz="1300">
              <a:solidFill>
                <a:srgbClr val="424242"/>
              </a:solidFill>
            </a:endParaRPr>
          </a:p>
          <a:p>
            <a:pPr marL="0" lvl="0" indent="0" algn="l" rtl="0">
              <a:lnSpc>
                <a:spcPct val="115000"/>
              </a:lnSpc>
              <a:spcBef>
                <a:spcPts val="1200"/>
              </a:spcBef>
              <a:spcAft>
                <a:spcPts val="0"/>
              </a:spcAft>
              <a:buNone/>
            </a:pPr>
            <a:r>
              <a:rPr lang="en" sz="1300">
                <a:solidFill>
                  <a:srgbClr val="424242"/>
                </a:solidFill>
              </a:rPr>
              <a:t>Shanqing Gu - </a:t>
            </a:r>
            <a:r>
              <a:rPr lang="en" sz="1000">
                <a:solidFill>
                  <a:srgbClr val="424242"/>
                </a:solidFill>
              </a:rPr>
              <a:t>Southern Methodist University, </a:t>
            </a:r>
            <a:r>
              <a:rPr lang="en" sz="1000" u="sng">
                <a:solidFill>
                  <a:srgbClr val="27278B"/>
                </a:solidFill>
                <a:hlinkClick r:id="rId3">
                  <a:extLst>
                    <a:ext uri="{A12FA001-AC4F-418D-AE19-62706E023703}">
                      <ahyp:hlinkClr xmlns:ahyp="http://schemas.microsoft.com/office/drawing/2018/hyperlinkcolor" val="tx"/>
                    </a:ext>
                  </a:extLst>
                </a:hlinkClick>
              </a:rPr>
              <a:t>shanqingg@smu.edu</a:t>
            </a:r>
            <a:r>
              <a:rPr lang="en" sz="1100">
                <a:solidFill>
                  <a:srgbClr val="424242"/>
                </a:solidFill>
              </a:rPr>
              <a:t>		</a:t>
            </a:r>
            <a:endParaRPr sz="1100">
              <a:solidFill>
                <a:srgbClr val="424242"/>
              </a:solidFill>
            </a:endParaRPr>
          </a:p>
          <a:p>
            <a:pPr marL="0" lvl="0" indent="0" algn="l" rtl="0">
              <a:lnSpc>
                <a:spcPct val="115000"/>
              </a:lnSpc>
              <a:spcBef>
                <a:spcPts val="1200"/>
              </a:spcBef>
              <a:spcAft>
                <a:spcPts val="0"/>
              </a:spcAft>
              <a:buNone/>
            </a:pPr>
            <a:r>
              <a:rPr lang="en" sz="1300">
                <a:solidFill>
                  <a:srgbClr val="424242"/>
                </a:solidFill>
              </a:rPr>
              <a:t>Manisha Pednekar - </a:t>
            </a:r>
            <a:r>
              <a:rPr lang="en" sz="1000">
                <a:solidFill>
                  <a:srgbClr val="424242"/>
                </a:solidFill>
              </a:rPr>
              <a:t>Southern Methodist University, </a:t>
            </a:r>
            <a:r>
              <a:rPr lang="en" sz="1000" u="sng">
                <a:solidFill>
                  <a:srgbClr val="27278B"/>
                </a:solidFill>
                <a:hlinkClick r:id="rId4">
                  <a:extLst>
                    <a:ext uri="{A12FA001-AC4F-418D-AE19-62706E023703}">
                      <ahyp:hlinkClr xmlns:ahyp="http://schemas.microsoft.com/office/drawing/2018/hyperlinkcolor" val="tx"/>
                    </a:ext>
                  </a:extLst>
                </a:hlinkClick>
              </a:rPr>
              <a:t>mpednekar@smu.edu</a:t>
            </a:r>
            <a:endParaRPr sz="1000">
              <a:solidFill>
                <a:srgbClr val="424242"/>
              </a:solidFill>
            </a:endParaRPr>
          </a:p>
          <a:p>
            <a:pPr marL="0" lvl="0" indent="0" algn="l" rtl="0">
              <a:lnSpc>
                <a:spcPct val="115000"/>
              </a:lnSpc>
              <a:spcBef>
                <a:spcPts val="1200"/>
              </a:spcBef>
              <a:spcAft>
                <a:spcPts val="0"/>
              </a:spcAft>
              <a:buNone/>
            </a:pPr>
            <a:r>
              <a:rPr lang="en" sz="1300">
                <a:solidFill>
                  <a:srgbClr val="424242"/>
                </a:solidFill>
              </a:rPr>
              <a:t>Robert Slater - </a:t>
            </a:r>
            <a:r>
              <a:rPr lang="en" sz="1000">
                <a:solidFill>
                  <a:srgbClr val="424242"/>
                </a:solidFill>
              </a:rPr>
              <a:t>Southern Methodist University, </a:t>
            </a:r>
            <a:r>
              <a:rPr lang="en" sz="1000" u="sng">
                <a:solidFill>
                  <a:srgbClr val="27278B"/>
                </a:solidFill>
                <a:hlinkClick r:id="rId5">
                  <a:extLst>
                    <a:ext uri="{A12FA001-AC4F-418D-AE19-62706E023703}">
                      <ahyp:hlinkClr xmlns:ahyp="http://schemas.microsoft.com/office/drawing/2018/hyperlinkcolor" val="tx"/>
                    </a:ext>
                  </a:extLst>
                </a:hlinkClick>
              </a:rPr>
              <a:t>rslater@smu.ed</a:t>
            </a:r>
            <a:r>
              <a:rPr lang="en" sz="1000" u="sng">
                <a:solidFill>
                  <a:srgbClr val="27278B"/>
                </a:solidFill>
                <a:hlinkClick r:id="rId5">
                  <a:extLst>
                    <a:ext uri="{A12FA001-AC4F-418D-AE19-62706E023703}">
                      <ahyp:hlinkClr xmlns:ahyp="http://schemas.microsoft.com/office/drawing/2018/hyperlinkcolor" val="tx"/>
                    </a:ext>
                  </a:extLst>
                </a:hlinkClick>
              </a:rPr>
              <a:t>u</a:t>
            </a:r>
            <a:endParaRPr sz="1000">
              <a:solidFill>
                <a:srgbClr val="424242"/>
              </a:solidFill>
            </a:endParaRPr>
          </a:p>
          <a:p>
            <a:pPr marL="0" lvl="0" indent="0" algn="l" rtl="0">
              <a:lnSpc>
                <a:spcPct val="115000"/>
              </a:lnSpc>
              <a:spcBef>
                <a:spcPts val="1200"/>
              </a:spcBef>
              <a:spcAft>
                <a:spcPts val="0"/>
              </a:spcAft>
              <a:buNone/>
            </a:pPr>
            <a:endParaRPr sz="1000">
              <a:solidFill>
                <a:srgbClr val="424242"/>
              </a:solidFill>
            </a:endParaRPr>
          </a:p>
          <a:p>
            <a:pPr marL="0" lvl="0" indent="0" algn="l" rtl="0">
              <a:lnSpc>
                <a:spcPct val="115000"/>
              </a:lnSpc>
              <a:spcBef>
                <a:spcPts val="1200"/>
              </a:spcBef>
              <a:spcAft>
                <a:spcPts val="0"/>
              </a:spcAft>
              <a:buNone/>
            </a:pPr>
            <a:endParaRPr sz="1000">
              <a:solidFill>
                <a:srgbClr val="424242"/>
              </a:solidFill>
            </a:endParaRPr>
          </a:p>
          <a:p>
            <a:pPr marL="0" lvl="0" indent="0" algn="l" rtl="0">
              <a:lnSpc>
                <a:spcPct val="115000"/>
              </a:lnSpc>
              <a:spcBef>
                <a:spcPts val="1200"/>
              </a:spcBef>
              <a:spcAft>
                <a:spcPts val="0"/>
              </a:spcAft>
              <a:buNone/>
            </a:pPr>
            <a:endParaRPr sz="1000">
              <a:solidFill>
                <a:srgbClr val="424242"/>
              </a:solidFill>
            </a:endParaRPr>
          </a:p>
          <a:p>
            <a:pPr marL="0" lvl="0" indent="0" algn="r" rtl="0">
              <a:lnSpc>
                <a:spcPct val="115000"/>
              </a:lnSpc>
              <a:spcBef>
                <a:spcPts val="1200"/>
              </a:spcBef>
              <a:spcAft>
                <a:spcPts val="1200"/>
              </a:spcAft>
              <a:buNone/>
            </a:pPr>
            <a:r>
              <a:rPr lang="en" sz="1000" b="1">
                <a:solidFill>
                  <a:srgbClr val="424242"/>
                </a:solidFill>
              </a:rPr>
              <a:t>Reference: </a:t>
            </a:r>
            <a:r>
              <a:rPr lang="en" sz="1000" u="sng">
                <a:solidFill>
                  <a:srgbClr val="27278B"/>
                </a:solidFill>
                <a:hlinkClick r:id="rId6">
                  <a:extLst>
                    <a:ext uri="{A12FA001-AC4F-418D-AE19-62706E023703}">
                      <ahyp:hlinkClr xmlns:ahyp="http://schemas.microsoft.com/office/drawing/2018/hyperlinkcolor" val="tx"/>
                    </a:ext>
                  </a:extLst>
                </a:hlinkClick>
              </a:rPr>
              <a:t>https://scholar.smu.edu/cgi/viewcontent.cgi?article=1091&amp;context=datasciencerevie</a:t>
            </a:r>
            <a:endParaRPr b="1">
              <a:solidFill>
                <a:srgbClr val="0091EA"/>
              </a:solidFill>
              <a:latin typeface="Source Sans Pro"/>
              <a:ea typeface="Source Sans Pro"/>
              <a:cs typeface="Source Sans Pro"/>
              <a:sym typeface="Source Sans Pro"/>
            </a:endParaRPr>
          </a:p>
        </p:txBody>
      </p:sp>
      <p:sp>
        <p:nvSpPr>
          <p:cNvPr id="78" name="Google Shape;78;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1"/>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u="sng">
                <a:solidFill>
                  <a:schemeClr val="hlink"/>
                </a:solidFill>
                <a:hlinkClick r:id="rId3"/>
              </a:rPr>
              <a:t>https://quantdare.com/mitigating-overfitting-neural-networks/</a:t>
            </a:r>
            <a:endParaRPr sz="1800"/>
          </a:p>
          <a:p>
            <a:pPr marL="457200" lvl="0" indent="-342900" algn="l" rtl="0">
              <a:spcBef>
                <a:spcPts val="0"/>
              </a:spcBef>
              <a:spcAft>
                <a:spcPts val="0"/>
              </a:spcAft>
              <a:buSzPts val="1800"/>
              <a:buChar char="◎"/>
            </a:pPr>
            <a:r>
              <a:rPr lang="en" sz="1800" u="sng">
                <a:solidFill>
                  <a:schemeClr val="hlink"/>
                </a:solidFill>
                <a:hlinkClick r:id="rId4"/>
              </a:rPr>
              <a:t>https://ai.googleblog.com/2018/06/realtime-tsne-visualizations-with.html</a:t>
            </a:r>
            <a:endParaRPr sz="1800"/>
          </a:p>
          <a:p>
            <a:pPr marL="457200" lvl="0" indent="-342900" algn="l" rtl="0">
              <a:spcBef>
                <a:spcPts val="0"/>
              </a:spcBef>
              <a:spcAft>
                <a:spcPts val="0"/>
              </a:spcAft>
              <a:buSzPts val="1800"/>
              <a:buChar char="◎"/>
            </a:pPr>
            <a:r>
              <a:rPr lang="en" sz="1800">
                <a:solidFill>
                  <a:schemeClr val="accent1"/>
                </a:solidFill>
              </a:rPr>
              <a:t>https://towardsdatascience.com/batch-norm-explained-visually-how-it-works-and-why-neural-networks-need-it-b18919692739</a:t>
            </a:r>
            <a:endParaRPr sz="1800">
              <a:solidFill>
                <a:schemeClr val="accent1"/>
              </a:solidFill>
            </a:endParaRPr>
          </a:p>
        </p:txBody>
      </p:sp>
      <p:sp>
        <p:nvSpPr>
          <p:cNvPr id="294" name="Google Shape;294;p3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295" name="Google Shape;295;p3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800">
                <a:solidFill>
                  <a:srgbClr val="000000"/>
                </a:solidFill>
              </a:rPr>
              <a:t>In machine learning, image classification is a process to analyze the extracted image features and organize them into categories by using neural networks.</a:t>
            </a:r>
            <a:endParaRPr sz="1800">
              <a:solidFill>
                <a:srgbClr val="000000"/>
              </a:solidFill>
            </a:endParaRPr>
          </a:p>
          <a:p>
            <a:pPr marL="457200" lvl="0" indent="-342900" algn="l" rtl="0">
              <a:lnSpc>
                <a:spcPct val="115000"/>
              </a:lnSpc>
              <a:spcBef>
                <a:spcPts val="1000"/>
              </a:spcBef>
              <a:spcAft>
                <a:spcPts val="1000"/>
              </a:spcAft>
              <a:buSzPts val="1800"/>
              <a:buChar char="◎"/>
            </a:pPr>
            <a:r>
              <a:rPr lang="en" sz="1800"/>
              <a:t>These techniques are practically applied in many fields such as AI, Medical Diagnostics, E-commerce, gaming or automotive industries.</a:t>
            </a:r>
            <a:endParaRPr sz="1800"/>
          </a:p>
        </p:txBody>
      </p:sp>
      <p:sp>
        <p:nvSpPr>
          <p:cNvPr id="84" name="Google Shape;84;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85" name="Google Shape;85;p14"/>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Motivation</a:t>
            </a:r>
            <a:endParaRPr/>
          </a:p>
        </p:txBody>
      </p:sp>
      <p:sp>
        <p:nvSpPr>
          <p:cNvPr id="91" name="Google Shape;91;p1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1200"/>
              </a:spcBef>
              <a:spcAft>
                <a:spcPts val="0"/>
              </a:spcAft>
              <a:buSzPts val="1600"/>
              <a:buChar char="◎"/>
            </a:pPr>
            <a:r>
              <a:rPr lang="en" sz="1600">
                <a:solidFill>
                  <a:srgbClr val="000000"/>
                </a:solidFill>
              </a:rPr>
              <a:t>We tried to reduce model overfitting and improve image classification to build a reliable model with three strategies:</a:t>
            </a:r>
            <a:endParaRPr sz="1600">
              <a:solidFill>
                <a:srgbClr val="000000"/>
              </a:solidFill>
            </a:endParaRPr>
          </a:p>
          <a:p>
            <a:pPr marL="914400" lvl="0" indent="-317500" algn="l" rtl="0">
              <a:lnSpc>
                <a:spcPct val="115000"/>
              </a:lnSpc>
              <a:spcBef>
                <a:spcPts val="1000"/>
              </a:spcBef>
              <a:spcAft>
                <a:spcPts val="0"/>
              </a:spcAft>
              <a:buClr>
                <a:srgbClr val="000000"/>
              </a:buClr>
              <a:buSzPts val="1400"/>
              <a:buAutoNum type="arabicPeriod"/>
            </a:pPr>
            <a:r>
              <a:rPr lang="en" sz="1400">
                <a:solidFill>
                  <a:srgbClr val="000000"/>
                </a:solidFill>
              </a:rPr>
              <a:t>Refining model architectures by adjusting filter sizes and adding more convolutional, max pooling and dropout layers</a:t>
            </a:r>
            <a:endParaRPr sz="1400">
              <a:solidFill>
                <a:srgbClr val="000000"/>
              </a:solidFill>
            </a:endParaRPr>
          </a:p>
          <a:p>
            <a:pPr marL="914400" lvl="0" indent="-317500" algn="l" rtl="0">
              <a:lnSpc>
                <a:spcPct val="115000"/>
              </a:lnSpc>
              <a:spcBef>
                <a:spcPts val="1000"/>
              </a:spcBef>
              <a:spcAft>
                <a:spcPts val="0"/>
              </a:spcAft>
              <a:buClr>
                <a:srgbClr val="000000"/>
              </a:buClr>
              <a:buSzPts val="1400"/>
              <a:buAutoNum type="arabicPeriod"/>
            </a:pPr>
            <a:r>
              <a:rPr lang="en" sz="1400">
                <a:solidFill>
                  <a:srgbClr val="000000"/>
                </a:solidFill>
              </a:rPr>
              <a:t>Optimizing Hyperparameter selection (e.g Optimizer Adamax and activation function elu)</a:t>
            </a:r>
            <a:endParaRPr sz="1400">
              <a:solidFill>
                <a:srgbClr val="000000"/>
              </a:solidFill>
            </a:endParaRPr>
          </a:p>
          <a:p>
            <a:pPr marL="914400" lvl="0" indent="-317500" algn="l" rtl="0">
              <a:lnSpc>
                <a:spcPct val="115000"/>
              </a:lnSpc>
              <a:spcBef>
                <a:spcPts val="1200"/>
              </a:spcBef>
              <a:spcAft>
                <a:spcPts val="1000"/>
              </a:spcAft>
              <a:buClr>
                <a:srgbClr val="000000"/>
              </a:buClr>
              <a:buSzPts val="1400"/>
              <a:buAutoNum type="arabicPeriod"/>
            </a:pPr>
            <a:r>
              <a:rPr lang="en" sz="1400">
                <a:solidFill>
                  <a:srgbClr val="000000"/>
                </a:solidFill>
              </a:rPr>
              <a:t>Implementing Data Augmentation with common techniques( Rotation, flip, translation, Gaussian Noises)</a:t>
            </a:r>
            <a:endParaRPr sz="1400">
              <a:solidFill>
                <a:srgbClr val="000000"/>
              </a:solidFill>
            </a:endParaRPr>
          </a:p>
        </p:txBody>
      </p:sp>
      <p:sp>
        <p:nvSpPr>
          <p:cNvPr id="92" name="Google Shape;92;p1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a:spLocks noGrp="1"/>
          </p:cNvSpPr>
          <p:nvPr>
            <p:ph type="body" idx="1"/>
          </p:nvPr>
        </p:nvSpPr>
        <p:spPr>
          <a:xfrm>
            <a:off x="786125" y="814750"/>
            <a:ext cx="8300700" cy="4198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SzPts val="1400"/>
              <a:buChar char="◎"/>
            </a:pPr>
            <a:r>
              <a:rPr lang="en" sz="1400">
                <a:solidFill>
                  <a:srgbClr val="000000"/>
                </a:solidFill>
              </a:rPr>
              <a:t>A CNN model generally contains more than one convolutional layer for specialized linear operations and includes local or global pooling layers to perform nonlinear downsampling.</a:t>
            </a:r>
            <a:endParaRPr sz="1400">
              <a:solidFill>
                <a:srgbClr val="000000"/>
              </a:solidFill>
            </a:endParaRPr>
          </a:p>
          <a:p>
            <a:pPr marL="457200" lvl="0" indent="-317500" algn="l" rtl="0">
              <a:lnSpc>
                <a:spcPct val="115000"/>
              </a:lnSpc>
              <a:spcBef>
                <a:spcPts val="0"/>
              </a:spcBef>
              <a:spcAft>
                <a:spcPts val="0"/>
              </a:spcAft>
              <a:buSzPts val="1400"/>
              <a:buChar char="◎"/>
            </a:pPr>
            <a:r>
              <a:rPr lang="en" sz="1400">
                <a:solidFill>
                  <a:srgbClr val="000000"/>
                </a:solidFill>
              </a:rPr>
              <a:t>After learning features from many layers, a fully connected layer outputs the probabilities for each class to be predicted.</a:t>
            </a:r>
            <a:endParaRPr sz="1500"/>
          </a:p>
        </p:txBody>
      </p:sp>
      <p:sp>
        <p:nvSpPr>
          <p:cNvPr id="98" name="Google Shape;98;p16"/>
          <p:cNvSpPr txBox="1">
            <a:spLocks noGrp="1"/>
          </p:cNvSpPr>
          <p:nvPr>
            <p:ph type="title"/>
          </p:nvPr>
        </p:nvSpPr>
        <p:spPr>
          <a:xfrm>
            <a:off x="748675" y="315649"/>
            <a:ext cx="7571700" cy="60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Convolutional Neural Network</a:t>
            </a:r>
            <a:endParaRPr/>
          </a:p>
        </p:txBody>
      </p:sp>
      <p:sp>
        <p:nvSpPr>
          <p:cNvPr id="99" name="Google Shape;99;p1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100" name="Google Shape;100;p16"/>
          <p:cNvPicPr preferRelativeResize="0"/>
          <p:nvPr/>
        </p:nvPicPr>
        <p:blipFill>
          <a:blip r:embed="rId3">
            <a:alphaModFix/>
          </a:blip>
          <a:stretch>
            <a:fillRect/>
          </a:stretch>
        </p:blipFill>
        <p:spPr>
          <a:xfrm>
            <a:off x="0" y="2064400"/>
            <a:ext cx="5877501" cy="3079100"/>
          </a:xfrm>
          <a:prstGeom prst="rect">
            <a:avLst/>
          </a:prstGeom>
          <a:noFill/>
          <a:ln>
            <a:noFill/>
          </a:ln>
        </p:spPr>
      </p:pic>
      <p:pic>
        <p:nvPicPr>
          <p:cNvPr id="101" name="Google Shape;101;p16"/>
          <p:cNvPicPr preferRelativeResize="0"/>
          <p:nvPr/>
        </p:nvPicPr>
        <p:blipFill rotWithShape="1">
          <a:blip r:embed="rId4">
            <a:alphaModFix/>
          </a:blip>
          <a:srcRect t="6533"/>
          <a:stretch/>
        </p:blipFill>
        <p:spPr>
          <a:xfrm>
            <a:off x="5071400" y="3733800"/>
            <a:ext cx="4089700" cy="1061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txBox="1">
            <a:spLocks noGrp="1"/>
          </p:cNvSpPr>
          <p:nvPr>
            <p:ph type="title"/>
          </p:nvPr>
        </p:nvSpPr>
        <p:spPr>
          <a:xfrm>
            <a:off x="516850" y="14654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Convolutional Neural Network Architecture</a:t>
            </a:r>
            <a:endParaRPr/>
          </a:p>
        </p:txBody>
      </p:sp>
      <p:sp>
        <p:nvSpPr>
          <p:cNvPr id="107" name="Google Shape;107;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108" name="Google Shape;108;p17"/>
          <p:cNvPicPr preferRelativeResize="0"/>
          <p:nvPr/>
        </p:nvPicPr>
        <p:blipFill>
          <a:blip r:embed="rId3">
            <a:alphaModFix/>
          </a:blip>
          <a:stretch>
            <a:fillRect/>
          </a:stretch>
        </p:blipFill>
        <p:spPr>
          <a:xfrm>
            <a:off x="1250850" y="1144675"/>
            <a:ext cx="6785151" cy="3742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786150" y="2319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Augmentation</a:t>
            </a:r>
            <a:endParaRPr/>
          </a:p>
        </p:txBody>
      </p:sp>
      <p:sp>
        <p:nvSpPr>
          <p:cNvPr id="114" name="Google Shape;114;p18"/>
          <p:cNvSpPr txBox="1">
            <a:spLocks noGrp="1"/>
          </p:cNvSpPr>
          <p:nvPr>
            <p:ph type="body" idx="1"/>
          </p:nvPr>
        </p:nvSpPr>
        <p:spPr>
          <a:xfrm>
            <a:off x="688125" y="866025"/>
            <a:ext cx="7371300" cy="4149300"/>
          </a:xfrm>
          <a:prstGeom prst="rect">
            <a:avLst/>
          </a:prstGeom>
        </p:spPr>
        <p:txBody>
          <a:bodyPr spcFirstLastPara="1" wrap="square" lIns="91425" tIns="91425" rIns="91425" bIns="91425" anchor="t" anchorCtr="0">
            <a:noAutofit/>
          </a:bodyPr>
          <a:lstStyle/>
          <a:p>
            <a:pPr marL="457200" lvl="0" indent="-330200" algn="l" rtl="0">
              <a:spcBef>
                <a:spcPts val="600"/>
              </a:spcBef>
              <a:spcAft>
                <a:spcPts val="0"/>
              </a:spcAft>
              <a:buSzPts val="1600"/>
              <a:buChar char="◎"/>
            </a:pPr>
            <a:r>
              <a:rPr lang="en" sz="1600">
                <a:solidFill>
                  <a:srgbClr val="000000"/>
                </a:solidFill>
              </a:rPr>
              <a:t>In addition, regularization technique like dropout, early stopping, batch-normalization can be applied in order to prevent overfitting of the model and Data augmentation is also considered as regularization technique for neural networks</a:t>
            </a:r>
            <a:endParaRPr sz="1600">
              <a:solidFill>
                <a:srgbClr val="000000"/>
              </a:solidFill>
            </a:endParaRPr>
          </a:p>
          <a:p>
            <a:pPr marL="457200" lvl="0" indent="-330200" algn="l" rtl="0">
              <a:spcBef>
                <a:spcPts val="0"/>
              </a:spcBef>
              <a:spcAft>
                <a:spcPts val="0"/>
              </a:spcAft>
              <a:buSzPts val="1600"/>
              <a:buChar char="◎"/>
            </a:pPr>
            <a:r>
              <a:rPr lang="en" sz="1600">
                <a:solidFill>
                  <a:srgbClr val="000000"/>
                </a:solidFill>
              </a:rPr>
              <a:t>Data augmentation is one of the important image preprocessing techniques to generate more training data and reduce model over- fitting	</a:t>
            </a:r>
            <a:endParaRPr sz="1600">
              <a:solidFill>
                <a:srgbClr val="000000"/>
              </a:solidFill>
            </a:endParaRPr>
          </a:p>
          <a:p>
            <a:pPr marL="457200" lvl="0" indent="-330200" algn="l" rtl="0">
              <a:spcBef>
                <a:spcPts val="0"/>
              </a:spcBef>
              <a:spcAft>
                <a:spcPts val="0"/>
              </a:spcAft>
              <a:buSzPts val="1600"/>
              <a:buChar char="◎"/>
            </a:pPr>
            <a:r>
              <a:rPr lang="en" sz="1600">
                <a:solidFill>
                  <a:srgbClr val="000000"/>
                </a:solidFill>
              </a:rPr>
              <a:t>Image data augmentation techniques generate more training data from original data and require no additional memory for storage</a:t>
            </a:r>
            <a:endParaRPr sz="1600">
              <a:solidFill>
                <a:srgbClr val="000000"/>
              </a:solidFill>
            </a:endParaRPr>
          </a:p>
          <a:p>
            <a:pPr marL="457200" lvl="0" indent="-330200" algn="l" rtl="0">
              <a:spcBef>
                <a:spcPts val="0"/>
              </a:spcBef>
              <a:spcAft>
                <a:spcPts val="0"/>
              </a:spcAft>
              <a:buSzPts val="1600"/>
              <a:buChar char="◎"/>
            </a:pPr>
            <a:r>
              <a:rPr lang="en" sz="1600">
                <a:solidFill>
                  <a:srgbClr val="000000"/>
                </a:solidFill>
              </a:rPr>
              <a:t>The common techniques are to prevent overfitting &amp; enhance learning capability.</a:t>
            </a:r>
            <a:endParaRPr sz="1600">
              <a:solidFill>
                <a:srgbClr val="000000"/>
              </a:solidFill>
            </a:endParaRPr>
          </a:p>
          <a:p>
            <a:pPr marL="914400" lvl="1" indent="-330200" algn="l" rtl="0">
              <a:spcBef>
                <a:spcPts val="0"/>
              </a:spcBef>
              <a:spcAft>
                <a:spcPts val="0"/>
              </a:spcAft>
              <a:buClr>
                <a:srgbClr val="000000"/>
              </a:buClr>
              <a:buSzPts val="1600"/>
              <a:buChar char="○"/>
            </a:pPr>
            <a:r>
              <a:rPr lang="en" sz="1600">
                <a:solidFill>
                  <a:srgbClr val="000000"/>
                </a:solidFill>
              </a:rPr>
              <a:t>Flip Horizontally or Vertically</a:t>
            </a:r>
            <a:endParaRPr sz="1600">
              <a:solidFill>
                <a:srgbClr val="000000"/>
              </a:solidFill>
            </a:endParaRPr>
          </a:p>
          <a:p>
            <a:pPr marL="914400" lvl="1" indent="-330200" algn="l" rtl="0">
              <a:spcBef>
                <a:spcPts val="0"/>
              </a:spcBef>
              <a:spcAft>
                <a:spcPts val="0"/>
              </a:spcAft>
              <a:buClr>
                <a:srgbClr val="000000"/>
              </a:buClr>
              <a:buSzPts val="1600"/>
              <a:buChar char="○"/>
            </a:pPr>
            <a:r>
              <a:rPr lang="en" sz="1600">
                <a:solidFill>
                  <a:srgbClr val="000000"/>
                </a:solidFill>
              </a:rPr>
              <a:t>Rotate at some degrees</a:t>
            </a:r>
            <a:endParaRPr sz="1600">
              <a:solidFill>
                <a:srgbClr val="000000"/>
              </a:solidFill>
            </a:endParaRPr>
          </a:p>
          <a:p>
            <a:pPr marL="914400" lvl="1" indent="-330200" algn="l" rtl="0">
              <a:spcBef>
                <a:spcPts val="0"/>
              </a:spcBef>
              <a:spcAft>
                <a:spcPts val="0"/>
              </a:spcAft>
              <a:buClr>
                <a:srgbClr val="000000"/>
              </a:buClr>
              <a:buSzPts val="1600"/>
              <a:buChar char="○"/>
            </a:pPr>
            <a:r>
              <a:rPr lang="en" sz="1600">
                <a:solidFill>
                  <a:srgbClr val="000000"/>
                </a:solidFill>
              </a:rPr>
              <a:t>Scale outward or inward</a:t>
            </a:r>
            <a:endParaRPr sz="1600">
              <a:solidFill>
                <a:srgbClr val="000000"/>
              </a:solidFill>
            </a:endParaRPr>
          </a:p>
          <a:p>
            <a:pPr marL="914400" lvl="1" indent="-330200" algn="l" rtl="0">
              <a:spcBef>
                <a:spcPts val="0"/>
              </a:spcBef>
              <a:spcAft>
                <a:spcPts val="0"/>
              </a:spcAft>
              <a:buClr>
                <a:srgbClr val="000000"/>
              </a:buClr>
              <a:buSzPts val="1600"/>
              <a:buChar char="○"/>
            </a:pPr>
            <a:r>
              <a:rPr lang="en" sz="1600">
                <a:solidFill>
                  <a:srgbClr val="000000"/>
                </a:solidFill>
              </a:rPr>
              <a:t>Crop Randomly</a:t>
            </a:r>
            <a:endParaRPr sz="1600">
              <a:solidFill>
                <a:srgbClr val="000000"/>
              </a:solidFill>
            </a:endParaRPr>
          </a:p>
          <a:p>
            <a:pPr marL="914400" lvl="1" indent="-330200" algn="l" rtl="0">
              <a:spcBef>
                <a:spcPts val="0"/>
              </a:spcBef>
              <a:spcAft>
                <a:spcPts val="0"/>
              </a:spcAft>
              <a:buClr>
                <a:srgbClr val="000000"/>
              </a:buClr>
              <a:buSzPts val="1600"/>
              <a:buChar char="○"/>
            </a:pPr>
            <a:r>
              <a:rPr lang="en" sz="1600">
                <a:solidFill>
                  <a:srgbClr val="000000"/>
                </a:solidFill>
              </a:rPr>
              <a:t>Translate</a:t>
            </a:r>
            <a:endParaRPr sz="1600">
              <a:solidFill>
                <a:srgbClr val="000000"/>
              </a:solidFill>
            </a:endParaRPr>
          </a:p>
          <a:p>
            <a:pPr marL="914400" lvl="1" indent="-330200" algn="l" rtl="0">
              <a:spcBef>
                <a:spcPts val="0"/>
              </a:spcBef>
              <a:spcAft>
                <a:spcPts val="0"/>
              </a:spcAft>
              <a:buClr>
                <a:srgbClr val="000000"/>
              </a:buClr>
              <a:buSzPts val="1600"/>
              <a:buChar char="○"/>
            </a:pPr>
            <a:r>
              <a:rPr lang="en" sz="1600">
                <a:solidFill>
                  <a:srgbClr val="000000"/>
                </a:solidFill>
              </a:rPr>
              <a:t>Add Gaussian Noise </a:t>
            </a:r>
            <a:endParaRPr sz="1600">
              <a:solidFill>
                <a:srgbClr val="000000"/>
              </a:solidFill>
            </a:endParaRPr>
          </a:p>
        </p:txBody>
      </p:sp>
      <p:sp>
        <p:nvSpPr>
          <p:cNvPr id="115" name="Google Shape;115;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116" name="Google Shape;116;p18"/>
          <p:cNvPicPr preferRelativeResize="0"/>
          <p:nvPr/>
        </p:nvPicPr>
        <p:blipFill rotWithShape="1">
          <a:blip r:embed="rId3">
            <a:alphaModFix/>
          </a:blip>
          <a:srcRect l="16207" t="6501" r="10186" b="6925"/>
          <a:stretch/>
        </p:blipFill>
        <p:spPr>
          <a:xfrm>
            <a:off x="6274825" y="3286975"/>
            <a:ext cx="2810876" cy="1786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Dropout Layer</a:t>
            </a:r>
            <a:endParaRPr/>
          </a:p>
        </p:txBody>
      </p:sp>
      <p:sp>
        <p:nvSpPr>
          <p:cNvPr id="122" name="Google Shape;122;p19"/>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457200" lvl="0" indent="-336550" algn="l" rtl="0">
              <a:spcBef>
                <a:spcPts val="600"/>
              </a:spcBef>
              <a:spcAft>
                <a:spcPts val="0"/>
              </a:spcAft>
              <a:buSzPts val="1700"/>
              <a:buChar char="◎"/>
            </a:pPr>
            <a:r>
              <a:rPr lang="en" sz="1700"/>
              <a:t>The objective is to reduce the importance of neurons by randomly switching some neurons off on the training stage.</a:t>
            </a:r>
            <a:endParaRPr sz="1700"/>
          </a:p>
          <a:p>
            <a:pPr marL="457200" lvl="0" indent="-336550" algn="l" rtl="0">
              <a:spcBef>
                <a:spcPts val="0"/>
              </a:spcBef>
              <a:spcAft>
                <a:spcPts val="0"/>
              </a:spcAft>
              <a:buSzPts val="1700"/>
              <a:buChar char="◎"/>
            </a:pPr>
            <a:r>
              <a:rPr lang="en" sz="1700"/>
              <a:t>The hyperparameter used for this techniques is called dropout rate.</a:t>
            </a:r>
            <a:endParaRPr sz="1700"/>
          </a:p>
        </p:txBody>
      </p:sp>
      <p:sp>
        <p:nvSpPr>
          <p:cNvPr id="123" name="Google Shape;123;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124" name="Google Shape;124;p19"/>
          <p:cNvPicPr preferRelativeResize="0"/>
          <p:nvPr/>
        </p:nvPicPr>
        <p:blipFill>
          <a:blip r:embed="rId3">
            <a:alphaModFix/>
          </a:blip>
          <a:stretch>
            <a:fillRect/>
          </a:stretch>
        </p:blipFill>
        <p:spPr>
          <a:xfrm>
            <a:off x="4827550" y="2255625"/>
            <a:ext cx="4316450" cy="2735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Batch Normalization</a:t>
            </a:r>
            <a:endParaRPr/>
          </a:p>
        </p:txBody>
      </p:sp>
      <p:sp>
        <p:nvSpPr>
          <p:cNvPr id="130" name="Google Shape;130;p20"/>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sz="1800"/>
              <a:t>Batch normalization is a layer that allows every layer of the network to do learning more independently.</a:t>
            </a:r>
            <a:endParaRPr sz="1800"/>
          </a:p>
          <a:p>
            <a:pPr marL="457200" lvl="0" indent="-342900" algn="l" rtl="0">
              <a:lnSpc>
                <a:spcPct val="100000"/>
              </a:lnSpc>
              <a:spcBef>
                <a:spcPts val="1000"/>
              </a:spcBef>
              <a:spcAft>
                <a:spcPts val="0"/>
              </a:spcAft>
              <a:buSzPts val="1800"/>
              <a:buChar char="◎"/>
            </a:pPr>
            <a:r>
              <a:rPr lang="en" sz="1800">
                <a:solidFill>
                  <a:srgbClr val="0C0C0C"/>
                </a:solidFill>
                <a:highlight>
                  <a:schemeClr val="lt1"/>
                </a:highlight>
              </a:rPr>
              <a:t>Using batch normalization learning becomes efficient also it can be used as regularization to avoid </a:t>
            </a:r>
            <a:r>
              <a:rPr lang="en" sz="1800">
                <a:solidFill>
                  <a:srgbClr val="000000"/>
                </a:solidFill>
                <a:highlight>
                  <a:schemeClr val="lt1"/>
                </a:highlight>
                <a:uFill>
                  <a:noFill/>
                </a:uFill>
                <a:hlinkClick r:id="rId3">
                  <a:extLst>
                    <a:ext uri="{A12FA001-AC4F-418D-AE19-62706E023703}">
                      <ahyp:hlinkClr xmlns:ahyp="http://schemas.microsoft.com/office/drawing/2018/hyperlinkcolor" val="tx"/>
                    </a:ext>
                  </a:extLst>
                </a:hlinkClick>
              </a:rPr>
              <a:t>overfitting</a:t>
            </a:r>
            <a:r>
              <a:rPr lang="en" sz="1800">
                <a:solidFill>
                  <a:srgbClr val="0C0C0C"/>
                </a:solidFill>
                <a:highlight>
                  <a:schemeClr val="lt1"/>
                </a:highlight>
              </a:rPr>
              <a:t> of the model.</a:t>
            </a:r>
            <a:endParaRPr sz="1800">
              <a:solidFill>
                <a:srgbClr val="0C0C0C"/>
              </a:solidFill>
              <a:highlight>
                <a:schemeClr val="lt1"/>
              </a:highlight>
            </a:endParaRPr>
          </a:p>
          <a:p>
            <a:pPr marL="457200" lvl="0" indent="-342900" algn="l" rtl="0">
              <a:spcBef>
                <a:spcPts val="1000"/>
              </a:spcBef>
              <a:spcAft>
                <a:spcPts val="0"/>
              </a:spcAft>
              <a:buSzPts val="1800"/>
              <a:buChar char="◎"/>
            </a:pPr>
            <a:r>
              <a:rPr lang="en" sz="1800">
                <a:solidFill>
                  <a:srgbClr val="0C0C0C"/>
                </a:solidFill>
                <a:highlight>
                  <a:schemeClr val="lt1"/>
                </a:highlight>
              </a:rPr>
              <a:t> It is often placed just after defining the sequential model and after the convolution and pooling layers.</a:t>
            </a:r>
            <a:endParaRPr sz="1800">
              <a:solidFill>
                <a:srgbClr val="0C0C0C"/>
              </a:solidFill>
              <a:highlight>
                <a:schemeClr val="lt1"/>
              </a:highlight>
            </a:endParaRPr>
          </a:p>
          <a:p>
            <a:pPr marL="457200" lvl="0" indent="-342900" algn="l" rtl="0">
              <a:spcBef>
                <a:spcPts val="1000"/>
              </a:spcBef>
              <a:spcAft>
                <a:spcPts val="1000"/>
              </a:spcAft>
              <a:buClr>
                <a:srgbClr val="C2C2C2"/>
              </a:buClr>
              <a:buSzPts val="1800"/>
              <a:buChar char="◎"/>
            </a:pPr>
            <a:r>
              <a:rPr lang="en" sz="1800">
                <a:solidFill>
                  <a:srgbClr val="292929"/>
                </a:solidFill>
                <a:highlight>
                  <a:srgbClr val="FFFFFF"/>
                </a:highlight>
              </a:rPr>
              <a:t>Batch Norm is just another network layer that gets inserted between a hidden layer and the next hidden layer. Its job is to take the outputs from the first hidden layer and normalize them before passing them on as the input of the next hidden layer.</a:t>
            </a:r>
            <a:endParaRPr sz="1800">
              <a:solidFill>
                <a:srgbClr val="0C0C0C"/>
              </a:solidFill>
              <a:highlight>
                <a:schemeClr val="lt1"/>
              </a:highlight>
            </a:endParaRPr>
          </a:p>
        </p:txBody>
      </p:sp>
      <p:sp>
        <p:nvSpPr>
          <p:cNvPr id="131" name="Google Shape;131;p2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1610</Words>
  <Application>Microsoft Office PowerPoint</Application>
  <PresentationFormat>On-screen Show (16:9)</PresentationFormat>
  <Paragraphs>215</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Roboto Slab</vt:lpstr>
      <vt:lpstr>Source Sans Pro</vt:lpstr>
      <vt:lpstr>Arial</vt:lpstr>
      <vt:lpstr>Cordelia template</vt:lpstr>
      <vt:lpstr>Improve Image Classification Using Data Augmentation &amp; Neural Network</vt:lpstr>
      <vt:lpstr>Presented By: </vt:lpstr>
      <vt:lpstr>Introduction</vt:lpstr>
      <vt:lpstr>Motivation</vt:lpstr>
      <vt:lpstr>Convolutional Neural Network</vt:lpstr>
      <vt:lpstr>Convolutional Neural Network Architecture</vt:lpstr>
      <vt:lpstr>Data Augmentation</vt:lpstr>
      <vt:lpstr>Dropout Layer</vt:lpstr>
      <vt:lpstr>Batch Normalization</vt:lpstr>
      <vt:lpstr>Model for Image Classification</vt:lpstr>
      <vt:lpstr> Activation Arguments</vt:lpstr>
      <vt:lpstr>Optimizers</vt:lpstr>
      <vt:lpstr>t-SNE Visualization</vt:lpstr>
      <vt:lpstr>PowerPoint Presentation</vt:lpstr>
      <vt:lpstr>PowerPoint Presentation</vt:lpstr>
      <vt:lpstr>PowerPoint Presentation</vt:lpstr>
      <vt:lpstr>PowerPoint Presentation</vt:lpstr>
      <vt:lpstr>File &amp; Code Details</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 Image Classification Using Data Augmentation &amp; Neural Network</dc:title>
  <cp:lastModifiedBy>riya</cp:lastModifiedBy>
  <cp:revision>1</cp:revision>
  <dcterms:modified xsi:type="dcterms:W3CDTF">2023-08-29T23:49:10Z</dcterms:modified>
</cp:coreProperties>
</file>