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Poppins"/>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Poppins-italic.fntdata"/><Relationship Id="rId6" Type="http://schemas.openxmlformats.org/officeDocument/2006/relationships/slide" Target="slides/slide1.xml"/><Relationship Id="rId18" Type="http://schemas.openxmlformats.org/officeDocument/2006/relationships/font" Target="fonts/Poppi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e41ba5a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e41ba5a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938ffc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938ffc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938ffc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938ffc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76eb069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76eb069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e19655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e19655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178f8c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178f8c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ea019f3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ea019f3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e1965593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e196559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owardsdatascience.com/understanding-regularization-in-machine-learning-5a0369ac73b9" TargetMode="External"/><Relationship Id="rId4" Type="http://schemas.openxmlformats.org/officeDocument/2006/relationships/hyperlink" Target="https://towardsdatascience.com/introduction-to-logistic-regression-66248243c148" TargetMode="External"/><Relationship Id="rId5" Type="http://schemas.openxmlformats.org/officeDocument/2006/relationships/hyperlink" Target="https://www.kdnuggets.com/2016/07/softmax-regression-related-logistic-regression.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264405"/>
            <a:ext cx="7136700" cy="1509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Regularized </a:t>
            </a:r>
            <a:endParaRPr/>
          </a:p>
          <a:p>
            <a:pPr indent="0" lvl="0" marL="0" rtl="0" algn="ctr">
              <a:spcBef>
                <a:spcPts val="0"/>
              </a:spcBef>
              <a:spcAft>
                <a:spcPts val="0"/>
              </a:spcAft>
              <a:buNone/>
            </a:pPr>
            <a:r>
              <a:rPr lang="en"/>
              <a:t>Logistic Regression	</a:t>
            </a:r>
            <a:endParaRPr/>
          </a:p>
        </p:txBody>
      </p:sp>
      <p:sp>
        <p:nvSpPr>
          <p:cNvPr id="67" name="Google Shape;67;p13"/>
          <p:cNvSpPr txBox="1"/>
          <p:nvPr>
            <p:ph idx="1" type="subTitle"/>
          </p:nvPr>
        </p:nvSpPr>
        <p:spPr>
          <a:xfrm>
            <a:off x="2137250" y="312518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440">
                <a:latin typeface="PT Sans Narrow"/>
                <a:ea typeface="PT Sans Narrow"/>
                <a:cs typeface="PT Sans Narrow"/>
                <a:sym typeface="PT Sans Narrow"/>
              </a:rPr>
              <a:t>Homework - 4 (Group 5)</a:t>
            </a:r>
            <a:endParaRPr sz="1440">
              <a:latin typeface="PT Sans Narrow"/>
              <a:ea typeface="PT Sans Narrow"/>
              <a:cs typeface="PT Sans Narrow"/>
              <a:sym typeface="PT Sans Narrow"/>
            </a:endParaRPr>
          </a:p>
          <a:p>
            <a:pPr indent="0" lvl="0" marL="0" rtl="0" algn="ctr">
              <a:lnSpc>
                <a:spcPct val="80000"/>
              </a:lnSpc>
              <a:spcBef>
                <a:spcPts val="0"/>
              </a:spcBef>
              <a:spcAft>
                <a:spcPts val="0"/>
              </a:spcAft>
              <a:buSzPts val="523"/>
              <a:buNone/>
            </a:pPr>
            <a:r>
              <a:rPr lang="en" sz="1440">
                <a:latin typeface="PT Sans Narrow"/>
                <a:ea typeface="PT Sans Narrow"/>
                <a:cs typeface="PT Sans Narrow"/>
                <a:sym typeface="PT Sans Narrow"/>
              </a:rPr>
              <a:t>Machine Learning CSI 6160</a:t>
            </a:r>
            <a:endParaRPr sz="1440">
              <a:latin typeface="PT Sans Narrow"/>
              <a:ea typeface="PT Sans Narrow"/>
              <a:cs typeface="PT Sans Narrow"/>
              <a:sym typeface="PT Sans Narrow"/>
            </a:endParaRPr>
          </a:p>
          <a:p>
            <a:pPr indent="0" lvl="0" marL="0" rtl="0" algn="ctr">
              <a:lnSpc>
                <a:spcPct val="80000"/>
              </a:lnSpc>
              <a:spcBef>
                <a:spcPts val="0"/>
              </a:spcBef>
              <a:spcAft>
                <a:spcPts val="0"/>
              </a:spcAft>
              <a:buSzPts val="523"/>
              <a:buNone/>
            </a:pPr>
            <a:r>
              <a:rPr lang="en" sz="1440">
                <a:latin typeface="PT Sans Narrow"/>
                <a:ea typeface="PT Sans Narrow"/>
                <a:cs typeface="PT Sans Narrow"/>
                <a:sym typeface="PT Sans Narrow"/>
              </a:rPr>
              <a:t>Charmi Shah</a:t>
            </a:r>
            <a:endParaRPr sz="1440">
              <a:latin typeface="PT Sans Narrow"/>
              <a:ea typeface="PT Sans Narrow"/>
              <a:cs typeface="PT Sans Narrow"/>
              <a:sym typeface="PT Sans Narrow"/>
            </a:endParaRPr>
          </a:p>
          <a:p>
            <a:pPr indent="0" lvl="0" marL="0" rtl="0" algn="ctr">
              <a:lnSpc>
                <a:spcPct val="80000"/>
              </a:lnSpc>
              <a:spcBef>
                <a:spcPts val="0"/>
              </a:spcBef>
              <a:spcAft>
                <a:spcPts val="0"/>
              </a:spcAft>
              <a:buSzPts val="523"/>
              <a:buNone/>
            </a:pPr>
            <a:r>
              <a:rPr lang="en" sz="1440">
                <a:latin typeface="PT Sans Narrow"/>
                <a:ea typeface="PT Sans Narrow"/>
                <a:cs typeface="PT Sans Narrow"/>
                <a:sym typeface="PT Sans Narrow"/>
              </a:rPr>
              <a:t>Riya Singh</a:t>
            </a:r>
            <a:endParaRPr sz="1440">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with Linear Regression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Linear Regression</a:t>
            </a:r>
            <a:r>
              <a:rPr lang="en"/>
              <a:t> could help us predict the student’s test score on a scale of 0 - 100. Linear regression predictions are continuous (numbers in a range).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Logistic Regression</a:t>
            </a:r>
            <a:r>
              <a:rPr lang="en"/>
              <a:t> could help use predict whether the student passed or failed. Logistic regression predictions are discrete (only specific values or categories are allowed). We can also view probability scores underlying the model’s classifications.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Logistic regression</a:t>
            </a:r>
            <a:endParaRPr/>
          </a:p>
        </p:txBody>
      </p:sp>
      <p:sp>
        <p:nvSpPr>
          <p:cNvPr id="79" name="Google Shape;79;p15"/>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Logistic Regression is a Machine Learning algorithm which is used for the classification problems</a:t>
            </a:r>
            <a:endParaRPr sz="15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can call a Logistic Regression a Linear Regression model but the Logistic Regression uses a more complex cost function - Which is called a Sigmoid Function</a:t>
            </a:r>
            <a:endParaRPr sz="1500">
              <a:solidFill>
                <a:srgbClr val="292929"/>
              </a:solidFill>
              <a:highlight>
                <a:srgbClr val="FFFFFF"/>
              </a:highlight>
              <a:latin typeface="Georgia"/>
              <a:ea typeface="Georgia"/>
              <a:cs typeface="Georgia"/>
              <a:sym typeface="Georgia"/>
            </a:endParaRPr>
          </a:p>
        </p:txBody>
      </p:sp>
      <p:pic>
        <p:nvPicPr>
          <p:cNvPr id="80" name="Google Shape;80;p15"/>
          <p:cNvPicPr preferRelativeResize="0"/>
          <p:nvPr/>
        </p:nvPicPr>
        <p:blipFill>
          <a:blip r:embed="rId3">
            <a:alphaModFix/>
          </a:blip>
          <a:stretch>
            <a:fillRect/>
          </a:stretch>
        </p:blipFill>
        <p:spPr>
          <a:xfrm>
            <a:off x="3226875" y="2339653"/>
            <a:ext cx="5917126" cy="271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Sigmoid Function</a:t>
            </a:r>
            <a:endParaRPr/>
          </a:p>
        </p:txBody>
      </p:sp>
      <p:sp>
        <p:nvSpPr>
          <p:cNvPr id="86" name="Google Shape;86;p16"/>
          <p:cNvSpPr txBox="1"/>
          <p:nvPr>
            <p:ph idx="1" type="body"/>
          </p:nvPr>
        </p:nvSpPr>
        <p:spPr>
          <a:xfrm>
            <a:off x="311700" y="1138975"/>
            <a:ext cx="8520600" cy="3705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In order to map predicted values to probabilities, we use the sigmoid function. The function maps any real value into another value between 0 and 1. In machine learning, we use sigmoid to map predictions to probabilities.</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500">
                <a:solidFill>
                  <a:srgbClr val="292929"/>
                </a:solidFill>
                <a:highlight>
                  <a:srgbClr val="FFFFFF"/>
                </a:highlight>
                <a:latin typeface="Georgia"/>
                <a:ea typeface="Georgia"/>
                <a:cs typeface="Georgia"/>
                <a:sym typeface="Georgia"/>
              </a:rPr>
              <a:t>        Math</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p:txBody>
      </p:sp>
      <p:pic>
        <p:nvPicPr>
          <p:cNvPr id="87" name="Google Shape;87;p16"/>
          <p:cNvPicPr preferRelativeResize="0"/>
          <p:nvPr/>
        </p:nvPicPr>
        <p:blipFill>
          <a:blip r:embed="rId3">
            <a:alphaModFix/>
          </a:blip>
          <a:stretch>
            <a:fillRect/>
          </a:stretch>
        </p:blipFill>
        <p:spPr>
          <a:xfrm>
            <a:off x="840375" y="2538050"/>
            <a:ext cx="2286000" cy="1866900"/>
          </a:xfrm>
          <a:prstGeom prst="rect">
            <a:avLst/>
          </a:prstGeom>
          <a:noFill/>
          <a:ln>
            <a:noFill/>
          </a:ln>
        </p:spPr>
      </p:pic>
      <p:pic>
        <p:nvPicPr>
          <p:cNvPr id="88" name="Google Shape;88;p16"/>
          <p:cNvPicPr preferRelativeResize="0"/>
          <p:nvPr/>
        </p:nvPicPr>
        <p:blipFill>
          <a:blip r:embed="rId4">
            <a:alphaModFix/>
          </a:blip>
          <a:stretch>
            <a:fillRect/>
          </a:stretch>
        </p:blipFill>
        <p:spPr>
          <a:xfrm>
            <a:off x="4172325" y="1975650"/>
            <a:ext cx="4320700" cy="279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311700" y="1994775"/>
            <a:ext cx="8520600" cy="37461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can predict the probability for an observation, we want the result to have the minimum error.</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objective of logistic regression is to find params </a:t>
            </a:r>
            <a:r>
              <a:rPr b="1" i="1" lang="en" sz="1500">
                <a:solidFill>
                  <a:srgbClr val="292929"/>
                </a:solidFill>
                <a:latin typeface="Georgia"/>
                <a:ea typeface="Georgia"/>
                <a:cs typeface="Georgia"/>
                <a:sym typeface="Georgia"/>
              </a:rPr>
              <a:t>w </a:t>
            </a:r>
            <a:r>
              <a:rPr lang="en" sz="1500">
                <a:solidFill>
                  <a:srgbClr val="292929"/>
                </a:solidFill>
                <a:highlight>
                  <a:srgbClr val="FFFFFF"/>
                </a:highlight>
                <a:latin typeface="Georgia"/>
                <a:ea typeface="Georgia"/>
                <a:cs typeface="Georgia"/>
                <a:sym typeface="Georgia"/>
              </a:rPr>
              <a:t>so that </a:t>
            </a:r>
            <a:r>
              <a:rPr b="1" i="1" lang="en" sz="1500">
                <a:solidFill>
                  <a:srgbClr val="292929"/>
                </a:solidFill>
                <a:latin typeface="Georgia"/>
                <a:ea typeface="Georgia"/>
                <a:cs typeface="Georgia"/>
                <a:sym typeface="Georgia"/>
              </a:rPr>
              <a:t>J </a:t>
            </a:r>
            <a:r>
              <a:rPr lang="en" sz="1500">
                <a:solidFill>
                  <a:srgbClr val="292929"/>
                </a:solidFill>
                <a:highlight>
                  <a:srgbClr val="FFFFFF"/>
                </a:highlight>
                <a:latin typeface="Georgia"/>
                <a:ea typeface="Georgia"/>
                <a:cs typeface="Georgia"/>
                <a:sym typeface="Georgia"/>
              </a:rPr>
              <a:t>is minimum.</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If the class label is </a:t>
            </a:r>
            <a:r>
              <a:rPr b="1" i="1" lang="en" sz="1500">
                <a:solidFill>
                  <a:srgbClr val="292929"/>
                </a:solidFill>
                <a:latin typeface="Georgia"/>
                <a:ea typeface="Georgia"/>
                <a:cs typeface="Georgia"/>
                <a:sym typeface="Georgia"/>
              </a:rPr>
              <a:t>y</a:t>
            </a:r>
            <a:r>
              <a:rPr lang="en" sz="1500">
                <a:solidFill>
                  <a:srgbClr val="292929"/>
                </a:solidFill>
                <a:highlight>
                  <a:srgbClr val="FFFFFF"/>
                </a:highlight>
                <a:latin typeface="Georgia"/>
                <a:ea typeface="Georgia"/>
                <a:cs typeface="Georgia"/>
                <a:sym typeface="Georgia"/>
              </a:rPr>
              <a:t>, the cost (error) associated with an observation</a:t>
            </a:r>
            <a:r>
              <a:rPr lang="en" sz="1500">
                <a:solidFill>
                  <a:srgbClr val="292929"/>
                </a:solidFill>
                <a:highlight>
                  <a:srgbClr val="FFFFFF"/>
                </a:highlight>
                <a:latin typeface="Georgia"/>
                <a:ea typeface="Georgia"/>
                <a:cs typeface="Georgia"/>
                <a:sym typeface="Georgia"/>
              </a:rPr>
              <a:t> </a:t>
            </a:r>
            <a:r>
              <a:rPr b="1" i="1" lang="en" sz="1500">
                <a:solidFill>
                  <a:srgbClr val="292929"/>
                </a:solidFill>
                <a:latin typeface="Georgia"/>
                <a:ea typeface="Georgia"/>
                <a:cs typeface="Georgia"/>
                <a:sym typeface="Georgia"/>
              </a:rPr>
              <a:t>x</a:t>
            </a:r>
            <a:endParaRPr b="1" i="1" sz="1500">
              <a:solidFill>
                <a:srgbClr val="292929"/>
              </a:solidFill>
              <a:latin typeface="Georgia"/>
              <a:ea typeface="Georgia"/>
              <a:cs typeface="Georgia"/>
              <a:sym typeface="Georgia"/>
            </a:endParaRPr>
          </a:p>
          <a:p>
            <a:pPr indent="0" lvl="0" marL="0" rtl="0" algn="l">
              <a:lnSpc>
                <a:spcPct val="100000"/>
              </a:lnSpc>
              <a:spcBef>
                <a:spcPts val="1200"/>
              </a:spcBef>
              <a:spcAft>
                <a:spcPts val="1200"/>
              </a:spcAft>
              <a:buNone/>
            </a:pPr>
            <a:r>
              <a:t/>
            </a:r>
            <a:endParaRPr b="1" i="1" sz="1500">
              <a:solidFill>
                <a:srgbClr val="292929"/>
              </a:solidFill>
              <a:latin typeface="Georgia"/>
              <a:ea typeface="Georgia"/>
              <a:cs typeface="Georgia"/>
              <a:sym typeface="Georgia"/>
            </a:endParaRPr>
          </a:p>
        </p:txBody>
      </p:sp>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a:t>
            </a:r>
            <a:endParaRPr/>
          </a:p>
        </p:txBody>
      </p:sp>
      <p:pic>
        <p:nvPicPr>
          <p:cNvPr id="95" name="Google Shape;95;p17"/>
          <p:cNvPicPr preferRelativeResize="0"/>
          <p:nvPr/>
        </p:nvPicPr>
        <p:blipFill>
          <a:blip r:embed="rId3">
            <a:alphaModFix/>
          </a:blip>
          <a:stretch>
            <a:fillRect/>
          </a:stretch>
        </p:blipFill>
        <p:spPr>
          <a:xfrm>
            <a:off x="2008451" y="1081626"/>
            <a:ext cx="4571999" cy="858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1152475"/>
            <a:ext cx="8520600" cy="1728000"/>
          </a:xfrm>
          <a:prstGeom prst="rect">
            <a:avLst/>
          </a:prstGeom>
        </p:spPr>
        <p:txBody>
          <a:bodyPr anchorCtr="0" anchor="t" bIns="91425" lIns="91425" spcFirstLastPara="1" rIns="91425" wrap="square" tIns="91425">
            <a:noAutofit/>
          </a:bodyPr>
          <a:lstStyle/>
          <a:p>
            <a:pPr indent="-319087" lvl="0" marL="457200" rtl="0" algn="l">
              <a:lnSpc>
                <a:spcPct val="105000"/>
              </a:lnSpc>
              <a:spcBef>
                <a:spcPts val="0"/>
              </a:spcBef>
              <a:spcAft>
                <a:spcPts val="0"/>
              </a:spcAft>
              <a:buClr>
                <a:srgbClr val="292929"/>
              </a:buClr>
              <a:buSzPts val="1425"/>
              <a:buFont typeface="Georgia"/>
              <a:buChar char="●"/>
            </a:pPr>
            <a:r>
              <a:rPr lang="en" sz="1425">
                <a:solidFill>
                  <a:srgbClr val="292929"/>
                </a:solidFill>
                <a:highlight>
                  <a:srgbClr val="FFFFFF"/>
                </a:highlight>
                <a:latin typeface="Poppins"/>
                <a:ea typeface="Poppins"/>
                <a:cs typeface="Poppins"/>
                <a:sym typeface="Poppins"/>
              </a:rPr>
              <a:t>In the diagram, two features explained (</a:t>
            </a:r>
            <a:r>
              <a:rPr b="1" i="1" lang="en" sz="1425">
                <a:solidFill>
                  <a:srgbClr val="292929"/>
                </a:solidFill>
                <a:highlight>
                  <a:srgbClr val="FFFFFF"/>
                </a:highlight>
                <a:latin typeface="Poppins"/>
                <a:ea typeface="Poppins"/>
                <a:cs typeface="Poppins"/>
                <a:sym typeface="Poppins"/>
              </a:rPr>
              <a:t>x</a:t>
            </a:r>
            <a:r>
              <a:rPr b="1" lang="en" sz="1425">
                <a:solidFill>
                  <a:srgbClr val="292929"/>
                </a:solidFill>
                <a:highlight>
                  <a:srgbClr val="FFFFFF"/>
                </a:highlight>
                <a:latin typeface="Poppins"/>
                <a:ea typeface="Poppins"/>
                <a:cs typeface="Poppins"/>
                <a:sym typeface="Poppins"/>
              </a:rPr>
              <a:t>1, </a:t>
            </a:r>
            <a:r>
              <a:rPr b="1" i="1" lang="en" sz="1425">
                <a:solidFill>
                  <a:srgbClr val="292929"/>
                </a:solidFill>
                <a:highlight>
                  <a:srgbClr val="FFFFFF"/>
                </a:highlight>
                <a:latin typeface="Poppins"/>
                <a:ea typeface="Poppins"/>
                <a:cs typeface="Poppins"/>
                <a:sym typeface="Poppins"/>
              </a:rPr>
              <a:t>x</a:t>
            </a:r>
            <a:r>
              <a:rPr b="1" lang="en" sz="1425">
                <a:solidFill>
                  <a:srgbClr val="292929"/>
                </a:solidFill>
                <a:highlight>
                  <a:srgbClr val="FFFFFF"/>
                </a:highlight>
                <a:latin typeface="Poppins"/>
                <a:ea typeface="Poppins"/>
                <a:cs typeface="Poppins"/>
                <a:sym typeface="Poppins"/>
              </a:rPr>
              <a:t>2</a:t>
            </a:r>
            <a:r>
              <a:rPr lang="en" sz="1425">
                <a:solidFill>
                  <a:srgbClr val="292929"/>
                </a:solidFill>
                <a:highlight>
                  <a:srgbClr val="FFFFFF"/>
                </a:highlight>
                <a:latin typeface="Poppins"/>
                <a:ea typeface="Poppins"/>
                <a:cs typeface="Poppins"/>
                <a:sym typeface="Poppins"/>
              </a:rPr>
              <a:t>) and the decision boundary is a straight line on a 2D coordinate.</a:t>
            </a:r>
            <a:endParaRPr sz="1425">
              <a:solidFill>
                <a:srgbClr val="292929"/>
              </a:solidFill>
              <a:highlight>
                <a:srgbClr val="FFFFFF"/>
              </a:highlight>
              <a:latin typeface="Poppins"/>
              <a:ea typeface="Poppins"/>
              <a:cs typeface="Poppins"/>
              <a:sym typeface="Poppins"/>
            </a:endParaRPr>
          </a:p>
          <a:p>
            <a:pPr indent="-319087" lvl="0" marL="457200" rtl="0" algn="l">
              <a:lnSpc>
                <a:spcPct val="105000"/>
              </a:lnSpc>
              <a:spcBef>
                <a:spcPts val="0"/>
              </a:spcBef>
              <a:spcAft>
                <a:spcPts val="0"/>
              </a:spcAft>
              <a:buClr>
                <a:srgbClr val="292929"/>
              </a:buClr>
              <a:buSzPts val="1425"/>
              <a:buFont typeface="Poppins"/>
              <a:buChar char="●"/>
            </a:pPr>
            <a:r>
              <a:rPr lang="en" sz="1425">
                <a:solidFill>
                  <a:srgbClr val="292929"/>
                </a:solidFill>
                <a:highlight>
                  <a:srgbClr val="FFFFFF"/>
                </a:highlight>
                <a:latin typeface="Poppins"/>
                <a:ea typeface="Poppins"/>
                <a:cs typeface="Poppins"/>
                <a:sym typeface="Poppins"/>
              </a:rPr>
              <a:t>More dataset- more features- more decision </a:t>
            </a:r>
            <a:r>
              <a:rPr lang="en" sz="1425">
                <a:solidFill>
                  <a:srgbClr val="292929"/>
                </a:solidFill>
                <a:highlight>
                  <a:srgbClr val="FFFFFF"/>
                </a:highlight>
                <a:latin typeface="Poppins"/>
                <a:ea typeface="Poppins"/>
                <a:cs typeface="Poppins"/>
                <a:sym typeface="Poppins"/>
              </a:rPr>
              <a:t>boundary</a:t>
            </a:r>
            <a:r>
              <a:rPr lang="en" sz="1425">
                <a:solidFill>
                  <a:srgbClr val="292929"/>
                </a:solidFill>
                <a:highlight>
                  <a:srgbClr val="FFFFFF"/>
                </a:highlight>
                <a:latin typeface="Poppins"/>
                <a:ea typeface="Poppins"/>
                <a:cs typeface="Poppins"/>
                <a:sym typeface="Poppins"/>
              </a:rPr>
              <a:t> complicated.</a:t>
            </a:r>
            <a:endParaRPr sz="1425">
              <a:solidFill>
                <a:srgbClr val="292929"/>
              </a:solidFill>
              <a:highlight>
                <a:srgbClr val="FFFFFF"/>
              </a:highlight>
              <a:latin typeface="Poppins"/>
              <a:ea typeface="Poppins"/>
              <a:cs typeface="Poppins"/>
              <a:sym typeface="Poppins"/>
            </a:endParaRPr>
          </a:p>
          <a:p>
            <a:pPr indent="-319087" lvl="0" marL="457200" rtl="0" algn="l">
              <a:lnSpc>
                <a:spcPct val="105000"/>
              </a:lnSpc>
              <a:spcBef>
                <a:spcPts val="0"/>
              </a:spcBef>
              <a:spcAft>
                <a:spcPts val="0"/>
              </a:spcAft>
              <a:buClr>
                <a:srgbClr val="292929"/>
              </a:buClr>
              <a:buSzPts val="1425"/>
              <a:buFont typeface="Poppins"/>
              <a:buChar char="●"/>
            </a:pPr>
            <a:r>
              <a:rPr lang="en" sz="1425">
                <a:solidFill>
                  <a:srgbClr val="292929"/>
                </a:solidFill>
                <a:highlight>
                  <a:srgbClr val="FFFFFF"/>
                </a:highlight>
                <a:latin typeface="Poppins"/>
                <a:ea typeface="Poppins"/>
                <a:cs typeface="Poppins"/>
                <a:sym typeface="Poppins"/>
              </a:rPr>
              <a:t>Overfitting is a modeling error.</a:t>
            </a:r>
            <a:endParaRPr sz="1425">
              <a:solidFill>
                <a:srgbClr val="292929"/>
              </a:solidFill>
              <a:highlight>
                <a:srgbClr val="FFFFFF"/>
              </a:highlight>
              <a:latin typeface="Poppins"/>
              <a:ea typeface="Poppins"/>
              <a:cs typeface="Poppins"/>
              <a:sym typeface="Poppins"/>
            </a:endParaRPr>
          </a:p>
          <a:p>
            <a:pPr indent="-319087" lvl="0" marL="457200" rtl="0" algn="l">
              <a:lnSpc>
                <a:spcPct val="105000"/>
              </a:lnSpc>
              <a:spcBef>
                <a:spcPts val="0"/>
              </a:spcBef>
              <a:spcAft>
                <a:spcPts val="0"/>
              </a:spcAft>
              <a:buClr>
                <a:srgbClr val="292929"/>
              </a:buClr>
              <a:buSzPts val="1425"/>
              <a:buFont typeface="Poppins"/>
              <a:buChar char="●"/>
            </a:pPr>
            <a:r>
              <a:rPr lang="en" sz="1425">
                <a:solidFill>
                  <a:srgbClr val="292929"/>
                </a:solidFill>
                <a:highlight>
                  <a:srgbClr val="FFFFFF"/>
                </a:highlight>
                <a:latin typeface="Poppins"/>
                <a:ea typeface="Poppins"/>
                <a:cs typeface="Poppins"/>
                <a:sym typeface="Poppins"/>
              </a:rPr>
              <a:t>To overcome - </a:t>
            </a:r>
            <a:endParaRPr sz="1425">
              <a:solidFill>
                <a:srgbClr val="292929"/>
              </a:solidFill>
              <a:highlight>
                <a:srgbClr val="FFFFFF"/>
              </a:highlight>
              <a:latin typeface="Poppins"/>
              <a:ea typeface="Poppins"/>
              <a:cs typeface="Poppins"/>
              <a:sym typeface="Poppins"/>
            </a:endParaRPr>
          </a:p>
          <a:p>
            <a:pPr indent="-319087" lvl="1" marL="914400" rtl="0" algn="l">
              <a:lnSpc>
                <a:spcPct val="105000"/>
              </a:lnSpc>
              <a:spcBef>
                <a:spcPts val="0"/>
              </a:spcBef>
              <a:spcAft>
                <a:spcPts val="0"/>
              </a:spcAft>
              <a:buClr>
                <a:srgbClr val="292929"/>
              </a:buClr>
              <a:buSzPts val="1425"/>
              <a:buFont typeface="Poppins"/>
              <a:buChar char="○"/>
            </a:pPr>
            <a:r>
              <a:rPr lang="en" sz="1425">
                <a:solidFill>
                  <a:srgbClr val="292929"/>
                </a:solidFill>
                <a:highlight>
                  <a:srgbClr val="FFFFFF"/>
                </a:highlight>
                <a:latin typeface="Poppins"/>
                <a:ea typeface="Poppins"/>
                <a:cs typeface="Poppins"/>
                <a:sym typeface="Poppins"/>
              </a:rPr>
              <a:t>Remove less useful </a:t>
            </a:r>
            <a:r>
              <a:rPr lang="en" sz="1425">
                <a:solidFill>
                  <a:srgbClr val="292929"/>
                </a:solidFill>
                <a:highlight>
                  <a:srgbClr val="FFFFFF"/>
                </a:highlight>
                <a:latin typeface="Poppins"/>
                <a:ea typeface="Poppins"/>
                <a:cs typeface="Poppins"/>
                <a:sym typeface="Poppins"/>
              </a:rPr>
              <a:t>features</a:t>
            </a:r>
            <a:endParaRPr sz="1425">
              <a:solidFill>
                <a:srgbClr val="292929"/>
              </a:solidFill>
              <a:highlight>
                <a:srgbClr val="FFFFFF"/>
              </a:highlight>
              <a:latin typeface="Poppins"/>
              <a:ea typeface="Poppins"/>
              <a:cs typeface="Poppins"/>
              <a:sym typeface="Poppins"/>
            </a:endParaRPr>
          </a:p>
          <a:p>
            <a:pPr indent="-319087" lvl="1" marL="914400" rtl="0" algn="l">
              <a:lnSpc>
                <a:spcPct val="105000"/>
              </a:lnSpc>
              <a:spcBef>
                <a:spcPts val="0"/>
              </a:spcBef>
              <a:spcAft>
                <a:spcPts val="0"/>
              </a:spcAft>
              <a:buClr>
                <a:srgbClr val="292929"/>
              </a:buClr>
              <a:buSzPts val="1425"/>
              <a:buFont typeface="Poppins"/>
              <a:buChar char="○"/>
            </a:pPr>
            <a:r>
              <a:rPr lang="en" sz="1425">
                <a:solidFill>
                  <a:srgbClr val="292929"/>
                </a:solidFill>
                <a:highlight>
                  <a:srgbClr val="FFFFFF"/>
                </a:highlight>
                <a:latin typeface="Poppins"/>
                <a:ea typeface="Poppins"/>
                <a:cs typeface="Poppins"/>
                <a:sym typeface="Poppins"/>
              </a:rPr>
              <a:t>Use Regularization </a:t>
            </a:r>
            <a:endParaRPr sz="1425">
              <a:solidFill>
                <a:srgbClr val="292929"/>
              </a:solidFill>
              <a:highlight>
                <a:srgbClr val="FFFFFF"/>
              </a:highlight>
              <a:latin typeface="Poppins"/>
              <a:ea typeface="Poppins"/>
              <a:cs typeface="Poppins"/>
              <a:sym typeface="Poppins"/>
            </a:endParaRPr>
          </a:p>
        </p:txBody>
      </p:sp>
      <p:pic>
        <p:nvPicPr>
          <p:cNvPr id="101" name="Google Shape;101;p18"/>
          <p:cNvPicPr preferRelativeResize="0"/>
          <p:nvPr/>
        </p:nvPicPr>
        <p:blipFill>
          <a:blip r:embed="rId3">
            <a:alphaModFix/>
          </a:blip>
          <a:stretch>
            <a:fillRect/>
          </a:stretch>
        </p:blipFill>
        <p:spPr>
          <a:xfrm>
            <a:off x="3581425" y="2587600"/>
            <a:ext cx="5562577" cy="2479699"/>
          </a:xfrm>
          <a:prstGeom prst="rect">
            <a:avLst/>
          </a:prstGeom>
          <a:noFill/>
          <a:ln>
            <a:noFill/>
          </a:ln>
        </p:spPr>
      </p:pic>
      <p:sp>
        <p:nvSpPr>
          <p:cNvPr id="102" name="Google Shape;102;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Regularization in Logistic Regression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Regularized Cost Function</a:t>
            </a:r>
            <a:endParaRPr/>
          </a:p>
        </p:txBody>
      </p:sp>
      <p:sp>
        <p:nvSpPr>
          <p:cNvPr id="108" name="Google Shape;108;p19"/>
          <p:cNvSpPr txBox="1"/>
          <p:nvPr>
            <p:ph idx="1" type="body"/>
          </p:nvPr>
        </p:nvSpPr>
        <p:spPr>
          <a:xfrm>
            <a:off x="311700" y="1266325"/>
            <a:ext cx="8520600" cy="78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i="1" lang="en" sz="1500">
                <a:solidFill>
                  <a:srgbClr val="000000"/>
                </a:solidFill>
                <a:latin typeface="Georgia"/>
                <a:ea typeface="Georgia"/>
                <a:cs typeface="Georgia"/>
                <a:sym typeface="Georgia"/>
              </a:rPr>
              <a:t>λ</a:t>
            </a:r>
            <a:r>
              <a:rPr lang="en" sz="1500">
                <a:solidFill>
                  <a:srgbClr val="000000"/>
                </a:solidFill>
                <a:latin typeface="Georgia"/>
                <a:ea typeface="Georgia"/>
                <a:cs typeface="Georgia"/>
                <a:sym typeface="Georgia"/>
              </a:rPr>
              <a:t> is called the regularization parameter. It controls the trade-off between two goals: </a:t>
            </a:r>
            <a:endParaRPr sz="1500">
              <a:solidFill>
                <a:srgbClr val="000000"/>
              </a:solidFill>
              <a:latin typeface="Georgia"/>
              <a:ea typeface="Georgia"/>
              <a:cs typeface="Georgia"/>
              <a:sym typeface="Georgia"/>
            </a:endParaRPr>
          </a:p>
          <a:p>
            <a:pPr indent="-317500" lvl="1" marL="914400" rtl="0" algn="l">
              <a:spcBef>
                <a:spcPts val="0"/>
              </a:spcBef>
              <a:spcAft>
                <a:spcPts val="0"/>
              </a:spcAft>
              <a:buSzPts val="1400"/>
              <a:buChar char="○"/>
            </a:pPr>
            <a:r>
              <a:rPr i="1" lang="en" sz="1500">
                <a:solidFill>
                  <a:srgbClr val="000000"/>
                </a:solidFill>
                <a:latin typeface="Georgia"/>
                <a:ea typeface="Georgia"/>
                <a:cs typeface="Georgia"/>
                <a:sym typeface="Georgia"/>
              </a:rPr>
              <a:t>fitting the training data well</a:t>
            </a:r>
            <a:r>
              <a:rPr lang="en" sz="1500">
                <a:solidFill>
                  <a:srgbClr val="000000"/>
                </a:solidFill>
                <a:latin typeface="Georgia"/>
                <a:ea typeface="Georgia"/>
                <a:cs typeface="Georgia"/>
                <a:sym typeface="Georgia"/>
              </a:rPr>
              <a:t> </a:t>
            </a:r>
            <a:r>
              <a:rPr b="1" lang="en" sz="1500">
                <a:solidFill>
                  <a:srgbClr val="000000"/>
                </a:solidFill>
                <a:latin typeface="Georgia"/>
                <a:ea typeface="Georgia"/>
                <a:cs typeface="Georgia"/>
                <a:sym typeface="Georgia"/>
              </a:rPr>
              <a:t>vs </a:t>
            </a:r>
            <a:r>
              <a:rPr i="1" lang="en" sz="1500">
                <a:solidFill>
                  <a:srgbClr val="000000"/>
                </a:solidFill>
                <a:latin typeface="Georgia"/>
                <a:ea typeface="Georgia"/>
                <a:cs typeface="Georgia"/>
                <a:sym typeface="Georgia"/>
              </a:rPr>
              <a:t>keeping the params small to avoid overfitting.</a:t>
            </a:r>
            <a:endParaRPr/>
          </a:p>
        </p:txBody>
      </p:sp>
      <p:pic>
        <p:nvPicPr>
          <p:cNvPr id="109" name="Google Shape;109;p19"/>
          <p:cNvPicPr preferRelativeResize="0"/>
          <p:nvPr/>
        </p:nvPicPr>
        <p:blipFill>
          <a:blip r:embed="rId3">
            <a:alphaModFix/>
          </a:blip>
          <a:stretch>
            <a:fillRect/>
          </a:stretch>
        </p:blipFill>
        <p:spPr>
          <a:xfrm>
            <a:off x="2104225" y="2163825"/>
            <a:ext cx="4733025" cy="878875"/>
          </a:xfrm>
          <a:prstGeom prst="rect">
            <a:avLst/>
          </a:prstGeom>
          <a:noFill/>
          <a:ln>
            <a:noFill/>
          </a:ln>
        </p:spPr>
      </p:pic>
      <p:sp>
        <p:nvSpPr>
          <p:cNvPr id="110" name="Google Shape;110;p19"/>
          <p:cNvSpPr txBox="1"/>
          <p:nvPr>
            <p:ph idx="1" type="body"/>
          </p:nvPr>
        </p:nvSpPr>
        <p:spPr>
          <a:xfrm>
            <a:off x="488650" y="3579225"/>
            <a:ext cx="8520600" cy="1404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3000"/>
              </a:spcBef>
              <a:spcAft>
                <a:spcPts val="0"/>
              </a:spcAft>
              <a:buClr>
                <a:srgbClr val="292929"/>
              </a:buClr>
              <a:buSzPts val="1500"/>
              <a:buFont typeface="Georgia"/>
              <a:buChar char="●"/>
            </a:pPr>
            <a:r>
              <a:rPr b="1" i="1" lang="en" sz="1500">
                <a:solidFill>
                  <a:srgbClr val="292929"/>
                </a:solidFill>
                <a:latin typeface="Georgia"/>
                <a:ea typeface="Georgia"/>
                <a:cs typeface="Georgia"/>
                <a:sym typeface="Georgia"/>
              </a:rPr>
              <a:t>λ </a:t>
            </a:r>
            <a:r>
              <a:rPr lang="en" sz="1500">
                <a:solidFill>
                  <a:srgbClr val="292929"/>
                </a:solidFill>
                <a:latin typeface="Georgia"/>
                <a:ea typeface="Georgia"/>
                <a:cs typeface="Georgia"/>
                <a:sym typeface="Georgia"/>
              </a:rPr>
              <a:t>is a hyper-parameter value. We have to find it using cross-validation.</a:t>
            </a:r>
            <a:endParaRPr sz="1500">
              <a:solidFill>
                <a:srgbClr val="292929"/>
              </a:solidFill>
              <a:latin typeface="Georgia"/>
              <a:ea typeface="Georgia"/>
              <a:cs typeface="Georgia"/>
              <a:sym typeface="Georgia"/>
            </a:endParaRPr>
          </a:p>
          <a:p>
            <a:pPr indent="-323850" lvl="1" marL="914400" rtl="0" algn="l">
              <a:lnSpc>
                <a:spcPct val="100000"/>
              </a:lnSpc>
              <a:spcBef>
                <a:spcPts val="0"/>
              </a:spcBef>
              <a:spcAft>
                <a:spcPts val="0"/>
              </a:spcAft>
              <a:buClr>
                <a:srgbClr val="292929"/>
              </a:buClr>
              <a:buSzPts val="1500"/>
              <a:buFont typeface="Georgia"/>
              <a:buChar char="○"/>
            </a:pPr>
            <a:r>
              <a:rPr lang="en" sz="1500">
                <a:solidFill>
                  <a:srgbClr val="292929"/>
                </a:solidFill>
                <a:latin typeface="Georgia"/>
                <a:ea typeface="Georgia"/>
                <a:cs typeface="Georgia"/>
                <a:sym typeface="Georgia"/>
              </a:rPr>
              <a:t>Larger value </a:t>
            </a:r>
            <a:r>
              <a:rPr b="1" i="1" lang="en" sz="1500">
                <a:solidFill>
                  <a:srgbClr val="292929"/>
                </a:solidFill>
                <a:latin typeface="Georgia"/>
                <a:ea typeface="Georgia"/>
                <a:cs typeface="Georgia"/>
                <a:sym typeface="Georgia"/>
              </a:rPr>
              <a:t>λ</a:t>
            </a:r>
            <a:r>
              <a:rPr lang="en" sz="1500">
                <a:solidFill>
                  <a:srgbClr val="292929"/>
                </a:solidFill>
                <a:latin typeface="Georgia"/>
                <a:ea typeface="Georgia"/>
                <a:cs typeface="Georgia"/>
                <a:sym typeface="Georgia"/>
              </a:rPr>
              <a:t> of will make </a:t>
            </a:r>
            <a:r>
              <a:rPr b="1" i="1" lang="en" sz="1500">
                <a:solidFill>
                  <a:srgbClr val="292929"/>
                </a:solidFill>
                <a:latin typeface="Georgia"/>
                <a:ea typeface="Georgia"/>
                <a:cs typeface="Georgia"/>
                <a:sym typeface="Georgia"/>
              </a:rPr>
              <a:t>wᵢ </a:t>
            </a:r>
            <a:r>
              <a:rPr lang="en" sz="1500">
                <a:solidFill>
                  <a:srgbClr val="292929"/>
                </a:solidFill>
                <a:latin typeface="Georgia"/>
                <a:ea typeface="Georgia"/>
                <a:cs typeface="Georgia"/>
                <a:sym typeface="Georgia"/>
              </a:rPr>
              <a:t>shrink closer to 0, which might lead to underfitting.</a:t>
            </a:r>
            <a:endParaRPr sz="1500">
              <a:solidFill>
                <a:srgbClr val="292929"/>
              </a:solidFill>
              <a:latin typeface="Georgia"/>
              <a:ea typeface="Georgia"/>
              <a:cs typeface="Georgia"/>
              <a:sym typeface="Georgia"/>
            </a:endParaRPr>
          </a:p>
          <a:p>
            <a:pPr indent="-323850" lvl="1" marL="914400" rtl="0" algn="l">
              <a:lnSpc>
                <a:spcPct val="100000"/>
              </a:lnSpc>
              <a:spcBef>
                <a:spcPts val="0"/>
              </a:spcBef>
              <a:spcAft>
                <a:spcPts val="0"/>
              </a:spcAft>
              <a:buClr>
                <a:srgbClr val="292929"/>
              </a:buClr>
              <a:buSzPts val="1500"/>
              <a:buFont typeface="Georgia"/>
              <a:buChar char="○"/>
            </a:pPr>
            <a:r>
              <a:rPr b="1" i="1" lang="en" sz="1500">
                <a:solidFill>
                  <a:srgbClr val="292929"/>
                </a:solidFill>
                <a:latin typeface="Georgia"/>
                <a:ea typeface="Georgia"/>
                <a:cs typeface="Georgia"/>
                <a:sym typeface="Georgia"/>
              </a:rPr>
              <a:t>λ = 0, </a:t>
            </a:r>
            <a:r>
              <a:rPr lang="en" sz="1500">
                <a:solidFill>
                  <a:srgbClr val="292929"/>
                </a:solidFill>
                <a:latin typeface="Georgia"/>
                <a:ea typeface="Georgia"/>
                <a:cs typeface="Georgia"/>
                <a:sym typeface="Georgia"/>
              </a:rPr>
              <a:t>will have no </a:t>
            </a:r>
            <a:r>
              <a:rPr lang="en" sz="1500">
                <a:solidFill>
                  <a:srgbClr val="292929"/>
                </a:solidFill>
                <a:latin typeface="Georgia"/>
                <a:ea typeface="Georgia"/>
                <a:cs typeface="Georgia"/>
                <a:sym typeface="Georgia"/>
              </a:rPr>
              <a:t>regularization</a:t>
            </a:r>
            <a:r>
              <a:rPr lang="en" sz="1500">
                <a:solidFill>
                  <a:srgbClr val="292929"/>
                </a:solidFill>
                <a:latin typeface="Georgia"/>
                <a:ea typeface="Georgia"/>
                <a:cs typeface="Georgia"/>
                <a:sym typeface="Georgia"/>
              </a:rPr>
              <a:t> effect.</a:t>
            </a:r>
            <a:endParaRPr b="1" i="1" sz="1500">
              <a:solidFill>
                <a:srgbClr val="000000"/>
              </a:solidFill>
              <a:latin typeface="Georgia"/>
              <a:ea typeface="Georgia"/>
              <a:cs typeface="Georgia"/>
              <a:sym typeface="Georgia"/>
            </a:endParaRPr>
          </a:p>
        </p:txBody>
      </p:sp>
      <p:sp>
        <p:nvSpPr>
          <p:cNvPr id="111" name="Google Shape;111;p19"/>
          <p:cNvSpPr txBox="1"/>
          <p:nvPr/>
        </p:nvSpPr>
        <p:spPr>
          <a:xfrm>
            <a:off x="6260575" y="445025"/>
            <a:ext cx="3105600" cy="400200"/>
          </a:xfrm>
          <a:prstGeom prst="rect">
            <a:avLst/>
          </a:prstGeom>
          <a:noFill/>
          <a:ln>
            <a:noFill/>
          </a:ln>
        </p:spPr>
        <p:txBody>
          <a:bodyPr anchorCtr="0" anchor="t" bIns="91425" lIns="91425" spcFirstLastPara="1" rIns="91425" wrap="square" tIns="91425">
            <a:spAutoFit/>
          </a:bodyPr>
          <a:lstStyle/>
          <a:p>
            <a:pPr indent="0" lvl="0" marL="0" rtl="0" algn="l">
              <a:spcBef>
                <a:spcPts val="30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Multi-class Classification</a:t>
            </a:r>
            <a:endParaRPr/>
          </a:p>
        </p:txBody>
      </p:sp>
      <p:pic>
        <p:nvPicPr>
          <p:cNvPr id="117" name="Google Shape;117;p20"/>
          <p:cNvPicPr preferRelativeResize="0"/>
          <p:nvPr/>
        </p:nvPicPr>
        <p:blipFill>
          <a:blip r:embed="rId3">
            <a:alphaModFix/>
          </a:blip>
          <a:stretch>
            <a:fillRect/>
          </a:stretch>
        </p:blipFill>
        <p:spPr>
          <a:xfrm>
            <a:off x="0" y="1341650"/>
            <a:ext cx="5044019" cy="3686275"/>
          </a:xfrm>
          <a:prstGeom prst="rect">
            <a:avLst/>
          </a:prstGeom>
          <a:noFill/>
          <a:ln>
            <a:noFill/>
          </a:ln>
        </p:spPr>
      </p:pic>
      <p:pic>
        <p:nvPicPr>
          <p:cNvPr id="118" name="Google Shape;118;p20"/>
          <p:cNvPicPr preferRelativeResize="0"/>
          <p:nvPr/>
        </p:nvPicPr>
        <p:blipFill>
          <a:blip r:embed="rId4">
            <a:alphaModFix/>
          </a:blip>
          <a:stretch>
            <a:fillRect/>
          </a:stretch>
        </p:blipFill>
        <p:spPr>
          <a:xfrm>
            <a:off x="5396450" y="0"/>
            <a:ext cx="3747551" cy="1054950"/>
          </a:xfrm>
          <a:prstGeom prst="rect">
            <a:avLst/>
          </a:prstGeom>
          <a:noFill/>
          <a:ln>
            <a:noFill/>
          </a:ln>
        </p:spPr>
      </p:pic>
      <p:pic>
        <p:nvPicPr>
          <p:cNvPr id="119" name="Google Shape;119;p20"/>
          <p:cNvPicPr preferRelativeResize="0"/>
          <p:nvPr/>
        </p:nvPicPr>
        <p:blipFill>
          <a:blip r:embed="rId5">
            <a:alphaModFix/>
          </a:blip>
          <a:stretch>
            <a:fillRect/>
          </a:stretch>
        </p:blipFill>
        <p:spPr>
          <a:xfrm>
            <a:off x="5714994" y="1152425"/>
            <a:ext cx="3429000" cy="695325"/>
          </a:xfrm>
          <a:prstGeom prst="rect">
            <a:avLst/>
          </a:prstGeom>
          <a:noFill/>
          <a:ln>
            <a:noFill/>
          </a:ln>
        </p:spPr>
      </p:pic>
      <p:sp>
        <p:nvSpPr>
          <p:cNvPr id="120" name="Google Shape;120;p20"/>
          <p:cNvSpPr txBox="1"/>
          <p:nvPr/>
        </p:nvSpPr>
        <p:spPr>
          <a:xfrm>
            <a:off x="5830925" y="2197350"/>
            <a:ext cx="3117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111111"/>
                </a:solidFill>
                <a:highlight>
                  <a:srgbClr val="FFFFFF"/>
                </a:highlight>
                <a:latin typeface="Open Sans"/>
                <a:ea typeface="Open Sans"/>
                <a:cs typeface="Open Sans"/>
                <a:sym typeface="Open Sans"/>
              </a:rPr>
              <a:t>w</a:t>
            </a:r>
            <a:r>
              <a:rPr lang="en" sz="1100">
                <a:solidFill>
                  <a:srgbClr val="111111"/>
                </a:solidFill>
                <a:highlight>
                  <a:srgbClr val="FFFFFF"/>
                </a:highlight>
                <a:latin typeface="Open Sans"/>
                <a:ea typeface="Open Sans"/>
                <a:cs typeface="Open Sans"/>
                <a:sym typeface="Open Sans"/>
              </a:rPr>
              <a:t> is the weight vector, </a:t>
            </a:r>
            <a:endParaRPr sz="1100">
              <a:solidFill>
                <a:srgbClr val="111111"/>
              </a:solidFill>
              <a:highlight>
                <a:srgbClr val="FFFFFF"/>
              </a:highlight>
              <a:latin typeface="Open Sans"/>
              <a:ea typeface="Open Sans"/>
              <a:cs typeface="Open Sans"/>
              <a:sym typeface="Open Sans"/>
            </a:endParaRPr>
          </a:p>
          <a:p>
            <a:pPr indent="0" lvl="0" marL="0" rtl="0" algn="l">
              <a:spcBef>
                <a:spcPts val="0"/>
              </a:spcBef>
              <a:spcAft>
                <a:spcPts val="0"/>
              </a:spcAft>
              <a:buNone/>
            </a:pPr>
            <a:r>
              <a:rPr i="1" lang="en" sz="1100">
                <a:solidFill>
                  <a:srgbClr val="111111"/>
                </a:solidFill>
                <a:highlight>
                  <a:srgbClr val="FFFFFF"/>
                </a:highlight>
                <a:latin typeface="Open Sans"/>
                <a:ea typeface="Open Sans"/>
                <a:cs typeface="Open Sans"/>
                <a:sym typeface="Open Sans"/>
              </a:rPr>
              <a:t>x</a:t>
            </a:r>
            <a:r>
              <a:rPr lang="en" sz="1100">
                <a:solidFill>
                  <a:srgbClr val="111111"/>
                </a:solidFill>
                <a:highlight>
                  <a:srgbClr val="FFFFFF"/>
                </a:highlight>
                <a:latin typeface="Open Sans"/>
                <a:ea typeface="Open Sans"/>
                <a:cs typeface="Open Sans"/>
                <a:sym typeface="Open Sans"/>
              </a:rPr>
              <a:t> is the feature vector of 1 training sample</a:t>
            </a:r>
            <a:endParaRPr sz="1100">
              <a:solidFill>
                <a:srgbClr val="111111"/>
              </a:solidFill>
              <a:highlight>
                <a:srgbClr val="FFFFFF"/>
              </a:highlight>
              <a:latin typeface="Open Sans"/>
              <a:ea typeface="Open Sans"/>
              <a:cs typeface="Open Sans"/>
              <a:sym typeface="Open Sans"/>
            </a:endParaRPr>
          </a:p>
          <a:p>
            <a:pPr indent="0" lvl="0" marL="0" rtl="0" algn="l">
              <a:spcBef>
                <a:spcPts val="0"/>
              </a:spcBef>
              <a:spcAft>
                <a:spcPts val="0"/>
              </a:spcAft>
              <a:buNone/>
            </a:pPr>
            <a:r>
              <a:rPr i="1" lang="en" sz="1100">
                <a:solidFill>
                  <a:srgbClr val="111111"/>
                </a:solidFill>
                <a:highlight>
                  <a:srgbClr val="FFFFFF"/>
                </a:highlight>
                <a:latin typeface="Open Sans"/>
                <a:ea typeface="Open Sans"/>
                <a:cs typeface="Open Sans"/>
                <a:sym typeface="Open Sans"/>
              </a:rPr>
              <a:t>w0</a:t>
            </a:r>
            <a:r>
              <a:rPr lang="en" sz="1100">
                <a:solidFill>
                  <a:srgbClr val="111111"/>
                </a:solidFill>
                <a:highlight>
                  <a:srgbClr val="FFFFFF"/>
                </a:highlight>
                <a:latin typeface="Open Sans"/>
                <a:ea typeface="Open Sans"/>
                <a:cs typeface="Open Sans"/>
                <a:sym typeface="Open Sans"/>
              </a:rPr>
              <a:t> is the bias unit.</a:t>
            </a:r>
            <a:endParaRPr sz="1100">
              <a:latin typeface="Open Sans"/>
              <a:ea typeface="Open Sans"/>
              <a:cs typeface="Open Sans"/>
              <a:sym typeface="Open Sans"/>
            </a:endParaRPr>
          </a:p>
        </p:txBody>
      </p:sp>
      <p:sp>
        <p:nvSpPr>
          <p:cNvPr id="121" name="Google Shape;121;p20"/>
          <p:cNvSpPr txBox="1"/>
          <p:nvPr/>
        </p:nvSpPr>
        <p:spPr>
          <a:xfrm>
            <a:off x="5715000" y="2890050"/>
            <a:ext cx="3429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111111"/>
                </a:solidFill>
                <a:highlight>
                  <a:srgbClr val="FFFFFF"/>
                </a:highlight>
                <a:latin typeface="Open Sans"/>
                <a:ea typeface="Open Sans"/>
                <a:cs typeface="Open Sans"/>
                <a:sym typeface="Open Sans"/>
              </a:rPr>
              <a:t>This softmax function computes the probability that this training sample x(i) belongs to class </a:t>
            </a:r>
            <a:r>
              <a:rPr i="1" lang="en" sz="1350">
                <a:solidFill>
                  <a:srgbClr val="111111"/>
                </a:solidFill>
                <a:highlight>
                  <a:srgbClr val="FFFFFF"/>
                </a:highlight>
                <a:latin typeface="Open Sans"/>
                <a:ea typeface="Open Sans"/>
                <a:cs typeface="Open Sans"/>
                <a:sym typeface="Open Sans"/>
              </a:rPr>
              <a:t>j</a:t>
            </a:r>
            <a:r>
              <a:rPr lang="en" sz="1350">
                <a:solidFill>
                  <a:srgbClr val="111111"/>
                </a:solidFill>
                <a:highlight>
                  <a:srgbClr val="FFFFFF"/>
                </a:highlight>
                <a:latin typeface="Open Sans"/>
                <a:ea typeface="Open Sans"/>
                <a:cs typeface="Open Sans"/>
                <a:sym typeface="Open Sans"/>
              </a:rPr>
              <a:t> given the weight and net input z(i)</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https://towardsdatascience.com/understanding-regularization-in-machine-learning-5a0369ac73b9</a:t>
            </a:r>
            <a:endParaRPr/>
          </a:p>
          <a:p>
            <a:pPr indent="0" lvl="0" marL="0" rtl="0" algn="l">
              <a:spcBef>
                <a:spcPts val="1200"/>
              </a:spcBef>
              <a:spcAft>
                <a:spcPts val="0"/>
              </a:spcAft>
              <a:buNone/>
            </a:pPr>
            <a:r>
              <a:rPr lang="en" u="sng">
                <a:solidFill>
                  <a:schemeClr val="hlink"/>
                </a:solidFill>
                <a:hlinkClick r:id="rId4"/>
              </a:rPr>
              <a:t>https://towardsdatascience.com/introduction-to-logistic-regression-66248243c148</a:t>
            </a:r>
            <a:endParaRPr/>
          </a:p>
          <a:p>
            <a:pPr indent="0" lvl="0" marL="0" rtl="0" algn="l">
              <a:spcBef>
                <a:spcPts val="1200"/>
              </a:spcBef>
              <a:spcAft>
                <a:spcPts val="0"/>
              </a:spcAft>
              <a:buNone/>
            </a:pPr>
            <a:r>
              <a:rPr lang="en" u="sng">
                <a:solidFill>
                  <a:schemeClr val="hlink"/>
                </a:solidFill>
                <a:hlinkClick r:id="rId5"/>
              </a:rPr>
              <a:t>https://www.kdnuggets.com/2016/07/softmax-regression-related-logistic-regression.html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