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70" r:id="rId15"/>
    <p:sldId id="271" r:id="rId16"/>
    <p:sldId id="273" r:id="rId17"/>
    <p:sldId id="274" r:id="rId18"/>
    <p:sldId id="269" r:id="rId19"/>
    <p:sldId id="275" r:id="rId20"/>
    <p:sldId id="276" r:id="rId21"/>
    <p:sldId id="280" r:id="rId22"/>
    <p:sldId id="277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45A"/>
    <a:srgbClr val="FEBA1D"/>
    <a:srgbClr val="2C4792"/>
    <a:srgbClr val="23545A"/>
    <a:srgbClr val="F7625B"/>
    <a:srgbClr val="F78F47"/>
    <a:srgbClr val="AC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/>
    <p:restoredTop sz="94719"/>
  </p:normalViewPr>
  <p:slideViewPr>
    <p:cSldViewPr snapToGrid="0">
      <p:cViewPr varScale="1">
        <p:scale>
          <a:sx n="100" d="100"/>
          <a:sy n="100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C474-469D-4D79-ADEE-C65D1A8A5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9ACC3-2399-063C-92F9-799D169EC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1F7A-8331-11E7-4450-3156A278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D1F6-16C4-7245-BB12-6A627454822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58955-0929-7CC4-1792-F53CEEA8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7055-7A8E-FC47-5BAC-5DD0E960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6FB-4B65-3541-A0BE-0838A870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4EF7-9ADE-C907-86B4-FF581E56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36AA5-8819-E65C-CA7E-25EB28D12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6D231-64A7-2B38-37EE-B0A13F3B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D1F6-16C4-7245-BB12-6A627454822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62846-0AF4-5069-4EFF-73795868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F4616-A9DD-B39D-9063-5852DA64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6FB-4B65-3541-A0BE-0838A870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0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64A82-0C90-F60E-42F1-F17CBE53A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53245-08C7-7365-5CED-DC8FD7162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0A014-99EE-80F6-FC86-A57F54B9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D1F6-16C4-7245-BB12-6A627454822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FE02E-72B1-AE1D-8C65-617F6109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C5879-7FED-BD4C-7B87-07DA842A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6FB-4B65-3541-A0BE-0838A870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1516-AEA7-623B-597C-370594E7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3AB4-955C-8729-4625-3FAA3241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F66D8-D431-BFC4-D62A-E8C49DC4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D1F6-16C4-7245-BB12-6A627454822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8610D-C8C7-8C82-6C49-A3851BB3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057FC-56D6-307F-E33C-5C8F38F0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6FB-4B65-3541-A0BE-0838A870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8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F8EF-DF7C-E872-E8A6-A0561C1B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17E83-A51A-A774-B8F3-3A9920BC7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9FEA-4B73-143C-1AC9-1B591B13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D1F6-16C4-7245-BB12-6A627454822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433CE-8EF7-41D5-4A22-318012F1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1A530-B8D0-0758-BD12-A6AA3369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6FB-4B65-3541-A0BE-0838A870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9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A39D-485A-466D-A0BE-A0EE7803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B686-E3CE-CBD4-7F81-3A14FBFF3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0A688-D5F7-729F-1B3C-6F352BDE7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92248-7513-CC73-AB59-B2E62108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D1F6-16C4-7245-BB12-6A627454822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D8F39-B735-5308-8614-5691026F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D24B-32E4-F473-BC6B-763E49CF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6FB-4B65-3541-A0BE-0838A870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40E1-4EEA-9E31-F5A8-9D5D3829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9BD0B-6B30-D6FD-58A7-0624475B8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1E405-F566-D8FD-C00A-5F270C1B1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5225D-747A-FA9E-12A8-BA31AD85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0D86A-1C9E-9793-0388-EBDCBF1FA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AD21C-7F0E-3820-AE5B-6E857FE9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D1F6-16C4-7245-BB12-6A627454822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C0F52-1885-1487-42F0-DE9CFF03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6E158-0EB7-963C-7F2D-4BA1D17E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6FB-4B65-3541-A0BE-0838A870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BD22-FCC8-C910-89DD-6439BB81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C399A-E061-A8A5-F7C4-908AEA08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D1F6-16C4-7245-BB12-6A627454822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E96C1-6834-86C1-C5C7-F6028364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D07AD-A046-C33B-112E-5B85DA46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6FB-4B65-3541-A0BE-0838A870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0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4004A-6EA3-972D-AA75-42ACFDBA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D1F6-16C4-7245-BB12-6A627454822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74C45-52B8-F311-7336-5C69A0CB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3A431-2B65-9980-723A-FA3856EE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6FB-4B65-3541-A0BE-0838A870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B5CD-0768-DBBA-F5E8-729D73A6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A8FB-E367-831E-2843-981A5D8B2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11A0C-60A0-F1B6-7B47-432A30579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77748-C58E-0EC4-3B11-4B223658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D1F6-16C4-7245-BB12-6A627454822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6FA03-94AE-6462-E309-047FAF45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6938D-9464-428D-35EB-BCCD85CA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6FB-4B65-3541-A0BE-0838A870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9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37D8-E360-BA19-ECC1-C3F4BE6A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B8439-F7C8-BA18-F042-48ED933ED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19605-0559-AAA2-47A3-F713FFA1D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F6DC0-48DE-DC7F-FBEE-9ED8F3C9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D1F6-16C4-7245-BB12-6A627454822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4E0E2-F1E9-B5BE-3711-C74ACCF4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57E45-651C-ECC9-B537-DB721943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66FB-4B65-3541-A0BE-0838A870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6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54C7A-BF6C-F6E3-50C4-362C3D8E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CE8F0-6243-5774-32AE-48EE059E5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5A710-7AF5-B705-4D95-FEB2D3B48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D1F6-16C4-7245-BB12-6A627454822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3DB06-4F46-F205-8192-CA699F401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F70E9-1C02-9B82-7DE5-C06FBAA5E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866FB-4B65-3541-A0BE-0838A870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9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yellow text on a black background&#10;&#10;Description automatically generated">
            <a:extLst>
              <a:ext uri="{FF2B5EF4-FFF2-40B4-BE49-F238E27FC236}">
                <a16:creationId xmlns:a16="http://schemas.microsoft.com/office/drawing/2014/main" id="{172804E3-9A28-FE0B-48D3-04A0EC113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356" y="5929316"/>
            <a:ext cx="2385614" cy="814384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6B5003C-6B8C-DBD9-7600-94D01C4B4183}"/>
              </a:ext>
            </a:extLst>
          </p:cNvPr>
          <p:cNvGrpSpPr/>
          <p:nvPr/>
        </p:nvGrpSpPr>
        <p:grpSpPr>
          <a:xfrm>
            <a:off x="599197" y="2815323"/>
            <a:ext cx="10993606" cy="1437559"/>
            <a:chOff x="599197" y="2589373"/>
            <a:chExt cx="10993606" cy="1437559"/>
          </a:xfrm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5B6C89F-1DB3-9008-3FD1-264D412A0A6F}"/>
                </a:ext>
              </a:extLst>
            </p:cNvPr>
            <p:cNvSpPr/>
            <p:nvPr/>
          </p:nvSpPr>
          <p:spPr>
            <a:xfrm>
              <a:off x="599197" y="2589373"/>
              <a:ext cx="10993606" cy="839627"/>
            </a:xfrm>
            <a:custGeom>
              <a:avLst/>
              <a:gdLst/>
              <a:ahLst/>
              <a:cxnLst/>
              <a:rect l="l" t="t" r="r" b="b"/>
              <a:pathLst>
                <a:path w="10993606" h="839627">
                  <a:moveTo>
                    <a:pt x="7295805" y="245412"/>
                  </a:moveTo>
                  <a:lnTo>
                    <a:pt x="7213094" y="512592"/>
                  </a:lnTo>
                  <a:lnTo>
                    <a:pt x="7378516" y="512592"/>
                  </a:lnTo>
                  <a:close/>
                  <a:moveTo>
                    <a:pt x="5676555" y="245412"/>
                  </a:moveTo>
                  <a:lnTo>
                    <a:pt x="5593844" y="512592"/>
                  </a:lnTo>
                  <a:lnTo>
                    <a:pt x="5759266" y="512592"/>
                  </a:lnTo>
                  <a:close/>
                  <a:moveTo>
                    <a:pt x="4581181" y="245412"/>
                  </a:moveTo>
                  <a:lnTo>
                    <a:pt x="4498469" y="512592"/>
                  </a:lnTo>
                  <a:lnTo>
                    <a:pt x="4663892" y="512592"/>
                  </a:lnTo>
                  <a:close/>
                  <a:moveTo>
                    <a:pt x="3133381" y="245412"/>
                  </a:moveTo>
                  <a:lnTo>
                    <a:pt x="3050669" y="512592"/>
                  </a:lnTo>
                  <a:lnTo>
                    <a:pt x="3216092" y="512592"/>
                  </a:lnTo>
                  <a:close/>
                  <a:moveTo>
                    <a:pt x="2194238" y="165966"/>
                  </a:moveTo>
                  <a:lnTo>
                    <a:pt x="2194238" y="673117"/>
                  </a:lnTo>
                  <a:lnTo>
                    <a:pt x="2198047" y="673117"/>
                  </a:lnTo>
                  <a:cubicBezTo>
                    <a:pt x="2243756" y="673117"/>
                    <a:pt x="2282300" y="672300"/>
                    <a:pt x="2313679" y="670668"/>
                  </a:cubicBezTo>
                  <a:cubicBezTo>
                    <a:pt x="2345059" y="669035"/>
                    <a:pt x="2374897" y="659331"/>
                    <a:pt x="2403193" y="641556"/>
                  </a:cubicBezTo>
                  <a:cubicBezTo>
                    <a:pt x="2436568" y="620515"/>
                    <a:pt x="2461961" y="591494"/>
                    <a:pt x="2479374" y="554491"/>
                  </a:cubicBezTo>
                  <a:cubicBezTo>
                    <a:pt x="2496787" y="517489"/>
                    <a:pt x="2505494" y="472324"/>
                    <a:pt x="2505494" y="418997"/>
                  </a:cubicBezTo>
                  <a:cubicBezTo>
                    <a:pt x="2505494" y="365670"/>
                    <a:pt x="2496334" y="320052"/>
                    <a:pt x="2478014" y="282143"/>
                  </a:cubicBezTo>
                  <a:cubicBezTo>
                    <a:pt x="2459694" y="244233"/>
                    <a:pt x="2431489" y="214577"/>
                    <a:pt x="2393398" y="193174"/>
                  </a:cubicBezTo>
                  <a:cubicBezTo>
                    <a:pt x="2365828" y="177938"/>
                    <a:pt x="2336897" y="169594"/>
                    <a:pt x="2306606" y="168143"/>
                  </a:cubicBezTo>
                  <a:cubicBezTo>
                    <a:pt x="2276315" y="166692"/>
                    <a:pt x="2240128" y="165966"/>
                    <a:pt x="2198047" y="165966"/>
                  </a:cubicBezTo>
                  <a:close/>
                  <a:moveTo>
                    <a:pt x="1050150" y="163790"/>
                  </a:moveTo>
                  <a:lnTo>
                    <a:pt x="1050150" y="381995"/>
                  </a:lnTo>
                  <a:lnTo>
                    <a:pt x="1108374" y="381995"/>
                  </a:lnTo>
                  <a:cubicBezTo>
                    <a:pt x="1136670" y="381995"/>
                    <a:pt x="1160703" y="380272"/>
                    <a:pt x="1180475" y="376825"/>
                  </a:cubicBezTo>
                  <a:cubicBezTo>
                    <a:pt x="1200245" y="373379"/>
                    <a:pt x="1217023" y="366033"/>
                    <a:pt x="1230809" y="354787"/>
                  </a:cubicBezTo>
                  <a:cubicBezTo>
                    <a:pt x="1243868" y="344630"/>
                    <a:pt x="1253572" y="332477"/>
                    <a:pt x="1259921" y="318329"/>
                  </a:cubicBezTo>
                  <a:cubicBezTo>
                    <a:pt x="1266269" y="304181"/>
                    <a:pt x="1269443" y="285680"/>
                    <a:pt x="1269443" y="262825"/>
                  </a:cubicBezTo>
                  <a:cubicBezTo>
                    <a:pt x="1269443" y="242510"/>
                    <a:pt x="1265544" y="225007"/>
                    <a:pt x="1257744" y="210315"/>
                  </a:cubicBezTo>
                  <a:cubicBezTo>
                    <a:pt x="1249945" y="195622"/>
                    <a:pt x="1236976" y="184286"/>
                    <a:pt x="1218837" y="176305"/>
                  </a:cubicBezTo>
                  <a:cubicBezTo>
                    <a:pt x="1206140" y="170864"/>
                    <a:pt x="1191992" y="167417"/>
                    <a:pt x="1176393" y="165966"/>
                  </a:cubicBezTo>
                  <a:cubicBezTo>
                    <a:pt x="1160794" y="164515"/>
                    <a:pt x="1141386" y="163790"/>
                    <a:pt x="1118169" y="163790"/>
                  </a:cubicBezTo>
                  <a:close/>
                  <a:moveTo>
                    <a:pt x="9816199" y="14692"/>
                  </a:moveTo>
                  <a:lnTo>
                    <a:pt x="10252610" y="14692"/>
                  </a:lnTo>
                  <a:lnTo>
                    <a:pt x="10252610" y="156172"/>
                  </a:lnTo>
                  <a:lnTo>
                    <a:pt x="10136161" y="156172"/>
                  </a:lnTo>
                  <a:lnTo>
                    <a:pt x="10136161" y="683455"/>
                  </a:lnTo>
                  <a:lnTo>
                    <a:pt x="10252610" y="683455"/>
                  </a:lnTo>
                  <a:lnTo>
                    <a:pt x="10252610" y="824935"/>
                  </a:lnTo>
                  <a:lnTo>
                    <a:pt x="9816199" y="824935"/>
                  </a:lnTo>
                  <a:lnTo>
                    <a:pt x="9816199" y="683455"/>
                  </a:lnTo>
                  <a:lnTo>
                    <a:pt x="9932648" y="683455"/>
                  </a:lnTo>
                  <a:lnTo>
                    <a:pt x="9932648" y="156172"/>
                  </a:lnTo>
                  <a:lnTo>
                    <a:pt x="9816199" y="156172"/>
                  </a:lnTo>
                  <a:close/>
                  <a:moveTo>
                    <a:pt x="8306910" y="14692"/>
                  </a:moveTo>
                  <a:lnTo>
                    <a:pt x="8538719" y="14692"/>
                  </a:lnTo>
                  <a:lnTo>
                    <a:pt x="8697611" y="304181"/>
                  </a:lnTo>
                  <a:lnTo>
                    <a:pt x="8850519" y="14692"/>
                  </a:lnTo>
                  <a:lnTo>
                    <a:pt x="9074710" y="14692"/>
                  </a:lnTo>
                  <a:lnTo>
                    <a:pt x="8795015" y="486472"/>
                  </a:lnTo>
                  <a:lnTo>
                    <a:pt x="8795015" y="824935"/>
                  </a:lnTo>
                  <a:lnTo>
                    <a:pt x="8591502" y="824935"/>
                  </a:lnTo>
                  <a:lnTo>
                    <a:pt x="8591502" y="496811"/>
                  </a:lnTo>
                  <a:close/>
                  <a:moveTo>
                    <a:pt x="7762873" y="14692"/>
                  </a:moveTo>
                  <a:lnTo>
                    <a:pt x="7966387" y="14692"/>
                  </a:lnTo>
                  <a:lnTo>
                    <a:pt x="7966387" y="670396"/>
                  </a:lnTo>
                  <a:lnTo>
                    <a:pt x="8303762" y="670396"/>
                  </a:lnTo>
                  <a:lnTo>
                    <a:pt x="8303762" y="824935"/>
                  </a:lnTo>
                  <a:lnTo>
                    <a:pt x="7762873" y="824935"/>
                  </a:lnTo>
                  <a:close/>
                  <a:moveTo>
                    <a:pt x="7187518" y="14692"/>
                  </a:moveTo>
                  <a:lnTo>
                    <a:pt x="7409533" y="14692"/>
                  </a:lnTo>
                  <a:lnTo>
                    <a:pt x="7683241" y="824935"/>
                  </a:lnTo>
                  <a:lnTo>
                    <a:pt x="7473743" y="824935"/>
                  </a:lnTo>
                  <a:lnTo>
                    <a:pt x="7423137" y="659513"/>
                  </a:lnTo>
                  <a:lnTo>
                    <a:pt x="7168473" y="659513"/>
                  </a:lnTo>
                  <a:lnTo>
                    <a:pt x="7117867" y="824935"/>
                  </a:lnTo>
                  <a:lnTo>
                    <a:pt x="6913810" y="824935"/>
                  </a:lnTo>
                  <a:close/>
                  <a:moveTo>
                    <a:pt x="6143624" y="14692"/>
                  </a:moveTo>
                  <a:lnTo>
                    <a:pt x="6393390" y="14692"/>
                  </a:lnTo>
                  <a:lnTo>
                    <a:pt x="6651863" y="478854"/>
                  </a:lnTo>
                  <a:lnTo>
                    <a:pt x="6651863" y="14692"/>
                  </a:lnTo>
                  <a:lnTo>
                    <a:pt x="6837963" y="14692"/>
                  </a:lnTo>
                  <a:lnTo>
                    <a:pt x="6837963" y="824935"/>
                  </a:lnTo>
                  <a:lnTo>
                    <a:pt x="6642068" y="824935"/>
                  </a:lnTo>
                  <a:lnTo>
                    <a:pt x="6329724" y="260105"/>
                  </a:lnTo>
                  <a:lnTo>
                    <a:pt x="6329724" y="824935"/>
                  </a:lnTo>
                  <a:lnTo>
                    <a:pt x="6143624" y="824935"/>
                  </a:lnTo>
                  <a:close/>
                  <a:moveTo>
                    <a:pt x="5568268" y="14692"/>
                  </a:moveTo>
                  <a:lnTo>
                    <a:pt x="5790283" y="14692"/>
                  </a:lnTo>
                  <a:lnTo>
                    <a:pt x="6063992" y="824935"/>
                  </a:lnTo>
                  <a:lnTo>
                    <a:pt x="5854493" y="824935"/>
                  </a:lnTo>
                  <a:lnTo>
                    <a:pt x="5803887" y="659513"/>
                  </a:lnTo>
                  <a:lnTo>
                    <a:pt x="5549223" y="659513"/>
                  </a:lnTo>
                  <a:lnTo>
                    <a:pt x="5498617" y="824935"/>
                  </a:lnTo>
                  <a:lnTo>
                    <a:pt x="5294560" y="824935"/>
                  </a:lnTo>
                  <a:close/>
                  <a:moveTo>
                    <a:pt x="4472894" y="14692"/>
                  </a:moveTo>
                  <a:lnTo>
                    <a:pt x="4694909" y="14692"/>
                  </a:lnTo>
                  <a:lnTo>
                    <a:pt x="4968617" y="824935"/>
                  </a:lnTo>
                  <a:lnTo>
                    <a:pt x="4759118" y="824935"/>
                  </a:lnTo>
                  <a:lnTo>
                    <a:pt x="4708512" y="659513"/>
                  </a:lnTo>
                  <a:lnTo>
                    <a:pt x="4453849" y="659513"/>
                  </a:lnTo>
                  <a:lnTo>
                    <a:pt x="4403243" y="824935"/>
                  </a:lnTo>
                  <a:lnTo>
                    <a:pt x="4199186" y="824935"/>
                  </a:lnTo>
                  <a:close/>
                  <a:moveTo>
                    <a:pt x="3516651" y="14692"/>
                  </a:moveTo>
                  <a:lnTo>
                    <a:pt x="4199018" y="14692"/>
                  </a:lnTo>
                  <a:lnTo>
                    <a:pt x="4199018" y="169231"/>
                  </a:lnTo>
                  <a:lnTo>
                    <a:pt x="3959591" y="169231"/>
                  </a:lnTo>
                  <a:lnTo>
                    <a:pt x="3959591" y="824935"/>
                  </a:lnTo>
                  <a:lnTo>
                    <a:pt x="3756077" y="824935"/>
                  </a:lnTo>
                  <a:lnTo>
                    <a:pt x="3756077" y="169231"/>
                  </a:lnTo>
                  <a:lnTo>
                    <a:pt x="3516651" y="169231"/>
                  </a:lnTo>
                  <a:close/>
                  <a:moveTo>
                    <a:pt x="3025094" y="14692"/>
                  </a:moveTo>
                  <a:lnTo>
                    <a:pt x="3247108" y="14692"/>
                  </a:lnTo>
                  <a:lnTo>
                    <a:pt x="3520817" y="824935"/>
                  </a:lnTo>
                  <a:lnTo>
                    <a:pt x="3311318" y="824935"/>
                  </a:lnTo>
                  <a:lnTo>
                    <a:pt x="3260713" y="659513"/>
                  </a:lnTo>
                  <a:lnTo>
                    <a:pt x="3006049" y="659513"/>
                  </a:lnTo>
                  <a:lnTo>
                    <a:pt x="2955443" y="824935"/>
                  </a:lnTo>
                  <a:lnTo>
                    <a:pt x="2751386" y="824935"/>
                  </a:lnTo>
                  <a:close/>
                  <a:moveTo>
                    <a:pt x="1990725" y="14692"/>
                  </a:moveTo>
                  <a:lnTo>
                    <a:pt x="2242124" y="14692"/>
                  </a:lnTo>
                  <a:cubicBezTo>
                    <a:pt x="2299078" y="14692"/>
                    <a:pt x="2352405" y="18319"/>
                    <a:pt x="2402105" y="25575"/>
                  </a:cubicBezTo>
                  <a:cubicBezTo>
                    <a:pt x="2451804" y="32830"/>
                    <a:pt x="2498420" y="50424"/>
                    <a:pt x="2541952" y="78358"/>
                  </a:cubicBezTo>
                  <a:cubicBezTo>
                    <a:pt x="2595279" y="112458"/>
                    <a:pt x="2637360" y="158439"/>
                    <a:pt x="2668196" y="216300"/>
                  </a:cubicBezTo>
                  <a:cubicBezTo>
                    <a:pt x="2699031" y="274162"/>
                    <a:pt x="2714448" y="342272"/>
                    <a:pt x="2714448" y="420630"/>
                  </a:cubicBezTo>
                  <a:cubicBezTo>
                    <a:pt x="2714448" y="496085"/>
                    <a:pt x="2697943" y="563651"/>
                    <a:pt x="2664930" y="623327"/>
                  </a:cubicBezTo>
                  <a:cubicBezTo>
                    <a:pt x="2631919" y="683002"/>
                    <a:pt x="2590200" y="728802"/>
                    <a:pt x="2539775" y="760725"/>
                  </a:cubicBezTo>
                  <a:cubicBezTo>
                    <a:pt x="2497694" y="787933"/>
                    <a:pt x="2451894" y="805436"/>
                    <a:pt x="2402377" y="813236"/>
                  </a:cubicBezTo>
                  <a:cubicBezTo>
                    <a:pt x="2352859" y="821035"/>
                    <a:pt x="2300166" y="824935"/>
                    <a:pt x="2244300" y="824935"/>
                  </a:cubicBezTo>
                  <a:lnTo>
                    <a:pt x="1990725" y="824935"/>
                  </a:lnTo>
                  <a:close/>
                  <a:moveTo>
                    <a:pt x="847725" y="14692"/>
                  </a:moveTo>
                  <a:lnTo>
                    <a:pt x="1173673" y="14692"/>
                  </a:lnTo>
                  <a:cubicBezTo>
                    <a:pt x="1218656" y="14692"/>
                    <a:pt x="1257835" y="17503"/>
                    <a:pt x="1291209" y="23126"/>
                  </a:cubicBezTo>
                  <a:cubicBezTo>
                    <a:pt x="1324584" y="28749"/>
                    <a:pt x="1355420" y="40448"/>
                    <a:pt x="1383715" y="58224"/>
                  </a:cubicBezTo>
                  <a:cubicBezTo>
                    <a:pt x="1412737" y="76725"/>
                    <a:pt x="1435773" y="100214"/>
                    <a:pt x="1452823" y="128692"/>
                  </a:cubicBezTo>
                  <a:cubicBezTo>
                    <a:pt x="1469873" y="157169"/>
                    <a:pt x="1478398" y="193355"/>
                    <a:pt x="1478398" y="237250"/>
                  </a:cubicBezTo>
                  <a:cubicBezTo>
                    <a:pt x="1478398" y="299284"/>
                    <a:pt x="1464431" y="349618"/>
                    <a:pt x="1436498" y="388253"/>
                  </a:cubicBezTo>
                  <a:cubicBezTo>
                    <a:pt x="1408565" y="426887"/>
                    <a:pt x="1371200" y="457632"/>
                    <a:pt x="1324403" y="480487"/>
                  </a:cubicBezTo>
                  <a:lnTo>
                    <a:pt x="1597023" y="824935"/>
                  </a:lnTo>
                  <a:lnTo>
                    <a:pt x="1348890" y="824935"/>
                  </a:lnTo>
                  <a:lnTo>
                    <a:pt x="1123066" y="527828"/>
                  </a:lnTo>
                  <a:lnTo>
                    <a:pt x="1050150" y="527828"/>
                  </a:lnTo>
                  <a:lnTo>
                    <a:pt x="1050150" y="824935"/>
                  </a:lnTo>
                  <a:lnTo>
                    <a:pt x="847725" y="824935"/>
                  </a:lnTo>
                  <a:close/>
                  <a:moveTo>
                    <a:pt x="0" y="14692"/>
                  </a:moveTo>
                  <a:lnTo>
                    <a:pt x="203513" y="14692"/>
                  </a:lnTo>
                  <a:lnTo>
                    <a:pt x="203513" y="311255"/>
                  </a:lnTo>
                  <a:lnTo>
                    <a:pt x="480487" y="311255"/>
                  </a:lnTo>
                  <a:lnTo>
                    <a:pt x="480487" y="14692"/>
                  </a:lnTo>
                  <a:lnTo>
                    <a:pt x="684000" y="14692"/>
                  </a:lnTo>
                  <a:lnTo>
                    <a:pt x="684000" y="824935"/>
                  </a:lnTo>
                  <a:lnTo>
                    <a:pt x="480487" y="824935"/>
                  </a:lnTo>
                  <a:lnTo>
                    <a:pt x="480487" y="465794"/>
                  </a:lnTo>
                  <a:lnTo>
                    <a:pt x="203513" y="465794"/>
                  </a:lnTo>
                  <a:lnTo>
                    <a:pt x="203513" y="824935"/>
                  </a:lnTo>
                  <a:lnTo>
                    <a:pt x="0" y="824935"/>
                  </a:lnTo>
                  <a:close/>
                  <a:moveTo>
                    <a:pt x="10689425" y="0"/>
                  </a:moveTo>
                  <a:cubicBezTo>
                    <a:pt x="10737673" y="0"/>
                    <a:pt x="10785649" y="4897"/>
                    <a:pt x="10833353" y="14692"/>
                  </a:cubicBezTo>
                  <a:cubicBezTo>
                    <a:pt x="10881057" y="24486"/>
                    <a:pt x="10923773" y="37728"/>
                    <a:pt x="10961501" y="54415"/>
                  </a:cubicBezTo>
                  <a:lnTo>
                    <a:pt x="10961501" y="239427"/>
                  </a:lnTo>
                  <a:lnTo>
                    <a:pt x="10943544" y="239427"/>
                  </a:lnTo>
                  <a:cubicBezTo>
                    <a:pt x="10913434" y="213670"/>
                    <a:pt x="10876704" y="191904"/>
                    <a:pt x="10833353" y="174129"/>
                  </a:cubicBezTo>
                  <a:cubicBezTo>
                    <a:pt x="10790002" y="156353"/>
                    <a:pt x="10745471" y="147465"/>
                    <a:pt x="10699764" y="147465"/>
                  </a:cubicBezTo>
                  <a:cubicBezTo>
                    <a:pt x="10681989" y="147465"/>
                    <a:pt x="10666026" y="148735"/>
                    <a:pt x="10651878" y="151274"/>
                  </a:cubicBezTo>
                  <a:cubicBezTo>
                    <a:pt x="10637730" y="153813"/>
                    <a:pt x="10622857" y="158711"/>
                    <a:pt x="10607258" y="165966"/>
                  </a:cubicBezTo>
                  <a:cubicBezTo>
                    <a:pt x="10594561" y="171770"/>
                    <a:pt x="10583587" y="180386"/>
                    <a:pt x="10574336" y="191813"/>
                  </a:cubicBezTo>
                  <a:cubicBezTo>
                    <a:pt x="10565086" y="203241"/>
                    <a:pt x="10560461" y="216028"/>
                    <a:pt x="10560461" y="230176"/>
                  </a:cubicBezTo>
                  <a:cubicBezTo>
                    <a:pt x="10560461" y="250854"/>
                    <a:pt x="10567807" y="267269"/>
                    <a:pt x="10582499" y="279422"/>
                  </a:cubicBezTo>
                  <a:cubicBezTo>
                    <a:pt x="10597191" y="291575"/>
                    <a:pt x="10625577" y="302549"/>
                    <a:pt x="10667659" y="312343"/>
                  </a:cubicBezTo>
                  <a:cubicBezTo>
                    <a:pt x="10694866" y="318511"/>
                    <a:pt x="10721076" y="324496"/>
                    <a:pt x="10746289" y="330300"/>
                  </a:cubicBezTo>
                  <a:cubicBezTo>
                    <a:pt x="10771502" y="336105"/>
                    <a:pt x="10798438" y="344085"/>
                    <a:pt x="10827095" y="354243"/>
                  </a:cubicBezTo>
                  <a:cubicBezTo>
                    <a:pt x="10883326" y="374558"/>
                    <a:pt x="10925134" y="401856"/>
                    <a:pt x="10952523" y="436138"/>
                  </a:cubicBezTo>
                  <a:cubicBezTo>
                    <a:pt x="10979912" y="470420"/>
                    <a:pt x="10993605" y="515675"/>
                    <a:pt x="10993606" y="571904"/>
                  </a:cubicBezTo>
                  <a:cubicBezTo>
                    <a:pt x="10993605" y="652439"/>
                    <a:pt x="10961955" y="717193"/>
                    <a:pt x="10898652" y="766167"/>
                  </a:cubicBezTo>
                  <a:cubicBezTo>
                    <a:pt x="10835348" y="815141"/>
                    <a:pt x="10749826" y="839627"/>
                    <a:pt x="10642083" y="839627"/>
                  </a:cubicBezTo>
                  <a:cubicBezTo>
                    <a:pt x="10580050" y="839627"/>
                    <a:pt x="10525545" y="833642"/>
                    <a:pt x="10478566" y="821670"/>
                  </a:cubicBezTo>
                  <a:cubicBezTo>
                    <a:pt x="10431587" y="809699"/>
                    <a:pt x="10387964" y="794826"/>
                    <a:pt x="10347697" y="777050"/>
                  </a:cubicBezTo>
                  <a:lnTo>
                    <a:pt x="10347697" y="584420"/>
                  </a:lnTo>
                  <a:lnTo>
                    <a:pt x="10366198" y="584420"/>
                  </a:lnTo>
                  <a:cubicBezTo>
                    <a:pt x="10406828" y="618883"/>
                    <a:pt x="10451629" y="645365"/>
                    <a:pt x="10500604" y="663866"/>
                  </a:cubicBezTo>
                  <a:cubicBezTo>
                    <a:pt x="10549576" y="682367"/>
                    <a:pt x="10597100" y="691618"/>
                    <a:pt x="10643172" y="691618"/>
                  </a:cubicBezTo>
                  <a:cubicBezTo>
                    <a:pt x="10654780" y="691618"/>
                    <a:pt x="10670106" y="690348"/>
                    <a:pt x="10689153" y="687809"/>
                  </a:cubicBezTo>
                  <a:cubicBezTo>
                    <a:pt x="10708197" y="685269"/>
                    <a:pt x="10723525" y="681279"/>
                    <a:pt x="10735134" y="675837"/>
                  </a:cubicBezTo>
                  <a:cubicBezTo>
                    <a:pt x="10749282" y="669670"/>
                    <a:pt x="10761253" y="661054"/>
                    <a:pt x="10771048" y="649990"/>
                  </a:cubicBezTo>
                  <a:cubicBezTo>
                    <a:pt x="10780842" y="638926"/>
                    <a:pt x="10785740" y="624324"/>
                    <a:pt x="10785740" y="606186"/>
                  </a:cubicBezTo>
                  <a:cubicBezTo>
                    <a:pt x="10785740" y="585871"/>
                    <a:pt x="10777760" y="569365"/>
                    <a:pt x="10761797" y="556668"/>
                  </a:cubicBezTo>
                  <a:cubicBezTo>
                    <a:pt x="10745835" y="543971"/>
                    <a:pt x="10726790" y="534721"/>
                    <a:pt x="10704661" y="528916"/>
                  </a:cubicBezTo>
                  <a:cubicBezTo>
                    <a:pt x="10677092" y="521661"/>
                    <a:pt x="10647616" y="514768"/>
                    <a:pt x="10616236" y="508238"/>
                  </a:cubicBezTo>
                  <a:cubicBezTo>
                    <a:pt x="10584857" y="501708"/>
                    <a:pt x="10555562" y="493727"/>
                    <a:pt x="10528356" y="484296"/>
                  </a:cubicBezTo>
                  <a:cubicBezTo>
                    <a:pt x="10465597" y="462167"/>
                    <a:pt x="10420613" y="432420"/>
                    <a:pt x="10393406" y="395054"/>
                  </a:cubicBezTo>
                  <a:cubicBezTo>
                    <a:pt x="10366198" y="357689"/>
                    <a:pt x="10352594" y="310892"/>
                    <a:pt x="10352594" y="254663"/>
                  </a:cubicBezTo>
                  <a:cubicBezTo>
                    <a:pt x="10352594" y="178844"/>
                    <a:pt x="10384699" y="117446"/>
                    <a:pt x="10448909" y="70467"/>
                  </a:cubicBezTo>
                  <a:cubicBezTo>
                    <a:pt x="10513119" y="23489"/>
                    <a:pt x="10593292" y="0"/>
                    <a:pt x="10689425" y="0"/>
                  </a:cubicBezTo>
                  <a:close/>
                  <a:moveTo>
                    <a:pt x="9441650" y="0"/>
                  </a:moveTo>
                  <a:cubicBezTo>
                    <a:pt x="9489897" y="0"/>
                    <a:pt x="9537874" y="4897"/>
                    <a:pt x="9585578" y="14692"/>
                  </a:cubicBezTo>
                  <a:cubicBezTo>
                    <a:pt x="9633282" y="24486"/>
                    <a:pt x="9675998" y="37728"/>
                    <a:pt x="9713726" y="54415"/>
                  </a:cubicBezTo>
                  <a:lnTo>
                    <a:pt x="9713726" y="239427"/>
                  </a:lnTo>
                  <a:lnTo>
                    <a:pt x="9695769" y="239427"/>
                  </a:lnTo>
                  <a:cubicBezTo>
                    <a:pt x="9665659" y="213670"/>
                    <a:pt x="9628929" y="191904"/>
                    <a:pt x="9585578" y="174129"/>
                  </a:cubicBezTo>
                  <a:cubicBezTo>
                    <a:pt x="9542227" y="156353"/>
                    <a:pt x="9497697" y="147465"/>
                    <a:pt x="9451989" y="147465"/>
                  </a:cubicBezTo>
                  <a:cubicBezTo>
                    <a:pt x="9434212" y="147465"/>
                    <a:pt x="9418251" y="148735"/>
                    <a:pt x="9404103" y="151274"/>
                  </a:cubicBezTo>
                  <a:cubicBezTo>
                    <a:pt x="9389955" y="153813"/>
                    <a:pt x="9375081" y="158711"/>
                    <a:pt x="9359483" y="165966"/>
                  </a:cubicBezTo>
                  <a:cubicBezTo>
                    <a:pt x="9346785" y="171770"/>
                    <a:pt x="9335812" y="180386"/>
                    <a:pt x="9326561" y="191813"/>
                  </a:cubicBezTo>
                  <a:cubicBezTo>
                    <a:pt x="9317311" y="203241"/>
                    <a:pt x="9312686" y="216028"/>
                    <a:pt x="9312686" y="230176"/>
                  </a:cubicBezTo>
                  <a:cubicBezTo>
                    <a:pt x="9312686" y="250854"/>
                    <a:pt x="9320032" y="267269"/>
                    <a:pt x="9334724" y="279422"/>
                  </a:cubicBezTo>
                  <a:cubicBezTo>
                    <a:pt x="9349416" y="291575"/>
                    <a:pt x="9377802" y="302549"/>
                    <a:pt x="9419884" y="312343"/>
                  </a:cubicBezTo>
                  <a:cubicBezTo>
                    <a:pt x="9447091" y="318511"/>
                    <a:pt x="9473301" y="324496"/>
                    <a:pt x="9498514" y="330300"/>
                  </a:cubicBezTo>
                  <a:cubicBezTo>
                    <a:pt x="9523726" y="336105"/>
                    <a:pt x="9550661" y="344085"/>
                    <a:pt x="9579320" y="354243"/>
                  </a:cubicBezTo>
                  <a:cubicBezTo>
                    <a:pt x="9635550" y="374558"/>
                    <a:pt x="9677359" y="401856"/>
                    <a:pt x="9704748" y="436138"/>
                  </a:cubicBezTo>
                  <a:cubicBezTo>
                    <a:pt x="9732135" y="470420"/>
                    <a:pt x="9745831" y="515675"/>
                    <a:pt x="9745831" y="571904"/>
                  </a:cubicBezTo>
                  <a:cubicBezTo>
                    <a:pt x="9745831" y="652439"/>
                    <a:pt x="9714178" y="717193"/>
                    <a:pt x="9650877" y="766167"/>
                  </a:cubicBezTo>
                  <a:cubicBezTo>
                    <a:pt x="9587573" y="815141"/>
                    <a:pt x="9502051" y="839627"/>
                    <a:pt x="9394308" y="839627"/>
                  </a:cubicBezTo>
                  <a:cubicBezTo>
                    <a:pt x="9332275" y="839627"/>
                    <a:pt x="9277768" y="833642"/>
                    <a:pt x="9230791" y="821670"/>
                  </a:cubicBezTo>
                  <a:cubicBezTo>
                    <a:pt x="9183811" y="809699"/>
                    <a:pt x="9140189" y="794826"/>
                    <a:pt x="9099922" y="777050"/>
                  </a:cubicBezTo>
                  <a:lnTo>
                    <a:pt x="9099922" y="584420"/>
                  </a:lnTo>
                  <a:lnTo>
                    <a:pt x="9118423" y="584420"/>
                  </a:lnTo>
                  <a:cubicBezTo>
                    <a:pt x="9159052" y="618883"/>
                    <a:pt x="9203855" y="645365"/>
                    <a:pt x="9252829" y="663866"/>
                  </a:cubicBezTo>
                  <a:cubicBezTo>
                    <a:pt x="9301802" y="682367"/>
                    <a:pt x="9349325" y="691618"/>
                    <a:pt x="9395397" y="691618"/>
                  </a:cubicBezTo>
                  <a:cubicBezTo>
                    <a:pt x="9407005" y="691618"/>
                    <a:pt x="9422332" y="690348"/>
                    <a:pt x="9441378" y="687809"/>
                  </a:cubicBezTo>
                  <a:cubicBezTo>
                    <a:pt x="9460423" y="685269"/>
                    <a:pt x="9475749" y="681279"/>
                    <a:pt x="9487359" y="675837"/>
                  </a:cubicBezTo>
                  <a:cubicBezTo>
                    <a:pt x="9501507" y="669670"/>
                    <a:pt x="9513478" y="661054"/>
                    <a:pt x="9523273" y="649990"/>
                  </a:cubicBezTo>
                  <a:cubicBezTo>
                    <a:pt x="9533067" y="638926"/>
                    <a:pt x="9537965" y="624324"/>
                    <a:pt x="9537965" y="606186"/>
                  </a:cubicBezTo>
                  <a:cubicBezTo>
                    <a:pt x="9537965" y="585871"/>
                    <a:pt x="9529983" y="569365"/>
                    <a:pt x="9514022" y="556668"/>
                  </a:cubicBezTo>
                  <a:cubicBezTo>
                    <a:pt x="9498060" y="543971"/>
                    <a:pt x="9479014" y="534721"/>
                    <a:pt x="9456886" y="528916"/>
                  </a:cubicBezTo>
                  <a:cubicBezTo>
                    <a:pt x="9429315" y="521661"/>
                    <a:pt x="9399840" y="514768"/>
                    <a:pt x="9368461" y="508238"/>
                  </a:cubicBezTo>
                  <a:cubicBezTo>
                    <a:pt x="9337081" y="501708"/>
                    <a:pt x="9307788" y="493727"/>
                    <a:pt x="9280581" y="484296"/>
                  </a:cubicBezTo>
                  <a:cubicBezTo>
                    <a:pt x="9217821" y="462167"/>
                    <a:pt x="9172838" y="432420"/>
                    <a:pt x="9145631" y="395054"/>
                  </a:cubicBezTo>
                  <a:cubicBezTo>
                    <a:pt x="9118423" y="357689"/>
                    <a:pt x="9104819" y="310892"/>
                    <a:pt x="9104819" y="254663"/>
                  </a:cubicBezTo>
                  <a:cubicBezTo>
                    <a:pt x="9104819" y="178844"/>
                    <a:pt x="9136924" y="117446"/>
                    <a:pt x="9201134" y="70467"/>
                  </a:cubicBezTo>
                  <a:cubicBezTo>
                    <a:pt x="9265344" y="23489"/>
                    <a:pt x="9345515" y="0"/>
                    <a:pt x="9441650" y="0"/>
                  </a:cubicBezTo>
                  <a:close/>
                </a:path>
              </a:pathLst>
            </a:custGeom>
            <a:gradFill>
              <a:gsLst>
                <a:gs pos="46000">
                  <a:srgbClr val="2E445A"/>
                </a:gs>
                <a:gs pos="48000">
                  <a:srgbClr val="FEBA1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96907E5-70F8-A2F8-D00F-4E9BACD3D3AE}"/>
                </a:ext>
              </a:extLst>
            </p:cNvPr>
            <p:cNvSpPr txBox="1"/>
            <p:nvPr/>
          </p:nvSpPr>
          <p:spPr>
            <a:xfrm>
              <a:off x="4034057" y="3657600"/>
              <a:ext cx="4123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pc="300" dirty="0"/>
                <a:t>BY RIYAVARSHINI ARUNPRASAD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D657276-A2B8-5D16-A7AA-722E6B830B19}"/>
              </a:ext>
            </a:extLst>
          </p:cNvPr>
          <p:cNvSpPr txBox="1"/>
          <p:nvPr/>
        </p:nvSpPr>
        <p:spPr>
          <a:xfrm>
            <a:off x="9889748" y="5559984"/>
            <a:ext cx="181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300" dirty="0"/>
              <a:t>POWERED BY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65861CF-EB4A-3C29-49AA-0D51485D1FBE}"/>
              </a:ext>
            </a:extLst>
          </p:cNvPr>
          <p:cNvGrpSpPr/>
          <p:nvPr/>
        </p:nvGrpSpPr>
        <p:grpSpPr>
          <a:xfrm flipH="1">
            <a:off x="3014060" y="-8486"/>
            <a:ext cx="9188450" cy="2343150"/>
            <a:chOff x="0" y="0"/>
            <a:chExt cx="9188450" cy="2343150"/>
          </a:xfrm>
          <a:solidFill>
            <a:srgbClr val="FEBA1D"/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80B498A-338A-9483-B031-9CD6E6605C25}"/>
                </a:ext>
              </a:extLst>
            </p:cNvPr>
            <p:cNvSpPr/>
            <p:nvPr/>
          </p:nvSpPr>
          <p:spPr>
            <a:xfrm>
              <a:off x="0" y="0"/>
              <a:ext cx="6858000" cy="2343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elay 50">
              <a:extLst>
                <a:ext uri="{FF2B5EF4-FFF2-40B4-BE49-F238E27FC236}">
                  <a16:creationId xmlns:a16="http://schemas.microsoft.com/office/drawing/2014/main" id="{DFBFCA15-E7A0-5F9B-F60D-4C6238EDC387}"/>
                </a:ext>
              </a:extLst>
            </p:cNvPr>
            <p:cNvSpPr/>
            <p:nvPr/>
          </p:nvSpPr>
          <p:spPr>
            <a:xfrm>
              <a:off x="6845300" y="0"/>
              <a:ext cx="2343150" cy="234315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3171DD3-1E7A-023D-048B-6CA5A54E533A}"/>
              </a:ext>
            </a:extLst>
          </p:cNvPr>
          <p:cNvGrpSpPr/>
          <p:nvPr/>
        </p:nvGrpSpPr>
        <p:grpSpPr>
          <a:xfrm>
            <a:off x="-14288" y="4529138"/>
            <a:ext cx="9188450" cy="2343150"/>
            <a:chOff x="0" y="4514850"/>
            <a:chExt cx="9188450" cy="2343150"/>
          </a:xfrm>
          <a:solidFill>
            <a:srgbClr val="2E445A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0368671-788D-9EC8-A344-0373CB3D7E05}"/>
                </a:ext>
              </a:extLst>
            </p:cNvPr>
            <p:cNvSpPr/>
            <p:nvPr/>
          </p:nvSpPr>
          <p:spPr>
            <a:xfrm>
              <a:off x="0" y="4514850"/>
              <a:ext cx="6858000" cy="2343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elay 51">
              <a:extLst>
                <a:ext uri="{FF2B5EF4-FFF2-40B4-BE49-F238E27FC236}">
                  <a16:creationId xmlns:a16="http://schemas.microsoft.com/office/drawing/2014/main" id="{12CBD42B-A04E-AA42-4BC9-BA1382523339}"/>
                </a:ext>
              </a:extLst>
            </p:cNvPr>
            <p:cNvSpPr/>
            <p:nvPr/>
          </p:nvSpPr>
          <p:spPr>
            <a:xfrm>
              <a:off x="6845300" y="4514850"/>
              <a:ext cx="2343150" cy="234315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4985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995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6. In Power BI, establish a relationship between the "</a:t>
            </a:r>
            <a:r>
              <a:rPr lang="en-IN" sz="1600" b="1" dirty="0" err="1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EmployeeID</a:t>
            </a:r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" in the employee data and the "</a:t>
            </a:r>
            <a:r>
              <a:rPr lang="en-IN" sz="1600" b="1" dirty="0" err="1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EmployeeID</a:t>
            </a:r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" in the time tracking data. </a:t>
            </a:r>
            <a:endParaRPr lang="en-IN" sz="1600" b="1" dirty="0">
              <a:solidFill>
                <a:srgbClr val="2E445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E5B68-0EFD-C7DD-983D-E1898EA34817}"/>
              </a:ext>
            </a:extLst>
          </p:cNvPr>
          <p:cNvSpPr txBox="1"/>
          <p:nvPr/>
        </p:nvSpPr>
        <p:spPr>
          <a:xfrm>
            <a:off x="873654" y="2718941"/>
            <a:ext cx="5321147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Before establishing relationship, some data processing methods are applied on all available data.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E445A"/>
                </a:solidFill>
                <a:effectLst/>
                <a:latin typeface="Söhne"/>
              </a:rPr>
              <a:t>Provided clear headers, removed NA columns linked to weekends/holidays, and performed unpivoting, datatype conversion, and renaming (Date, In Time, Out Time)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EBA1D"/>
                </a:solidFill>
                <a:latin typeface="Söhne"/>
              </a:rPr>
              <a:t>One – to – many </a:t>
            </a:r>
            <a:r>
              <a:rPr lang="en-IN" dirty="0">
                <a:solidFill>
                  <a:srgbClr val="2E445A"/>
                </a:solidFill>
                <a:latin typeface="Söhne"/>
              </a:rPr>
              <a:t>cardinality.</a:t>
            </a:r>
            <a:endParaRPr lang="en-US" dirty="0">
              <a:solidFill>
                <a:srgbClr val="2E445A"/>
              </a:solidFill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59E91DD-1778-23BE-6BE2-7BCD23278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088" y="2806393"/>
            <a:ext cx="5262334" cy="33961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A3A342-51E7-45C2-E85E-4777759099B7}"/>
              </a:ext>
            </a:extLst>
          </p:cNvPr>
          <p:cNvSpPr/>
          <p:nvPr/>
        </p:nvSpPr>
        <p:spPr>
          <a:xfrm>
            <a:off x="6805534" y="5006715"/>
            <a:ext cx="1124263" cy="85443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F571AE-753A-916F-4E09-E5F970F22265}"/>
              </a:ext>
            </a:extLst>
          </p:cNvPr>
          <p:cNvSpPr/>
          <p:nvPr/>
        </p:nvSpPr>
        <p:spPr>
          <a:xfrm>
            <a:off x="10535739" y="5006714"/>
            <a:ext cx="1124263" cy="85443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D460C4-367B-B95E-14DC-E0F7BA7DC27E}"/>
              </a:ext>
            </a:extLst>
          </p:cNvPr>
          <p:cNvSpPr/>
          <p:nvPr/>
        </p:nvSpPr>
        <p:spPr>
          <a:xfrm>
            <a:off x="8826160" y="3620025"/>
            <a:ext cx="1124263" cy="1611543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43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97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2E445A"/>
                </a:solidFill>
                <a:latin typeface="Candara" panose="020E0502030303020204" pitchFamily="34" charset="0"/>
              </a:rPr>
              <a:t>7. </a:t>
            </a:r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Using DAX, create a calculated column that calculates the average years employee has spent with their current manager. </a:t>
            </a:r>
            <a:endParaRPr lang="en-IN" sz="1600" b="1" dirty="0">
              <a:solidFill>
                <a:srgbClr val="2E445A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2FC635D-95A9-B23B-FF35-B12902D5C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8" t="27376" r="11435" b="24637"/>
          <a:stretch/>
        </p:blipFill>
        <p:spPr>
          <a:xfrm>
            <a:off x="8184832" y="3848264"/>
            <a:ext cx="2892760" cy="1531908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629A73-B127-1989-9611-1D3A537F3074}"/>
              </a:ext>
            </a:extLst>
          </p:cNvPr>
          <p:cNvSpPr txBox="1"/>
          <p:nvPr/>
        </p:nvSpPr>
        <p:spPr>
          <a:xfrm>
            <a:off x="1679800" y="2941691"/>
            <a:ext cx="9527497" cy="369332"/>
          </a:xfrm>
          <a:prstGeom prst="rect">
            <a:avLst/>
          </a:prstGeom>
          <a:solidFill>
            <a:srgbClr val="FEBA1D">
              <a:alpha val="11325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Avg_years_with_curr_manager = </a:t>
            </a:r>
            <a:r>
              <a:rPr lang="en-US" dirty="0">
                <a:solidFill>
                  <a:srgbClr val="2E445A"/>
                </a:solidFill>
              </a:rPr>
              <a:t>CALCULATE</a:t>
            </a:r>
            <a:r>
              <a:rPr lang="en-US" dirty="0"/>
              <a:t>(</a:t>
            </a:r>
            <a:r>
              <a:rPr lang="en-US" dirty="0">
                <a:solidFill>
                  <a:srgbClr val="2E445A"/>
                </a:solidFill>
              </a:rPr>
              <a:t>AVERAGE</a:t>
            </a:r>
            <a:r>
              <a:rPr lang="en-US" dirty="0"/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general_data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[</a:t>
            </a:r>
            <a:r>
              <a:rPr lang="en-US" dirty="0">
                <a:solidFill>
                  <a:srgbClr val="FEBA1D"/>
                </a:solidFill>
              </a:rPr>
              <a:t>YearsWithCurrManager</a:t>
            </a:r>
            <a:r>
              <a:rPr lang="en-US" dirty="0"/>
              <a:t>] 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F14FE8-A1A0-72CC-32C8-99E0AE3526D4}"/>
              </a:ext>
            </a:extLst>
          </p:cNvPr>
          <p:cNvSpPr txBox="1"/>
          <p:nvPr/>
        </p:nvSpPr>
        <p:spPr>
          <a:xfrm>
            <a:off x="1295401" y="3698691"/>
            <a:ext cx="654445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Average years the employee has spent with their current manager was found to be </a:t>
            </a:r>
            <a:r>
              <a:rPr lang="en-US" dirty="0">
                <a:solidFill>
                  <a:srgbClr val="FEBA1D"/>
                </a:solidFill>
              </a:rPr>
              <a:t>4.12 year</a:t>
            </a:r>
          </a:p>
        </p:txBody>
      </p:sp>
    </p:spTree>
    <p:extLst>
      <p:ext uri="{BB962C8B-B14F-4D97-AF65-F5344CB8AC3E}">
        <p14:creationId xmlns:p14="http://schemas.microsoft.com/office/powerpoint/2010/main" val="490117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97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8. Using Excel, create a pivotable that displays the count of employees in each Marital Status category, segmented by Department. </a:t>
            </a:r>
            <a:endParaRPr lang="en-IN" sz="1600" b="1" dirty="0">
              <a:solidFill>
                <a:srgbClr val="2E445A"/>
              </a:solidFill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EBB9111-5B0E-6869-EF2F-5278C72E8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4" y="2438669"/>
            <a:ext cx="4101341" cy="3961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2437FA-6FB2-E089-E73A-AEC6D645BB95}"/>
              </a:ext>
            </a:extLst>
          </p:cNvPr>
          <p:cNvSpPr txBox="1"/>
          <p:nvPr/>
        </p:nvSpPr>
        <p:spPr>
          <a:xfrm>
            <a:off x="873654" y="3070500"/>
            <a:ext cx="639934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lang="en-IN" b="0" i="0" dirty="0">
                <a:solidFill>
                  <a:srgbClr val="92D050"/>
                </a:solidFill>
                <a:effectLst/>
                <a:latin typeface="Söhne"/>
              </a:rPr>
              <a:t>highest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number of employees, about </a:t>
            </a:r>
            <a:r>
              <a:rPr lang="en-IN" b="0" i="0" dirty="0">
                <a:solidFill>
                  <a:srgbClr val="92D050"/>
                </a:solidFill>
                <a:effectLst/>
                <a:latin typeface="Söhne"/>
              </a:rPr>
              <a:t>1350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, is found among those who are </a:t>
            </a:r>
            <a:r>
              <a:rPr lang="en-IN" b="0" i="0" dirty="0">
                <a:solidFill>
                  <a:srgbClr val="92D050"/>
                </a:solidFill>
                <a:effectLst/>
                <a:latin typeface="Söhne"/>
              </a:rPr>
              <a:t>married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and belong to the </a:t>
            </a:r>
            <a:r>
              <a:rPr lang="en-IN" b="0" i="0" dirty="0">
                <a:solidFill>
                  <a:srgbClr val="92D050"/>
                </a:solidFill>
                <a:effectLst/>
                <a:latin typeface="Söhne"/>
              </a:rPr>
              <a:t>Research &amp; Development department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In contrast, the </a:t>
            </a:r>
            <a:r>
              <a:rPr lang="en-IN" dirty="0">
                <a:solidFill>
                  <a:srgbClr val="F7625B"/>
                </a:solidFill>
                <a:latin typeface="Söhne"/>
              </a:rPr>
              <a:t>lowest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 number of employees, about </a:t>
            </a:r>
            <a:r>
              <a:rPr lang="en-IN" dirty="0">
                <a:solidFill>
                  <a:srgbClr val="F7625B"/>
                </a:solidFill>
                <a:latin typeface="Söhne"/>
              </a:rPr>
              <a:t>21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, found to be in </a:t>
            </a:r>
            <a:r>
              <a:rPr lang="en-IN" dirty="0">
                <a:solidFill>
                  <a:srgbClr val="F7625B"/>
                </a:solidFill>
                <a:latin typeface="Söhne"/>
              </a:rPr>
              <a:t>Human Resources department 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and are </a:t>
            </a:r>
            <a:r>
              <a:rPr lang="en-IN" dirty="0">
                <a:solidFill>
                  <a:srgbClr val="F7625B"/>
                </a:solidFill>
                <a:latin typeface="Söhne"/>
              </a:rPr>
              <a:t>Divorced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.</a:t>
            </a:r>
            <a:endParaRPr lang="en-US" dirty="0">
              <a:solidFill>
                <a:srgbClr val="2E44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2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970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2E445A"/>
                </a:solidFill>
                <a:latin typeface="Candara" panose="020E0502030303020204" pitchFamily="34" charset="0"/>
              </a:rPr>
              <a:t>9. </a:t>
            </a:r>
            <a:r>
              <a:rPr lang="en-IN" sz="18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Apply conditional formatting to highlight employees with both above-average Monthly Income and above-average Job Satisfaction. </a:t>
            </a:r>
            <a:endParaRPr lang="en-IN" b="1" dirty="0">
              <a:solidFill>
                <a:srgbClr val="2E445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4D3CB-6251-6274-E9E1-DC4BA138DB09}"/>
              </a:ext>
            </a:extLst>
          </p:cNvPr>
          <p:cNvSpPr txBox="1"/>
          <p:nvPr/>
        </p:nvSpPr>
        <p:spPr>
          <a:xfrm>
            <a:off x="1116178" y="2817166"/>
            <a:ext cx="5091310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445A"/>
                </a:solidFill>
              </a:rPr>
              <a:t>Select entire dataset and choose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conditional formatting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445A"/>
                </a:solidFill>
              </a:rPr>
              <a:t>Select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New rule </a:t>
            </a:r>
            <a:r>
              <a:rPr lang="en-US" sz="1600" dirty="0">
                <a:solidFill>
                  <a:srgbClr val="2E445A"/>
                </a:solidFill>
              </a:rPr>
              <a:t>, choose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classic</a:t>
            </a:r>
            <a:r>
              <a:rPr lang="en-US" sz="1600" dirty="0">
                <a:solidFill>
                  <a:srgbClr val="2E445A"/>
                </a:solidFill>
              </a:rPr>
              <a:t> style, choose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use formula to determine which cells to format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445A"/>
                </a:solidFill>
              </a:rPr>
              <a:t>Enter formula </a:t>
            </a:r>
            <a:r>
              <a:rPr lang="en-US" sz="1600" dirty="0">
                <a:solidFill>
                  <a:srgbClr val="FEBA1D"/>
                </a:solidFill>
              </a:rPr>
              <a:t>= AND($N2 &gt; AVERAGE($N:$N),$Z2 &gt; AVERAGE($Z:$Z)) </a:t>
            </a:r>
            <a:br>
              <a:rPr lang="en-US" sz="1600" dirty="0">
                <a:solidFill>
                  <a:srgbClr val="FEBA1D"/>
                </a:solidFill>
              </a:rPr>
            </a:b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(Monthly income - column N and Job satisfaction - column Z)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FEBA1D"/>
                </a:solidFill>
                <a:effectLst/>
                <a:latin typeface="Söhne"/>
              </a:rPr>
              <a:t>955 employees </a:t>
            </a:r>
            <a:r>
              <a:rPr lang="en-IN" sz="1600" b="0" i="0" dirty="0">
                <a:solidFill>
                  <a:srgbClr val="2E445A"/>
                </a:solidFill>
                <a:effectLst/>
                <a:latin typeface="Söhne"/>
              </a:rPr>
              <a:t>are found to have both monthly income and job satisfaction greater than the averages.</a:t>
            </a:r>
            <a:endParaRPr lang="en-US" sz="1600" dirty="0">
              <a:solidFill>
                <a:srgbClr val="2E445A"/>
              </a:solidFill>
            </a:endParaRPr>
          </a:p>
        </p:txBody>
      </p:sp>
      <p:pic>
        <p:nvPicPr>
          <p:cNvPr id="9" name="Picture 8" descr="A table of information with text&#10;&#10;Description automatically generated with medium confidence">
            <a:extLst>
              <a:ext uri="{FF2B5EF4-FFF2-40B4-BE49-F238E27FC236}">
                <a16:creationId xmlns:a16="http://schemas.microsoft.com/office/drawing/2014/main" id="{88390826-099B-5C21-ECE7-EB7D9CAA6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394" y="2725344"/>
            <a:ext cx="5202798" cy="3591050"/>
          </a:xfrm>
          <a:prstGeom prst="roundRect">
            <a:avLst>
              <a:gd name="adj" fmla="val 3740"/>
            </a:avLst>
          </a:prstGeom>
        </p:spPr>
      </p:pic>
    </p:spTree>
    <p:extLst>
      <p:ext uri="{BB962C8B-B14F-4D97-AF65-F5344CB8AC3E}">
        <p14:creationId xmlns:p14="http://schemas.microsoft.com/office/powerpoint/2010/main" val="3829887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970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2E445A"/>
                </a:solidFill>
                <a:latin typeface="Candara" panose="020E0502030303020204" pitchFamily="34" charset="0"/>
              </a:rPr>
              <a:t>10. </a:t>
            </a:r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In Power BI, create a line chart that visualizes the trend of Employee Attrition over the years at company. </a:t>
            </a:r>
            <a:endParaRPr lang="en-IN" sz="1600" b="1" dirty="0">
              <a:solidFill>
                <a:srgbClr val="2E445A"/>
              </a:solidFill>
            </a:endParaRPr>
          </a:p>
        </p:txBody>
      </p:sp>
      <p:pic>
        <p:nvPicPr>
          <p:cNvPr id="7" name="Picture 6" descr="A graph showing an employee attrition&#10;&#10;Description automatically generated">
            <a:extLst>
              <a:ext uri="{FF2B5EF4-FFF2-40B4-BE49-F238E27FC236}">
                <a16:creationId xmlns:a16="http://schemas.microsoft.com/office/drawing/2014/main" id="{02EA7D2F-EE0D-55D4-5D5B-C6BD39476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05" y="2417568"/>
            <a:ext cx="7772400" cy="2514196"/>
          </a:xfrm>
          <a:prstGeom prst="roundRect">
            <a:avLst>
              <a:gd name="adj" fmla="val 12666"/>
            </a:avLst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95ED22-401F-0050-B432-5D8676B945C0}"/>
              </a:ext>
            </a:extLst>
          </p:cNvPr>
          <p:cNvSpPr txBox="1"/>
          <p:nvPr/>
        </p:nvSpPr>
        <p:spPr>
          <a:xfrm>
            <a:off x="2397363" y="5126637"/>
            <a:ext cx="712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Longer the employee stay in company lesser they leave and vice versa. </a:t>
            </a:r>
          </a:p>
        </p:txBody>
      </p:sp>
    </p:spTree>
    <p:extLst>
      <p:ext uri="{BB962C8B-B14F-4D97-AF65-F5344CB8AC3E}">
        <p14:creationId xmlns:p14="http://schemas.microsoft.com/office/powerpoint/2010/main" val="2699022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970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2E445A"/>
                </a:solidFill>
                <a:latin typeface="Candara" panose="020E0502030303020204" pitchFamily="34" charset="0"/>
              </a:rPr>
              <a:t>11.</a:t>
            </a:r>
            <a:r>
              <a:rPr lang="en-IN" sz="18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 Describe how you would create a star schema for this dataset, explaining the benefits of doing so. </a:t>
            </a:r>
            <a:endParaRPr lang="en-IN" b="1" dirty="0">
              <a:solidFill>
                <a:srgbClr val="2E445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F077A-EBAD-3962-E225-1A73AE7DFD12}"/>
              </a:ext>
            </a:extLst>
          </p:cNvPr>
          <p:cNvSpPr txBox="1"/>
          <p:nvPr/>
        </p:nvSpPr>
        <p:spPr>
          <a:xfrm>
            <a:off x="1345557" y="2556301"/>
            <a:ext cx="9861740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E445A"/>
                </a:solidFill>
                <a:effectLst/>
                <a:latin typeface="Söhne"/>
              </a:rPr>
              <a:t>A star schema design where a central fact table (</a:t>
            </a:r>
            <a:r>
              <a:rPr lang="en-IN" b="0" i="0" dirty="0" err="1">
                <a:solidFill>
                  <a:srgbClr val="7030A0"/>
                </a:solidFill>
                <a:effectLst/>
                <a:latin typeface="Söhne"/>
              </a:rPr>
              <a:t>General_data</a:t>
            </a:r>
            <a:r>
              <a:rPr lang="en-IN" b="0" i="0" dirty="0">
                <a:solidFill>
                  <a:srgbClr val="2E445A"/>
                </a:solidFill>
                <a:effectLst/>
                <a:latin typeface="Söhne"/>
              </a:rPr>
              <a:t>) with required quantitative measures is connected to multiple dimension tables (</a:t>
            </a:r>
            <a:r>
              <a:rPr lang="en-IN" b="0" i="0" dirty="0" err="1">
                <a:solidFill>
                  <a:srgbClr val="FEBA1D"/>
                </a:solidFill>
                <a:effectLst/>
                <a:latin typeface="Söhne"/>
              </a:rPr>
              <a:t>Employee_survey_data</a:t>
            </a:r>
            <a:r>
              <a:rPr lang="en-IN" b="0" i="0" dirty="0">
                <a:solidFill>
                  <a:srgbClr val="2E445A"/>
                </a:solidFill>
                <a:effectLst/>
                <a:latin typeface="Söhne"/>
              </a:rPr>
              <a:t>, </a:t>
            </a:r>
            <a:r>
              <a:rPr lang="en-IN" b="0" i="0" dirty="0" err="1">
                <a:solidFill>
                  <a:srgbClr val="FEBA1D"/>
                </a:solidFill>
                <a:effectLst/>
                <a:latin typeface="Söhne"/>
              </a:rPr>
              <a:t>manager_survey_data</a:t>
            </a:r>
            <a:r>
              <a:rPr lang="en-IN" b="0" i="0" dirty="0">
                <a:solidFill>
                  <a:srgbClr val="2E445A"/>
                </a:solidFill>
                <a:effectLst/>
                <a:latin typeface="Söhne"/>
              </a:rPr>
              <a:t>, </a:t>
            </a:r>
            <a:r>
              <a:rPr lang="en-IN" b="0" i="0" dirty="0">
                <a:solidFill>
                  <a:srgbClr val="FEBA1D"/>
                </a:solidFill>
                <a:effectLst/>
                <a:latin typeface="Söhne"/>
              </a:rPr>
              <a:t>in-time</a:t>
            </a:r>
            <a:r>
              <a:rPr lang="en-IN" b="0" i="0" dirty="0">
                <a:solidFill>
                  <a:srgbClr val="2E445A"/>
                </a:solidFill>
                <a:effectLst/>
                <a:latin typeface="Söhne"/>
              </a:rPr>
              <a:t>, and </a:t>
            </a:r>
            <a:r>
              <a:rPr lang="en-IN" b="0" i="0" dirty="0">
                <a:solidFill>
                  <a:srgbClr val="FEBA1D"/>
                </a:solidFill>
                <a:effectLst/>
                <a:latin typeface="Söhne"/>
              </a:rPr>
              <a:t>out-time</a:t>
            </a:r>
            <a:r>
              <a:rPr lang="en-IN" b="0" i="0" dirty="0">
                <a:solidFill>
                  <a:srgbClr val="2E445A"/>
                </a:solidFill>
                <a:effectLst/>
                <a:latin typeface="Söhne"/>
              </a:rPr>
              <a:t> data) through foreign key relationships. (</a:t>
            </a:r>
            <a:r>
              <a:rPr lang="en-IN" b="0" i="0" dirty="0" err="1">
                <a:solidFill>
                  <a:srgbClr val="2C4792"/>
                </a:solidFill>
                <a:effectLst/>
                <a:latin typeface="Söhne"/>
              </a:rPr>
              <a:t>EmployeeID</a:t>
            </a:r>
            <a:r>
              <a:rPr lang="en-IN" b="0" i="0" dirty="0">
                <a:solidFill>
                  <a:srgbClr val="2E445A"/>
                </a:solidFill>
                <a:effectLst/>
                <a:latin typeface="Söhne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  <a:latin typeface="Söhne"/>
              </a:rPr>
              <a:t>Benefits of star schema: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E445A"/>
                </a:solidFill>
                <a:latin typeface="Söhne"/>
              </a:rPr>
              <a:t>Simplified data structure with easy understanding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E445A"/>
                </a:solidFill>
                <a:latin typeface="Söhne"/>
              </a:rPr>
              <a:t>Faster data retrieval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E445A"/>
                </a:solidFill>
                <a:latin typeface="Söhne"/>
              </a:rPr>
              <a:t>Effective definition of KPIs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E445A"/>
                </a:solidFill>
                <a:latin typeface="Söhne"/>
              </a:rPr>
              <a:t>Data consistency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E445A"/>
                </a:solidFill>
                <a:latin typeface="Söhne"/>
              </a:rPr>
              <a:t>Easy visualization and dashboard generation.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CAC0ED8-AD57-F7A0-5837-3E556E0E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898" y="3732706"/>
            <a:ext cx="3571146" cy="2304676"/>
          </a:xfrm>
          <a:prstGeom prst="round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F42512-AE66-6453-2FA5-5E309B959862}"/>
              </a:ext>
            </a:extLst>
          </p:cNvPr>
          <p:cNvSpPr txBox="1"/>
          <p:nvPr/>
        </p:nvSpPr>
        <p:spPr>
          <a:xfrm>
            <a:off x="8533571" y="6140438"/>
            <a:ext cx="2196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Star schema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809992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97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12. Create a hierarchy in Power BI that allows users to drill down from Department to Job Role to further narrow their analysis. </a:t>
            </a:r>
            <a:endParaRPr lang="en-IN" sz="1600" b="1" dirty="0">
              <a:solidFill>
                <a:srgbClr val="2E445A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02A8F60-FD1E-1A49-9D46-29925108F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81274"/>
            <a:ext cx="2203795" cy="1838058"/>
          </a:xfrm>
          <a:prstGeom prst="roundRect">
            <a:avLst>
              <a:gd name="adj" fmla="val 7280"/>
            </a:avLst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6527202-54E6-E091-37CF-A4D2EA0D86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3" t="52665"/>
          <a:stretch/>
        </p:blipFill>
        <p:spPr>
          <a:xfrm>
            <a:off x="7378206" y="2811731"/>
            <a:ext cx="3889116" cy="1590712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4CA8F798-5B7E-3211-6694-25CAE89902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6" r="9935" b="47648"/>
          <a:stretch/>
        </p:blipFill>
        <p:spPr>
          <a:xfrm>
            <a:off x="4044801" y="2776147"/>
            <a:ext cx="2787800" cy="15907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B90B85-D424-FCD5-6B5E-62EDC16DEA27}"/>
              </a:ext>
            </a:extLst>
          </p:cNvPr>
          <p:cNvSpPr txBox="1"/>
          <p:nvPr/>
        </p:nvSpPr>
        <p:spPr>
          <a:xfrm>
            <a:off x="873654" y="5080000"/>
            <a:ext cx="10556346" cy="8803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hierarchies enhances the user experience in Power BI by providing a more natural way to navigate through data and gain insights at different levels of detail.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87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97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13. How can you set up parameterized queries in Power BI to allow users to filter data based on the Distance from Home column? </a:t>
            </a:r>
            <a:endParaRPr lang="en-IN" sz="1600" b="1" dirty="0">
              <a:solidFill>
                <a:srgbClr val="2E445A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404716-DA95-5FD5-0B54-40783C6C22CA}"/>
              </a:ext>
            </a:extLst>
          </p:cNvPr>
          <p:cNvGrpSpPr/>
          <p:nvPr/>
        </p:nvGrpSpPr>
        <p:grpSpPr>
          <a:xfrm>
            <a:off x="2605090" y="2438668"/>
            <a:ext cx="7553324" cy="3225145"/>
            <a:chOff x="824280" y="2816328"/>
            <a:chExt cx="7360552" cy="3973407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0309053-6D9C-F075-4BF1-B70FB62EA4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96" t="4339" r="3769" b="10733"/>
            <a:stretch/>
          </p:blipFill>
          <p:spPr>
            <a:xfrm>
              <a:off x="824280" y="2816328"/>
              <a:ext cx="7238879" cy="3973407"/>
            </a:xfrm>
            <a:prstGeom prst="roundRect">
              <a:avLst>
                <a:gd name="adj" fmla="val 17489"/>
              </a:avLst>
            </a:prstGeom>
            <a:ln>
              <a:solidFill>
                <a:schemeClr val="bg2">
                  <a:lumMod val="50000"/>
                  <a:alpha val="51000"/>
                </a:schemeClr>
              </a:solidFill>
            </a:ln>
          </p:spPr>
        </p:pic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24FD636-687A-7DE1-5DA1-9CBF27AFB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4920" y="4952588"/>
              <a:ext cx="1699912" cy="1627085"/>
            </a:xfrm>
            <a:prstGeom prst="rect">
              <a:avLst/>
            </a:prstGeom>
            <a:ln>
              <a:solidFill>
                <a:schemeClr val="bg2">
                  <a:lumMod val="50000"/>
                  <a:alpha val="21000"/>
                </a:schemeClr>
              </a:solidFill>
            </a:ln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29956D8-C18E-5BC3-9066-80CA00D75DC3}"/>
              </a:ext>
            </a:extLst>
          </p:cNvPr>
          <p:cNvSpPr txBox="1"/>
          <p:nvPr/>
        </p:nvSpPr>
        <p:spPr>
          <a:xfrm>
            <a:off x="2419229" y="5663814"/>
            <a:ext cx="800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Open power query -&gt; Manage Parameter -&gt; New parameter -&gt; create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Open advance editor -&gt; add formula to filter data based on parameter created.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94937F-16A1-70AD-17E4-E492E72D910E}"/>
              </a:ext>
            </a:extLst>
          </p:cNvPr>
          <p:cNvSpPr/>
          <p:nvPr/>
        </p:nvSpPr>
        <p:spPr>
          <a:xfrm>
            <a:off x="4558778" y="3370410"/>
            <a:ext cx="3750365" cy="427383"/>
          </a:xfrm>
          <a:prstGeom prst="rect">
            <a:avLst/>
          </a:prstGeom>
          <a:solidFill>
            <a:srgbClr val="FEBA1D">
              <a:alpha val="11067"/>
            </a:srgbClr>
          </a:solidFill>
          <a:ln w="3175">
            <a:solidFill>
              <a:srgbClr val="FEBA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22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1031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14. In Excel, calculate the total Monthly Income for each Department, considering only the employees with a Job Level greater than or equal to 3. </a:t>
            </a:r>
            <a:endParaRPr lang="en-IN" b="1" dirty="0">
              <a:solidFill>
                <a:srgbClr val="2E445A"/>
              </a:solidFill>
            </a:endParaRPr>
          </a:p>
        </p:txBody>
      </p:sp>
      <p:pic>
        <p:nvPicPr>
          <p:cNvPr id="4" name="Picture 3" descr="A screenshot of a spreadsheet&#10;&#10;Description automatically generated">
            <a:extLst>
              <a:ext uri="{FF2B5EF4-FFF2-40B4-BE49-F238E27FC236}">
                <a16:creationId xmlns:a16="http://schemas.microsoft.com/office/drawing/2014/main" id="{4BA5B982-76A8-D634-CCFA-699FBF015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120" y="2717199"/>
            <a:ext cx="5229005" cy="3731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980A28-BFDC-79C3-11DC-15262AD56820}"/>
              </a:ext>
            </a:extLst>
          </p:cNvPr>
          <p:cNvSpPr txBox="1"/>
          <p:nvPr/>
        </p:nvSpPr>
        <p:spPr>
          <a:xfrm>
            <a:off x="986196" y="2781616"/>
            <a:ext cx="5229005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Research &amp; development</a:t>
            </a:r>
            <a:r>
              <a:rPr lang="en-US" dirty="0">
                <a:solidFill>
                  <a:srgbClr val="2E445A"/>
                </a:solidFill>
              </a:rPr>
              <a:t> department has the </a:t>
            </a:r>
            <a:r>
              <a:rPr lang="en-US" dirty="0">
                <a:solidFill>
                  <a:srgbClr val="92D050"/>
                </a:solidFill>
              </a:rPr>
              <a:t>highest</a:t>
            </a:r>
            <a:r>
              <a:rPr lang="en-US" dirty="0">
                <a:solidFill>
                  <a:srgbClr val="2E445A"/>
                </a:solidFill>
              </a:rPr>
              <a:t> sum of monthly income about </a:t>
            </a:r>
            <a:r>
              <a:rPr lang="en-US" dirty="0">
                <a:solidFill>
                  <a:srgbClr val="92D050"/>
                </a:solidFill>
              </a:rPr>
              <a:t>$2,81,17,740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7625B"/>
                </a:solidFill>
              </a:rPr>
              <a:t>Human Resources</a:t>
            </a:r>
            <a:r>
              <a:rPr lang="en-US" dirty="0">
                <a:solidFill>
                  <a:srgbClr val="2E445A"/>
                </a:solidFill>
              </a:rPr>
              <a:t> department has the </a:t>
            </a:r>
            <a:r>
              <a:rPr lang="en-US" dirty="0">
                <a:solidFill>
                  <a:srgbClr val="F7625B"/>
                </a:solidFill>
              </a:rPr>
              <a:t>lowest</a:t>
            </a:r>
            <a:r>
              <a:rPr lang="en-US" dirty="0">
                <a:solidFill>
                  <a:srgbClr val="2E445A"/>
                </a:solidFill>
              </a:rPr>
              <a:t> sum of monthly income about </a:t>
            </a:r>
            <a:r>
              <a:rPr lang="en-US" dirty="0">
                <a:solidFill>
                  <a:srgbClr val="F7625B"/>
                </a:solidFill>
              </a:rPr>
              <a:t>$ 16,48,500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E445A"/>
                </a:solidFill>
              </a:rPr>
              <a:t>The summary</a:t>
            </a:r>
            <a:r>
              <a:rPr lang="en-IN" b="0" i="0" dirty="0">
                <a:solidFill>
                  <a:srgbClr val="2E445A"/>
                </a:solidFill>
                <a:effectLst/>
              </a:rPr>
              <a:t> highlight the varying contributions of different departments to the overall Monthly Income.</a:t>
            </a:r>
            <a:endParaRPr lang="en-US" dirty="0">
              <a:solidFill>
                <a:srgbClr val="2E44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99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970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15. Explain how to perform a What-If analysis in Excel to understand the impact of a 10% increase in Percent Salary Hike on Monthly Income. </a:t>
            </a:r>
            <a:endParaRPr lang="en-IN" b="1" dirty="0">
              <a:solidFill>
                <a:srgbClr val="2E445A"/>
              </a:solidFill>
            </a:endParaRPr>
          </a:p>
        </p:txBody>
      </p:sp>
      <p:pic>
        <p:nvPicPr>
          <p:cNvPr id="12" name="Picture 11" descr="A screenshot of a table&#10;&#10;Description automatically generated">
            <a:extLst>
              <a:ext uri="{FF2B5EF4-FFF2-40B4-BE49-F238E27FC236}">
                <a16:creationId xmlns:a16="http://schemas.microsoft.com/office/drawing/2014/main" id="{660CA2A7-83A0-0941-06E1-81BF5A32D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913" y="2625342"/>
            <a:ext cx="4606886" cy="2057400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23F8B917-ACB8-C03E-FBF7-84BF6FA44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912" y="4904189"/>
            <a:ext cx="4606886" cy="132668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EE05D89-83C8-58BD-6837-64591A60C95A}"/>
              </a:ext>
            </a:extLst>
          </p:cNvPr>
          <p:cNvSpPr txBox="1"/>
          <p:nvPr/>
        </p:nvSpPr>
        <p:spPr>
          <a:xfrm>
            <a:off x="804231" y="2809301"/>
            <a:ext cx="6026227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E445A"/>
                </a:solidFill>
                <a:effectLst/>
                <a:latin typeface="Söhne"/>
              </a:rPr>
              <a:t>Calculate averages of </a:t>
            </a:r>
            <a:r>
              <a:rPr lang="en-IN" sz="1600" b="0" i="0" dirty="0">
                <a:solidFill>
                  <a:srgbClr val="FEBA1D"/>
                </a:solidFill>
                <a:effectLst/>
                <a:latin typeface="Söhne"/>
              </a:rPr>
              <a:t>Monthly Income</a:t>
            </a:r>
            <a:r>
              <a:rPr lang="en-IN" sz="1600" b="0" i="0" dirty="0">
                <a:solidFill>
                  <a:srgbClr val="2E445A"/>
                </a:solidFill>
                <a:effectLst/>
                <a:latin typeface="Söhne"/>
              </a:rPr>
              <a:t>, </a:t>
            </a:r>
            <a:r>
              <a:rPr lang="en-IN" sz="1600" b="0" i="0" dirty="0">
                <a:solidFill>
                  <a:srgbClr val="FEBA1D"/>
                </a:solidFill>
                <a:effectLst/>
                <a:latin typeface="Söhne"/>
              </a:rPr>
              <a:t>Percent Salary Hike</a:t>
            </a:r>
            <a:r>
              <a:rPr lang="en-IN" sz="1600" b="0" i="0" dirty="0">
                <a:solidFill>
                  <a:srgbClr val="2E445A"/>
                </a:solidFill>
                <a:effectLst/>
                <a:latin typeface="Söhne"/>
              </a:rPr>
              <a:t>, and </a:t>
            </a:r>
            <a:r>
              <a:rPr lang="en-IN" sz="1600" b="0" i="0" dirty="0">
                <a:solidFill>
                  <a:srgbClr val="FEBA1D"/>
                </a:solidFill>
                <a:effectLst/>
                <a:latin typeface="Söhne"/>
              </a:rPr>
              <a:t>Salary with Hike</a:t>
            </a:r>
            <a:r>
              <a:rPr lang="en-IN" sz="1600" b="0" i="0" dirty="0">
                <a:solidFill>
                  <a:srgbClr val="2E445A"/>
                </a:solidFill>
                <a:effectLst/>
                <a:latin typeface="Söhne"/>
              </a:rPr>
              <a:t>.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(=D2 * (1 + (D3)*0.01))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Use the Scenario Manager in What-If Analysis from the Data tab.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EBA1D"/>
                </a:solidFill>
              </a:rPr>
              <a:t>Add scenario </a:t>
            </a:r>
            <a:r>
              <a:rPr lang="en-US" sz="1600" dirty="0">
                <a:solidFill>
                  <a:srgbClr val="2E445A"/>
                </a:solidFill>
              </a:rPr>
              <a:t>for 10% increase, </a:t>
            </a:r>
            <a:r>
              <a:rPr lang="en-US" sz="1600" dirty="0">
                <a:solidFill>
                  <a:srgbClr val="FEBA1D"/>
                </a:solidFill>
              </a:rPr>
              <a:t>select changing cells </a:t>
            </a:r>
            <a:r>
              <a:rPr lang="en-US" sz="1600" dirty="0">
                <a:solidFill>
                  <a:srgbClr val="2E445A"/>
                </a:solidFill>
              </a:rPr>
              <a:t>to average percent salary hike.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EBA1D"/>
                </a:solidFill>
              </a:rPr>
              <a:t>Enter scenario values </a:t>
            </a:r>
            <a:r>
              <a:rPr lang="en-US" sz="1600" dirty="0">
                <a:solidFill>
                  <a:srgbClr val="2E445A"/>
                </a:solidFill>
              </a:rPr>
              <a:t>as 25.21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(15.21 + 10) </a:t>
            </a:r>
            <a:r>
              <a:rPr lang="en-US" sz="1600" dirty="0">
                <a:solidFill>
                  <a:srgbClr val="2E445A"/>
                </a:solidFill>
              </a:rPr>
              <a:t>and click Ok.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445A"/>
                </a:solidFill>
              </a:rPr>
              <a:t>Create other scenarios if needed.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445A"/>
                </a:solidFill>
              </a:rPr>
              <a:t>Click </a:t>
            </a:r>
            <a:r>
              <a:rPr lang="en-US" sz="1600" dirty="0">
                <a:solidFill>
                  <a:srgbClr val="FEBA1D"/>
                </a:solidFill>
              </a:rPr>
              <a:t>summary</a:t>
            </a:r>
            <a:r>
              <a:rPr lang="en-US" sz="1600" dirty="0">
                <a:solidFill>
                  <a:srgbClr val="2E445A"/>
                </a:solidFill>
              </a:rPr>
              <a:t> </a:t>
            </a:r>
            <a:r>
              <a:rPr lang="en-US" sz="1600" dirty="0">
                <a:solidFill>
                  <a:srgbClr val="2E445A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rgbClr val="FEBA1D"/>
                </a:solidFill>
                <a:sym typeface="Wingdings" pitchFamily="2" charset="2"/>
              </a:rPr>
              <a:t>Scenario summary </a:t>
            </a:r>
            <a:r>
              <a:rPr lang="en-US" sz="1600" dirty="0">
                <a:solidFill>
                  <a:srgbClr val="2E445A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rgbClr val="FEBA1D"/>
                </a:solidFill>
                <a:sym typeface="Wingdings" pitchFamily="2" charset="2"/>
              </a:rPr>
              <a:t>set result cells </a:t>
            </a:r>
            <a:r>
              <a:rPr lang="en-US" sz="1600" dirty="0">
                <a:solidFill>
                  <a:srgbClr val="2E445A"/>
                </a:solidFill>
                <a:sym typeface="Wingdings" pitchFamily="2" charset="2"/>
              </a:rPr>
              <a:t>to cell containing the formula.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(D4)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sz="1600" dirty="0">
              <a:solidFill>
                <a:srgbClr val="2E44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29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813122" y="419205"/>
            <a:ext cx="4833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61B454-289F-EDB1-BBD9-B1CD8DBF6D94}"/>
              </a:ext>
            </a:extLst>
          </p:cNvPr>
          <p:cNvSpPr txBox="1"/>
          <p:nvPr/>
        </p:nvSpPr>
        <p:spPr>
          <a:xfrm>
            <a:off x="1295401" y="2329238"/>
            <a:ext cx="9250009" cy="389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E445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 Data Analysis is the First task provided by PSYLIQ during my internship.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E445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project aims in demonstrating intern’s skills in using EXCEL and Visualization.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E445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 objective in this project is to analyze the given HR dataset 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E445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Entire project is performed in MS-Excel and Tableau.</a:t>
            </a:r>
          </a:p>
        </p:txBody>
      </p:sp>
    </p:spTree>
    <p:extLst>
      <p:ext uri="{BB962C8B-B14F-4D97-AF65-F5344CB8AC3E}">
        <p14:creationId xmlns:p14="http://schemas.microsoft.com/office/powerpoint/2010/main" val="655849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134937-F14A-3331-D994-0CAB5B792EE7}"/>
              </a:ext>
            </a:extLst>
          </p:cNvPr>
          <p:cNvSpPr/>
          <p:nvPr/>
        </p:nvSpPr>
        <p:spPr>
          <a:xfrm>
            <a:off x="576226" y="2613296"/>
            <a:ext cx="6645349" cy="3685904"/>
          </a:xfrm>
          <a:prstGeom prst="roundRect">
            <a:avLst/>
          </a:prstGeom>
          <a:solidFill>
            <a:srgbClr val="FEBA1D">
              <a:alpha val="19280"/>
            </a:srgbClr>
          </a:solidFill>
          <a:ln>
            <a:solidFill>
              <a:schemeClr val="bg2">
                <a:lumMod val="75000"/>
                <a:alpha val="3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295401" y="1921974"/>
            <a:ext cx="97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16. Verify if the data adheres to a predefined schema. What actions would you take if you find inconsistencies? </a:t>
            </a:r>
            <a:endParaRPr lang="en-IN" sz="1600" b="1" dirty="0">
              <a:solidFill>
                <a:srgbClr val="2E445A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E05D89-83C8-58BD-6837-64591A60C95A}"/>
              </a:ext>
            </a:extLst>
          </p:cNvPr>
          <p:cNvSpPr txBox="1"/>
          <p:nvPr/>
        </p:nvSpPr>
        <p:spPr>
          <a:xfrm>
            <a:off x="776167" y="3160606"/>
            <a:ext cx="6445408" cy="2978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E44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column headers matches the expected names in Schema.</a:t>
            </a:r>
          </a:p>
          <a:p>
            <a:pPr marL="285750" indent="-285750" algn="just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E44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types in each column aligns with expected data types.</a:t>
            </a:r>
          </a:p>
          <a:p>
            <a:pPr marL="285750" indent="-285750" algn="just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E44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the expected columns are present in the data.</a:t>
            </a:r>
          </a:p>
          <a:p>
            <a:pPr marL="285750" indent="-285750" algn="just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E44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extra columns that are not part of predefined Schema are found</a:t>
            </a:r>
          </a:p>
          <a:p>
            <a:pPr marL="285750" indent="-285750" algn="just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E44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duplicates are found in column expected to be unique (</a:t>
            </a:r>
            <a:r>
              <a:rPr lang="en-IN" sz="1600" dirty="0" err="1">
                <a:solidFill>
                  <a:srgbClr val="2E44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employeeID</a:t>
            </a:r>
            <a:r>
              <a:rPr lang="en-IN" sz="1600" dirty="0">
                <a:solidFill>
                  <a:srgbClr val="2E44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 algn="just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44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Verified every values in each column are valid.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B9AFCB-D5CC-DF73-4CB3-36E0D209A565}"/>
              </a:ext>
            </a:extLst>
          </p:cNvPr>
          <p:cNvSpPr/>
          <p:nvPr/>
        </p:nvSpPr>
        <p:spPr>
          <a:xfrm>
            <a:off x="7772399" y="2613296"/>
            <a:ext cx="3843375" cy="3685904"/>
          </a:xfrm>
          <a:prstGeom prst="roundRect">
            <a:avLst/>
          </a:prstGeom>
          <a:solidFill>
            <a:srgbClr val="FEBA1D">
              <a:alpha val="19280"/>
            </a:srgbClr>
          </a:solidFill>
          <a:ln>
            <a:solidFill>
              <a:schemeClr val="bg2">
                <a:lumMod val="75000"/>
                <a:alpha val="3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D200B-D490-DB2D-9DCC-C42FA57E8169}"/>
              </a:ext>
            </a:extLst>
          </p:cNvPr>
          <p:cNvSpPr txBox="1"/>
          <p:nvPr/>
        </p:nvSpPr>
        <p:spPr>
          <a:xfrm>
            <a:off x="7861300" y="3160606"/>
            <a:ext cx="3554531" cy="300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44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would implement data validation rules to improve data integrity.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44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or update the incorrect values which are necessary for analysis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44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Would delete irrelevant data from dataset and update datatype when needed.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E4AFC2-B893-DD61-2796-C483A893C157}"/>
              </a:ext>
            </a:extLst>
          </p:cNvPr>
          <p:cNvSpPr txBox="1"/>
          <p:nvPr/>
        </p:nvSpPr>
        <p:spPr>
          <a:xfrm>
            <a:off x="7984593" y="2737092"/>
            <a:ext cx="3222704" cy="423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INCONSISTENCIES PREVAILS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54A80-8012-A497-19F0-DF40B2B72DBA}"/>
              </a:ext>
            </a:extLst>
          </p:cNvPr>
          <p:cNvSpPr txBox="1"/>
          <p:nvPr/>
        </p:nvSpPr>
        <p:spPr>
          <a:xfrm>
            <a:off x="1023104" y="2602579"/>
            <a:ext cx="5751592" cy="5157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200000"/>
              </a:lnSpc>
              <a:buClr>
                <a:schemeClr val="tx1"/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PROVIDED DATA ADHERES TO PREDEFINED SCHEMA</a:t>
            </a:r>
          </a:p>
        </p:txBody>
      </p:sp>
    </p:spTree>
    <p:extLst>
      <p:ext uri="{BB962C8B-B14F-4D97-AF65-F5344CB8AC3E}">
        <p14:creationId xmlns:p14="http://schemas.microsoft.com/office/powerpoint/2010/main" val="2678174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1644CFA-423A-C9D5-0A59-18C19304BBC3}"/>
              </a:ext>
            </a:extLst>
          </p:cNvPr>
          <p:cNvSpPr/>
          <p:nvPr/>
        </p:nvSpPr>
        <p:spPr>
          <a:xfrm>
            <a:off x="1742055" y="1917353"/>
            <a:ext cx="8862445" cy="4191694"/>
          </a:xfrm>
          <a:prstGeom prst="roundRect">
            <a:avLst/>
          </a:prstGeom>
          <a:solidFill>
            <a:srgbClr val="FEBA1D">
              <a:alpha val="19280"/>
            </a:srgbClr>
          </a:solidFill>
          <a:ln>
            <a:solidFill>
              <a:schemeClr val="bg2">
                <a:lumMod val="75000"/>
                <a:alpha val="3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593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DASHBOARD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E47CA-1EA1-6C60-1325-97AD8982735C}"/>
              </a:ext>
            </a:extLst>
          </p:cNvPr>
          <p:cNvSpPr txBox="1"/>
          <p:nvPr/>
        </p:nvSpPr>
        <p:spPr>
          <a:xfrm>
            <a:off x="2697899" y="2085979"/>
            <a:ext cx="6950755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2E445A"/>
                </a:solidFill>
              </a:rPr>
              <a:t>The following slide provides a glimpse of my dashboard.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E445A"/>
                </a:solidFill>
              </a:rPr>
              <a:t> The methods employed include the use of: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rgbClr val="2E445A"/>
                </a:solidFill>
              </a:rPr>
              <a:t>slicers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rgbClr val="2E445A"/>
                </a:solidFill>
              </a:rPr>
              <a:t>leveraging Power Query for customized results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rgbClr val="2E445A"/>
                </a:solidFill>
              </a:rPr>
              <a:t>establishing a new parameter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rgbClr val="2E445A"/>
                </a:solidFill>
              </a:rPr>
              <a:t>creating a new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rgbClr val="2E445A"/>
                </a:solidFill>
              </a:rPr>
              <a:t>implementing custom formatting for visualizations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rgbClr val="2E445A"/>
                </a:solidFill>
              </a:rPr>
              <a:t>incorporating basic DAX queries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6857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data analysis dashboard&#10;&#10;Description automatically generated">
            <a:extLst>
              <a:ext uri="{FF2B5EF4-FFF2-40B4-BE49-F238E27FC236}">
                <a16:creationId xmlns:a16="http://schemas.microsoft.com/office/drawing/2014/main" id="{96156631-118C-D31F-D9DE-198AD698A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9" b="803"/>
          <a:stretch/>
        </p:blipFill>
        <p:spPr>
          <a:xfrm>
            <a:off x="596463" y="551959"/>
            <a:ext cx="10999072" cy="539992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84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1" name="Picture 20" descr="A blue and yellow text on a black background&#10;&#10;Description automatically generated">
            <a:extLst>
              <a:ext uri="{FF2B5EF4-FFF2-40B4-BE49-F238E27FC236}">
                <a16:creationId xmlns:a16="http://schemas.microsoft.com/office/drawing/2014/main" id="{3B059F1F-C99E-0029-9C0A-714FA9FD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173" y="350912"/>
            <a:ext cx="1326249" cy="4128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4290858" y="409785"/>
            <a:ext cx="3610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00CD8CD-E54D-3279-9393-7131099105C3}"/>
              </a:ext>
            </a:extLst>
          </p:cNvPr>
          <p:cNvSpPr/>
          <p:nvPr/>
        </p:nvSpPr>
        <p:spPr>
          <a:xfrm>
            <a:off x="1383445" y="2416465"/>
            <a:ext cx="9753600" cy="3720523"/>
          </a:xfrm>
          <a:prstGeom prst="roundRect">
            <a:avLst/>
          </a:prstGeom>
          <a:solidFill>
            <a:srgbClr val="FEBA1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C4102-1F3A-331D-51D1-0572BB3F01EF}"/>
              </a:ext>
            </a:extLst>
          </p:cNvPr>
          <p:cNvSpPr txBox="1"/>
          <p:nvPr/>
        </p:nvSpPr>
        <p:spPr>
          <a:xfrm>
            <a:off x="1894859" y="2867893"/>
            <a:ext cx="9122371" cy="282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eza Pro" panose="02000400000000000000" pitchFamily="2" charset="-78"/>
                <a:cs typeface="Geeza Pro" panose="02000400000000000000" pitchFamily="2" charset="-78"/>
              </a:rPr>
              <a:t>Thank you, </a:t>
            </a:r>
            <a:r>
              <a:rPr lang="en-IN" sz="2000" b="0" i="0" dirty="0">
                <a:solidFill>
                  <a:srgbClr val="2F435A"/>
                </a:solidFill>
                <a:effectLst/>
                <a:latin typeface="Geeza Pro" panose="02000400000000000000" pitchFamily="2" charset="-78"/>
                <a:cs typeface="Geeza Pro" panose="02000400000000000000" pitchFamily="2" charset="-78"/>
              </a:rPr>
              <a:t>PSY</a:t>
            </a:r>
            <a:r>
              <a:rPr lang="en-IN" sz="2000" b="0" i="0" dirty="0">
                <a:solidFill>
                  <a:srgbClr val="FEBA1E"/>
                </a:solidFill>
                <a:effectLst/>
                <a:latin typeface="Geeza Pro" panose="02000400000000000000" pitchFamily="2" charset="-78"/>
                <a:cs typeface="Geeza Pro" panose="02000400000000000000" pitchFamily="2" charset="-78"/>
              </a:rPr>
              <a:t>LIQ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eza Pro" panose="02000400000000000000" pitchFamily="2" charset="-78"/>
                <a:cs typeface="Geeza Pro" panose="02000400000000000000" pitchFamily="2" charset="-78"/>
              </a:rPr>
              <a:t>, for the invaluable opportunity </a:t>
            </a:r>
            <a:r>
              <a:rPr lang="en-IN" sz="2000" dirty="0">
                <a:latin typeface="Geeza Pro" panose="02000400000000000000" pitchFamily="2" charset="-78"/>
                <a:cs typeface="Geeza Pro" panose="02000400000000000000" pitchFamily="2" charset="-78"/>
              </a:rPr>
              <a:t>for providing me with the enriching opportunity to undertake an internship focused on HR data analysis. Throughout this experience, I have had the privilege of working with essential tools such as MS-Excel and Power BI. What sets this internship apart is the acquisition of new skills, particularly in What-If Analysis, Power Query, and Power BI.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Geeza Pro" panose="02000400000000000000" pitchFamily="2" charset="-78"/>
              <a:cs typeface="Geeza Pro" panose="02000400000000000000" pitchFamily="2" charset="-78"/>
            </a:endParaRPr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294E49A5-9074-B764-CDE0-DC685D577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745" y="1480538"/>
            <a:ext cx="2032000" cy="2214295"/>
          </a:xfrm>
          <a:prstGeom prst="rect">
            <a:avLst/>
          </a:prstGeom>
        </p:spPr>
      </p:pic>
      <p:pic>
        <p:nvPicPr>
          <p:cNvPr id="6" name="Graphic 5" descr="Open quotation mark with solid fill">
            <a:extLst>
              <a:ext uri="{FF2B5EF4-FFF2-40B4-BE49-F238E27FC236}">
                <a16:creationId xmlns:a16="http://schemas.microsoft.com/office/drawing/2014/main" id="{BFF03C11-C860-15B9-0DF8-88963B8A5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9853986" y="5056479"/>
            <a:ext cx="2016436" cy="201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4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4796606" y="350912"/>
            <a:ext cx="2598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DA037-C95F-CDCD-E2B9-CFE5977D2244}"/>
              </a:ext>
            </a:extLst>
          </p:cNvPr>
          <p:cNvSpPr txBox="1"/>
          <p:nvPr/>
        </p:nvSpPr>
        <p:spPr>
          <a:xfrm>
            <a:off x="4944096" y="2108616"/>
            <a:ext cx="2875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Britannic Bold" panose="020B0903060703020204" pitchFamily="34" charset="77"/>
                <a:ea typeface="Tahoma" panose="020B0604030504040204" pitchFamily="34" charset="0"/>
                <a:cs typeface="Tahoma" panose="020B0604030504040204" pitchFamily="34" charset="0"/>
              </a:rPr>
              <a:t>DATA 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35960-5A3B-C78E-50D7-4DDF30E866E5}"/>
              </a:ext>
            </a:extLst>
          </p:cNvPr>
          <p:cNvSpPr txBox="1"/>
          <p:nvPr/>
        </p:nvSpPr>
        <p:spPr>
          <a:xfrm>
            <a:off x="4944096" y="3367945"/>
            <a:ext cx="3089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Britannic Bold" panose="020B0903060703020204" pitchFamily="34" charset="77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D07C7F-DFA6-1E31-B9FD-73CF1115589D}"/>
              </a:ext>
            </a:extLst>
          </p:cNvPr>
          <p:cNvSpPr txBox="1"/>
          <p:nvPr/>
        </p:nvSpPr>
        <p:spPr>
          <a:xfrm>
            <a:off x="4944096" y="5856582"/>
            <a:ext cx="235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Britannic Bold" panose="020B0903060703020204" pitchFamily="34" charset="77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B561B-95E6-7551-6EA5-1A3E42A0C82D}"/>
              </a:ext>
            </a:extLst>
          </p:cNvPr>
          <p:cNvSpPr txBox="1"/>
          <p:nvPr/>
        </p:nvSpPr>
        <p:spPr>
          <a:xfrm>
            <a:off x="4915884" y="4599002"/>
            <a:ext cx="314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Britannic Bold" panose="020B0903060703020204" pitchFamily="34" charset="77"/>
                <a:ea typeface="Tahoma" panose="020B0604030504040204" pitchFamily="34" charset="0"/>
                <a:cs typeface="Tahoma" panose="020B0604030504040204" pitchFamily="34" charset="0"/>
              </a:rPr>
              <a:t>DATA DASHBOARD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D11878-11EA-3731-F6AC-367271A327AE}"/>
              </a:ext>
            </a:extLst>
          </p:cNvPr>
          <p:cNvGrpSpPr/>
          <p:nvPr/>
        </p:nvGrpSpPr>
        <p:grpSpPr>
          <a:xfrm>
            <a:off x="3397452" y="1824665"/>
            <a:ext cx="1154016" cy="1091122"/>
            <a:chOff x="1634597" y="2325178"/>
            <a:chExt cx="1154016" cy="1091122"/>
          </a:xfrm>
        </p:grpSpPr>
        <p:sp>
          <p:nvSpPr>
            <p:cNvPr id="11" name="Connector 10">
              <a:extLst>
                <a:ext uri="{FF2B5EF4-FFF2-40B4-BE49-F238E27FC236}">
                  <a16:creationId xmlns:a16="http://schemas.microsoft.com/office/drawing/2014/main" id="{7C7A3620-07E3-0263-52DC-7DC7E39A6639}"/>
                </a:ext>
              </a:extLst>
            </p:cNvPr>
            <p:cNvSpPr/>
            <p:nvPr/>
          </p:nvSpPr>
          <p:spPr>
            <a:xfrm>
              <a:off x="1634597" y="2325178"/>
              <a:ext cx="1154016" cy="1091122"/>
            </a:xfrm>
            <a:prstGeom prst="flowChartConnector">
              <a:avLst/>
            </a:prstGeom>
            <a:solidFill>
              <a:srgbClr val="2E445A">
                <a:alpha val="94015"/>
              </a:srgbClr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E07361-5627-D2A9-C96B-021B3B438D62}"/>
                </a:ext>
              </a:extLst>
            </p:cNvPr>
            <p:cNvSpPr txBox="1"/>
            <p:nvPr/>
          </p:nvSpPr>
          <p:spPr>
            <a:xfrm>
              <a:off x="1771420" y="2550068"/>
              <a:ext cx="926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Britannic Bold" panose="020B0903060703020204" pitchFamily="34" charset="77"/>
                </a:rPr>
                <a:t>01.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72C47F-85B9-D1C7-3F1C-991F88808AEF}"/>
              </a:ext>
            </a:extLst>
          </p:cNvPr>
          <p:cNvGrpSpPr/>
          <p:nvPr/>
        </p:nvGrpSpPr>
        <p:grpSpPr>
          <a:xfrm>
            <a:off x="3397452" y="3081043"/>
            <a:ext cx="1154016" cy="1091122"/>
            <a:chOff x="6530547" y="2311801"/>
            <a:chExt cx="1154016" cy="1091122"/>
          </a:xfrm>
        </p:grpSpPr>
        <p:sp>
          <p:nvSpPr>
            <p:cNvPr id="36" name="Connector 35">
              <a:extLst>
                <a:ext uri="{FF2B5EF4-FFF2-40B4-BE49-F238E27FC236}">
                  <a16:creationId xmlns:a16="http://schemas.microsoft.com/office/drawing/2014/main" id="{C6D60BFA-0954-65D0-A3B9-94C5FB66FE4A}"/>
                </a:ext>
              </a:extLst>
            </p:cNvPr>
            <p:cNvSpPr/>
            <p:nvPr/>
          </p:nvSpPr>
          <p:spPr>
            <a:xfrm>
              <a:off x="6530547" y="2311801"/>
              <a:ext cx="1154016" cy="1091122"/>
            </a:xfrm>
            <a:prstGeom prst="flowChartConnector">
              <a:avLst/>
            </a:prstGeom>
            <a:solidFill>
              <a:srgbClr val="2E445A">
                <a:alpha val="94015"/>
              </a:srgbClr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5FAB48-0178-6E32-1E90-960A7D2CA14D}"/>
                </a:ext>
              </a:extLst>
            </p:cNvPr>
            <p:cNvSpPr txBox="1"/>
            <p:nvPr/>
          </p:nvSpPr>
          <p:spPr>
            <a:xfrm>
              <a:off x="6667370" y="2534194"/>
              <a:ext cx="928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Britannic Bold" panose="020B0903060703020204" pitchFamily="34" charset="77"/>
                </a:rPr>
                <a:t>02.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856DC3-CFAA-1A1B-6A64-2A97ACD006B7}"/>
              </a:ext>
            </a:extLst>
          </p:cNvPr>
          <p:cNvGrpSpPr/>
          <p:nvPr/>
        </p:nvGrpSpPr>
        <p:grpSpPr>
          <a:xfrm>
            <a:off x="3397452" y="4315052"/>
            <a:ext cx="1154016" cy="1091122"/>
            <a:chOff x="1634597" y="4431400"/>
            <a:chExt cx="1154016" cy="1091122"/>
          </a:xfrm>
        </p:grpSpPr>
        <p:sp>
          <p:nvSpPr>
            <p:cNvPr id="39" name="Connector 38">
              <a:extLst>
                <a:ext uri="{FF2B5EF4-FFF2-40B4-BE49-F238E27FC236}">
                  <a16:creationId xmlns:a16="http://schemas.microsoft.com/office/drawing/2014/main" id="{63207B21-2ACA-05DC-5BBD-84A0311F4D57}"/>
                </a:ext>
              </a:extLst>
            </p:cNvPr>
            <p:cNvSpPr/>
            <p:nvPr/>
          </p:nvSpPr>
          <p:spPr>
            <a:xfrm>
              <a:off x="1634597" y="4431400"/>
              <a:ext cx="1154016" cy="1091122"/>
            </a:xfrm>
            <a:prstGeom prst="flowChartConnector">
              <a:avLst/>
            </a:prstGeom>
            <a:solidFill>
              <a:srgbClr val="2E445A">
                <a:alpha val="94015"/>
              </a:srgbClr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017DC7-6775-C56C-2065-D5B18DF6A879}"/>
                </a:ext>
              </a:extLst>
            </p:cNvPr>
            <p:cNvSpPr txBox="1"/>
            <p:nvPr/>
          </p:nvSpPr>
          <p:spPr>
            <a:xfrm>
              <a:off x="1771420" y="4653795"/>
              <a:ext cx="928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Britannic Bold" panose="020B0903060703020204" pitchFamily="34" charset="77"/>
                </a:rPr>
                <a:t>03.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FD9566-2310-5F1B-78F4-8382A86577C5}"/>
              </a:ext>
            </a:extLst>
          </p:cNvPr>
          <p:cNvGrpSpPr/>
          <p:nvPr/>
        </p:nvGrpSpPr>
        <p:grpSpPr>
          <a:xfrm>
            <a:off x="3397452" y="5628569"/>
            <a:ext cx="1154016" cy="1091122"/>
            <a:chOff x="6530547" y="4487337"/>
            <a:chExt cx="1154016" cy="1091122"/>
          </a:xfrm>
        </p:grpSpPr>
        <p:sp>
          <p:nvSpPr>
            <p:cNvPr id="42" name="Connector 41">
              <a:extLst>
                <a:ext uri="{FF2B5EF4-FFF2-40B4-BE49-F238E27FC236}">
                  <a16:creationId xmlns:a16="http://schemas.microsoft.com/office/drawing/2014/main" id="{356CD3B8-EC1D-799B-F8E9-9D105B6C9110}"/>
                </a:ext>
              </a:extLst>
            </p:cNvPr>
            <p:cNvSpPr/>
            <p:nvPr/>
          </p:nvSpPr>
          <p:spPr>
            <a:xfrm>
              <a:off x="6530547" y="4487337"/>
              <a:ext cx="1154016" cy="1091122"/>
            </a:xfrm>
            <a:prstGeom prst="flowChartConnector">
              <a:avLst/>
            </a:prstGeom>
            <a:solidFill>
              <a:srgbClr val="2E445A">
                <a:alpha val="94015"/>
              </a:srgbClr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444600-300D-C750-28A2-B681F7DCE40A}"/>
                </a:ext>
              </a:extLst>
            </p:cNvPr>
            <p:cNvSpPr txBox="1"/>
            <p:nvPr/>
          </p:nvSpPr>
          <p:spPr>
            <a:xfrm>
              <a:off x="6667370" y="4653795"/>
              <a:ext cx="928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Britannic Bold" panose="020B0903060703020204" pitchFamily="34" charset="77"/>
                </a:rPr>
                <a:t>04.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996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543058" y="350912"/>
            <a:ext cx="5105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191DC-4F1C-8DA0-2087-131F78E0FFFC}"/>
              </a:ext>
            </a:extLst>
          </p:cNvPr>
          <p:cNvSpPr txBox="1"/>
          <p:nvPr/>
        </p:nvSpPr>
        <p:spPr>
          <a:xfrm>
            <a:off x="1761597" y="1832041"/>
            <a:ext cx="793529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Five </a:t>
            </a:r>
            <a:r>
              <a:rPr lang="en-US" dirty="0">
                <a:solidFill>
                  <a:srgbClr val="FEBA1D"/>
                </a:solidFill>
              </a:rPr>
              <a:t>’.csv’ </a:t>
            </a:r>
            <a:r>
              <a:rPr lang="en-US" dirty="0">
                <a:solidFill>
                  <a:srgbClr val="2E445A"/>
                </a:solidFill>
              </a:rPr>
              <a:t>files were provided which was combined in Excel for further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 The resulting dataset consist of </a:t>
            </a:r>
            <a:r>
              <a:rPr lang="en-US" dirty="0">
                <a:solidFill>
                  <a:srgbClr val="FEBA1D"/>
                </a:solidFill>
              </a:rPr>
              <a:t>4410 rows </a:t>
            </a:r>
            <a:r>
              <a:rPr lang="en-US" dirty="0">
                <a:solidFill>
                  <a:srgbClr val="2E445A"/>
                </a:solidFill>
              </a:rPr>
              <a:t>and </a:t>
            </a:r>
            <a:r>
              <a:rPr lang="en-US" dirty="0">
                <a:solidFill>
                  <a:srgbClr val="FEBA1D"/>
                </a:solidFill>
              </a:rPr>
              <a:t>30 columns </a:t>
            </a:r>
            <a:r>
              <a:rPr lang="en-US" dirty="0">
                <a:solidFill>
                  <a:srgbClr val="2E445A"/>
                </a:solidFill>
              </a:rPr>
              <a:t>of distinct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 Following are the columns present in dataset:</a:t>
            </a:r>
          </a:p>
        </p:txBody>
      </p:sp>
      <p:pic>
        <p:nvPicPr>
          <p:cNvPr id="45" name="Picture 44" descr="A screenshot of a job application&#10;&#10;Description automatically generated">
            <a:extLst>
              <a:ext uri="{FF2B5EF4-FFF2-40B4-BE49-F238E27FC236}">
                <a16:creationId xmlns:a16="http://schemas.microsoft.com/office/drawing/2014/main" id="{00669503-8472-EB18-B498-051F061D5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726" y="3331175"/>
            <a:ext cx="6136217" cy="317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31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831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1. Using Excel, how would you filter the dataset to only show employees aged 30 and above? </a:t>
            </a:r>
            <a:endParaRPr lang="en-IN" sz="1600" b="1" dirty="0">
              <a:solidFill>
                <a:srgbClr val="2E445A"/>
              </a:solidFill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B66B44A-4880-4295-4B10-0AF522918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2"/>
          <a:stretch/>
        </p:blipFill>
        <p:spPr>
          <a:xfrm>
            <a:off x="6959600" y="2803608"/>
            <a:ext cx="4690688" cy="3123059"/>
          </a:xfrm>
          <a:prstGeom prst="roundRect">
            <a:avLst>
              <a:gd name="adj" fmla="val 3930"/>
            </a:avLst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E1C4F0-C6C9-097B-2755-72489508F542}"/>
              </a:ext>
            </a:extLst>
          </p:cNvPr>
          <p:cNvSpPr txBox="1"/>
          <p:nvPr/>
        </p:nvSpPr>
        <p:spPr>
          <a:xfrm>
            <a:off x="1008768" y="2728034"/>
            <a:ext cx="5950832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Select </a:t>
            </a:r>
            <a:r>
              <a:rPr lang="en-US" dirty="0">
                <a:solidFill>
                  <a:srgbClr val="FEBA1D"/>
                </a:solidFill>
              </a:rPr>
              <a:t>Data</a:t>
            </a:r>
            <a:r>
              <a:rPr lang="en-US" dirty="0">
                <a:solidFill>
                  <a:srgbClr val="2E445A"/>
                </a:solidFill>
              </a:rPr>
              <a:t> and choose </a:t>
            </a:r>
            <a:r>
              <a:rPr lang="en-US" dirty="0">
                <a:solidFill>
                  <a:srgbClr val="FEBA1D"/>
                </a:solidFill>
              </a:rPr>
              <a:t>Filter</a:t>
            </a:r>
            <a:r>
              <a:rPr lang="en-US" dirty="0">
                <a:solidFill>
                  <a:srgbClr val="2E445A"/>
                </a:solidFill>
              </a:rPr>
              <a:t> in Ribbon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Click drop-down arrow near Age column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Select drop-down list </a:t>
            </a:r>
            <a:r>
              <a:rPr lang="en-US" dirty="0">
                <a:solidFill>
                  <a:srgbClr val="FEBA1D"/>
                </a:solidFill>
              </a:rPr>
              <a:t>choose one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Select </a:t>
            </a:r>
            <a:r>
              <a:rPr lang="en-US" dirty="0">
                <a:solidFill>
                  <a:srgbClr val="FEBA1D"/>
                </a:solidFill>
              </a:rPr>
              <a:t>Greater than or equal </a:t>
            </a:r>
            <a:r>
              <a:rPr lang="en-US" dirty="0">
                <a:solidFill>
                  <a:srgbClr val="2E445A"/>
                </a:solidFill>
              </a:rPr>
              <a:t>to and enter </a:t>
            </a:r>
            <a:r>
              <a:rPr lang="en-US" dirty="0">
                <a:solidFill>
                  <a:srgbClr val="FEBA1D"/>
                </a:solidFill>
              </a:rPr>
              <a:t>30</a:t>
            </a:r>
            <a:r>
              <a:rPr lang="en-US" dirty="0">
                <a:solidFill>
                  <a:srgbClr val="2E445A"/>
                </a:solidFill>
              </a:rPr>
              <a:t> as value.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Click </a:t>
            </a:r>
            <a:r>
              <a:rPr lang="en-US" dirty="0">
                <a:solidFill>
                  <a:srgbClr val="FEBA1D"/>
                </a:solidFill>
              </a:rPr>
              <a:t>Apply filter</a:t>
            </a:r>
          </a:p>
        </p:txBody>
      </p:sp>
    </p:spTree>
    <p:extLst>
      <p:ext uri="{BB962C8B-B14F-4D97-AF65-F5344CB8AC3E}">
        <p14:creationId xmlns:p14="http://schemas.microsoft.com/office/powerpoint/2010/main" val="2940458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7072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Create a pivot table to summarize the average Monthly Income by Job Role. </a:t>
            </a:r>
            <a:endParaRPr lang="en-IN" sz="1600" b="1" dirty="0">
              <a:solidFill>
                <a:srgbClr val="2E445A"/>
              </a:solidFill>
              <a:latin typeface="Candara" panose="020E05020303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D3F97-A056-75B6-CFCC-5608357D6CE7}"/>
              </a:ext>
            </a:extLst>
          </p:cNvPr>
          <p:cNvSpPr txBox="1"/>
          <p:nvPr/>
        </p:nvSpPr>
        <p:spPr>
          <a:xfrm>
            <a:off x="1074185" y="2991059"/>
            <a:ext cx="522234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2E445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Manufacturing Director </a:t>
            </a:r>
            <a:r>
              <a:rPr lang="en-US" dirty="0">
                <a:solidFill>
                  <a:srgbClr val="2E445A"/>
                </a:solidFill>
              </a:rPr>
              <a:t>founds to have </a:t>
            </a:r>
            <a:r>
              <a:rPr lang="en-US" dirty="0">
                <a:solidFill>
                  <a:srgbClr val="92D050"/>
                </a:solidFill>
              </a:rPr>
              <a:t>highest average monthly income</a:t>
            </a:r>
            <a:r>
              <a:rPr lang="en-US" dirty="0">
                <a:solidFill>
                  <a:srgbClr val="2E445A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Clr>
                <a:srgbClr val="2E445A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Meanwhile, </a:t>
            </a:r>
            <a:r>
              <a:rPr lang="en-US" dirty="0">
                <a:solidFill>
                  <a:srgbClr val="F7625B"/>
                </a:solidFill>
              </a:rPr>
              <a:t>Human resources </a:t>
            </a:r>
            <a:r>
              <a:rPr lang="en-US" dirty="0">
                <a:solidFill>
                  <a:srgbClr val="2E445A"/>
                </a:solidFill>
              </a:rPr>
              <a:t>found to have </a:t>
            </a:r>
            <a:r>
              <a:rPr lang="en-US" dirty="0">
                <a:solidFill>
                  <a:srgbClr val="F7625B"/>
                </a:solidFill>
              </a:rPr>
              <a:t>lowest average monthly income</a:t>
            </a:r>
            <a:r>
              <a:rPr lang="en-US" dirty="0">
                <a:solidFill>
                  <a:srgbClr val="2E445A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screenshot of a spreadsheet&#10;&#10;Description automatically generated">
            <a:extLst>
              <a:ext uri="{FF2B5EF4-FFF2-40B4-BE49-F238E27FC236}">
                <a16:creationId xmlns:a16="http://schemas.microsoft.com/office/drawing/2014/main" id="{6541E15D-0CC6-D00B-5239-0E7754CF9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215" y="2581274"/>
            <a:ext cx="4783460" cy="3306726"/>
          </a:xfrm>
          <a:prstGeom prst="roundRect">
            <a:avLst>
              <a:gd name="adj" fmla="val 8158"/>
            </a:avLst>
          </a:prstGeom>
        </p:spPr>
      </p:pic>
    </p:spTree>
    <p:extLst>
      <p:ext uri="{BB962C8B-B14F-4D97-AF65-F5344CB8AC3E}">
        <p14:creationId xmlns:p14="http://schemas.microsoft.com/office/powerpoint/2010/main" val="855025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1035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Apply conditional formatting to highlight employees with Monthly Income above the company's average income. </a:t>
            </a:r>
            <a:endParaRPr lang="en-IN" sz="1600" b="1" dirty="0">
              <a:solidFill>
                <a:srgbClr val="2E445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D3F97-A056-75B6-CFCC-5608357D6CE7}"/>
              </a:ext>
            </a:extLst>
          </p:cNvPr>
          <p:cNvSpPr txBox="1"/>
          <p:nvPr/>
        </p:nvSpPr>
        <p:spPr>
          <a:xfrm>
            <a:off x="1177347" y="2718941"/>
            <a:ext cx="5068708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Select entire dataset and choose conditional formatting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Select New rule , choose classic style, choose use formula to determine which cells to format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Enter formula </a:t>
            </a:r>
            <a:r>
              <a:rPr lang="en-US" dirty="0">
                <a:solidFill>
                  <a:srgbClr val="FEBA1D"/>
                </a:solidFill>
              </a:rPr>
              <a:t>= $N2 &gt; AVERAGE($N:$N)</a:t>
            </a:r>
            <a:br>
              <a:rPr lang="en-US" dirty="0">
                <a:solidFill>
                  <a:srgbClr val="FEBA1D"/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(Monthly income column is present in column 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BA1D"/>
                </a:solidFill>
              </a:rPr>
              <a:t>1479 employees</a:t>
            </a:r>
            <a:r>
              <a:rPr lang="en-US" dirty="0">
                <a:solidFill>
                  <a:srgbClr val="2E445A"/>
                </a:solidFill>
              </a:rPr>
              <a:t> found to have monthly income greater than average monthly income.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B3765-B648-8B9C-6FAE-F55075986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" r="340"/>
          <a:stretch/>
        </p:blipFill>
        <p:spPr>
          <a:xfrm>
            <a:off x="6404123" y="2718941"/>
            <a:ext cx="5309911" cy="3341371"/>
          </a:xfrm>
          <a:prstGeom prst="roundRect">
            <a:avLst>
              <a:gd name="adj" fmla="val 4879"/>
            </a:avLst>
          </a:prstGeom>
        </p:spPr>
      </p:pic>
    </p:spTree>
    <p:extLst>
      <p:ext uri="{BB962C8B-B14F-4D97-AF65-F5344CB8AC3E}">
        <p14:creationId xmlns:p14="http://schemas.microsoft.com/office/powerpoint/2010/main" val="3568291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1035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4. Create a bar chart in Excel to visualize the distribution of employee ages.</a:t>
            </a:r>
            <a:endParaRPr lang="en-IN" sz="1400" b="1" dirty="0">
              <a:solidFill>
                <a:srgbClr val="2E445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302B3-A375-D83F-0F49-A8EEF8090136}"/>
              </a:ext>
            </a:extLst>
          </p:cNvPr>
          <p:cNvSpPr txBox="1"/>
          <p:nvPr/>
        </p:nvSpPr>
        <p:spPr>
          <a:xfrm>
            <a:off x="1055076" y="2885834"/>
            <a:ext cx="504092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Highest</a:t>
            </a:r>
            <a:r>
              <a:rPr lang="en-US" dirty="0"/>
              <a:t> </a:t>
            </a:r>
            <a:r>
              <a:rPr lang="en-US" dirty="0">
                <a:solidFill>
                  <a:srgbClr val="2E445A"/>
                </a:solidFill>
              </a:rPr>
              <a:t>count of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1122</a:t>
            </a:r>
            <a:r>
              <a:rPr lang="en-US" dirty="0"/>
              <a:t> </a:t>
            </a:r>
            <a:r>
              <a:rPr lang="en-US" dirty="0">
                <a:solidFill>
                  <a:srgbClr val="2E445A"/>
                </a:solidFill>
              </a:rPr>
              <a:t>employees found to fall between the </a:t>
            </a:r>
            <a:r>
              <a:rPr lang="en-US" dirty="0">
                <a:solidFill>
                  <a:srgbClr val="92D050"/>
                </a:solidFill>
              </a:rPr>
              <a:t>age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of 34 and 39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7625B"/>
                </a:solidFill>
              </a:rPr>
              <a:t>Lowest</a:t>
            </a:r>
            <a:r>
              <a:rPr lang="en-US" dirty="0"/>
              <a:t> </a:t>
            </a:r>
            <a:r>
              <a:rPr lang="en-US" dirty="0">
                <a:solidFill>
                  <a:srgbClr val="2E445A"/>
                </a:solidFill>
              </a:rPr>
              <a:t>count of </a:t>
            </a:r>
            <a:r>
              <a:rPr lang="en-US" dirty="0">
                <a:solidFill>
                  <a:srgbClr val="F7625B"/>
                </a:solidFill>
              </a:rPr>
              <a:t>207</a:t>
            </a:r>
            <a:r>
              <a:rPr lang="en-US" dirty="0"/>
              <a:t> </a:t>
            </a:r>
            <a:r>
              <a:rPr lang="en-US" dirty="0">
                <a:solidFill>
                  <a:srgbClr val="2E445A"/>
                </a:solidFill>
              </a:rPr>
              <a:t>employees found to fall between the </a:t>
            </a:r>
            <a:r>
              <a:rPr lang="en-US" dirty="0">
                <a:solidFill>
                  <a:srgbClr val="F7625B"/>
                </a:solidFill>
              </a:rPr>
              <a:t>age of 55 and 60.</a:t>
            </a:r>
          </a:p>
        </p:txBody>
      </p:sp>
      <p:pic>
        <p:nvPicPr>
          <p:cNvPr id="9" name="Picture 8" descr="A graph of blue bars&#10;&#10;Description automatically generated">
            <a:extLst>
              <a:ext uri="{FF2B5EF4-FFF2-40B4-BE49-F238E27FC236}">
                <a16:creationId xmlns:a16="http://schemas.microsoft.com/office/drawing/2014/main" id="{ED37E421-5491-D407-E975-BC9BB1A6D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7" t="19184" r="886" b="826"/>
          <a:stretch/>
        </p:blipFill>
        <p:spPr>
          <a:xfrm>
            <a:off x="6588000" y="2592000"/>
            <a:ext cx="5112000" cy="2952000"/>
          </a:xfrm>
          <a:prstGeom prst="roundRect">
            <a:avLst>
              <a:gd name="adj" fmla="val 4447"/>
            </a:avLst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2776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EAAC7-A412-AF3A-D610-1939914A2E22}"/>
              </a:ext>
            </a:extLst>
          </p:cNvPr>
          <p:cNvGrpSpPr/>
          <p:nvPr/>
        </p:nvGrpSpPr>
        <p:grpSpPr>
          <a:xfrm>
            <a:off x="-14288" y="-457204"/>
            <a:ext cx="10172702" cy="3038477"/>
            <a:chOff x="-14288" y="-457204"/>
            <a:chExt cx="10172702" cy="3038477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A6172EF-77CB-F31B-5A5F-0001C622F7FC}"/>
                </a:ext>
              </a:extLst>
            </p:cNvPr>
            <p:cNvSpPr/>
            <p:nvPr/>
          </p:nvSpPr>
          <p:spPr>
            <a:xfrm rot="5400000">
              <a:off x="-223837" y="-247653"/>
              <a:ext cx="3038477" cy="2619376"/>
            </a:xfrm>
            <a:prstGeom prst="triangle">
              <a:avLst/>
            </a:prstGeom>
            <a:solidFill>
              <a:srgbClr val="2E4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D5E0FD94-F262-63CD-794D-38C1AEE5DAA2}"/>
                </a:ext>
              </a:extLst>
            </p:cNvPr>
            <p:cNvSpPr/>
            <p:nvPr/>
          </p:nvSpPr>
          <p:spPr>
            <a:xfrm rot="5400000">
              <a:off x="-156359" y="174094"/>
              <a:ext cx="2060027" cy="1775885"/>
            </a:xfrm>
            <a:prstGeom prst="triangle">
              <a:avLst/>
            </a:prstGeom>
            <a:solidFill>
              <a:srgbClr val="FEBA1D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32105-3FDD-796D-E1FB-DAC2F25870E9}"/>
                </a:ext>
              </a:extLst>
            </p:cNvPr>
            <p:cNvGrpSpPr/>
            <p:nvPr/>
          </p:nvGrpSpPr>
          <p:grpSpPr>
            <a:xfrm>
              <a:off x="754767" y="0"/>
              <a:ext cx="9403647" cy="1628775"/>
              <a:chOff x="3397955" y="-1"/>
              <a:chExt cx="9403647" cy="16287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EED3F21-F92F-4D2A-5E5A-0A1B9156D7A4}"/>
                  </a:ext>
                </a:extLst>
              </p:cNvPr>
              <p:cNvSpPr/>
              <p:nvPr/>
            </p:nvSpPr>
            <p:spPr>
              <a:xfrm>
                <a:off x="3397955" y="-1"/>
                <a:ext cx="7430065" cy="1628775"/>
              </a:xfrm>
              <a:custGeom>
                <a:avLst/>
                <a:gdLst>
                  <a:gd name="connsiteX0" fmla="*/ 0 w 7430065"/>
                  <a:gd name="connsiteY0" fmla="*/ 0 h 1628775"/>
                  <a:gd name="connsiteX1" fmla="*/ 7430065 w 7430065"/>
                  <a:gd name="connsiteY1" fmla="*/ 0 h 1628775"/>
                  <a:gd name="connsiteX2" fmla="*/ 7430065 w 7430065"/>
                  <a:gd name="connsiteY2" fmla="*/ 1628775 h 1628775"/>
                  <a:gd name="connsiteX3" fmla="*/ 853958 w 7430065"/>
                  <a:gd name="connsiteY3" fmla="*/ 1628775 h 1628775"/>
                  <a:gd name="connsiteX4" fmla="*/ 1831095 w 7430065"/>
                  <a:gd name="connsiteY4" fmla="*/ 1062036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0065" h="1628775">
                    <a:moveTo>
                      <a:pt x="0" y="0"/>
                    </a:moveTo>
                    <a:lnTo>
                      <a:pt x="7430065" y="0"/>
                    </a:lnTo>
                    <a:lnTo>
                      <a:pt x="7430065" y="1628775"/>
                    </a:lnTo>
                    <a:lnTo>
                      <a:pt x="853958" y="1628775"/>
                    </a:lnTo>
                    <a:lnTo>
                      <a:pt x="1831095" y="1062036"/>
                    </a:lnTo>
                    <a:close/>
                  </a:path>
                </a:pathLst>
              </a:cu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F83246F5-B73F-167E-725A-F6DD779B534D}"/>
                  </a:ext>
                </a:extLst>
              </p:cNvPr>
              <p:cNvSpPr/>
              <p:nvPr/>
            </p:nvSpPr>
            <p:spPr>
              <a:xfrm>
                <a:off x="10828020" y="-1"/>
                <a:ext cx="1973582" cy="1628775"/>
              </a:xfrm>
              <a:prstGeom prst="flowChartDelay">
                <a:avLst/>
              </a:prstGeom>
              <a:solidFill>
                <a:srgbClr val="FEBA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2AA303-8BAB-A980-EF83-230664BD09C6}"/>
              </a:ext>
            </a:extLst>
          </p:cNvPr>
          <p:cNvSpPr txBox="1"/>
          <p:nvPr/>
        </p:nvSpPr>
        <p:spPr>
          <a:xfrm>
            <a:off x="3410809" y="409785"/>
            <a:ext cx="5370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A30B3-4A3F-CC75-F5D3-3363B6BC9451}"/>
              </a:ext>
            </a:extLst>
          </p:cNvPr>
          <p:cNvSpPr txBox="1"/>
          <p:nvPr/>
        </p:nvSpPr>
        <p:spPr>
          <a:xfrm>
            <a:off x="1350631" y="1853894"/>
            <a:ext cx="970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2E445A"/>
                </a:solidFill>
                <a:effectLst/>
                <a:latin typeface="Candara" panose="020E0502030303020204" pitchFamily="34" charset="0"/>
              </a:rPr>
              <a:t>5. Identify and clean any missing or inconsistent data in the "Department" column. </a:t>
            </a:r>
            <a:endParaRPr lang="en-IN" sz="1600" b="1" dirty="0">
              <a:solidFill>
                <a:srgbClr val="2E445A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55C5A44-5176-27D1-F486-CCAF23EE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537" y="2448345"/>
            <a:ext cx="4033396" cy="3804476"/>
          </a:xfrm>
          <a:prstGeom prst="roundRect">
            <a:avLst>
              <a:gd name="adj" fmla="val 3146"/>
            </a:avLst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80FD95-F4BB-99B8-26D0-398F51BEA288}"/>
              </a:ext>
            </a:extLst>
          </p:cNvPr>
          <p:cNvSpPr txBox="1"/>
          <p:nvPr/>
        </p:nvSpPr>
        <p:spPr>
          <a:xfrm>
            <a:off x="1129152" y="2853812"/>
            <a:ext cx="538419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There are </a:t>
            </a:r>
            <a:r>
              <a:rPr lang="en-US" dirty="0">
                <a:solidFill>
                  <a:srgbClr val="FEBA1D"/>
                </a:solidFill>
              </a:rPr>
              <a:t>no missing or inconsistent </a:t>
            </a:r>
            <a:r>
              <a:rPr lang="en-US" dirty="0">
                <a:solidFill>
                  <a:srgbClr val="2E445A"/>
                </a:solidFill>
              </a:rPr>
              <a:t>data found in department column.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E445A"/>
                </a:solidFill>
              </a:rPr>
              <a:t>This ensures </a:t>
            </a:r>
            <a:r>
              <a:rPr lang="en-US" dirty="0">
                <a:solidFill>
                  <a:srgbClr val="FEBA1D"/>
                </a:solidFill>
              </a:rPr>
              <a:t>data consistency</a:t>
            </a:r>
            <a:r>
              <a:rPr lang="en-US" dirty="0">
                <a:solidFill>
                  <a:srgbClr val="2E445A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080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1381</Words>
  <Application>Microsoft Macintosh PowerPoint</Application>
  <PresentationFormat>Widescreen</PresentationFormat>
  <Paragraphs>121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Söhne</vt:lpstr>
      <vt:lpstr>Arial</vt:lpstr>
      <vt:lpstr>Britannic Bold</vt:lpstr>
      <vt:lpstr>Calibri</vt:lpstr>
      <vt:lpstr>Calibri Light</vt:lpstr>
      <vt:lpstr>Candara</vt:lpstr>
      <vt:lpstr>Courier New</vt:lpstr>
      <vt:lpstr>Geeza Pro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Office323</dc:creator>
  <cp:lastModifiedBy>Riyavarshini</cp:lastModifiedBy>
  <cp:revision>20</cp:revision>
  <dcterms:created xsi:type="dcterms:W3CDTF">2024-01-09T11:01:22Z</dcterms:created>
  <dcterms:modified xsi:type="dcterms:W3CDTF">2024-01-29T16:14:49Z</dcterms:modified>
</cp:coreProperties>
</file>