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7" r:id="rId3"/>
    <p:sldId id="27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3" r:id="rId22"/>
    <p:sldId id="274" r:id="rId23"/>
    <p:sldId id="280" r:id="rId24"/>
    <p:sldId id="276" r:id="rId25"/>
    <p:sldId id="281"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35A"/>
    <a:srgbClr val="30951A"/>
    <a:srgbClr val="FEBA1E"/>
    <a:srgbClr val="FF6961"/>
    <a:srgbClr val="2B4A81"/>
    <a:srgbClr val="EFCC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6"/>
    <p:restoredTop sz="94719"/>
  </p:normalViewPr>
  <p:slideViewPr>
    <p:cSldViewPr snapToGrid="0">
      <p:cViewPr varScale="1">
        <p:scale>
          <a:sx n="88" d="100"/>
          <a:sy n="88" d="100"/>
        </p:scale>
        <p:origin x="208"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FA4E5-E074-9343-95F6-4D479CA6FEA9}"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5AF0A-DE02-3D41-81E3-5F29FBD43CA2}" type="slidenum">
              <a:rPr lang="en-US" smtClean="0"/>
              <a:t>‹#›</a:t>
            </a:fld>
            <a:endParaRPr lang="en-US"/>
          </a:p>
        </p:txBody>
      </p:sp>
    </p:spTree>
    <p:extLst>
      <p:ext uri="{BB962C8B-B14F-4D97-AF65-F5344CB8AC3E}">
        <p14:creationId xmlns:p14="http://schemas.microsoft.com/office/powerpoint/2010/main" val="3628528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14</a:t>
            </a:fld>
            <a:endParaRPr lang="en-US"/>
          </a:p>
        </p:txBody>
      </p:sp>
    </p:spTree>
    <p:extLst>
      <p:ext uri="{BB962C8B-B14F-4D97-AF65-F5344CB8AC3E}">
        <p14:creationId xmlns:p14="http://schemas.microsoft.com/office/powerpoint/2010/main" val="1622752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23</a:t>
            </a:fld>
            <a:endParaRPr lang="en-US"/>
          </a:p>
        </p:txBody>
      </p:sp>
    </p:spTree>
    <p:extLst>
      <p:ext uri="{BB962C8B-B14F-4D97-AF65-F5344CB8AC3E}">
        <p14:creationId xmlns:p14="http://schemas.microsoft.com/office/powerpoint/2010/main" val="2790426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24</a:t>
            </a:fld>
            <a:endParaRPr lang="en-US"/>
          </a:p>
        </p:txBody>
      </p:sp>
    </p:spTree>
    <p:extLst>
      <p:ext uri="{BB962C8B-B14F-4D97-AF65-F5344CB8AC3E}">
        <p14:creationId xmlns:p14="http://schemas.microsoft.com/office/powerpoint/2010/main" val="2641738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25</a:t>
            </a:fld>
            <a:endParaRPr lang="en-US"/>
          </a:p>
        </p:txBody>
      </p:sp>
    </p:spTree>
    <p:extLst>
      <p:ext uri="{BB962C8B-B14F-4D97-AF65-F5344CB8AC3E}">
        <p14:creationId xmlns:p14="http://schemas.microsoft.com/office/powerpoint/2010/main" val="1572834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26</a:t>
            </a:fld>
            <a:endParaRPr lang="en-US"/>
          </a:p>
        </p:txBody>
      </p:sp>
    </p:spTree>
    <p:extLst>
      <p:ext uri="{BB962C8B-B14F-4D97-AF65-F5344CB8AC3E}">
        <p14:creationId xmlns:p14="http://schemas.microsoft.com/office/powerpoint/2010/main" val="245081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15</a:t>
            </a:fld>
            <a:endParaRPr lang="en-US"/>
          </a:p>
        </p:txBody>
      </p:sp>
    </p:spTree>
    <p:extLst>
      <p:ext uri="{BB962C8B-B14F-4D97-AF65-F5344CB8AC3E}">
        <p14:creationId xmlns:p14="http://schemas.microsoft.com/office/powerpoint/2010/main" val="59282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16</a:t>
            </a:fld>
            <a:endParaRPr lang="en-US"/>
          </a:p>
        </p:txBody>
      </p:sp>
    </p:spTree>
    <p:extLst>
      <p:ext uri="{BB962C8B-B14F-4D97-AF65-F5344CB8AC3E}">
        <p14:creationId xmlns:p14="http://schemas.microsoft.com/office/powerpoint/2010/main" val="83317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17</a:t>
            </a:fld>
            <a:endParaRPr lang="en-US"/>
          </a:p>
        </p:txBody>
      </p:sp>
    </p:spTree>
    <p:extLst>
      <p:ext uri="{BB962C8B-B14F-4D97-AF65-F5344CB8AC3E}">
        <p14:creationId xmlns:p14="http://schemas.microsoft.com/office/powerpoint/2010/main" val="2753910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18</a:t>
            </a:fld>
            <a:endParaRPr lang="en-US"/>
          </a:p>
        </p:txBody>
      </p:sp>
    </p:spTree>
    <p:extLst>
      <p:ext uri="{BB962C8B-B14F-4D97-AF65-F5344CB8AC3E}">
        <p14:creationId xmlns:p14="http://schemas.microsoft.com/office/powerpoint/2010/main" val="1572775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19</a:t>
            </a:fld>
            <a:endParaRPr lang="en-US"/>
          </a:p>
        </p:txBody>
      </p:sp>
    </p:spTree>
    <p:extLst>
      <p:ext uri="{BB962C8B-B14F-4D97-AF65-F5344CB8AC3E}">
        <p14:creationId xmlns:p14="http://schemas.microsoft.com/office/powerpoint/2010/main" val="169723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20</a:t>
            </a:fld>
            <a:endParaRPr lang="en-US"/>
          </a:p>
        </p:txBody>
      </p:sp>
    </p:spTree>
    <p:extLst>
      <p:ext uri="{BB962C8B-B14F-4D97-AF65-F5344CB8AC3E}">
        <p14:creationId xmlns:p14="http://schemas.microsoft.com/office/powerpoint/2010/main" val="110608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21</a:t>
            </a:fld>
            <a:endParaRPr lang="en-US"/>
          </a:p>
        </p:txBody>
      </p:sp>
    </p:spTree>
    <p:extLst>
      <p:ext uri="{BB962C8B-B14F-4D97-AF65-F5344CB8AC3E}">
        <p14:creationId xmlns:p14="http://schemas.microsoft.com/office/powerpoint/2010/main" val="11709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5AF0A-DE02-3D41-81E3-5F29FBD43CA2}" type="slidenum">
              <a:rPr lang="en-US" smtClean="0"/>
              <a:t>22</a:t>
            </a:fld>
            <a:endParaRPr lang="en-US"/>
          </a:p>
        </p:txBody>
      </p:sp>
    </p:spTree>
    <p:extLst>
      <p:ext uri="{BB962C8B-B14F-4D97-AF65-F5344CB8AC3E}">
        <p14:creationId xmlns:p14="http://schemas.microsoft.com/office/powerpoint/2010/main" val="2363389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019F-99FC-81D1-86BF-3AD4A06294F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8E72CBE-6CEA-9789-0EC9-1E5B5AB11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0AA06B6-C196-C8E0-30DD-D1F4462A176D}"/>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5" name="Footer Placeholder 4">
            <a:extLst>
              <a:ext uri="{FF2B5EF4-FFF2-40B4-BE49-F238E27FC236}">
                <a16:creationId xmlns:a16="http://schemas.microsoft.com/office/drawing/2014/main" id="{1B920B94-63F6-BE0F-6D17-9813A34CA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E2565-3318-F473-AD57-C7DCC25BA471}"/>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285585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81CB-0F57-BE36-6A16-43D6919EA67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F63115-3E75-B66A-1377-2A1F83DF863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CAA65C-0560-6EC4-9943-C7D4F5C024E5}"/>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5" name="Footer Placeholder 4">
            <a:extLst>
              <a:ext uri="{FF2B5EF4-FFF2-40B4-BE49-F238E27FC236}">
                <a16:creationId xmlns:a16="http://schemas.microsoft.com/office/drawing/2014/main" id="{9721CF0B-8F0C-36B7-A603-E3DACFF9E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5D2BA-A6A7-D207-25B3-D2076E71BF6A}"/>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3004901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5D89D-973B-E16A-8FBB-E2184531925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31FE9E-E170-4199-6E50-5730AA36BE7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586C8A-2852-F588-41F2-4F24E15B4919}"/>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5" name="Footer Placeholder 4">
            <a:extLst>
              <a:ext uri="{FF2B5EF4-FFF2-40B4-BE49-F238E27FC236}">
                <a16:creationId xmlns:a16="http://schemas.microsoft.com/office/drawing/2014/main" id="{A109ADDE-2286-1065-AA60-4B2F1D463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DC198-5F0E-C15C-9146-89BFFB3E0B73}"/>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3967806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2720-B0E9-FDF2-2097-6122813FAE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E72E00-F0F0-9AF6-E68C-9F9B49C128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D2381E-2819-312D-56A5-24CF0F5DDE86}"/>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5" name="Footer Placeholder 4">
            <a:extLst>
              <a:ext uri="{FF2B5EF4-FFF2-40B4-BE49-F238E27FC236}">
                <a16:creationId xmlns:a16="http://schemas.microsoft.com/office/drawing/2014/main" id="{0F8C4939-A78D-9389-B363-5A93324C6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E5C99-FDB6-6795-A863-2EA11CE2CAC5}"/>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2308953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055F-F63B-D35C-0BB1-3AB298CAA6A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5560B61-D9FE-D7DF-6747-CB93F07E7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535227-1C28-652A-285B-7E17CAE30C4E}"/>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5" name="Footer Placeholder 4">
            <a:extLst>
              <a:ext uri="{FF2B5EF4-FFF2-40B4-BE49-F238E27FC236}">
                <a16:creationId xmlns:a16="http://schemas.microsoft.com/office/drawing/2014/main" id="{74BBA1A1-1717-C718-7A62-52CDACD09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E6303-71DF-CCC1-A898-28BB8B47A1F3}"/>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3629179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06E-0244-C3D1-FA3B-EDB305D3C7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916F19-0B37-9CBC-4A71-44648456C4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058433-5CD0-6002-DA54-997808D5B4A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44A174-B95A-5665-D532-AC4BF8EBD076}"/>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6" name="Footer Placeholder 5">
            <a:extLst>
              <a:ext uri="{FF2B5EF4-FFF2-40B4-BE49-F238E27FC236}">
                <a16:creationId xmlns:a16="http://schemas.microsoft.com/office/drawing/2014/main" id="{CF6D8741-B203-C001-AAC4-3208C34B5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1D63B-91B9-03D4-DA47-315BEF6FB25E}"/>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3124458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DD4B-7D78-29A7-DFF3-EE577FB5050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3622A1-CD3D-FE9A-342E-AF9DB1BA1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C5FF38-7935-D75E-CF39-6CF1A724DA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6A99F6-F58D-36CD-DA21-BC5167CA7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C13CE1-99C8-C59F-9BFA-D18C88E420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E2CE53-20EF-70A2-80E5-1AA135D6555A}"/>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8" name="Footer Placeholder 7">
            <a:extLst>
              <a:ext uri="{FF2B5EF4-FFF2-40B4-BE49-F238E27FC236}">
                <a16:creationId xmlns:a16="http://schemas.microsoft.com/office/drawing/2014/main" id="{C0DA374E-7ADF-317F-D439-7A00D79778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84D64-A5DE-9CFB-FF55-11613079396D}"/>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814797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9A3C-9146-A84F-9995-0A52207E9FD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C817105-DC86-B948-5395-E1F41C3DC24B}"/>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4" name="Footer Placeholder 3">
            <a:extLst>
              <a:ext uri="{FF2B5EF4-FFF2-40B4-BE49-F238E27FC236}">
                <a16:creationId xmlns:a16="http://schemas.microsoft.com/office/drawing/2014/main" id="{AFCCBA5A-B8C8-7A9E-8A7B-D2BFA91A6B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C0F928-4376-6446-52EB-0C41099406B9}"/>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243534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62573-4F7D-0247-30D9-57D630A2A94B}"/>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3" name="Footer Placeholder 2">
            <a:extLst>
              <a:ext uri="{FF2B5EF4-FFF2-40B4-BE49-F238E27FC236}">
                <a16:creationId xmlns:a16="http://schemas.microsoft.com/office/drawing/2014/main" id="{65AE929F-BDC3-B572-B257-71D949F48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C33A09-929D-BA82-D6F4-8D183B782BD7}"/>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2861657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71D0-9D9D-FFCA-9163-9A9FE1DBE3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6F400C-DE7F-A9D9-25A8-7840A67CC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9C217D6-232B-E20B-E6E0-0093C6624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3EBC1E-A1A3-8DA8-51C9-0D77F0DB4B8C}"/>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6" name="Footer Placeholder 5">
            <a:extLst>
              <a:ext uri="{FF2B5EF4-FFF2-40B4-BE49-F238E27FC236}">
                <a16:creationId xmlns:a16="http://schemas.microsoft.com/office/drawing/2014/main" id="{EF10563A-0107-3561-3066-91A608C95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2E125-34CC-5122-E2AF-2FE09B36D450}"/>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780164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243D-44CD-42BA-ED3D-8714D9DBE6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BC7A50F-5D6F-C909-B8F1-D5048C29F6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92DE1A-5989-26A9-DE85-5D9BBA8D9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3BFB7C-9046-E7C8-CB11-BB5B66B113E5}"/>
              </a:ext>
            </a:extLst>
          </p:cNvPr>
          <p:cNvSpPr>
            <a:spLocks noGrp="1"/>
          </p:cNvSpPr>
          <p:nvPr>
            <p:ph type="dt" sz="half" idx="10"/>
          </p:nvPr>
        </p:nvSpPr>
        <p:spPr/>
        <p:txBody>
          <a:bodyPr/>
          <a:lstStyle/>
          <a:p>
            <a:fld id="{569BAFF7-A9D9-584D-946F-20C844594436}" type="datetimeFigureOut">
              <a:rPr lang="en-US" smtClean="0"/>
              <a:t>1/25/24</a:t>
            </a:fld>
            <a:endParaRPr lang="en-US"/>
          </a:p>
        </p:txBody>
      </p:sp>
      <p:sp>
        <p:nvSpPr>
          <p:cNvPr id="6" name="Footer Placeholder 5">
            <a:extLst>
              <a:ext uri="{FF2B5EF4-FFF2-40B4-BE49-F238E27FC236}">
                <a16:creationId xmlns:a16="http://schemas.microsoft.com/office/drawing/2014/main" id="{250F1C1C-E240-C284-25DF-A0AD1AA82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D31F2-4831-5A87-915E-79D4254A7132}"/>
              </a:ext>
            </a:extLst>
          </p:cNvPr>
          <p:cNvSpPr>
            <a:spLocks noGrp="1"/>
          </p:cNvSpPr>
          <p:nvPr>
            <p:ph type="sldNum" sz="quarter" idx="12"/>
          </p:nvPr>
        </p:nvSpPr>
        <p:spPr/>
        <p:txBody>
          <a:bodyPr/>
          <a:lstStyle/>
          <a:p>
            <a:fld id="{B9EFAAC8-BF5A-854C-B70A-EDAE22D36A82}" type="slidenum">
              <a:rPr lang="en-US" smtClean="0"/>
              <a:t>‹#›</a:t>
            </a:fld>
            <a:endParaRPr lang="en-US"/>
          </a:p>
        </p:txBody>
      </p:sp>
    </p:spTree>
    <p:extLst>
      <p:ext uri="{BB962C8B-B14F-4D97-AF65-F5344CB8AC3E}">
        <p14:creationId xmlns:p14="http://schemas.microsoft.com/office/powerpoint/2010/main" val="2761403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39624D-6B11-7BDD-6727-19498D857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26845D-91B7-C68F-4949-C8B24238D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4DD4E4-4D94-D6D9-EC83-DCD04296B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BAFF7-A9D9-584D-946F-20C844594436}" type="datetimeFigureOut">
              <a:rPr lang="en-US" smtClean="0"/>
              <a:t>1/25/24</a:t>
            </a:fld>
            <a:endParaRPr lang="en-US"/>
          </a:p>
        </p:txBody>
      </p:sp>
      <p:sp>
        <p:nvSpPr>
          <p:cNvPr id="5" name="Footer Placeholder 4">
            <a:extLst>
              <a:ext uri="{FF2B5EF4-FFF2-40B4-BE49-F238E27FC236}">
                <a16:creationId xmlns:a16="http://schemas.microsoft.com/office/drawing/2014/main" id="{2B67435B-90C6-7655-9DF4-1320CA2F3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60891-B02D-7513-5262-913982FA7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FAAC8-BF5A-854C-B70A-EDAE22D36A82}" type="slidenum">
              <a:rPr lang="en-US" smtClean="0"/>
              <a:t>‹#›</a:t>
            </a:fld>
            <a:endParaRPr lang="en-US"/>
          </a:p>
        </p:txBody>
      </p:sp>
    </p:spTree>
    <p:extLst>
      <p:ext uri="{BB962C8B-B14F-4D97-AF65-F5344CB8AC3E}">
        <p14:creationId xmlns:p14="http://schemas.microsoft.com/office/powerpoint/2010/main" val="2033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5.sv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TextBox 76">
            <a:extLst>
              <a:ext uri="{FF2B5EF4-FFF2-40B4-BE49-F238E27FC236}">
                <a16:creationId xmlns:a16="http://schemas.microsoft.com/office/drawing/2014/main" id="{7BC9C899-648E-9EF2-801A-C03BD12D977B}"/>
              </a:ext>
            </a:extLst>
          </p:cNvPr>
          <p:cNvSpPr txBox="1"/>
          <p:nvPr/>
        </p:nvSpPr>
        <p:spPr>
          <a:xfrm>
            <a:off x="2543285" y="1725514"/>
            <a:ext cx="7219156" cy="1825884"/>
          </a:xfrm>
          <a:prstGeom prst="rect">
            <a:avLst/>
          </a:prstGeom>
          <a:noFill/>
        </p:spPr>
        <p:txBody>
          <a:bodyPr wrap="none" rtlCol="0">
            <a:spAutoFit/>
          </a:bodyPr>
          <a:lstStyle/>
          <a:p>
            <a:pPr>
              <a:lnSpc>
                <a:spcPct val="150000"/>
              </a:lnSpc>
            </a:pPr>
            <a:r>
              <a:rPr lang="en-US" sz="4000" b="1" spc="300" dirty="0">
                <a:solidFill>
                  <a:schemeClr val="tx1">
                    <a:lumMod val="75000"/>
                    <a:lumOff val="25000"/>
                  </a:schemeClr>
                </a:solidFill>
                <a:latin typeface="Trebuchet MS" panose="020B0703020202090204" pitchFamily="34" charset="0"/>
                <a:ea typeface="Hiragino Kaku Gothic Std W8" panose="020B0800000000000000" pitchFamily="34" charset="-128"/>
              </a:rPr>
              <a:t>EMPLOYEE DATA ANALYSIS</a:t>
            </a:r>
          </a:p>
          <a:p>
            <a:pPr algn="ctr">
              <a:lnSpc>
                <a:spcPct val="150000"/>
              </a:lnSpc>
            </a:pPr>
            <a:r>
              <a:rPr lang="en-US" sz="4000" b="1" spc="300" dirty="0">
                <a:solidFill>
                  <a:schemeClr val="tx1">
                    <a:lumMod val="75000"/>
                    <a:lumOff val="25000"/>
                  </a:schemeClr>
                </a:solidFill>
                <a:latin typeface="Trebuchet MS" panose="020B0703020202090204" pitchFamily="34" charset="0"/>
                <a:ea typeface="Hiragino Kaku Gothic Std W8" panose="020B0800000000000000" pitchFamily="34" charset="-128"/>
              </a:rPr>
              <a:t>IN MS-EXCEL</a:t>
            </a:r>
          </a:p>
        </p:txBody>
      </p:sp>
      <p:sp>
        <p:nvSpPr>
          <p:cNvPr id="79" name="TextBox 78">
            <a:extLst>
              <a:ext uri="{FF2B5EF4-FFF2-40B4-BE49-F238E27FC236}">
                <a16:creationId xmlns:a16="http://schemas.microsoft.com/office/drawing/2014/main" id="{D9DAF45C-54D0-D260-C36B-EDE0CD8C104E}"/>
              </a:ext>
            </a:extLst>
          </p:cNvPr>
          <p:cNvSpPr txBox="1"/>
          <p:nvPr/>
        </p:nvSpPr>
        <p:spPr>
          <a:xfrm>
            <a:off x="4290494" y="3736064"/>
            <a:ext cx="3724738" cy="646331"/>
          </a:xfrm>
          <a:prstGeom prst="rect">
            <a:avLst/>
          </a:prstGeom>
          <a:noFill/>
        </p:spPr>
        <p:txBody>
          <a:bodyPr wrap="none" rtlCol="0">
            <a:spAutoFit/>
          </a:bodyPr>
          <a:lstStyle/>
          <a:p>
            <a:pPr algn="ctr"/>
            <a:r>
              <a:rPr lang="en-US" spc="300" dirty="0"/>
              <a:t>BY </a:t>
            </a:r>
          </a:p>
          <a:p>
            <a:pPr algn="ctr"/>
            <a:r>
              <a:rPr lang="en-US" spc="300" dirty="0">
                <a:solidFill>
                  <a:schemeClr val="bg2">
                    <a:lumMod val="50000"/>
                  </a:schemeClr>
                </a:solidFill>
              </a:rPr>
              <a:t>RIYAVARSHINI ARUNPRASAD</a:t>
            </a:r>
          </a:p>
        </p:txBody>
      </p:sp>
      <p:sp>
        <p:nvSpPr>
          <p:cNvPr id="80" name="TextBox 79">
            <a:extLst>
              <a:ext uri="{FF2B5EF4-FFF2-40B4-BE49-F238E27FC236}">
                <a16:creationId xmlns:a16="http://schemas.microsoft.com/office/drawing/2014/main" id="{3C176552-AF87-5926-46D5-DAA7DE6CB20A}"/>
              </a:ext>
            </a:extLst>
          </p:cNvPr>
          <p:cNvSpPr txBox="1"/>
          <p:nvPr/>
        </p:nvSpPr>
        <p:spPr>
          <a:xfrm>
            <a:off x="9893772" y="5286375"/>
            <a:ext cx="1434111" cy="369332"/>
          </a:xfrm>
          <a:prstGeom prst="rect">
            <a:avLst/>
          </a:prstGeom>
          <a:noFill/>
        </p:spPr>
        <p:txBody>
          <a:bodyPr wrap="none" rtlCol="0">
            <a:spAutoFit/>
          </a:bodyPr>
          <a:lstStyle/>
          <a:p>
            <a:r>
              <a:rPr lang="en-US" dirty="0">
                <a:solidFill>
                  <a:schemeClr val="tx1">
                    <a:lumMod val="75000"/>
                    <a:lumOff val="25000"/>
                  </a:schemeClr>
                </a:solidFill>
              </a:rPr>
              <a:t>POWERED BY</a:t>
            </a:r>
          </a:p>
        </p:txBody>
      </p:sp>
      <p:pic>
        <p:nvPicPr>
          <p:cNvPr id="82" name="Picture 81" descr="A blue and yellow text on a black background&#10;&#10;Description automatically generated">
            <a:extLst>
              <a:ext uri="{FF2B5EF4-FFF2-40B4-BE49-F238E27FC236}">
                <a16:creationId xmlns:a16="http://schemas.microsoft.com/office/drawing/2014/main" id="{E3447389-F4C4-2A2F-5987-567F8B30134F}"/>
              </a:ext>
            </a:extLst>
          </p:cNvPr>
          <p:cNvPicPr>
            <a:picLocks noChangeAspect="1"/>
          </p:cNvPicPr>
          <p:nvPr/>
        </p:nvPicPr>
        <p:blipFill>
          <a:blip r:embed="rId2"/>
          <a:stretch>
            <a:fillRect/>
          </a:stretch>
        </p:blipFill>
        <p:spPr>
          <a:xfrm>
            <a:off x="9484689" y="5655707"/>
            <a:ext cx="2252276" cy="768866"/>
          </a:xfrm>
          <a:prstGeom prst="rect">
            <a:avLst/>
          </a:prstGeom>
        </p:spPr>
      </p:pic>
    </p:spTree>
    <p:extLst>
      <p:ext uri="{BB962C8B-B14F-4D97-AF65-F5344CB8AC3E}">
        <p14:creationId xmlns:p14="http://schemas.microsoft.com/office/powerpoint/2010/main" val="3266668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70D52EA1-40A6-4BD5-BCDD-72BEA5248291}"/>
              </a:ext>
            </a:extLst>
          </p:cNvPr>
          <p:cNvSpPr/>
          <p:nvPr/>
        </p:nvSpPr>
        <p:spPr>
          <a:xfrm>
            <a:off x="1686978" y="4086217"/>
            <a:ext cx="8331200" cy="1588582"/>
          </a:xfrm>
          <a:prstGeom prst="roundRect">
            <a:avLst>
              <a:gd name="adj" fmla="val 42250"/>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274434" cy="369332"/>
          </a:xfrm>
          <a:prstGeom prst="rect">
            <a:avLst/>
          </a:prstGeom>
          <a:noFill/>
        </p:spPr>
        <p:txBody>
          <a:bodyPr wrap="none" rtlCol="0">
            <a:spAutoFit/>
          </a:bodyPr>
          <a:lstStyle/>
          <a:p>
            <a:r>
              <a:rPr lang="en-US" dirty="0">
                <a:solidFill>
                  <a:schemeClr val="bg1"/>
                </a:solidFill>
                <a:latin typeface="Impact" panose="020B0806030902050204" pitchFamily="34" charset="0"/>
              </a:rPr>
              <a:t>7</a:t>
            </a:r>
          </a:p>
        </p:txBody>
      </p:sp>
      <p:sp>
        <p:nvSpPr>
          <p:cNvPr id="13" name="TextBox 12">
            <a:extLst>
              <a:ext uri="{FF2B5EF4-FFF2-40B4-BE49-F238E27FC236}">
                <a16:creationId xmlns:a16="http://schemas.microsoft.com/office/drawing/2014/main" id="{7E645E17-D5D2-65B1-975E-7DB9A2E4319F}"/>
              </a:ext>
            </a:extLst>
          </p:cNvPr>
          <p:cNvSpPr txBox="1"/>
          <p:nvPr/>
        </p:nvSpPr>
        <p:spPr>
          <a:xfrm>
            <a:off x="2014334" y="4228406"/>
            <a:ext cx="8003844" cy="1304203"/>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b="1" dirty="0">
                <a:solidFill>
                  <a:srgbClr val="FEBA1E"/>
                </a:solidFill>
                <a:latin typeface="Arial" panose="020B0604020202020204" pitchFamily="34" charset="0"/>
                <a:cs typeface="Arial" panose="020B0604020202020204" pitchFamily="34" charset="0"/>
              </a:rPr>
              <a:t>Create a cell</a:t>
            </a:r>
            <a:r>
              <a:rPr lang="en-US" dirty="0">
                <a:solidFill>
                  <a:schemeClr val="bg2">
                    <a:lumMod val="50000"/>
                  </a:schemeClr>
                </a:solidFill>
                <a:latin typeface="Arial" panose="020B0604020202020204" pitchFamily="34" charset="0"/>
                <a:cs typeface="Arial" panose="020B0604020202020204" pitchFamily="34" charset="0"/>
              </a:rPr>
              <a:t> to enter required </a:t>
            </a:r>
            <a:r>
              <a:rPr lang="en-US" b="1" dirty="0" err="1">
                <a:solidFill>
                  <a:srgbClr val="2F435A"/>
                </a:solidFill>
                <a:latin typeface="Arial" panose="020B0604020202020204" pitchFamily="34" charset="0"/>
                <a:cs typeface="Arial" panose="020B0604020202020204" pitchFamily="34" charset="0"/>
              </a:rPr>
              <a:t>employeeID</a:t>
            </a:r>
            <a:r>
              <a:rPr lang="en-US" dirty="0">
                <a:solidFill>
                  <a:schemeClr val="bg2">
                    <a:lumMod val="50000"/>
                  </a:schemeClr>
                </a:solidFill>
                <a:latin typeface="Arial" panose="020B0604020202020204" pitchFamily="34" charset="0"/>
                <a:cs typeface="Arial" panose="020B0604020202020204" pitchFamily="34" charset="0"/>
              </a:rPr>
              <a:t> [AI5]</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Enter formula </a:t>
            </a:r>
            <a:r>
              <a:rPr lang="en-US" b="1" dirty="0">
                <a:solidFill>
                  <a:srgbClr val="2F435A"/>
                </a:solidFill>
                <a:latin typeface="Arial" panose="020B0604020202020204" pitchFamily="34" charset="0"/>
                <a:cs typeface="Arial" panose="020B0604020202020204" pitchFamily="34" charset="0"/>
              </a:rPr>
              <a:t>=VLOOKUP(AI5,A1:AD3001,7) </a:t>
            </a:r>
            <a:r>
              <a:rPr lang="en-US" dirty="0">
                <a:solidFill>
                  <a:schemeClr val="bg2">
                    <a:lumMod val="50000"/>
                  </a:schemeClr>
                </a:solidFill>
                <a:latin typeface="Arial" panose="020B0604020202020204" pitchFamily="34" charset="0"/>
                <a:cs typeface="Arial" panose="020B0604020202020204" pitchFamily="34" charset="0"/>
              </a:rPr>
              <a:t>to retrieve supervisor name</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Enter formula </a:t>
            </a:r>
            <a:r>
              <a:rPr lang="en-US" b="1" dirty="0">
                <a:solidFill>
                  <a:srgbClr val="2F435A"/>
                </a:solidFill>
                <a:latin typeface="Arial" panose="020B0604020202020204" pitchFamily="34" charset="0"/>
                <a:cs typeface="Arial" panose="020B0604020202020204" pitchFamily="34" charset="0"/>
              </a:rPr>
              <a:t>=VLOOKUP(AI5,A1:AD3001,8) </a:t>
            </a:r>
            <a:r>
              <a:rPr lang="en-US" dirty="0">
                <a:solidFill>
                  <a:schemeClr val="bg2">
                    <a:lumMod val="50000"/>
                  </a:schemeClr>
                </a:solidFill>
                <a:latin typeface="Arial" panose="020B0604020202020204" pitchFamily="34" charset="0"/>
                <a:cs typeface="Arial" panose="020B0604020202020204" pitchFamily="34" charset="0"/>
              </a:rPr>
              <a:t>to retrieve email address</a:t>
            </a:r>
          </a:p>
        </p:txBody>
      </p:sp>
      <p:sp>
        <p:nvSpPr>
          <p:cNvPr id="3" name="TextBox 2">
            <a:extLst>
              <a:ext uri="{FF2B5EF4-FFF2-40B4-BE49-F238E27FC236}">
                <a16:creationId xmlns:a16="http://schemas.microsoft.com/office/drawing/2014/main" id="{CB6B9209-383B-4861-4BA1-E776D7AAE192}"/>
              </a:ext>
            </a:extLst>
          </p:cNvPr>
          <p:cNvSpPr txBox="1"/>
          <p:nvPr/>
        </p:nvSpPr>
        <p:spPr>
          <a:xfrm>
            <a:off x="1341497" y="836888"/>
            <a:ext cx="10257936" cy="369332"/>
          </a:xfrm>
          <a:prstGeom prst="rect">
            <a:avLst/>
          </a:prstGeom>
          <a:noFill/>
        </p:spPr>
        <p:txBody>
          <a:bodyPr wrap="non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Use VLOOKUP to find the supervisor’s name and employee email address for a specific employee.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pic>
        <p:nvPicPr>
          <p:cNvPr id="9" name="Picture 8">
            <a:extLst>
              <a:ext uri="{FF2B5EF4-FFF2-40B4-BE49-F238E27FC236}">
                <a16:creationId xmlns:a16="http://schemas.microsoft.com/office/drawing/2014/main" id="{E35DAB8C-9EA7-E001-DF27-D018F26B631B}"/>
              </a:ext>
            </a:extLst>
          </p:cNvPr>
          <p:cNvPicPr>
            <a:picLocks noChangeAspect="1"/>
          </p:cNvPicPr>
          <p:nvPr/>
        </p:nvPicPr>
        <p:blipFill rotWithShape="1">
          <a:blip r:embed="rId2"/>
          <a:srcRect l="572" r="-572"/>
          <a:stretch/>
        </p:blipFill>
        <p:spPr>
          <a:xfrm>
            <a:off x="3156534" y="2121688"/>
            <a:ext cx="5004606" cy="1385891"/>
          </a:xfrm>
          <a:prstGeom prst="rect">
            <a:avLst/>
          </a:prstGeom>
        </p:spPr>
      </p:pic>
    </p:spTree>
    <p:extLst>
      <p:ext uri="{BB962C8B-B14F-4D97-AF65-F5344CB8AC3E}">
        <p14:creationId xmlns:p14="http://schemas.microsoft.com/office/powerpoint/2010/main" val="2244392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ECF0ADE6-88F1-2457-5589-8C963BFCF6A3}"/>
              </a:ext>
            </a:extLst>
          </p:cNvPr>
          <p:cNvSpPr/>
          <p:nvPr/>
        </p:nvSpPr>
        <p:spPr>
          <a:xfrm>
            <a:off x="1466793" y="4755178"/>
            <a:ext cx="9433435" cy="693875"/>
          </a:xfrm>
          <a:prstGeom prst="roundRect">
            <a:avLst>
              <a:gd name="adj" fmla="val 49612"/>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08098" cy="369332"/>
          </a:xfrm>
          <a:prstGeom prst="rect">
            <a:avLst/>
          </a:prstGeom>
          <a:noFill/>
        </p:spPr>
        <p:txBody>
          <a:bodyPr wrap="none" rtlCol="0">
            <a:spAutoFit/>
          </a:bodyPr>
          <a:lstStyle/>
          <a:p>
            <a:r>
              <a:rPr lang="en-US" dirty="0">
                <a:solidFill>
                  <a:schemeClr val="bg1"/>
                </a:solidFill>
                <a:latin typeface="Impact" panose="020B0806030902050204" pitchFamily="34" charset="0"/>
              </a:rPr>
              <a:t>8</a:t>
            </a:r>
          </a:p>
        </p:txBody>
      </p:sp>
      <p:sp>
        <p:nvSpPr>
          <p:cNvPr id="13" name="TextBox 12">
            <a:extLst>
              <a:ext uri="{FF2B5EF4-FFF2-40B4-BE49-F238E27FC236}">
                <a16:creationId xmlns:a16="http://schemas.microsoft.com/office/drawing/2014/main" id="{7E645E17-D5D2-65B1-975E-7DB9A2E4319F}"/>
              </a:ext>
            </a:extLst>
          </p:cNvPr>
          <p:cNvSpPr txBox="1"/>
          <p:nvPr/>
        </p:nvSpPr>
        <p:spPr>
          <a:xfrm>
            <a:off x="1935897" y="4865513"/>
            <a:ext cx="8526787" cy="473206"/>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Department </a:t>
            </a:r>
            <a:r>
              <a:rPr lang="en-US" b="1" dirty="0">
                <a:solidFill>
                  <a:srgbClr val="FEBA1E"/>
                </a:solidFill>
                <a:latin typeface="Arial" panose="020B0604020202020204" pitchFamily="34" charset="0"/>
                <a:cs typeface="Arial" panose="020B0604020202020204" pitchFamily="34" charset="0"/>
              </a:rPr>
              <a:t>Admin Offices </a:t>
            </a:r>
            <a:r>
              <a:rPr lang="en-US" dirty="0">
                <a:solidFill>
                  <a:schemeClr val="bg2">
                    <a:lumMod val="50000"/>
                  </a:schemeClr>
                </a:solidFill>
                <a:latin typeface="Arial" panose="020B0604020202020204" pitchFamily="34" charset="0"/>
                <a:cs typeface="Arial" panose="020B0604020202020204" pitchFamily="34" charset="0"/>
              </a:rPr>
              <a:t>found to have </a:t>
            </a:r>
            <a:r>
              <a:rPr lang="en-US" b="1" dirty="0">
                <a:solidFill>
                  <a:srgbClr val="2F435A"/>
                </a:solidFill>
                <a:latin typeface="Arial" panose="020B0604020202020204" pitchFamily="34" charset="0"/>
                <a:cs typeface="Arial" panose="020B0604020202020204" pitchFamily="34" charset="0"/>
              </a:rPr>
              <a:t>highest average Employee Rating</a:t>
            </a:r>
            <a:r>
              <a:rPr lang="en-US" dirty="0">
                <a:solidFill>
                  <a:schemeClr val="bg2">
                    <a:lumMod val="50000"/>
                  </a:schemeClr>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CB6B9209-383B-4861-4BA1-E776D7AAE192}"/>
              </a:ext>
            </a:extLst>
          </p:cNvPr>
          <p:cNvSpPr txBox="1"/>
          <p:nvPr/>
        </p:nvSpPr>
        <p:spPr>
          <a:xfrm>
            <a:off x="1341497" y="829714"/>
            <a:ext cx="8170827" cy="369332"/>
          </a:xfrm>
          <a:prstGeom prst="rect">
            <a:avLst/>
          </a:prstGeom>
          <a:noFill/>
        </p:spPr>
        <p:txBody>
          <a:bodyPr wrap="none" rtlCol="0">
            <a:spAutoFit/>
          </a:bodyPr>
          <a:lstStyle/>
          <a:p>
            <a:r>
              <a:rPr lang="en-IN" sz="1800" dirty="0">
                <a:solidFill>
                  <a:srgbClr val="0C0C0C"/>
                </a:solidFill>
                <a:effectLst/>
                <a:latin typeface="Geeza Pro" panose="02000400000000000000" pitchFamily="2" charset="-78"/>
                <a:cs typeface="Geeza Pro" panose="02000400000000000000" pitchFamily="2" charset="-78"/>
              </a:rPr>
              <a:t>Can you identify the department with the highest average "Employee Rating?" </a:t>
            </a:r>
            <a:endParaRPr lang="en-IN" dirty="0">
              <a:latin typeface="Geeza Pro" panose="02000400000000000000" pitchFamily="2" charset="-78"/>
              <a:cs typeface="Geeza Pro" panose="02000400000000000000" pitchFamily="2" charset="-78"/>
            </a:endParaRPr>
          </a:p>
        </p:txBody>
      </p:sp>
      <p:pic>
        <p:nvPicPr>
          <p:cNvPr id="7" name="Picture 6" descr="A screenshot of a computer&#10;&#10;Description automatically generated">
            <a:extLst>
              <a:ext uri="{FF2B5EF4-FFF2-40B4-BE49-F238E27FC236}">
                <a16:creationId xmlns:a16="http://schemas.microsoft.com/office/drawing/2014/main" id="{FD8F4FDA-1559-7B08-C682-3CF7C86D0DF1}"/>
              </a:ext>
            </a:extLst>
          </p:cNvPr>
          <p:cNvPicPr>
            <a:picLocks noChangeAspect="1"/>
          </p:cNvPicPr>
          <p:nvPr/>
        </p:nvPicPr>
        <p:blipFill>
          <a:blip r:embed="rId2"/>
          <a:stretch>
            <a:fillRect/>
          </a:stretch>
        </p:blipFill>
        <p:spPr>
          <a:xfrm>
            <a:off x="3752850" y="2009739"/>
            <a:ext cx="4686300" cy="2159000"/>
          </a:xfrm>
          <a:prstGeom prst="rect">
            <a:avLst/>
          </a:prstGeom>
        </p:spPr>
      </p:pic>
    </p:spTree>
    <p:extLst>
      <p:ext uri="{BB962C8B-B14F-4D97-AF65-F5344CB8AC3E}">
        <p14:creationId xmlns:p14="http://schemas.microsoft.com/office/powerpoint/2010/main" val="321274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4FB34B0-88F5-B47E-41DE-84D16A3E9FCB}"/>
              </a:ext>
            </a:extLst>
          </p:cNvPr>
          <p:cNvSpPr/>
          <p:nvPr/>
        </p:nvSpPr>
        <p:spPr>
          <a:xfrm>
            <a:off x="1175480" y="4939668"/>
            <a:ext cx="10150476" cy="1042989"/>
          </a:xfrm>
          <a:prstGeom prst="roundRect">
            <a:avLst>
              <a:gd name="adj" fmla="val 41020"/>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09700" cy="369332"/>
          </a:xfrm>
          <a:prstGeom prst="rect">
            <a:avLst/>
          </a:prstGeom>
          <a:noFill/>
        </p:spPr>
        <p:txBody>
          <a:bodyPr wrap="none" rtlCol="0">
            <a:spAutoFit/>
          </a:bodyPr>
          <a:lstStyle/>
          <a:p>
            <a:r>
              <a:rPr lang="en-US" dirty="0">
                <a:solidFill>
                  <a:schemeClr val="bg1"/>
                </a:solidFill>
                <a:latin typeface="Impact" panose="020B0806030902050204" pitchFamily="34" charset="0"/>
              </a:rPr>
              <a:t>9</a:t>
            </a:r>
          </a:p>
        </p:txBody>
      </p:sp>
      <p:sp>
        <p:nvSpPr>
          <p:cNvPr id="3" name="TextBox 2">
            <a:extLst>
              <a:ext uri="{FF2B5EF4-FFF2-40B4-BE49-F238E27FC236}">
                <a16:creationId xmlns:a16="http://schemas.microsoft.com/office/drawing/2014/main" id="{CB6B9209-383B-4861-4BA1-E776D7AAE192}"/>
              </a:ext>
            </a:extLst>
          </p:cNvPr>
          <p:cNvSpPr txBox="1"/>
          <p:nvPr/>
        </p:nvSpPr>
        <p:spPr>
          <a:xfrm>
            <a:off x="1175480" y="836888"/>
            <a:ext cx="10708381" cy="369332"/>
          </a:xfrm>
          <a:prstGeom prst="rect">
            <a:avLst/>
          </a:prstGeom>
          <a:noFill/>
        </p:spPr>
        <p:txBody>
          <a:bodyPr wrap="squar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Create a scatter plot to explore the relationship between "Training Duration (Days)" and "Training Cost.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pic>
        <p:nvPicPr>
          <p:cNvPr id="11" name="Picture 10" descr="A graph of a training course&#10;&#10;Description automatically generated with medium confidence">
            <a:extLst>
              <a:ext uri="{FF2B5EF4-FFF2-40B4-BE49-F238E27FC236}">
                <a16:creationId xmlns:a16="http://schemas.microsoft.com/office/drawing/2014/main" id="{27688F01-29FC-B303-BBCF-65F8BD10661A}"/>
              </a:ext>
            </a:extLst>
          </p:cNvPr>
          <p:cNvPicPr>
            <a:picLocks noChangeAspect="1"/>
          </p:cNvPicPr>
          <p:nvPr/>
        </p:nvPicPr>
        <p:blipFill>
          <a:blip r:embed="rId2"/>
          <a:stretch>
            <a:fillRect/>
          </a:stretch>
        </p:blipFill>
        <p:spPr>
          <a:xfrm>
            <a:off x="2636956" y="1707984"/>
            <a:ext cx="7443869" cy="3141563"/>
          </a:xfrm>
          <a:prstGeom prst="rect">
            <a:avLst/>
          </a:prstGeom>
        </p:spPr>
      </p:pic>
      <p:sp>
        <p:nvSpPr>
          <p:cNvPr id="15" name="TextBox 14">
            <a:extLst>
              <a:ext uri="{FF2B5EF4-FFF2-40B4-BE49-F238E27FC236}">
                <a16:creationId xmlns:a16="http://schemas.microsoft.com/office/drawing/2014/main" id="{DE6B9EEA-6441-CC14-1BFB-46C20F58A575}"/>
              </a:ext>
            </a:extLst>
          </p:cNvPr>
          <p:cNvSpPr txBox="1"/>
          <p:nvPr/>
        </p:nvSpPr>
        <p:spPr>
          <a:xfrm>
            <a:off x="1526305" y="5014481"/>
            <a:ext cx="9665170" cy="880369"/>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From the equation</a:t>
            </a:r>
            <a:r>
              <a:rPr lang="en-US" b="1" dirty="0">
                <a:solidFill>
                  <a:srgbClr val="2F435A"/>
                </a:solidFill>
                <a:latin typeface="Arial" panose="020B0604020202020204" pitchFamily="34" charset="0"/>
                <a:cs typeface="Arial" panose="020B0604020202020204" pitchFamily="34" charset="0"/>
              </a:rPr>
              <a:t>, y = -</a:t>
            </a:r>
            <a:r>
              <a:rPr lang="en-IN" b="1" dirty="0">
                <a:solidFill>
                  <a:srgbClr val="2F435A"/>
                </a:solidFill>
                <a:effectLst/>
                <a:latin typeface="Arial" panose="020B0604020202020204" pitchFamily="34" charset="0"/>
                <a:cs typeface="Arial" panose="020B0604020202020204" pitchFamily="34" charset="0"/>
              </a:rPr>
              <a:t>1.9107x + 564.31 </a:t>
            </a:r>
            <a:r>
              <a:rPr lang="en-IN" dirty="0">
                <a:solidFill>
                  <a:schemeClr val="bg2">
                    <a:lumMod val="50000"/>
                  </a:schemeClr>
                </a:solidFill>
                <a:effectLst/>
                <a:latin typeface="Arial" panose="020B0604020202020204" pitchFamily="34" charset="0"/>
                <a:cs typeface="Arial" panose="020B0604020202020204" pitchFamily="34" charset="0"/>
              </a:rPr>
              <a:t>and </a:t>
            </a:r>
            <a:r>
              <a:rPr lang="en-IN" b="1" dirty="0">
                <a:solidFill>
                  <a:srgbClr val="2F435A"/>
                </a:solidFill>
                <a:effectLst/>
                <a:latin typeface="Arial" panose="020B0604020202020204" pitchFamily="34" charset="0"/>
                <a:cs typeface="Arial" panose="020B0604020202020204" pitchFamily="34" charset="0"/>
              </a:rPr>
              <a:t>R</a:t>
            </a:r>
            <a:r>
              <a:rPr lang="en-IN" b="1" baseline="30000" dirty="0">
                <a:solidFill>
                  <a:srgbClr val="2F435A"/>
                </a:solidFill>
                <a:effectLst/>
                <a:latin typeface="Arial" panose="020B0604020202020204" pitchFamily="34" charset="0"/>
                <a:cs typeface="Arial" panose="020B0604020202020204" pitchFamily="34" charset="0"/>
              </a:rPr>
              <a:t>2 </a:t>
            </a:r>
            <a:r>
              <a:rPr lang="en-IN" b="1" dirty="0">
                <a:solidFill>
                  <a:srgbClr val="2F435A"/>
                </a:solidFill>
                <a:effectLst/>
                <a:latin typeface="Arial" panose="020B0604020202020204" pitchFamily="34" charset="0"/>
                <a:cs typeface="Arial" panose="020B0604020202020204" pitchFamily="34" charset="0"/>
              </a:rPr>
              <a:t>value = 0.0001 </a:t>
            </a:r>
            <a:r>
              <a:rPr lang="en-IN" b="0" dirty="0">
                <a:solidFill>
                  <a:schemeClr val="bg2">
                    <a:lumMod val="50000"/>
                  </a:schemeClr>
                </a:solidFill>
                <a:effectLst/>
                <a:latin typeface="Arial" panose="020B0604020202020204" pitchFamily="34" charset="0"/>
                <a:cs typeface="Arial" panose="020B0604020202020204" pitchFamily="34" charset="0"/>
              </a:rPr>
              <a:t>, it is evident that the </a:t>
            </a:r>
            <a:r>
              <a:rPr lang="en-IN" b="0" dirty="0">
                <a:solidFill>
                  <a:srgbClr val="FEBA1E"/>
                </a:solidFill>
                <a:effectLst/>
                <a:latin typeface="Arial" panose="020B0604020202020204" pitchFamily="34" charset="0"/>
                <a:cs typeface="Arial" panose="020B0604020202020204" pitchFamily="34" charset="0"/>
              </a:rPr>
              <a:t>linear relationship </a:t>
            </a:r>
            <a:r>
              <a:rPr lang="en-IN" b="0" dirty="0">
                <a:solidFill>
                  <a:schemeClr val="bg2">
                    <a:lumMod val="50000"/>
                  </a:schemeClr>
                </a:solidFill>
                <a:effectLst/>
                <a:latin typeface="Arial" panose="020B0604020202020204" pitchFamily="34" charset="0"/>
                <a:cs typeface="Arial" panose="020B0604020202020204" pitchFamily="34" charset="0"/>
              </a:rPr>
              <a:t>between the two variable is </a:t>
            </a:r>
            <a:r>
              <a:rPr lang="en-IN" b="1" dirty="0">
                <a:solidFill>
                  <a:srgbClr val="FEBA1E"/>
                </a:solidFill>
                <a:effectLst/>
                <a:latin typeface="Arial" panose="020B0604020202020204" pitchFamily="34" charset="0"/>
                <a:cs typeface="Arial" panose="020B0604020202020204" pitchFamily="34" charset="0"/>
              </a:rPr>
              <a:t>very weak</a:t>
            </a:r>
            <a:r>
              <a:rPr lang="en-IN" b="0" dirty="0">
                <a:solidFill>
                  <a:schemeClr val="bg2">
                    <a:lumMod val="50000"/>
                  </a:schemeClr>
                </a:solidFill>
                <a:effectLst/>
                <a:latin typeface="Arial" panose="020B0604020202020204" pitchFamily="34" charset="0"/>
                <a:cs typeface="Arial" panose="020B0604020202020204" pitchFamily="34" charset="0"/>
              </a:rPr>
              <a:t>.</a:t>
            </a:r>
            <a:endParaRPr lang="en-US" baseline="30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184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16E5D1A-5564-207C-43BA-A8857EC39BEE}"/>
              </a:ext>
            </a:extLst>
          </p:cNvPr>
          <p:cNvSpPr/>
          <p:nvPr/>
        </p:nvSpPr>
        <p:spPr>
          <a:xfrm>
            <a:off x="1397000" y="4438240"/>
            <a:ext cx="9898850" cy="2021787"/>
          </a:xfrm>
          <a:prstGeom prst="roundRect">
            <a:avLst>
              <a:gd name="adj" fmla="val 31896"/>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96262" cy="369332"/>
          </a:xfrm>
          <a:prstGeom prst="rect">
            <a:avLst/>
          </a:prstGeom>
          <a:noFill/>
        </p:spPr>
        <p:txBody>
          <a:bodyPr wrap="none" rtlCol="0">
            <a:spAutoFit/>
          </a:bodyPr>
          <a:lstStyle/>
          <a:p>
            <a:r>
              <a:rPr lang="en-US" dirty="0">
                <a:solidFill>
                  <a:schemeClr val="bg1"/>
                </a:solidFill>
                <a:latin typeface="Impact" panose="020B0806030902050204" pitchFamily="34" charset="0"/>
              </a:rPr>
              <a:t>10</a:t>
            </a:r>
          </a:p>
        </p:txBody>
      </p:sp>
      <p:sp>
        <p:nvSpPr>
          <p:cNvPr id="3" name="TextBox 2">
            <a:extLst>
              <a:ext uri="{FF2B5EF4-FFF2-40B4-BE49-F238E27FC236}">
                <a16:creationId xmlns:a16="http://schemas.microsoft.com/office/drawing/2014/main" id="{CB6B9209-383B-4861-4BA1-E776D7AAE192}"/>
              </a:ext>
            </a:extLst>
          </p:cNvPr>
          <p:cNvSpPr txBox="1"/>
          <p:nvPr/>
        </p:nvSpPr>
        <p:spPr>
          <a:xfrm>
            <a:off x="1175481" y="836888"/>
            <a:ext cx="9263920" cy="369332"/>
          </a:xfrm>
          <a:prstGeom prst="rect">
            <a:avLst/>
          </a:prstGeom>
          <a:noFill/>
        </p:spPr>
        <p:txBody>
          <a:bodyPr wrap="squar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Build a pivot table that shows the count of employees by "</a:t>
            </a:r>
            <a:r>
              <a:rPr lang="en-IN" sz="1800" dirty="0" err="1">
                <a:solidFill>
                  <a:schemeClr val="tx1">
                    <a:lumMod val="85000"/>
                    <a:lumOff val="15000"/>
                  </a:schemeClr>
                </a:solidFill>
                <a:effectLst/>
                <a:latin typeface="Geeza Pro" panose="02000400000000000000" pitchFamily="2" charset="-78"/>
                <a:cs typeface="Geeza Pro" panose="02000400000000000000" pitchFamily="2" charset="-78"/>
              </a:rPr>
              <a:t>RaceDesc</a:t>
            </a:r>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 and "</a:t>
            </a:r>
            <a:r>
              <a:rPr lang="en-IN" sz="1800" dirty="0" err="1">
                <a:solidFill>
                  <a:schemeClr val="tx1">
                    <a:lumMod val="85000"/>
                    <a:lumOff val="15000"/>
                  </a:schemeClr>
                </a:solidFill>
                <a:effectLst/>
                <a:latin typeface="Geeza Pro" panose="02000400000000000000" pitchFamily="2" charset="-78"/>
                <a:cs typeface="Geeza Pro" panose="02000400000000000000" pitchFamily="2" charset="-78"/>
              </a:rPr>
              <a:t>GenderCode</a:t>
            </a:r>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sp>
        <p:nvSpPr>
          <p:cNvPr id="15" name="TextBox 14">
            <a:extLst>
              <a:ext uri="{FF2B5EF4-FFF2-40B4-BE49-F238E27FC236}">
                <a16:creationId xmlns:a16="http://schemas.microsoft.com/office/drawing/2014/main" id="{DE6B9EEA-6441-CC14-1BFB-46C20F58A575}"/>
              </a:ext>
            </a:extLst>
          </p:cNvPr>
          <p:cNvSpPr txBox="1"/>
          <p:nvPr/>
        </p:nvSpPr>
        <p:spPr>
          <a:xfrm>
            <a:off x="1630680" y="4563258"/>
            <a:ext cx="9665170" cy="1719638"/>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Highest number of employee found to be </a:t>
            </a:r>
            <a:r>
              <a:rPr lang="en-US" b="1" dirty="0">
                <a:solidFill>
                  <a:schemeClr val="tx1">
                    <a:lumMod val="85000"/>
                    <a:lumOff val="15000"/>
                  </a:schemeClr>
                </a:solidFill>
                <a:latin typeface="Arial" panose="020B0604020202020204" pitchFamily="34" charset="0"/>
                <a:cs typeface="Arial" panose="020B0604020202020204" pitchFamily="34" charset="0"/>
              </a:rPr>
              <a:t>Asian race</a:t>
            </a:r>
            <a:r>
              <a:rPr lang="en-US" dirty="0">
                <a:solidFill>
                  <a:schemeClr val="bg2">
                    <a:lumMod val="50000"/>
                  </a:schemeClr>
                </a:solidFill>
                <a:latin typeface="Arial" panose="020B0604020202020204" pitchFamily="34" charset="0"/>
                <a:cs typeface="Arial" panose="020B0604020202020204" pitchFamily="34" charset="0"/>
              </a:rPr>
              <a:t> (629)</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Highest number of </a:t>
            </a:r>
            <a:r>
              <a:rPr lang="en-US" b="1" dirty="0">
                <a:solidFill>
                  <a:srgbClr val="FEBA1E"/>
                </a:solidFill>
                <a:latin typeface="Arial" panose="020B0604020202020204" pitchFamily="34" charset="0"/>
                <a:cs typeface="Arial" panose="020B0604020202020204" pitchFamily="34" charset="0"/>
              </a:rPr>
              <a:t>Female</a:t>
            </a:r>
            <a:r>
              <a:rPr lang="en-US" dirty="0">
                <a:solidFill>
                  <a:schemeClr val="bg2">
                    <a:lumMod val="50000"/>
                  </a:schemeClr>
                </a:solidFill>
                <a:latin typeface="Arial" panose="020B0604020202020204" pitchFamily="34" charset="0"/>
                <a:cs typeface="Arial" panose="020B0604020202020204" pitchFamily="34" charset="0"/>
              </a:rPr>
              <a:t> employees belong to </a:t>
            </a:r>
            <a:r>
              <a:rPr lang="en-US" b="1" dirty="0">
                <a:solidFill>
                  <a:srgbClr val="2F435A"/>
                </a:solidFill>
                <a:latin typeface="Arial" panose="020B0604020202020204" pitchFamily="34" charset="0"/>
                <a:cs typeface="Arial" panose="020B0604020202020204" pitchFamily="34" charset="0"/>
              </a:rPr>
              <a:t>White</a:t>
            </a:r>
            <a:r>
              <a:rPr lang="en-US" dirty="0">
                <a:solidFill>
                  <a:schemeClr val="bg2">
                    <a:lumMod val="50000"/>
                  </a:schemeClr>
                </a:solidFill>
                <a:latin typeface="Arial" panose="020B0604020202020204" pitchFamily="34" charset="0"/>
                <a:cs typeface="Arial" panose="020B0604020202020204" pitchFamily="34" charset="0"/>
              </a:rPr>
              <a:t>(347), </a:t>
            </a:r>
            <a:r>
              <a:rPr lang="en-US" b="1" dirty="0">
                <a:solidFill>
                  <a:srgbClr val="2F435A"/>
                </a:solidFill>
                <a:latin typeface="Arial" panose="020B0604020202020204" pitchFamily="34" charset="0"/>
                <a:cs typeface="Arial" panose="020B0604020202020204" pitchFamily="34" charset="0"/>
              </a:rPr>
              <a:t>Asian and black </a:t>
            </a:r>
            <a:r>
              <a:rPr lang="en-US" dirty="0">
                <a:solidFill>
                  <a:schemeClr val="bg2">
                    <a:lumMod val="50000"/>
                  </a:schemeClr>
                </a:solidFill>
                <a:latin typeface="Arial" panose="020B0604020202020204" pitchFamily="34" charset="0"/>
                <a:cs typeface="Arial" panose="020B0604020202020204" pitchFamily="34" charset="0"/>
              </a:rPr>
              <a:t>(346) race respectively.</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Highest number of </a:t>
            </a:r>
            <a:r>
              <a:rPr lang="en-US" b="1" dirty="0">
                <a:solidFill>
                  <a:srgbClr val="FEBA1E"/>
                </a:solidFill>
                <a:latin typeface="Arial" panose="020B0604020202020204" pitchFamily="34" charset="0"/>
                <a:cs typeface="Arial" panose="020B0604020202020204" pitchFamily="34" charset="0"/>
              </a:rPr>
              <a:t>Male</a:t>
            </a:r>
            <a:r>
              <a:rPr lang="en-US" dirty="0">
                <a:solidFill>
                  <a:schemeClr val="bg2">
                    <a:lumMod val="50000"/>
                  </a:schemeClr>
                </a:solidFill>
                <a:latin typeface="Arial" panose="020B0604020202020204" pitchFamily="34" charset="0"/>
                <a:cs typeface="Arial" panose="020B0604020202020204" pitchFamily="34" charset="0"/>
              </a:rPr>
              <a:t> employees belong to </a:t>
            </a:r>
            <a:r>
              <a:rPr lang="en-US" b="1" dirty="0">
                <a:solidFill>
                  <a:srgbClr val="2F435A"/>
                </a:solidFill>
                <a:latin typeface="Arial" panose="020B0604020202020204" pitchFamily="34" charset="0"/>
                <a:cs typeface="Arial" panose="020B0604020202020204" pitchFamily="34" charset="0"/>
              </a:rPr>
              <a:t>Asian</a:t>
            </a:r>
            <a:r>
              <a:rPr lang="en-US" dirty="0">
                <a:solidFill>
                  <a:schemeClr val="bg2">
                    <a:lumMod val="50000"/>
                  </a:schemeClr>
                </a:solidFill>
                <a:latin typeface="Arial" panose="020B0604020202020204" pitchFamily="34" charset="0"/>
                <a:cs typeface="Arial" panose="020B0604020202020204" pitchFamily="34" charset="0"/>
              </a:rPr>
              <a:t> (283) race.</a:t>
            </a:r>
          </a:p>
        </p:txBody>
      </p:sp>
      <p:pic>
        <p:nvPicPr>
          <p:cNvPr id="7" name="Picture 6" descr="A screenshot of a computer&#10;&#10;Description automatically generated">
            <a:extLst>
              <a:ext uri="{FF2B5EF4-FFF2-40B4-BE49-F238E27FC236}">
                <a16:creationId xmlns:a16="http://schemas.microsoft.com/office/drawing/2014/main" id="{5DA78F60-91D9-C54A-4FD2-3B4E4906F991}"/>
              </a:ext>
            </a:extLst>
          </p:cNvPr>
          <p:cNvPicPr>
            <a:picLocks noChangeAspect="1"/>
          </p:cNvPicPr>
          <p:nvPr/>
        </p:nvPicPr>
        <p:blipFill>
          <a:blip r:embed="rId2"/>
          <a:stretch>
            <a:fillRect/>
          </a:stretch>
        </p:blipFill>
        <p:spPr>
          <a:xfrm>
            <a:off x="3866073" y="1646119"/>
            <a:ext cx="4432300" cy="2689052"/>
          </a:xfrm>
          <a:prstGeom prst="roundRect">
            <a:avLst>
              <a:gd name="adj" fmla="val 3567"/>
            </a:avLst>
          </a:prstGeom>
        </p:spPr>
      </p:pic>
    </p:spTree>
    <p:extLst>
      <p:ext uri="{BB962C8B-B14F-4D97-AF65-F5344CB8AC3E}">
        <p14:creationId xmlns:p14="http://schemas.microsoft.com/office/powerpoint/2010/main" val="1465261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5E4E0F-2537-00DF-666A-461E93D1E348}"/>
              </a:ext>
            </a:extLst>
          </p:cNvPr>
          <p:cNvSpPr/>
          <p:nvPr/>
        </p:nvSpPr>
        <p:spPr>
          <a:xfrm>
            <a:off x="1320800" y="3874588"/>
            <a:ext cx="9250504" cy="1776912"/>
          </a:xfrm>
          <a:prstGeom prst="roundRect">
            <a:avLst>
              <a:gd name="adj" fmla="val 35250"/>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60996" cy="369332"/>
          </a:xfrm>
          <a:prstGeom prst="rect">
            <a:avLst/>
          </a:prstGeom>
          <a:noFill/>
        </p:spPr>
        <p:txBody>
          <a:bodyPr wrap="none" rtlCol="0">
            <a:spAutoFit/>
          </a:bodyPr>
          <a:lstStyle/>
          <a:p>
            <a:r>
              <a:rPr lang="en-US" dirty="0">
                <a:solidFill>
                  <a:schemeClr val="bg1"/>
                </a:solidFill>
                <a:latin typeface="Impact" panose="020B0806030902050204" pitchFamily="34" charset="0"/>
              </a:rPr>
              <a:t>11</a:t>
            </a:r>
          </a:p>
        </p:txBody>
      </p:sp>
      <p:sp>
        <p:nvSpPr>
          <p:cNvPr id="3" name="TextBox 2">
            <a:extLst>
              <a:ext uri="{FF2B5EF4-FFF2-40B4-BE49-F238E27FC236}">
                <a16:creationId xmlns:a16="http://schemas.microsoft.com/office/drawing/2014/main" id="{CB6B9209-383B-4861-4BA1-E776D7AAE192}"/>
              </a:ext>
            </a:extLst>
          </p:cNvPr>
          <p:cNvSpPr txBox="1"/>
          <p:nvPr/>
        </p:nvSpPr>
        <p:spPr>
          <a:xfrm>
            <a:off x="1097469" y="824013"/>
            <a:ext cx="10827554" cy="369332"/>
          </a:xfrm>
          <a:prstGeom prst="rect">
            <a:avLst/>
          </a:prstGeom>
          <a:noFill/>
        </p:spPr>
        <p:txBody>
          <a:bodyPr wrap="square" rtlCol="0">
            <a:spAutoFit/>
          </a:bodyPr>
          <a:lstStyle/>
          <a:p>
            <a:r>
              <a:rPr lang="en-IN" dirty="0">
                <a:solidFill>
                  <a:schemeClr val="bg2">
                    <a:lumMod val="25000"/>
                  </a:schemeClr>
                </a:solidFill>
                <a:effectLst/>
                <a:latin typeface="Geeza Pro" panose="02000400000000000000" pitchFamily="2" charset="-78"/>
                <a:cs typeface="Geeza Pro" panose="02000400000000000000" pitchFamily="2" charset="-78"/>
              </a:rPr>
              <a:t>Use INDEX and MATCH functions to find the "Training Program Name" for an employee with a specific ID. </a:t>
            </a:r>
            <a:endParaRPr lang="en-IN" dirty="0">
              <a:solidFill>
                <a:schemeClr val="bg2">
                  <a:lumMod val="25000"/>
                </a:schemeClr>
              </a:solidFill>
              <a:latin typeface="Geeza Pro" panose="02000400000000000000" pitchFamily="2" charset="-78"/>
              <a:cs typeface="Geeza Pro" panose="02000400000000000000" pitchFamily="2" charset="-78"/>
            </a:endParaRPr>
          </a:p>
        </p:txBody>
      </p:sp>
      <p:sp>
        <p:nvSpPr>
          <p:cNvPr id="15" name="TextBox 14">
            <a:extLst>
              <a:ext uri="{FF2B5EF4-FFF2-40B4-BE49-F238E27FC236}">
                <a16:creationId xmlns:a16="http://schemas.microsoft.com/office/drawing/2014/main" id="{DE6B9EEA-6441-CC14-1BFB-46C20F58A575}"/>
              </a:ext>
            </a:extLst>
          </p:cNvPr>
          <p:cNvSpPr txBox="1"/>
          <p:nvPr/>
        </p:nvSpPr>
        <p:spPr>
          <a:xfrm>
            <a:off x="1620696" y="4028986"/>
            <a:ext cx="9665170" cy="1304140"/>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Created </a:t>
            </a:r>
            <a:r>
              <a:rPr lang="en-US" b="1" dirty="0">
                <a:solidFill>
                  <a:srgbClr val="FEBA1E"/>
                </a:solidFill>
                <a:latin typeface="Arial" panose="020B0604020202020204" pitchFamily="34" charset="0"/>
                <a:cs typeface="Arial" panose="020B0604020202020204" pitchFamily="34" charset="0"/>
              </a:rPr>
              <a:t>drop down list </a:t>
            </a:r>
            <a:r>
              <a:rPr lang="en-US" dirty="0">
                <a:solidFill>
                  <a:schemeClr val="bg2">
                    <a:lumMod val="50000"/>
                  </a:schemeClr>
                </a:solidFill>
                <a:latin typeface="Arial" panose="020B0604020202020204" pitchFamily="34" charset="0"/>
                <a:cs typeface="Arial" panose="020B0604020202020204" pitchFamily="34" charset="0"/>
              </a:rPr>
              <a:t>to </a:t>
            </a:r>
            <a:r>
              <a:rPr lang="en-US" b="1" dirty="0">
                <a:solidFill>
                  <a:srgbClr val="2F435A"/>
                </a:solidFill>
                <a:latin typeface="Arial" panose="020B0604020202020204" pitchFamily="34" charset="0"/>
                <a:cs typeface="Arial" panose="020B0604020202020204" pitchFamily="34" charset="0"/>
              </a:rPr>
              <a:t>choose employee ID</a:t>
            </a:r>
            <a:r>
              <a:rPr lang="en-US" dirty="0">
                <a:solidFill>
                  <a:schemeClr val="bg2">
                    <a:lumMod val="50000"/>
                  </a:schemeClr>
                </a:solidFill>
                <a:latin typeface="Arial" panose="020B0604020202020204" pitchFamily="34" charset="0"/>
                <a:cs typeface="Arial" panose="020B0604020202020204" pitchFamily="34" charset="0"/>
              </a:rPr>
              <a:t>.</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Extracted training program name corresponding to the chosen </a:t>
            </a:r>
            <a:r>
              <a:rPr lang="en-US" dirty="0" err="1">
                <a:solidFill>
                  <a:schemeClr val="bg2">
                    <a:lumMod val="50000"/>
                  </a:schemeClr>
                </a:solidFill>
                <a:latin typeface="Arial" panose="020B0604020202020204" pitchFamily="34" charset="0"/>
                <a:cs typeface="Arial" panose="020B0604020202020204" pitchFamily="34" charset="0"/>
              </a:rPr>
              <a:t>employeeID</a:t>
            </a:r>
            <a:r>
              <a:rPr lang="en-US" dirty="0">
                <a:solidFill>
                  <a:schemeClr val="bg2">
                    <a:lumMod val="50000"/>
                  </a:schemeClr>
                </a:solidFill>
                <a:latin typeface="Arial" panose="020B0604020202020204" pitchFamily="34" charset="0"/>
                <a:cs typeface="Arial" panose="020B0604020202020204" pitchFamily="34" charset="0"/>
              </a:rPr>
              <a:t> using the formula </a:t>
            </a:r>
            <a:r>
              <a:rPr lang="en-US" b="1" dirty="0">
                <a:solidFill>
                  <a:srgbClr val="2F435A"/>
                </a:solidFill>
                <a:latin typeface="Arial" panose="020B0604020202020204" pitchFamily="34" charset="0"/>
                <a:cs typeface="Arial" panose="020B0604020202020204" pitchFamily="34" charset="0"/>
              </a:rPr>
              <a:t>= INDEX(A:I,MATCH(L2,A:A),3).</a:t>
            </a:r>
          </a:p>
        </p:txBody>
      </p:sp>
      <p:pic>
        <p:nvPicPr>
          <p:cNvPr id="10" name="Picture 9" descr="A close-up of a diagram&#10;&#10;Description automatically generated">
            <a:extLst>
              <a:ext uri="{FF2B5EF4-FFF2-40B4-BE49-F238E27FC236}">
                <a16:creationId xmlns:a16="http://schemas.microsoft.com/office/drawing/2014/main" id="{F51A2A92-E809-40AC-7A01-9401F40901B8}"/>
              </a:ext>
            </a:extLst>
          </p:cNvPr>
          <p:cNvPicPr>
            <a:picLocks noChangeAspect="1"/>
          </p:cNvPicPr>
          <p:nvPr/>
        </p:nvPicPr>
        <p:blipFill>
          <a:blip r:embed="rId3"/>
          <a:stretch>
            <a:fillRect/>
          </a:stretch>
        </p:blipFill>
        <p:spPr>
          <a:xfrm>
            <a:off x="4255529" y="2359114"/>
            <a:ext cx="3505200" cy="939800"/>
          </a:xfrm>
          <a:prstGeom prst="rect">
            <a:avLst/>
          </a:prstGeom>
        </p:spPr>
      </p:pic>
    </p:spTree>
    <p:extLst>
      <p:ext uri="{BB962C8B-B14F-4D97-AF65-F5344CB8AC3E}">
        <p14:creationId xmlns:p14="http://schemas.microsoft.com/office/powerpoint/2010/main" val="3571098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A9C46238-3804-3E7B-40DE-86526F5EF3BB}"/>
              </a:ext>
            </a:extLst>
          </p:cNvPr>
          <p:cNvSpPr/>
          <p:nvPr/>
        </p:nvSpPr>
        <p:spPr>
          <a:xfrm>
            <a:off x="658548" y="5044115"/>
            <a:ext cx="10874904" cy="1022461"/>
          </a:xfrm>
          <a:prstGeom prst="roundRect">
            <a:avLst>
              <a:gd name="adj" fmla="val 50000"/>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88248" cy="369332"/>
          </a:xfrm>
          <a:prstGeom prst="rect">
            <a:avLst/>
          </a:prstGeom>
          <a:noFill/>
        </p:spPr>
        <p:txBody>
          <a:bodyPr wrap="none" rtlCol="0">
            <a:spAutoFit/>
          </a:bodyPr>
          <a:lstStyle/>
          <a:p>
            <a:r>
              <a:rPr lang="en-US" dirty="0">
                <a:solidFill>
                  <a:schemeClr val="bg1"/>
                </a:solidFill>
                <a:latin typeface="Impact" panose="020B0806030902050204" pitchFamily="34" charset="0"/>
              </a:rPr>
              <a:t>12</a:t>
            </a:r>
          </a:p>
        </p:txBody>
      </p:sp>
      <p:sp>
        <p:nvSpPr>
          <p:cNvPr id="3" name="TextBox 2">
            <a:extLst>
              <a:ext uri="{FF2B5EF4-FFF2-40B4-BE49-F238E27FC236}">
                <a16:creationId xmlns:a16="http://schemas.microsoft.com/office/drawing/2014/main" id="{CB6B9209-383B-4861-4BA1-E776D7AAE192}"/>
              </a:ext>
            </a:extLst>
          </p:cNvPr>
          <p:cNvSpPr txBox="1"/>
          <p:nvPr/>
        </p:nvSpPr>
        <p:spPr>
          <a:xfrm>
            <a:off x="1240009" y="698388"/>
            <a:ext cx="10110386" cy="646331"/>
          </a:xfrm>
          <a:prstGeom prst="rect">
            <a:avLst/>
          </a:prstGeom>
          <a:noFill/>
        </p:spPr>
        <p:txBody>
          <a:bodyPr wrap="squar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Create a multi-level pivot table to </a:t>
            </a:r>
            <a:r>
              <a:rPr lang="en-IN" sz="1800" dirty="0" err="1">
                <a:solidFill>
                  <a:schemeClr val="tx1">
                    <a:lumMod val="85000"/>
                    <a:lumOff val="15000"/>
                  </a:schemeClr>
                </a:solidFill>
                <a:effectLst/>
                <a:latin typeface="Geeza Pro" panose="02000400000000000000" pitchFamily="2" charset="-78"/>
                <a:cs typeface="Geeza Pro" panose="02000400000000000000" pitchFamily="2" charset="-78"/>
              </a:rPr>
              <a:t>analyze</a:t>
            </a:r>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 the "Performance Score" by "</a:t>
            </a:r>
            <a:r>
              <a:rPr lang="en-IN" sz="1800" dirty="0" err="1">
                <a:solidFill>
                  <a:schemeClr val="tx1">
                    <a:lumMod val="85000"/>
                    <a:lumOff val="15000"/>
                  </a:schemeClr>
                </a:solidFill>
                <a:effectLst/>
                <a:latin typeface="Geeza Pro" panose="02000400000000000000" pitchFamily="2" charset="-78"/>
                <a:cs typeface="Geeza Pro" panose="02000400000000000000" pitchFamily="2" charset="-78"/>
              </a:rPr>
              <a:t>BusinessUnit</a:t>
            </a:r>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 and "</a:t>
            </a:r>
            <a:r>
              <a:rPr lang="en-IN" sz="1800" dirty="0" err="1">
                <a:solidFill>
                  <a:schemeClr val="tx1">
                    <a:lumMod val="85000"/>
                    <a:lumOff val="15000"/>
                  </a:schemeClr>
                </a:solidFill>
                <a:effectLst/>
                <a:latin typeface="Geeza Pro" panose="02000400000000000000" pitchFamily="2" charset="-78"/>
                <a:cs typeface="Geeza Pro" panose="02000400000000000000" pitchFamily="2" charset="-78"/>
              </a:rPr>
              <a:t>JobFunctionDescription</a:t>
            </a:r>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 </a:t>
            </a:r>
            <a:endParaRPr lang="en-IN" sz="1600" dirty="0">
              <a:solidFill>
                <a:schemeClr val="tx1">
                  <a:lumMod val="85000"/>
                  <a:lumOff val="15000"/>
                </a:schemeClr>
              </a:solidFill>
              <a:latin typeface="Geeza Pro" panose="02000400000000000000" pitchFamily="2" charset="-78"/>
              <a:cs typeface="Geeza Pro" panose="02000400000000000000" pitchFamily="2" charset="-78"/>
            </a:endParaRPr>
          </a:p>
        </p:txBody>
      </p:sp>
      <p:sp>
        <p:nvSpPr>
          <p:cNvPr id="17" name="TextBox 16">
            <a:extLst>
              <a:ext uri="{FF2B5EF4-FFF2-40B4-BE49-F238E27FC236}">
                <a16:creationId xmlns:a16="http://schemas.microsoft.com/office/drawing/2014/main" id="{8DAF54C4-4B2D-C00C-89C0-AF3BE065FC8C}"/>
              </a:ext>
            </a:extLst>
          </p:cNvPr>
          <p:cNvSpPr txBox="1"/>
          <p:nvPr/>
        </p:nvSpPr>
        <p:spPr>
          <a:xfrm>
            <a:off x="901917" y="5119360"/>
            <a:ext cx="10960047" cy="871970"/>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IN" b="0" i="0" dirty="0">
                <a:solidFill>
                  <a:schemeClr val="bg2">
                    <a:lumMod val="50000"/>
                  </a:schemeClr>
                </a:solidFill>
                <a:effectLst/>
                <a:latin typeface="Arial" panose="020B0604020202020204" pitchFamily="34" charset="0"/>
                <a:cs typeface="Arial" panose="020B0604020202020204" pitchFamily="34" charset="0"/>
              </a:rPr>
              <a:t>The </a:t>
            </a:r>
            <a:r>
              <a:rPr lang="en-IN" b="1" i="0" dirty="0">
                <a:solidFill>
                  <a:srgbClr val="FEBA1E"/>
                </a:solidFill>
                <a:effectLst/>
                <a:latin typeface="Arial" panose="020B0604020202020204" pitchFamily="34" charset="0"/>
                <a:cs typeface="Arial" panose="020B0604020202020204" pitchFamily="34" charset="0"/>
              </a:rPr>
              <a:t>Fully Meets</a:t>
            </a:r>
            <a:r>
              <a:rPr lang="en-IN" b="0" i="0" dirty="0">
                <a:solidFill>
                  <a:schemeClr val="bg2">
                    <a:lumMod val="50000"/>
                  </a:schemeClr>
                </a:solidFill>
                <a:effectLst/>
                <a:latin typeface="Arial" panose="020B0604020202020204" pitchFamily="34" charset="0"/>
                <a:cs typeface="Arial" panose="020B0604020202020204" pitchFamily="34" charset="0"/>
              </a:rPr>
              <a:t> category </a:t>
            </a:r>
            <a:r>
              <a:rPr lang="en-IN" b="1" i="0" dirty="0">
                <a:solidFill>
                  <a:srgbClr val="2F435A"/>
                </a:solidFill>
                <a:effectLst/>
                <a:latin typeface="Arial" panose="020B0604020202020204" pitchFamily="34" charset="0"/>
                <a:cs typeface="Arial" panose="020B0604020202020204" pitchFamily="34" charset="0"/>
              </a:rPr>
              <a:t>dominates in each Business Unit</a:t>
            </a:r>
            <a:r>
              <a:rPr lang="en-IN" b="0" i="0" dirty="0">
                <a:solidFill>
                  <a:schemeClr val="bg2">
                    <a:lumMod val="50000"/>
                  </a:schemeClr>
                </a:solidFill>
                <a:effectLst/>
                <a:latin typeface="Arial" panose="020B0604020202020204" pitchFamily="34" charset="0"/>
                <a:cs typeface="Arial" panose="020B0604020202020204" pitchFamily="34" charset="0"/>
              </a:rPr>
              <a:t>, indicating that a significant portion of employees meets the expected performance standards.</a:t>
            </a:r>
            <a:endParaRPr lang="en-US" dirty="0">
              <a:solidFill>
                <a:schemeClr val="bg2">
                  <a:lumMod val="50000"/>
                </a:schemeClr>
              </a:solidFill>
              <a:latin typeface="Arial" panose="020B0604020202020204" pitchFamily="34" charset="0"/>
              <a:cs typeface="Arial" panose="020B0604020202020204" pitchFamily="34" charset="0"/>
            </a:endParaRPr>
          </a:p>
        </p:txBody>
      </p:sp>
      <p:pic>
        <p:nvPicPr>
          <p:cNvPr id="20" name="Picture 19" descr="A green and white table with numbers and a green background&#10;&#10;Description automatically generated">
            <a:extLst>
              <a:ext uri="{FF2B5EF4-FFF2-40B4-BE49-F238E27FC236}">
                <a16:creationId xmlns:a16="http://schemas.microsoft.com/office/drawing/2014/main" id="{84312484-341F-6DD0-F2CB-AF779944D574}"/>
              </a:ext>
            </a:extLst>
          </p:cNvPr>
          <p:cNvPicPr>
            <a:picLocks noChangeAspect="1"/>
          </p:cNvPicPr>
          <p:nvPr/>
        </p:nvPicPr>
        <p:blipFill rotWithShape="1">
          <a:blip r:embed="rId3"/>
          <a:srcRect l="1" r="877"/>
          <a:stretch/>
        </p:blipFill>
        <p:spPr>
          <a:xfrm>
            <a:off x="3270000" y="1743414"/>
            <a:ext cx="5652000" cy="3193373"/>
          </a:xfrm>
          <a:prstGeom prst="rect">
            <a:avLst/>
          </a:prstGeom>
        </p:spPr>
      </p:pic>
    </p:spTree>
    <p:extLst>
      <p:ext uri="{BB962C8B-B14F-4D97-AF65-F5344CB8AC3E}">
        <p14:creationId xmlns:p14="http://schemas.microsoft.com/office/powerpoint/2010/main" val="4270628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94660" cy="369332"/>
          </a:xfrm>
          <a:prstGeom prst="rect">
            <a:avLst/>
          </a:prstGeom>
          <a:noFill/>
        </p:spPr>
        <p:txBody>
          <a:bodyPr wrap="none" rtlCol="0">
            <a:spAutoFit/>
          </a:bodyPr>
          <a:lstStyle/>
          <a:p>
            <a:r>
              <a:rPr lang="en-US" dirty="0">
                <a:solidFill>
                  <a:schemeClr val="bg1"/>
                </a:solidFill>
                <a:latin typeface="Impact" panose="020B0806030902050204" pitchFamily="34" charset="0"/>
              </a:rPr>
              <a:t>13</a:t>
            </a:r>
          </a:p>
        </p:txBody>
      </p:sp>
      <p:sp>
        <p:nvSpPr>
          <p:cNvPr id="3" name="TextBox 2">
            <a:extLst>
              <a:ext uri="{FF2B5EF4-FFF2-40B4-BE49-F238E27FC236}">
                <a16:creationId xmlns:a16="http://schemas.microsoft.com/office/drawing/2014/main" id="{CB6B9209-383B-4861-4BA1-E776D7AAE192}"/>
              </a:ext>
            </a:extLst>
          </p:cNvPr>
          <p:cNvSpPr txBox="1"/>
          <p:nvPr/>
        </p:nvSpPr>
        <p:spPr>
          <a:xfrm>
            <a:off x="1240009" y="698388"/>
            <a:ext cx="10110386" cy="646331"/>
          </a:xfrm>
          <a:prstGeom prst="rect">
            <a:avLst/>
          </a:prstGeom>
          <a:noFill/>
        </p:spPr>
        <p:txBody>
          <a:bodyPr wrap="square" rtlCol="0">
            <a:spAutoFit/>
          </a:bodyPr>
          <a:lstStyle/>
          <a:p>
            <a:r>
              <a:rPr lang="en-IN" sz="1800" dirty="0">
                <a:solidFill>
                  <a:srgbClr val="0C0C0C"/>
                </a:solidFill>
                <a:effectLst/>
                <a:latin typeface="Geeza Pro" panose="02000400000000000000" pitchFamily="2" charset="-78"/>
                <a:cs typeface="Geeza Pro" panose="02000400000000000000" pitchFamily="2" charset="-78"/>
              </a:rPr>
              <a:t>Design a dynamic chart that allows users to select and visualize the performance of any employee over time. </a:t>
            </a:r>
            <a:endParaRPr lang="en-IN" dirty="0">
              <a:latin typeface="Geeza Pro" panose="02000400000000000000" pitchFamily="2" charset="-78"/>
              <a:cs typeface="Geeza Pro" panose="02000400000000000000" pitchFamily="2" charset="-78"/>
            </a:endParaRPr>
          </a:p>
        </p:txBody>
      </p:sp>
      <p:sp>
        <p:nvSpPr>
          <p:cNvPr id="10" name="Rounded Rectangle 9">
            <a:extLst>
              <a:ext uri="{FF2B5EF4-FFF2-40B4-BE49-F238E27FC236}">
                <a16:creationId xmlns:a16="http://schemas.microsoft.com/office/drawing/2014/main" id="{05BDDF0B-F727-69D0-1E41-6CAEAFBEA058}"/>
              </a:ext>
            </a:extLst>
          </p:cNvPr>
          <p:cNvSpPr/>
          <p:nvPr/>
        </p:nvSpPr>
        <p:spPr>
          <a:xfrm>
            <a:off x="658548" y="4190235"/>
            <a:ext cx="10874904" cy="2135136"/>
          </a:xfrm>
          <a:prstGeom prst="roundRect">
            <a:avLst>
              <a:gd name="adj" fmla="val 34511"/>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DAF54C4-4B2D-C00C-89C0-AF3BE065FC8C}"/>
              </a:ext>
            </a:extLst>
          </p:cNvPr>
          <p:cNvSpPr txBox="1"/>
          <p:nvPr/>
        </p:nvSpPr>
        <p:spPr>
          <a:xfrm>
            <a:off x="935077" y="4190235"/>
            <a:ext cx="10598375" cy="2135136"/>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Created </a:t>
            </a:r>
            <a:r>
              <a:rPr lang="en-US" b="1" dirty="0">
                <a:solidFill>
                  <a:srgbClr val="2F435A"/>
                </a:solidFill>
                <a:latin typeface="Arial" panose="020B0604020202020204" pitchFamily="34" charset="0"/>
                <a:cs typeface="Arial" panose="020B0604020202020204" pitchFamily="34" charset="0"/>
              </a:rPr>
              <a:t>drop down list</a:t>
            </a:r>
            <a:r>
              <a:rPr lang="en-US" dirty="0">
                <a:solidFill>
                  <a:schemeClr val="bg2">
                    <a:lumMod val="50000"/>
                  </a:schemeClr>
                </a:solidFill>
                <a:latin typeface="Arial" panose="020B0604020202020204" pitchFamily="34" charset="0"/>
                <a:cs typeface="Arial" panose="020B0604020202020204" pitchFamily="34" charset="0"/>
              </a:rPr>
              <a:t> to choose </a:t>
            </a:r>
            <a:r>
              <a:rPr lang="en-US" b="1" dirty="0" err="1">
                <a:solidFill>
                  <a:srgbClr val="FEBA1E"/>
                </a:solidFill>
                <a:latin typeface="Arial" panose="020B0604020202020204" pitchFamily="34" charset="0"/>
                <a:cs typeface="Arial" panose="020B0604020202020204" pitchFamily="34" charset="0"/>
              </a:rPr>
              <a:t>EmployeeID</a:t>
            </a:r>
            <a:r>
              <a:rPr lang="en-US" dirty="0">
                <a:solidFill>
                  <a:schemeClr val="bg2">
                    <a:lumMod val="50000"/>
                  </a:schemeClr>
                </a:solidFill>
                <a:latin typeface="Arial" panose="020B0604020202020204" pitchFamily="34" charset="0"/>
                <a:cs typeface="Arial" panose="020B0604020202020204" pitchFamily="34" charset="0"/>
              </a:rPr>
              <a:t>.</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Used </a:t>
            </a:r>
            <a:r>
              <a:rPr lang="en-US" b="1" dirty="0">
                <a:solidFill>
                  <a:srgbClr val="2F435A"/>
                </a:solidFill>
                <a:latin typeface="Arial" panose="020B0604020202020204" pitchFamily="34" charset="0"/>
                <a:cs typeface="Arial" panose="020B0604020202020204" pitchFamily="34" charset="0"/>
              </a:rPr>
              <a:t>=INDEX(</a:t>
            </a:r>
            <a:r>
              <a:rPr lang="en-US" b="1" dirty="0" err="1">
                <a:solidFill>
                  <a:srgbClr val="2F435A"/>
                </a:solidFill>
                <a:latin typeface="Arial" panose="020B0604020202020204" pitchFamily="34" charset="0"/>
                <a:cs typeface="Arial" panose="020B0604020202020204" pitchFamily="34" charset="0"/>
              </a:rPr>
              <a:t>Employee_ID:Current_Employee_Rating</a:t>
            </a:r>
            <a:r>
              <a:rPr lang="en-US" b="1" dirty="0">
                <a:solidFill>
                  <a:srgbClr val="2F435A"/>
                </a:solidFill>
                <a:latin typeface="Arial" panose="020B0604020202020204" pitchFamily="34" charset="0"/>
                <a:cs typeface="Arial" panose="020B0604020202020204" pitchFamily="34" charset="0"/>
              </a:rPr>
              <a:t>, MATCH(R3,Employee_ID,0), {2,3,4} ) </a:t>
            </a:r>
            <a:r>
              <a:rPr lang="en-US" dirty="0">
                <a:solidFill>
                  <a:schemeClr val="bg2">
                    <a:lumMod val="50000"/>
                  </a:schemeClr>
                </a:solidFill>
                <a:latin typeface="Arial" panose="020B0604020202020204" pitchFamily="34" charset="0"/>
                <a:cs typeface="Arial" panose="020B0604020202020204" pitchFamily="34" charset="0"/>
              </a:rPr>
              <a:t>to retrieve date , performance score and employee rating of selected </a:t>
            </a:r>
            <a:r>
              <a:rPr lang="en-US" dirty="0" err="1">
                <a:solidFill>
                  <a:schemeClr val="bg2">
                    <a:lumMod val="50000"/>
                  </a:schemeClr>
                </a:solidFill>
                <a:latin typeface="Arial" panose="020B0604020202020204" pitchFamily="34" charset="0"/>
                <a:cs typeface="Arial" panose="020B0604020202020204" pitchFamily="34" charset="0"/>
              </a:rPr>
              <a:t>employeeID</a:t>
            </a:r>
            <a:r>
              <a:rPr lang="en-US" dirty="0">
                <a:solidFill>
                  <a:schemeClr val="bg2">
                    <a:lumMod val="50000"/>
                  </a:schemeClr>
                </a:solidFill>
                <a:latin typeface="Arial" panose="020B0604020202020204" pitchFamily="34" charset="0"/>
                <a:cs typeface="Arial" panose="020B0604020202020204" pitchFamily="34" charset="0"/>
              </a:rPr>
              <a:t>.</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Created bar chart which measure employee rating and added label which also show performance rating of employee</a:t>
            </a:r>
            <a:endParaRPr lang="en-US" dirty="0">
              <a:solidFill>
                <a:srgbClr val="2F435A"/>
              </a:solidFill>
              <a:latin typeface="Arial" panose="020B0604020202020204" pitchFamily="34" charset="0"/>
              <a:cs typeface="Arial" panose="020B0604020202020204" pitchFamily="34" charset="0"/>
            </a:endParaRPr>
          </a:p>
        </p:txBody>
      </p:sp>
      <p:pic>
        <p:nvPicPr>
          <p:cNvPr id="9" name="Picture 8" descr="A screenshot of a survey&#10;&#10;Description automatically generated">
            <a:extLst>
              <a:ext uri="{FF2B5EF4-FFF2-40B4-BE49-F238E27FC236}">
                <a16:creationId xmlns:a16="http://schemas.microsoft.com/office/drawing/2014/main" id="{1FD3AA2D-F01E-095D-66F1-C7B3DE8589EE}"/>
              </a:ext>
            </a:extLst>
          </p:cNvPr>
          <p:cNvPicPr>
            <a:picLocks noChangeAspect="1"/>
          </p:cNvPicPr>
          <p:nvPr/>
        </p:nvPicPr>
        <p:blipFill>
          <a:blip r:embed="rId3"/>
          <a:stretch>
            <a:fillRect/>
          </a:stretch>
        </p:blipFill>
        <p:spPr>
          <a:xfrm>
            <a:off x="3495369" y="1741379"/>
            <a:ext cx="4248150" cy="2374903"/>
          </a:xfrm>
          <a:prstGeom prst="roundRect">
            <a:avLst>
              <a:gd name="adj" fmla="val 10932"/>
            </a:avLst>
          </a:prstGeom>
          <a:ln>
            <a:solidFill>
              <a:schemeClr val="bg2">
                <a:lumMod val="75000"/>
                <a:alpha val="26000"/>
              </a:schemeClr>
            </a:solidFill>
          </a:ln>
        </p:spPr>
      </p:pic>
    </p:spTree>
    <p:extLst>
      <p:ext uri="{BB962C8B-B14F-4D97-AF65-F5344CB8AC3E}">
        <p14:creationId xmlns:p14="http://schemas.microsoft.com/office/powerpoint/2010/main" val="835475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AD3CCDF-A6F4-AAC8-8A76-304DD68373F8}"/>
              </a:ext>
            </a:extLst>
          </p:cNvPr>
          <p:cNvSpPr/>
          <p:nvPr/>
        </p:nvSpPr>
        <p:spPr>
          <a:xfrm>
            <a:off x="2036728" y="4457166"/>
            <a:ext cx="7981450" cy="1421120"/>
          </a:xfrm>
          <a:prstGeom prst="roundRect">
            <a:avLst>
              <a:gd name="adj" fmla="val 39668"/>
            </a:avLst>
          </a:prstGeom>
          <a:solidFill>
            <a:schemeClr val="bg1">
              <a:lumMod val="65000"/>
              <a:alpha val="12072"/>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88248" cy="369332"/>
          </a:xfrm>
          <a:prstGeom prst="rect">
            <a:avLst/>
          </a:prstGeom>
          <a:noFill/>
        </p:spPr>
        <p:txBody>
          <a:bodyPr wrap="none" rtlCol="0">
            <a:spAutoFit/>
          </a:bodyPr>
          <a:lstStyle/>
          <a:p>
            <a:r>
              <a:rPr lang="en-US" dirty="0">
                <a:solidFill>
                  <a:schemeClr val="bg1"/>
                </a:solidFill>
                <a:latin typeface="Impact" panose="020B0806030902050204" pitchFamily="34" charset="0"/>
              </a:rPr>
              <a:t>14</a:t>
            </a:r>
          </a:p>
        </p:txBody>
      </p:sp>
      <p:sp>
        <p:nvSpPr>
          <p:cNvPr id="3" name="TextBox 2">
            <a:extLst>
              <a:ext uri="{FF2B5EF4-FFF2-40B4-BE49-F238E27FC236}">
                <a16:creationId xmlns:a16="http://schemas.microsoft.com/office/drawing/2014/main" id="{CB6B9209-383B-4861-4BA1-E776D7AAE192}"/>
              </a:ext>
            </a:extLst>
          </p:cNvPr>
          <p:cNvSpPr txBox="1"/>
          <p:nvPr/>
        </p:nvSpPr>
        <p:spPr>
          <a:xfrm>
            <a:off x="1423066" y="836888"/>
            <a:ext cx="10110386" cy="369332"/>
          </a:xfrm>
          <a:prstGeom prst="rect">
            <a:avLst/>
          </a:prstGeom>
          <a:noFill/>
        </p:spPr>
        <p:txBody>
          <a:bodyPr wrap="square" rtlCol="0">
            <a:spAutoFit/>
          </a:bodyPr>
          <a:lstStyle/>
          <a:p>
            <a:r>
              <a:rPr lang="en-IN" sz="1800" dirty="0">
                <a:solidFill>
                  <a:srgbClr val="0C0C0C"/>
                </a:solidFill>
                <a:effectLst/>
                <a:latin typeface="Geeza Pro" panose="02000400000000000000" pitchFamily="2" charset="-78"/>
                <a:cs typeface="Geeza Pro" panose="02000400000000000000" pitchFamily="2" charset="-78"/>
              </a:rPr>
              <a:t>Calculate the total training cost for each "Training Program Name" and display it in a bar chart. </a:t>
            </a:r>
            <a:endParaRPr lang="en-IN" dirty="0">
              <a:latin typeface="Geeza Pro" panose="02000400000000000000" pitchFamily="2" charset="-78"/>
              <a:cs typeface="Geeza Pro" panose="02000400000000000000" pitchFamily="2" charset="-78"/>
            </a:endParaRPr>
          </a:p>
        </p:txBody>
      </p:sp>
      <p:sp>
        <p:nvSpPr>
          <p:cNvPr id="17" name="TextBox 16">
            <a:extLst>
              <a:ext uri="{FF2B5EF4-FFF2-40B4-BE49-F238E27FC236}">
                <a16:creationId xmlns:a16="http://schemas.microsoft.com/office/drawing/2014/main" id="{8DAF54C4-4B2D-C00C-89C0-AF3BE065FC8C}"/>
              </a:ext>
            </a:extLst>
          </p:cNvPr>
          <p:cNvSpPr txBox="1"/>
          <p:nvPr/>
        </p:nvSpPr>
        <p:spPr>
          <a:xfrm>
            <a:off x="2187312" y="4658185"/>
            <a:ext cx="7830866" cy="872034"/>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dirty="0">
                <a:solidFill>
                  <a:srgbClr val="2F435A"/>
                </a:solidFill>
                <a:latin typeface="Arial" panose="020B0604020202020204" pitchFamily="34" charset="0"/>
                <a:cs typeface="Arial" panose="020B0604020202020204" pitchFamily="34" charset="0"/>
              </a:rPr>
              <a:t>Training on Communication skills costs the largest about </a:t>
            </a:r>
            <a:r>
              <a:rPr lang="en-IN" sz="1800" u="none" strike="noStrike" dirty="0">
                <a:solidFill>
                  <a:srgbClr val="FEBA1E"/>
                </a:solidFill>
                <a:effectLst/>
                <a:latin typeface="Arial" panose="020B0604020202020204" pitchFamily="34" charset="0"/>
                <a:cs typeface="Arial" panose="020B0604020202020204" pitchFamily="34" charset="0"/>
              </a:rPr>
              <a:t>₹ 3,65,023.24 </a:t>
            </a:r>
          </a:p>
          <a:p>
            <a:pPr marL="285750" indent="-285750">
              <a:lnSpc>
                <a:spcPct val="150000"/>
              </a:lnSpc>
              <a:buClr>
                <a:schemeClr val="tx1"/>
              </a:buClr>
              <a:buFont typeface="Arial" panose="020B0604020202020204" pitchFamily="34" charset="0"/>
              <a:buChar char="•"/>
            </a:pPr>
            <a:r>
              <a:rPr lang="en-US" dirty="0">
                <a:solidFill>
                  <a:srgbClr val="2F435A"/>
                </a:solidFill>
                <a:latin typeface="Arial" panose="020B0604020202020204" pitchFamily="34" charset="0"/>
                <a:cs typeface="Arial" panose="020B0604020202020204" pitchFamily="34" charset="0"/>
              </a:rPr>
              <a:t>Training on customer services costs the smallest about </a:t>
            </a:r>
            <a:r>
              <a:rPr lang="en-IN" sz="1800" u="none" strike="noStrike" dirty="0">
                <a:solidFill>
                  <a:srgbClr val="FEBA1E"/>
                </a:solidFill>
                <a:effectLst/>
                <a:latin typeface="Arial" panose="020B0604020202020204" pitchFamily="34" charset="0"/>
                <a:cs typeface="Arial" panose="020B0604020202020204" pitchFamily="34" charset="0"/>
              </a:rPr>
              <a:t>₹ 3,20,575.04 </a:t>
            </a:r>
            <a:endParaRPr lang="en-IN" sz="1800" b="1" u="none" strike="noStrike" dirty="0">
              <a:solidFill>
                <a:srgbClr val="FEBA1E"/>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E9882EF-7C25-F6E7-AB15-44C5B37C9914}"/>
              </a:ext>
            </a:extLst>
          </p:cNvPr>
          <p:cNvPicPr>
            <a:picLocks noChangeAspect="1"/>
          </p:cNvPicPr>
          <p:nvPr/>
        </p:nvPicPr>
        <p:blipFill>
          <a:blip r:embed="rId3"/>
          <a:srcRect/>
          <a:stretch/>
        </p:blipFill>
        <p:spPr>
          <a:xfrm>
            <a:off x="1214201" y="1797776"/>
            <a:ext cx="3283515" cy="2342312"/>
          </a:xfrm>
          <a:prstGeom prst="rect">
            <a:avLst/>
          </a:prstGeom>
        </p:spPr>
      </p:pic>
      <p:pic>
        <p:nvPicPr>
          <p:cNvPr id="12" name="Picture 11" descr="A graph of a graph&#10;&#10;Description automatically generated with medium confidence">
            <a:extLst>
              <a:ext uri="{FF2B5EF4-FFF2-40B4-BE49-F238E27FC236}">
                <a16:creationId xmlns:a16="http://schemas.microsoft.com/office/drawing/2014/main" id="{C899E8E0-2CF1-B650-CC2A-5563E3976B98}"/>
              </a:ext>
            </a:extLst>
          </p:cNvPr>
          <p:cNvPicPr>
            <a:picLocks noChangeAspect="1"/>
          </p:cNvPicPr>
          <p:nvPr/>
        </p:nvPicPr>
        <p:blipFill>
          <a:blip r:embed="rId4"/>
          <a:stretch>
            <a:fillRect/>
          </a:stretch>
        </p:blipFill>
        <p:spPr>
          <a:xfrm>
            <a:off x="4977903" y="1860128"/>
            <a:ext cx="6025536" cy="2217609"/>
          </a:xfrm>
          <a:prstGeom prst="rect">
            <a:avLst/>
          </a:prstGeom>
        </p:spPr>
      </p:pic>
    </p:spTree>
    <p:extLst>
      <p:ext uri="{BB962C8B-B14F-4D97-AF65-F5344CB8AC3E}">
        <p14:creationId xmlns:p14="http://schemas.microsoft.com/office/powerpoint/2010/main" val="3325411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96262" cy="369332"/>
          </a:xfrm>
          <a:prstGeom prst="rect">
            <a:avLst/>
          </a:prstGeom>
          <a:noFill/>
        </p:spPr>
        <p:txBody>
          <a:bodyPr wrap="none" rtlCol="0">
            <a:spAutoFit/>
          </a:bodyPr>
          <a:lstStyle/>
          <a:p>
            <a:r>
              <a:rPr lang="en-US" dirty="0">
                <a:solidFill>
                  <a:schemeClr val="bg1"/>
                </a:solidFill>
                <a:latin typeface="Impact" panose="020B0806030902050204" pitchFamily="34" charset="0"/>
              </a:rPr>
              <a:t>15</a:t>
            </a:r>
          </a:p>
        </p:txBody>
      </p:sp>
      <p:sp>
        <p:nvSpPr>
          <p:cNvPr id="3" name="TextBox 2">
            <a:extLst>
              <a:ext uri="{FF2B5EF4-FFF2-40B4-BE49-F238E27FC236}">
                <a16:creationId xmlns:a16="http://schemas.microsoft.com/office/drawing/2014/main" id="{CB6B9209-383B-4861-4BA1-E776D7AAE192}"/>
              </a:ext>
            </a:extLst>
          </p:cNvPr>
          <p:cNvSpPr txBox="1"/>
          <p:nvPr/>
        </p:nvSpPr>
        <p:spPr>
          <a:xfrm>
            <a:off x="1240009" y="698388"/>
            <a:ext cx="10110386" cy="646331"/>
          </a:xfrm>
          <a:prstGeom prst="rect">
            <a:avLst/>
          </a:prstGeom>
          <a:noFill/>
        </p:spPr>
        <p:txBody>
          <a:bodyPr wrap="squar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Apply advanced conditional formatting to highlight the top 10% and bottom 10% of employees based on "Current Employee Rating."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sp>
        <p:nvSpPr>
          <p:cNvPr id="10" name="Rounded Rectangle 9">
            <a:extLst>
              <a:ext uri="{FF2B5EF4-FFF2-40B4-BE49-F238E27FC236}">
                <a16:creationId xmlns:a16="http://schemas.microsoft.com/office/drawing/2014/main" id="{05BDDF0B-F727-69D0-1E41-6CAEAFBEA058}"/>
              </a:ext>
            </a:extLst>
          </p:cNvPr>
          <p:cNvSpPr/>
          <p:nvPr/>
        </p:nvSpPr>
        <p:spPr>
          <a:xfrm>
            <a:off x="1316366" y="4424363"/>
            <a:ext cx="9948660" cy="1651001"/>
          </a:xfrm>
          <a:prstGeom prst="roundRect">
            <a:avLst>
              <a:gd name="adj" fmla="val 34511"/>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AF54C4-4B2D-C00C-89C0-AF3BE065FC8C}"/>
              </a:ext>
            </a:extLst>
          </p:cNvPr>
          <p:cNvSpPr txBox="1"/>
          <p:nvPr/>
        </p:nvSpPr>
        <p:spPr>
          <a:xfrm>
            <a:off x="1511062" y="4678669"/>
            <a:ext cx="9559268" cy="872034"/>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Found that employees with </a:t>
            </a:r>
            <a:r>
              <a:rPr lang="en-US" b="1" dirty="0">
                <a:solidFill>
                  <a:srgbClr val="FEBA1E"/>
                </a:solidFill>
                <a:latin typeface="Arial" panose="020B0604020202020204" pitchFamily="34" charset="0"/>
                <a:cs typeface="Arial" panose="020B0604020202020204" pitchFamily="34" charset="0"/>
              </a:rPr>
              <a:t>employee rating 1,2</a:t>
            </a:r>
            <a:r>
              <a:rPr lang="en-US" dirty="0">
                <a:solidFill>
                  <a:schemeClr val="bg2">
                    <a:lumMod val="50000"/>
                  </a:schemeClr>
                </a:solidFill>
                <a:latin typeface="Arial" panose="020B0604020202020204" pitchFamily="34" charset="0"/>
                <a:cs typeface="Arial" panose="020B0604020202020204" pitchFamily="34" charset="0"/>
              </a:rPr>
              <a:t> are </a:t>
            </a:r>
            <a:r>
              <a:rPr lang="en-US" b="1" dirty="0">
                <a:solidFill>
                  <a:srgbClr val="2F435A"/>
                </a:solidFill>
                <a:latin typeface="Arial" panose="020B0604020202020204" pitchFamily="34" charset="0"/>
                <a:cs typeface="Arial" panose="020B0604020202020204" pitchFamily="34" charset="0"/>
              </a:rPr>
              <a:t>bottom 10% </a:t>
            </a:r>
            <a:r>
              <a:rPr lang="en-US" dirty="0">
                <a:solidFill>
                  <a:schemeClr val="bg2">
                    <a:lumMod val="50000"/>
                  </a:schemeClr>
                </a:solidFill>
                <a:latin typeface="Arial" panose="020B0604020202020204" pitchFamily="34" charset="0"/>
                <a:cs typeface="Arial" panose="020B0604020202020204" pitchFamily="34" charset="0"/>
              </a:rPr>
              <a:t>about 781 employees.</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Employees with </a:t>
            </a:r>
            <a:r>
              <a:rPr lang="en-US" b="1" dirty="0">
                <a:solidFill>
                  <a:srgbClr val="FEBA1E"/>
                </a:solidFill>
                <a:latin typeface="Arial" panose="020B0604020202020204" pitchFamily="34" charset="0"/>
                <a:cs typeface="Arial" panose="020B0604020202020204" pitchFamily="34" charset="0"/>
              </a:rPr>
              <a:t>employee rating 4,5</a:t>
            </a:r>
            <a:r>
              <a:rPr lang="en-US" dirty="0">
                <a:solidFill>
                  <a:schemeClr val="bg2">
                    <a:lumMod val="50000"/>
                  </a:schemeClr>
                </a:solidFill>
                <a:latin typeface="Arial" panose="020B0604020202020204" pitchFamily="34" charset="0"/>
                <a:cs typeface="Arial" panose="020B0604020202020204" pitchFamily="34" charset="0"/>
              </a:rPr>
              <a:t> are </a:t>
            </a:r>
            <a:r>
              <a:rPr lang="en-US" b="1" dirty="0">
                <a:solidFill>
                  <a:srgbClr val="2F435A"/>
                </a:solidFill>
                <a:latin typeface="Arial" panose="020B0604020202020204" pitchFamily="34" charset="0"/>
                <a:cs typeface="Arial" panose="020B0604020202020204" pitchFamily="34" charset="0"/>
              </a:rPr>
              <a:t>top 10% </a:t>
            </a:r>
            <a:r>
              <a:rPr lang="en-US" dirty="0">
                <a:solidFill>
                  <a:schemeClr val="bg2">
                    <a:lumMod val="50000"/>
                  </a:schemeClr>
                </a:solidFill>
                <a:latin typeface="Arial" panose="020B0604020202020204" pitchFamily="34" charset="0"/>
                <a:cs typeface="Arial" panose="020B0604020202020204" pitchFamily="34" charset="0"/>
              </a:rPr>
              <a:t>about 689 employees.</a:t>
            </a:r>
          </a:p>
        </p:txBody>
      </p:sp>
      <p:pic>
        <p:nvPicPr>
          <p:cNvPr id="7" name="Picture 6" descr="A screenshot of a computer&#10;&#10;Description automatically generated">
            <a:extLst>
              <a:ext uri="{FF2B5EF4-FFF2-40B4-BE49-F238E27FC236}">
                <a16:creationId xmlns:a16="http://schemas.microsoft.com/office/drawing/2014/main" id="{5B935719-E156-EC86-53B3-F06BB038893C}"/>
              </a:ext>
            </a:extLst>
          </p:cNvPr>
          <p:cNvPicPr>
            <a:picLocks noChangeAspect="1"/>
          </p:cNvPicPr>
          <p:nvPr/>
        </p:nvPicPr>
        <p:blipFill>
          <a:blip r:embed="rId3"/>
          <a:stretch>
            <a:fillRect/>
          </a:stretch>
        </p:blipFill>
        <p:spPr>
          <a:xfrm>
            <a:off x="3299653" y="1723152"/>
            <a:ext cx="5118100" cy="2268752"/>
          </a:xfrm>
          <a:prstGeom prst="rect">
            <a:avLst/>
          </a:prstGeom>
        </p:spPr>
      </p:pic>
    </p:spTree>
    <p:extLst>
      <p:ext uri="{BB962C8B-B14F-4D97-AF65-F5344CB8AC3E}">
        <p14:creationId xmlns:p14="http://schemas.microsoft.com/office/powerpoint/2010/main" val="255401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97866" cy="369332"/>
          </a:xfrm>
          <a:prstGeom prst="rect">
            <a:avLst/>
          </a:prstGeom>
          <a:noFill/>
        </p:spPr>
        <p:txBody>
          <a:bodyPr wrap="none" rtlCol="0">
            <a:spAutoFit/>
          </a:bodyPr>
          <a:lstStyle/>
          <a:p>
            <a:r>
              <a:rPr lang="en-US" dirty="0">
                <a:solidFill>
                  <a:schemeClr val="bg1"/>
                </a:solidFill>
                <a:latin typeface="Impact" panose="020B0806030902050204" pitchFamily="34" charset="0"/>
              </a:rPr>
              <a:t>16</a:t>
            </a:r>
          </a:p>
        </p:txBody>
      </p:sp>
      <p:sp>
        <p:nvSpPr>
          <p:cNvPr id="3" name="TextBox 2">
            <a:extLst>
              <a:ext uri="{FF2B5EF4-FFF2-40B4-BE49-F238E27FC236}">
                <a16:creationId xmlns:a16="http://schemas.microsoft.com/office/drawing/2014/main" id="{CB6B9209-383B-4861-4BA1-E776D7AAE192}"/>
              </a:ext>
            </a:extLst>
          </p:cNvPr>
          <p:cNvSpPr txBox="1"/>
          <p:nvPr/>
        </p:nvSpPr>
        <p:spPr>
          <a:xfrm>
            <a:off x="1341497" y="836888"/>
            <a:ext cx="10110386" cy="369332"/>
          </a:xfrm>
          <a:prstGeom prst="rect">
            <a:avLst/>
          </a:prstGeom>
          <a:noFill/>
        </p:spPr>
        <p:txBody>
          <a:bodyPr wrap="square" rtlCol="0">
            <a:spAutoFit/>
          </a:bodyPr>
          <a:lstStyle/>
          <a:p>
            <a:r>
              <a:rPr lang="en-IN" sz="1800" dirty="0">
                <a:solidFill>
                  <a:srgbClr val="0C0C0C"/>
                </a:solidFill>
                <a:effectLst/>
                <a:latin typeface="Geeza Pro" panose="02000400000000000000" pitchFamily="2" charset="-78"/>
                <a:cs typeface="Geeza Pro" panose="02000400000000000000" pitchFamily="2" charset="-78"/>
              </a:rPr>
              <a:t>Use a calculated field in a pivot table to determine the average "Engagement Score" per year. </a:t>
            </a:r>
            <a:endParaRPr lang="en-IN" dirty="0">
              <a:latin typeface="Geeza Pro" panose="02000400000000000000" pitchFamily="2" charset="-78"/>
              <a:cs typeface="Geeza Pro" panose="02000400000000000000" pitchFamily="2" charset="-78"/>
            </a:endParaRPr>
          </a:p>
        </p:txBody>
      </p:sp>
      <p:sp>
        <p:nvSpPr>
          <p:cNvPr id="10" name="Rounded Rectangle 9">
            <a:extLst>
              <a:ext uri="{FF2B5EF4-FFF2-40B4-BE49-F238E27FC236}">
                <a16:creationId xmlns:a16="http://schemas.microsoft.com/office/drawing/2014/main" id="{05BDDF0B-F727-69D0-1E41-6CAEAFBEA058}"/>
              </a:ext>
            </a:extLst>
          </p:cNvPr>
          <p:cNvSpPr/>
          <p:nvPr/>
        </p:nvSpPr>
        <p:spPr>
          <a:xfrm>
            <a:off x="880219" y="4384723"/>
            <a:ext cx="10571664" cy="1677713"/>
          </a:xfrm>
          <a:prstGeom prst="roundRect">
            <a:avLst>
              <a:gd name="adj" fmla="val 34511"/>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AF54C4-4B2D-C00C-89C0-AF3BE065FC8C}"/>
              </a:ext>
            </a:extLst>
          </p:cNvPr>
          <p:cNvSpPr txBox="1"/>
          <p:nvPr/>
        </p:nvSpPr>
        <p:spPr>
          <a:xfrm>
            <a:off x="1376083" y="4537875"/>
            <a:ext cx="9787786" cy="1304140"/>
          </a:xfrm>
          <a:prstGeom prst="rect">
            <a:avLst/>
          </a:prstGeom>
          <a:noFill/>
        </p:spPr>
        <p:txBody>
          <a:bodyPr wrap="square" rtlCol="0">
            <a:spAutoFit/>
          </a:bodyPr>
          <a:lstStyle/>
          <a:p>
            <a:pPr marL="285750" indent="-285750" algn="l">
              <a:lnSpc>
                <a:spcPct val="150000"/>
              </a:lnSpc>
              <a:buClr>
                <a:schemeClr val="tx1"/>
              </a:buClr>
              <a:buFont typeface="Arial" panose="020B0604020202020204" pitchFamily="34" charset="0"/>
              <a:buChar char="•"/>
            </a:pPr>
            <a:r>
              <a:rPr lang="en-IN" b="0" i="0" dirty="0">
                <a:solidFill>
                  <a:schemeClr val="bg2">
                    <a:lumMod val="50000"/>
                  </a:schemeClr>
                </a:solidFill>
                <a:effectLst/>
                <a:latin typeface="Arial" panose="020B0604020202020204" pitchFamily="34" charset="0"/>
                <a:cs typeface="Arial" panose="020B0604020202020204" pitchFamily="34" charset="0"/>
              </a:rPr>
              <a:t>There is an </a:t>
            </a:r>
            <a:r>
              <a:rPr lang="en-IN" b="1" i="0" dirty="0">
                <a:solidFill>
                  <a:srgbClr val="2F435A"/>
                </a:solidFill>
                <a:effectLst/>
                <a:latin typeface="Arial" panose="020B0604020202020204" pitchFamily="34" charset="0"/>
                <a:cs typeface="Arial" panose="020B0604020202020204" pitchFamily="34" charset="0"/>
              </a:rPr>
              <a:t>increase in Employee count from 2018 to 2019</a:t>
            </a:r>
            <a:r>
              <a:rPr lang="en-IN" b="0" i="0" dirty="0">
                <a:solidFill>
                  <a:schemeClr val="bg2">
                    <a:lumMod val="50000"/>
                  </a:schemeClr>
                </a:solidFill>
                <a:effectLst/>
                <a:latin typeface="Arial" panose="020B0604020202020204" pitchFamily="34" charset="0"/>
                <a:cs typeface="Arial" panose="020B0604020202020204" pitchFamily="34" charset="0"/>
              </a:rPr>
              <a:t>, and then it remains relatively stable in the following years.</a:t>
            </a:r>
          </a:p>
          <a:p>
            <a:pPr marL="285750" indent="-285750" algn="l">
              <a:lnSpc>
                <a:spcPct val="150000"/>
              </a:lnSpc>
              <a:buClr>
                <a:schemeClr val="tx1"/>
              </a:buClr>
              <a:buFont typeface="Arial" panose="020B0604020202020204" pitchFamily="34" charset="0"/>
              <a:buChar char="•"/>
            </a:pPr>
            <a:r>
              <a:rPr lang="en-IN" b="0" i="0" dirty="0">
                <a:solidFill>
                  <a:schemeClr val="bg2">
                    <a:lumMod val="50000"/>
                  </a:schemeClr>
                </a:solidFill>
                <a:effectLst/>
                <a:latin typeface="Arial" panose="020B0604020202020204" pitchFamily="34" charset="0"/>
                <a:cs typeface="Arial" panose="020B0604020202020204" pitchFamily="34" charset="0"/>
              </a:rPr>
              <a:t>The Engagement Score </a:t>
            </a:r>
            <a:r>
              <a:rPr lang="en-IN" b="1" i="0" dirty="0">
                <a:solidFill>
                  <a:srgbClr val="FEBA1E"/>
                </a:solidFill>
                <a:effectLst/>
                <a:latin typeface="Arial" panose="020B0604020202020204" pitchFamily="34" charset="0"/>
                <a:cs typeface="Arial" panose="020B0604020202020204" pitchFamily="34" charset="0"/>
              </a:rPr>
              <a:t>peaks in 2019 </a:t>
            </a:r>
            <a:r>
              <a:rPr lang="en-IN" b="0" i="0" dirty="0">
                <a:solidFill>
                  <a:schemeClr val="bg2">
                    <a:lumMod val="50000"/>
                  </a:schemeClr>
                </a:solidFill>
                <a:effectLst/>
                <a:latin typeface="Arial" panose="020B0604020202020204" pitchFamily="34" charset="0"/>
                <a:cs typeface="Arial" panose="020B0604020202020204" pitchFamily="34" charset="0"/>
              </a:rPr>
              <a:t>approximately 3.07.</a:t>
            </a:r>
          </a:p>
        </p:txBody>
      </p:sp>
      <p:pic>
        <p:nvPicPr>
          <p:cNvPr id="7" name="Picture 6" descr="A pink and black text on a white background&#10;&#10;Description automatically generated">
            <a:extLst>
              <a:ext uri="{FF2B5EF4-FFF2-40B4-BE49-F238E27FC236}">
                <a16:creationId xmlns:a16="http://schemas.microsoft.com/office/drawing/2014/main" id="{9B5BD344-C561-534E-3386-305A4D143BC6}"/>
              </a:ext>
            </a:extLst>
          </p:cNvPr>
          <p:cNvPicPr>
            <a:picLocks noChangeAspect="1"/>
          </p:cNvPicPr>
          <p:nvPr/>
        </p:nvPicPr>
        <p:blipFill>
          <a:blip r:embed="rId3"/>
          <a:stretch>
            <a:fillRect/>
          </a:stretch>
        </p:blipFill>
        <p:spPr>
          <a:xfrm>
            <a:off x="2343150" y="1698718"/>
            <a:ext cx="7505700" cy="1765300"/>
          </a:xfrm>
          <a:prstGeom prst="rect">
            <a:avLst/>
          </a:prstGeom>
        </p:spPr>
      </p:pic>
      <p:pic>
        <p:nvPicPr>
          <p:cNvPr id="9" name="Picture 8">
            <a:extLst>
              <a:ext uri="{FF2B5EF4-FFF2-40B4-BE49-F238E27FC236}">
                <a16:creationId xmlns:a16="http://schemas.microsoft.com/office/drawing/2014/main" id="{B8FFAF45-A67E-FD88-2BA0-2A02BD05E69C}"/>
              </a:ext>
            </a:extLst>
          </p:cNvPr>
          <p:cNvPicPr>
            <a:picLocks noChangeAspect="1"/>
          </p:cNvPicPr>
          <p:nvPr/>
        </p:nvPicPr>
        <p:blipFill>
          <a:blip r:embed="rId4"/>
          <a:stretch>
            <a:fillRect/>
          </a:stretch>
        </p:blipFill>
        <p:spPr>
          <a:xfrm>
            <a:off x="2920940" y="3605505"/>
            <a:ext cx="6134100" cy="596900"/>
          </a:xfrm>
          <a:prstGeom prst="rect">
            <a:avLst/>
          </a:prstGeom>
        </p:spPr>
      </p:pic>
    </p:spTree>
    <p:extLst>
      <p:ext uri="{BB962C8B-B14F-4D97-AF65-F5344CB8AC3E}">
        <p14:creationId xmlns:p14="http://schemas.microsoft.com/office/powerpoint/2010/main" val="3720477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2285923-297C-97E2-C329-085AE1CE7C9E}"/>
              </a:ext>
            </a:extLst>
          </p:cNvPr>
          <p:cNvSpPr/>
          <p:nvPr/>
        </p:nvSpPr>
        <p:spPr>
          <a:xfrm>
            <a:off x="1335735" y="1568738"/>
            <a:ext cx="9753600" cy="3720523"/>
          </a:xfrm>
          <a:prstGeom prst="roundRect">
            <a:avLst/>
          </a:prstGeom>
          <a:solidFill>
            <a:srgbClr val="FEBA1E">
              <a:alpha val="3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TextBox 76">
            <a:extLst>
              <a:ext uri="{FF2B5EF4-FFF2-40B4-BE49-F238E27FC236}">
                <a16:creationId xmlns:a16="http://schemas.microsoft.com/office/drawing/2014/main" id="{7BC9C899-648E-9EF2-801A-C03BD12D977B}"/>
              </a:ext>
            </a:extLst>
          </p:cNvPr>
          <p:cNvSpPr txBox="1"/>
          <p:nvPr/>
        </p:nvSpPr>
        <p:spPr>
          <a:xfrm>
            <a:off x="4087578" y="553236"/>
            <a:ext cx="3724096" cy="842988"/>
          </a:xfrm>
          <a:prstGeom prst="rect">
            <a:avLst/>
          </a:prstGeom>
          <a:noFill/>
        </p:spPr>
        <p:txBody>
          <a:bodyPr wrap="none" rtlCol="0">
            <a:spAutoFit/>
          </a:bodyPr>
          <a:lstStyle/>
          <a:p>
            <a:pPr>
              <a:lnSpc>
                <a:spcPct val="150000"/>
              </a:lnSpc>
            </a:pPr>
            <a:r>
              <a:rPr lang="en-US" sz="3600" b="1" dirty="0">
                <a:solidFill>
                  <a:schemeClr val="tx1">
                    <a:lumMod val="75000"/>
                    <a:lumOff val="25000"/>
                  </a:schemeClr>
                </a:solidFill>
                <a:latin typeface="Helvetica" pitchFamily="2" charset="0"/>
                <a:ea typeface="Hiragino Kaku Gothic Std W8" panose="020B0800000000000000" pitchFamily="34" charset="-128"/>
              </a:rPr>
              <a:t>INTRODUCTION</a:t>
            </a:r>
          </a:p>
        </p:txBody>
      </p:sp>
      <p:pic>
        <p:nvPicPr>
          <p:cNvPr id="82" name="Picture 81" descr="A blue and yellow text on a black background&#10;&#10;Description automatically generated">
            <a:extLst>
              <a:ext uri="{FF2B5EF4-FFF2-40B4-BE49-F238E27FC236}">
                <a16:creationId xmlns:a16="http://schemas.microsoft.com/office/drawing/2014/main" id="{E3447389-F4C4-2A2F-5987-567F8B30134F}"/>
              </a:ext>
            </a:extLst>
          </p:cNvPr>
          <p:cNvPicPr>
            <a:picLocks noChangeAspect="1"/>
          </p:cNvPicPr>
          <p:nvPr/>
        </p:nvPicPr>
        <p:blipFill>
          <a:blip r:embed="rId2"/>
          <a:stretch>
            <a:fillRect/>
          </a:stretch>
        </p:blipFill>
        <p:spPr>
          <a:xfrm>
            <a:off x="9484689" y="5655707"/>
            <a:ext cx="2252276" cy="768866"/>
          </a:xfrm>
          <a:prstGeom prst="rect">
            <a:avLst/>
          </a:prstGeom>
        </p:spPr>
      </p:pic>
      <p:sp>
        <p:nvSpPr>
          <p:cNvPr id="2" name="TextBox 1">
            <a:extLst>
              <a:ext uri="{FF2B5EF4-FFF2-40B4-BE49-F238E27FC236}">
                <a16:creationId xmlns:a16="http://schemas.microsoft.com/office/drawing/2014/main" id="{36DD38A8-DC39-FE02-3C76-03E6375AC41E}"/>
              </a:ext>
            </a:extLst>
          </p:cNvPr>
          <p:cNvSpPr txBox="1"/>
          <p:nvPr/>
        </p:nvSpPr>
        <p:spPr>
          <a:xfrm>
            <a:off x="2083516" y="1786241"/>
            <a:ext cx="8527311" cy="32855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solidFill>
                  <a:schemeClr val="bg2">
                    <a:lumMod val="25000"/>
                  </a:schemeClr>
                </a:solidFill>
                <a:effectLst/>
                <a:latin typeface="Arial" panose="020B0604020202020204" pitchFamily="34" charset="0"/>
                <a:cs typeface="Arial" panose="020B0604020202020204" pitchFamily="34" charset="0"/>
              </a:rPr>
              <a:t>I am excited to present the results of my internship project, </a:t>
            </a:r>
            <a:r>
              <a:rPr lang="en-IN" sz="2000" b="1" dirty="0">
                <a:solidFill>
                  <a:srgbClr val="2F435A"/>
                </a:solidFill>
                <a:effectLst/>
                <a:latin typeface="Arial" panose="020B0604020202020204" pitchFamily="34" charset="0"/>
                <a:cs typeface="Arial" panose="020B0604020202020204" pitchFamily="34" charset="0"/>
              </a:rPr>
              <a:t>Employee Data Analysis</a:t>
            </a:r>
            <a:r>
              <a:rPr lang="en-IN" sz="2000" dirty="0">
                <a:solidFill>
                  <a:schemeClr val="bg2">
                    <a:lumMod val="25000"/>
                  </a:schemeClr>
                </a:solidFill>
                <a:effectLst/>
                <a:latin typeface="Arial" panose="020B0604020202020204" pitchFamily="34" charset="0"/>
                <a:cs typeface="Arial" panose="020B0604020202020204" pitchFamily="34" charset="0"/>
              </a:rPr>
              <a:t>, provided by </a:t>
            </a:r>
            <a:r>
              <a:rPr lang="en-IN" sz="2000" b="1" dirty="0">
                <a:solidFill>
                  <a:srgbClr val="2F435A"/>
                </a:solidFill>
                <a:effectLst/>
                <a:latin typeface="Arial" panose="020B0604020202020204" pitchFamily="34" charset="0"/>
                <a:cs typeface="Arial" panose="020B0604020202020204" pitchFamily="34" charset="0"/>
              </a:rPr>
              <a:t>PSY</a:t>
            </a:r>
            <a:r>
              <a:rPr lang="en-IN" sz="2000" b="1" dirty="0">
                <a:solidFill>
                  <a:srgbClr val="FEBA1E"/>
                </a:solidFill>
                <a:effectLst/>
                <a:latin typeface="Arial" panose="020B0604020202020204" pitchFamily="34" charset="0"/>
                <a:cs typeface="Arial" panose="020B0604020202020204" pitchFamily="34" charset="0"/>
              </a:rPr>
              <a:t>LIQ</a:t>
            </a:r>
            <a:r>
              <a:rPr lang="en-IN" sz="2000" dirty="0">
                <a:effectLst/>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IN" sz="2000" dirty="0">
                <a:solidFill>
                  <a:schemeClr val="bg2">
                    <a:lumMod val="25000"/>
                  </a:schemeClr>
                </a:solidFill>
                <a:effectLst/>
                <a:latin typeface="Arial" panose="020B0604020202020204" pitchFamily="34" charset="0"/>
                <a:cs typeface="Arial" panose="020B0604020202020204" pitchFamily="34" charset="0"/>
              </a:rPr>
              <a:t>Throughout this journey, I utilized the capabilities of </a:t>
            </a:r>
            <a:r>
              <a:rPr lang="en-IN" sz="2000" b="1" dirty="0">
                <a:solidFill>
                  <a:srgbClr val="2F435A"/>
                </a:solidFill>
                <a:effectLst/>
                <a:latin typeface="Arial" panose="020B0604020202020204" pitchFamily="34" charset="0"/>
                <a:cs typeface="Arial" panose="020B0604020202020204" pitchFamily="34" charset="0"/>
              </a:rPr>
              <a:t>MS-Excel</a:t>
            </a:r>
            <a:r>
              <a:rPr lang="en-IN" sz="2000" dirty="0">
                <a:solidFill>
                  <a:schemeClr val="bg2">
                    <a:lumMod val="25000"/>
                  </a:schemeClr>
                </a:solidFill>
                <a:effectLst/>
                <a:latin typeface="Arial" panose="020B0604020202020204" pitchFamily="34" charset="0"/>
                <a:cs typeface="Arial" panose="020B0604020202020204" pitchFamily="34" charset="0"/>
              </a:rPr>
              <a:t>, applying various techniques such as data cleaning, Pivot Tables, dynamic charts, VLOOKUP to derive actionable insights.</a:t>
            </a:r>
          </a:p>
          <a:p>
            <a:pPr marL="285750" indent="-285750" algn="just">
              <a:lnSpc>
                <a:spcPct val="150000"/>
              </a:lnSpc>
              <a:buFont typeface="Arial" panose="020B0604020202020204" pitchFamily="34" charset="0"/>
              <a:buChar char="•"/>
            </a:pPr>
            <a:r>
              <a:rPr lang="en-IN" sz="2000" dirty="0">
                <a:solidFill>
                  <a:schemeClr val="bg2">
                    <a:lumMod val="25000"/>
                  </a:schemeClr>
                </a:solidFill>
                <a:effectLst/>
                <a:latin typeface="Arial" panose="020B0604020202020204" pitchFamily="34" charset="0"/>
                <a:cs typeface="Arial" panose="020B0604020202020204" pitchFamily="34" charset="0"/>
              </a:rPr>
              <a:t> My primary goal was to answer key questions posed by PSYLIQ and finally create Dashboard with insights.</a:t>
            </a:r>
            <a:endParaRPr lang="en-US" sz="2000" dirty="0">
              <a:solidFill>
                <a:schemeClr val="bg2">
                  <a:lumMod val="25000"/>
                </a:schemeClr>
              </a:solidFill>
              <a:latin typeface="Arial" panose="020B0604020202020204" pitchFamily="34" charset="0"/>
              <a:cs typeface="Arial" panose="020B0604020202020204" pitchFamily="34" charset="0"/>
            </a:endParaRPr>
          </a:p>
        </p:txBody>
      </p:sp>
      <p:pic>
        <p:nvPicPr>
          <p:cNvPr id="4" name="Graphic 3" descr="Open quotation mark with solid fill">
            <a:extLst>
              <a:ext uri="{FF2B5EF4-FFF2-40B4-BE49-F238E27FC236}">
                <a16:creationId xmlns:a16="http://schemas.microsoft.com/office/drawing/2014/main" id="{79196907-9989-A1E0-2957-C607F474D7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035" y="632811"/>
            <a:ext cx="2032000" cy="2214295"/>
          </a:xfrm>
          <a:prstGeom prst="rect">
            <a:avLst/>
          </a:prstGeom>
        </p:spPr>
      </p:pic>
      <p:pic>
        <p:nvPicPr>
          <p:cNvPr id="5" name="Graphic 4" descr="Open quotation mark with solid fill">
            <a:extLst>
              <a:ext uri="{FF2B5EF4-FFF2-40B4-BE49-F238E27FC236}">
                <a16:creationId xmlns:a16="http://schemas.microsoft.com/office/drawing/2014/main" id="{AB51ADAA-0939-E592-C240-3DA67952ED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9806276" y="4208752"/>
            <a:ext cx="2016436" cy="2016436"/>
          </a:xfrm>
          <a:prstGeom prst="rect">
            <a:avLst/>
          </a:prstGeom>
        </p:spPr>
      </p:pic>
    </p:spTree>
    <p:extLst>
      <p:ext uri="{BB962C8B-B14F-4D97-AF65-F5344CB8AC3E}">
        <p14:creationId xmlns:p14="http://schemas.microsoft.com/office/powerpoint/2010/main" val="1954373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62600" cy="369332"/>
          </a:xfrm>
          <a:prstGeom prst="rect">
            <a:avLst/>
          </a:prstGeom>
          <a:noFill/>
        </p:spPr>
        <p:txBody>
          <a:bodyPr wrap="none" rtlCol="0">
            <a:spAutoFit/>
          </a:bodyPr>
          <a:lstStyle/>
          <a:p>
            <a:r>
              <a:rPr lang="en-US" dirty="0">
                <a:solidFill>
                  <a:schemeClr val="bg1"/>
                </a:solidFill>
                <a:latin typeface="Impact" panose="020B0806030902050204" pitchFamily="34" charset="0"/>
              </a:rPr>
              <a:t>17</a:t>
            </a:r>
          </a:p>
        </p:txBody>
      </p:sp>
      <p:sp>
        <p:nvSpPr>
          <p:cNvPr id="10" name="Rounded Rectangle 9">
            <a:extLst>
              <a:ext uri="{FF2B5EF4-FFF2-40B4-BE49-F238E27FC236}">
                <a16:creationId xmlns:a16="http://schemas.microsoft.com/office/drawing/2014/main" id="{05BDDF0B-F727-69D0-1E41-6CAEAFBEA058}"/>
              </a:ext>
            </a:extLst>
          </p:cNvPr>
          <p:cNvSpPr/>
          <p:nvPr/>
        </p:nvSpPr>
        <p:spPr>
          <a:xfrm>
            <a:off x="1060866" y="4710274"/>
            <a:ext cx="10070267" cy="1449338"/>
          </a:xfrm>
          <a:prstGeom prst="roundRect">
            <a:avLst>
              <a:gd name="adj" fmla="val 46584"/>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50000"/>
              </a:lnSpc>
              <a:buClr>
                <a:schemeClr val="tx1"/>
              </a:buClr>
            </a:pPr>
            <a:endParaRPr lang="en-IN" b="0" i="0" dirty="0">
              <a:solidFill>
                <a:srgbClr val="374151"/>
              </a:solidFill>
              <a:effectLst/>
              <a:latin typeface="Geeza Pro" panose="02000400000000000000" pitchFamily="2" charset="-78"/>
              <a:cs typeface="Geeza Pro" panose="02000400000000000000" pitchFamily="2" charset="-78"/>
            </a:endParaRPr>
          </a:p>
        </p:txBody>
      </p:sp>
      <p:sp>
        <p:nvSpPr>
          <p:cNvPr id="6" name="TextBox 5">
            <a:extLst>
              <a:ext uri="{FF2B5EF4-FFF2-40B4-BE49-F238E27FC236}">
                <a16:creationId xmlns:a16="http://schemas.microsoft.com/office/drawing/2014/main" id="{689F784E-8C3C-2764-59F6-F493C41080A4}"/>
              </a:ext>
            </a:extLst>
          </p:cNvPr>
          <p:cNvSpPr txBox="1"/>
          <p:nvPr/>
        </p:nvSpPr>
        <p:spPr>
          <a:xfrm>
            <a:off x="1341497" y="698388"/>
            <a:ext cx="10110386" cy="646331"/>
          </a:xfrm>
          <a:prstGeom prst="rect">
            <a:avLst/>
          </a:prstGeom>
          <a:noFill/>
        </p:spPr>
        <p:txBody>
          <a:bodyPr wrap="squar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Can you build a macro that automates the process of updating and refreshing all pivot tables in the workbook?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pic>
        <p:nvPicPr>
          <p:cNvPr id="15" name="Picture 14" descr="A screenshot of a computer&#10;&#10;Description automatically generated">
            <a:extLst>
              <a:ext uri="{FF2B5EF4-FFF2-40B4-BE49-F238E27FC236}">
                <a16:creationId xmlns:a16="http://schemas.microsoft.com/office/drawing/2014/main" id="{F1F330CB-A666-8C1F-35DA-CD7C548CBA90}"/>
              </a:ext>
            </a:extLst>
          </p:cNvPr>
          <p:cNvPicPr>
            <a:picLocks noChangeAspect="1"/>
          </p:cNvPicPr>
          <p:nvPr/>
        </p:nvPicPr>
        <p:blipFill>
          <a:blip r:embed="rId3"/>
          <a:stretch>
            <a:fillRect/>
          </a:stretch>
        </p:blipFill>
        <p:spPr>
          <a:xfrm>
            <a:off x="1060867" y="1730297"/>
            <a:ext cx="5610411" cy="2670295"/>
          </a:xfrm>
          <a:prstGeom prst="roundRect">
            <a:avLst/>
          </a:prstGeom>
          <a:ln>
            <a:solidFill>
              <a:schemeClr val="tx1">
                <a:lumMod val="65000"/>
                <a:lumOff val="35000"/>
                <a:alpha val="38000"/>
              </a:schemeClr>
            </a:solidFill>
          </a:ln>
        </p:spPr>
      </p:pic>
      <p:pic>
        <p:nvPicPr>
          <p:cNvPr id="19" name="Picture 18" descr="A screenshot of a computer&#10;&#10;Description automatically generated">
            <a:extLst>
              <a:ext uri="{FF2B5EF4-FFF2-40B4-BE49-F238E27FC236}">
                <a16:creationId xmlns:a16="http://schemas.microsoft.com/office/drawing/2014/main" id="{23F2BFC4-44A9-6653-F480-A22D120D8385}"/>
              </a:ext>
            </a:extLst>
          </p:cNvPr>
          <p:cNvPicPr>
            <a:picLocks noChangeAspect="1"/>
          </p:cNvPicPr>
          <p:nvPr/>
        </p:nvPicPr>
        <p:blipFill rotWithShape="1">
          <a:blip r:embed="rId4"/>
          <a:srcRect t="5717"/>
          <a:stretch/>
        </p:blipFill>
        <p:spPr>
          <a:xfrm>
            <a:off x="6998775" y="1806635"/>
            <a:ext cx="4132358" cy="2517618"/>
          </a:xfrm>
          <a:prstGeom prst="roundRect">
            <a:avLst>
              <a:gd name="adj" fmla="val 20858"/>
            </a:avLst>
          </a:prstGeom>
          <a:ln>
            <a:solidFill>
              <a:schemeClr val="tx1">
                <a:lumMod val="65000"/>
                <a:lumOff val="35000"/>
                <a:alpha val="35000"/>
              </a:schemeClr>
            </a:solidFill>
          </a:ln>
        </p:spPr>
      </p:pic>
      <p:sp>
        <p:nvSpPr>
          <p:cNvPr id="20" name="TextBox 19">
            <a:extLst>
              <a:ext uri="{FF2B5EF4-FFF2-40B4-BE49-F238E27FC236}">
                <a16:creationId xmlns:a16="http://schemas.microsoft.com/office/drawing/2014/main" id="{6B1CC29A-A75A-7893-B526-24F11D49E86B}"/>
              </a:ext>
            </a:extLst>
          </p:cNvPr>
          <p:cNvSpPr txBox="1"/>
          <p:nvPr/>
        </p:nvSpPr>
        <p:spPr>
          <a:xfrm>
            <a:off x="1647092" y="4710274"/>
            <a:ext cx="8897814" cy="1304140"/>
          </a:xfrm>
          <a:prstGeom prst="rect">
            <a:avLst/>
          </a:prstGeom>
          <a:noFill/>
        </p:spPr>
        <p:txBody>
          <a:bodyPr wrap="square" rtlCol="0">
            <a:spAutoFit/>
          </a:bodyPr>
          <a:lstStyle/>
          <a:p>
            <a:pPr marL="285750" indent="-285750" algn="l">
              <a:lnSpc>
                <a:spcPct val="150000"/>
              </a:lnSpc>
              <a:buClr>
                <a:schemeClr val="tx1"/>
              </a:buClr>
              <a:buFont typeface="Arial" panose="020B0604020202020204" pitchFamily="34" charset="0"/>
              <a:buChar char="•"/>
            </a:pPr>
            <a:r>
              <a:rPr lang="en-IN" b="0" i="0" dirty="0">
                <a:solidFill>
                  <a:srgbClr val="374151"/>
                </a:solidFill>
                <a:effectLst/>
                <a:latin typeface="Arial" panose="020B0604020202020204" pitchFamily="34" charset="0"/>
                <a:cs typeface="Arial" panose="020B0604020202020204" pitchFamily="34" charset="0"/>
              </a:rPr>
              <a:t>Two nested loops to iterate through worksheets and pivot tables.</a:t>
            </a:r>
          </a:p>
          <a:p>
            <a:pPr marL="285750" indent="-285750" algn="l">
              <a:lnSpc>
                <a:spcPct val="150000"/>
              </a:lnSpc>
              <a:buClr>
                <a:schemeClr val="tx1"/>
              </a:buClr>
              <a:buFont typeface="Arial" panose="020B0604020202020204" pitchFamily="34" charset="0"/>
              <a:buChar char="•"/>
            </a:pPr>
            <a:r>
              <a:rPr lang="en-IN" b="1" i="0" dirty="0" err="1">
                <a:solidFill>
                  <a:srgbClr val="2F435A"/>
                </a:solidFill>
                <a:effectLst/>
                <a:latin typeface="Arial" panose="020B0604020202020204" pitchFamily="34" charset="0"/>
                <a:cs typeface="Arial" panose="020B0604020202020204" pitchFamily="34" charset="0"/>
              </a:rPr>
              <a:t>pt.RefreshTable</a:t>
            </a:r>
            <a:r>
              <a:rPr lang="en-IN" b="1" i="0" dirty="0">
                <a:solidFill>
                  <a:srgbClr val="2F435A"/>
                </a:solidFill>
                <a:effectLst/>
                <a:latin typeface="Arial" panose="020B0604020202020204" pitchFamily="34" charset="0"/>
                <a:cs typeface="Arial" panose="020B0604020202020204" pitchFamily="34" charset="0"/>
              </a:rPr>
              <a:t> </a:t>
            </a:r>
            <a:r>
              <a:rPr lang="en-IN" b="0" i="0" dirty="0">
                <a:solidFill>
                  <a:srgbClr val="374151"/>
                </a:solidFill>
                <a:effectLst/>
                <a:latin typeface="Arial" panose="020B0604020202020204" pitchFamily="34" charset="0"/>
                <a:cs typeface="Arial" panose="020B0604020202020204" pitchFamily="34" charset="0"/>
              </a:rPr>
              <a:t>to refresh each individual pivot table.</a:t>
            </a:r>
          </a:p>
          <a:p>
            <a:pPr marL="285750" indent="-285750" algn="l">
              <a:lnSpc>
                <a:spcPct val="150000"/>
              </a:lnSpc>
              <a:buClr>
                <a:schemeClr val="tx1"/>
              </a:buClr>
              <a:buFont typeface="Arial" panose="020B0604020202020204" pitchFamily="34" charset="0"/>
              <a:buChar char="•"/>
            </a:pPr>
            <a:r>
              <a:rPr lang="en-IN" b="1" i="0" dirty="0" err="1">
                <a:solidFill>
                  <a:srgbClr val="374151"/>
                </a:solidFill>
                <a:effectLst/>
                <a:latin typeface="Arial" panose="020B0604020202020204" pitchFamily="34" charset="0"/>
                <a:cs typeface="Arial" panose="020B0604020202020204" pitchFamily="34" charset="0"/>
              </a:rPr>
              <a:t>ThisWorkbook.RefreshAll</a:t>
            </a:r>
            <a:r>
              <a:rPr lang="en-IN" b="0" i="0" dirty="0">
                <a:solidFill>
                  <a:srgbClr val="374151"/>
                </a:solidFill>
                <a:effectLst/>
                <a:latin typeface="Arial" panose="020B0604020202020204" pitchFamily="34" charset="0"/>
                <a:cs typeface="Arial" panose="020B0604020202020204" pitchFamily="34" charset="0"/>
              </a:rPr>
              <a:t> for refreshing the entire workbook.</a:t>
            </a:r>
          </a:p>
        </p:txBody>
      </p:sp>
    </p:spTree>
    <p:extLst>
      <p:ext uri="{BB962C8B-B14F-4D97-AF65-F5344CB8AC3E}">
        <p14:creationId xmlns:p14="http://schemas.microsoft.com/office/powerpoint/2010/main" val="3999049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96262" cy="369332"/>
          </a:xfrm>
          <a:prstGeom prst="rect">
            <a:avLst/>
          </a:prstGeom>
          <a:noFill/>
        </p:spPr>
        <p:txBody>
          <a:bodyPr wrap="none" rtlCol="0">
            <a:spAutoFit/>
          </a:bodyPr>
          <a:lstStyle/>
          <a:p>
            <a:r>
              <a:rPr lang="en-US" dirty="0">
                <a:solidFill>
                  <a:schemeClr val="bg1"/>
                </a:solidFill>
                <a:latin typeface="Impact" panose="020B0806030902050204" pitchFamily="34" charset="0"/>
              </a:rPr>
              <a:t>18</a:t>
            </a:r>
          </a:p>
        </p:txBody>
      </p:sp>
      <p:sp>
        <p:nvSpPr>
          <p:cNvPr id="3" name="TextBox 2">
            <a:extLst>
              <a:ext uri="{FF2B5EF4-FFF2-40B4-BE49-F238E27FC236}">
                <a16:creationId xmlns:a16="http://schemas.microsoft.com/office/drawing/2014/main" id="{CB6B9209-383B-4861-4BA1-E776D7AAE192}"/>
              </a:ext>
            </a:extLst>
          </p:cNvPr>
          <p:cNvSpPr txBox="1"/>
          <p:nvPr/>
        </p:nvSpPr>
        <p:spPr>
          <a:xfrm>
            <a:off x="1341497" y="836888"/>
            <a:ext cx="10110386" cy="369332"/>
          </a:xfrm>
          <a:prstGeom prst="rect">
            <a:avLst/>
          </a:prstGeom>
          <a:noFill/>
        </p:spPr>
        <p:txBody>
          <a:bodyPr wrap="square" rtlCol="0">
            <a:spAutoFit/>
          </a:bodyPr>
          <a:lstStyle/>
          <a:p>
            <a:r>
              <a:rPr lang="en-IN" sz="1800" dirty="0">
                <a:solidFill>
                  <a:srgbClr val="0C0C0C"/>
                </a:solidFill>
                <a:effectLst/>
                <a:latin typeface="Geeza Pro" panose="02000400000000000000" pitchFamily="2" charset="-78"/>
                <a:cs typeface="Geeza Pro" panose="02000400000000000000" pitchFamily="2" charset="-78"/>
              </a:rPr>
              <a:t>Create a histogram to understand the distribution of "</a:t>
            </a:r>
            <a:r>
              <a:rPr lang="en-IN" sz="1800" dirty="0" err="1">
                <a:solidFill>
                  <a:srgbClr val="0C0C0C"/>
                </a:solidFill>
                <a:effectLst/>
                <a:latin typeface="Geeza Pro" panose="02000400000000000000" pitchFamily="2" charset="-78"/>
                <a:cs typeface="Geeza Pro" panose="02000400000000000000" pitchFamily="2" charset="-78"/>
              </a:rPr>
              <a:t>ExitDate</a:t>
            </a:r>
            <a:r>
              <a:rPr lang="en-IN" sz="1800" dirty="0">
                <a:solidFill>
                  <a:srgbClr val="0C0C0C"/>
                </a:solidFill>
                <a:effectLst/>
                <a:latin typeface="Geeza Pro" panose="02000400000000000000" pitchFamily="2" charset="-78"/>
                <a:cs typeface="Geeza Pro" panose="02000400000000000000" pitchFamily="2" charset="-78"/>
              </a:rPr>
              <a:t>" for terminated employees. </a:t>
            </a:r>
            <a:endParaRPr lang="en-IN" dirty="0">
              <a:latin typeface="Geeza Pro" panose="02000400000000000000" pitchFamily="2" charset="-78"/>
              <a:cs typeface="Geeza Pro" panose="02000400000000000000" pitchFamily="2" charset="-78"/>
            </a:endParaRPr>
          </a:p>
        </p:txBody>
      </p:sp>
      <p:sp>
        <p:nvSpPr>
          <p:cNvPr id="10" name="Rounded Rectangle 9">
            <a:extLst>
              <a:ext uri="{FF2B5EF4-FFF2-40B4-BE49-F238E27FC236}">
                <a16:creationId xmlns:a16="http://schemas.microsoft.com/office/drawing/2014/main" id="{05BDDF0B-F727-69D0-1E41-6CAEAFBEA058}"/>
              </a:ext>
            </a:extLst>
          </p:cNvPr>
          <p:cNvSpPr/>
          <p:nvPr/>
        </p:nvSpPr>
        <p:spPr>
          <a:xfrm>
            <a:off x="880219" y="5159281"/>
            <a:ext cx="10571664" cy="1198657"/>
          </a:xfrm>
          <a:prstGeom prst="roundRect">
            <a:avLst>
              <a:gd name="adj" fmla="val 50000"/>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AF54C4-4B2D-C00C-89C0-AF3BE065FC8C}"/>
              </a:ext>
            </a:extLst>
          </p:cNvPr>
          <p:cNvSpPr txBox="1"/>
          <p:nvPr/>
        </p:nvSpPr>
        <p:spPr>
          <a:xfrm>
            <a:off x="1341497" y="5281799"/>
            <a:ext cx="9787786" cy="888641"/>
          </a:xfrm>
          <a:prstGeom prst="rect">
            <a:avLst/>
          </a:prstGeom>
          <a:noFill/>
        </p:spPr>
        <p:txBody>
          <a:bodyPr wrap="square" rtlCol="0">
            <a:spAutoFit/>
          </a:bodyPr>
          <a:lstStyle/>
          <a:p>
            <a:pPr marL="285750" indent="-285750" algn="l">
              <a:lnSpc>
                <a:spcPct val="150000"/>
              </a:lnSpc>
              <a:buClr>
                <a:schemeClr val="tx1"/>
              </a:buClr>
              <a:buFont typeface="Arial" panose="020B0604020202020204" pitchFamily="34" charset="0"/>
              <a:buChar char="•"/>
            </a:pPr>
            <a:r>
              <a:rPr lang="en-IN" b="0" i="0" dirty="0">
                <a:solidFill>
                  <a:schemeClr val="bg2">
                    <a:lumMod val="50000"/>
                  </a:schemeClr>
                </a:solidFill>
                <a:effectLst/>
                <a:latin typeface="Arial" panose="020B0604020202020204" pitchFamily="34" charset="0"/>
                <a:cs typeface="Arial" panose="020B0604020202020204" pitchFamily="34" charset="0"/>
              </a:rPr>
              <a:t>The number of employees </a:t>
            </a:r>
            <a:r>
              <a:rPr lang="en-IN" b="1" i="0" dirty="0">
                <a:solidFill>
                  <a:srgbClr val="FEBA1E"/>
                </a:solidFill>
                <a:effectLst/>
                <a:latin typeface="Arial" panose="020B0604020202020204" pitchFamily="34" charset="0"/>
                <a:cs typeface="Arial" panose="020B0604020202020204" pitchFamily="34" charset="0"/>
              </a:rPr>
              <a:t>terminated statuses increases significantly </a:t>
            </a:r>
            <a:r>
              <a:rPr lang="en-IN" b="0" i="0" dirty="0">
                <a:solidFill>
                  <a:schemeClr val="bg2">
                    <a:lumMod val="50000"/>
                  </a:schemeClr>
                </a:solidFill>
                <a:effectLst/>
                <a:latin typeface="Arial" panose="020B0604020202020204" pitchFamily="34" charset="0"/>
                <a:cs typeface="Arial" panose="020B0604020202020204" pitchFamily="34" charset="0"/>
              </a:rPr>
              <a:t>in subsequent years.</a:t>
            </a:r>
          </a:p>
        </p:txBody>
      </p:sp>
      <p:pic>
        <p:nvPicPr>
          <p:cNvPr id="14" name="Picture 13" descr="A graph of a number of employees&#10;&#10;Description automatically generated">
            <a:extLst>
              <a:ext uri="{FF2B5EF4-FFF2-40B4-BE49-F238E27FC236}">
                <a16:creationId xmlns:a16="http://schemas.microsoft.com/office/drawing/2014/main" id="{A264A50C-1A73-B8C7-5D3D-B0E869DB8EF8}"/>
              </a:ext>
            </a:extLst>
          </p:cNvPr>
          <p:cNvPicPr>
            <a:picLocks noChangeAspect="1"/>
          </p:cNvPicPr>
          <p:nvPr/>
        </p:nvPicPr>
        <p:blipFill>
          <a:blip r:embed="rId3"/>
          <a:stretch>
            <a:fillRect/>
          </a:stretch>
        </p:blipFill>
        <p:spPr>
          <a:xfrm>
            <a:off x="3400878" y="1681116"/>
            <a:ext cx="5041900" cy="3340100"/>
          </a:xfrm>
          <a:prstGeom prst="roundRect">
            <a:avLst>
              <a:gd name="adj" fmla="val 12756"/>
            </a:avLst>
          </a:prstGeom>
          <a:ln>
            <a:solidFill>
              <a:schemeClr val="bg2">
                <a:lumMod val="50000"/>
                <a:alpha val="36000"/>
              </a:schemeClr>
            </a:solidFill>
          </a:ln>
        </p:spPr>
      </p:pic>
    </p:spTree>
    <p:extLst>
      <p:ext uri="{BB962C8B-B14F-4D97-AF65-F5344CB8AC3E}">
        <p14:creationId xmlns:p14="http://schemas.microsoft.com/office/powerpoint/2010/main" val="2521693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97866" cy="369332"/>
          </a:xfrm>
          <a:prstGeom prst="rect">
            <a:avLst/>
          </a:prstGeom>
          <a:noFill/>
        </p:spPr>
        <p:txBody>
          <a:bodyPr wrap="none" rtlCol="0">
            <a:spAutoFit/>
          </a:bodyPr>
          <a:lstStyle/>
          <a:p>
            <a:r>
              <a:rPr lang="en-US" dirty="0">
                <a:solidFill>
                  <a:schemeClr val="bg1"/>
                </a:solidFill>
                <a:latin typeface="Impact" panose="020B0806030902050204" pitchFamily="34" charset="0"/>
              </a:rPr>
              <a:t>19</a:t>
            </a:r>
          </a:p>
        </p:txBody>
      </p:sp>
      <p:sp>
        <p:nvSpPr>
          <p:cNvPr id="3" name="TextBox 2">
            <a:extLst>
              <a:ext uri="{FF2B5EF4-FFF2-40B4-BE49-F238E27FC236}">
                <a16:creationId xmlns:a16="http://schemas.microsoft.com/office/drawing/2014/main" id="{CB6B9209-383B-4861-4BA1-E776D7AAE192}"/>
              </a:ext>
            </a:extLst>
          </p:cNvPr>
          <p:cNvSpPr txBox="1"/>
          <p:nvPr/>
        </p:nvSpPr>
        <p:spPr>
          <a:xfrm>
            <a:off x="1341497" y="707320"/>
            <a:ext cx="10110386" cy="646331"/>
          </a:xfrm>
          <a:prstGeom prst="rect">
            <a:avLst/>
          </a:prstGeom>
          <a:noFill/>
        </p:spPr>
        <p:txBody>
          <a:bodyPr wrap="square" rtlCol="0">
            <a:spAutoFit/>
          </a:bodyPr>
          <a:lstStyle/>
          <a:p>
            <a:r>
              <a:rPr lang="en-IN" sz="1800" dirty="0">
                <a:solidFill>
                  <a:srgbClr val="0C0C0C"/>
                </a:solidFill>
                <a:effectLst/>
                <a:latin typeface="Geeza Pro" panose="02000400000000000000" pitchFamily="2" charset="-78"/>
                <a:cs typeface="Geeza Pro" panose="02000400000000000000" pitchFamily="2" charset="-78"/>
              </a:rPr>
              <a:t>Utilize the SUMPRODUCT function to calculate the total training cost for employees in a specific location. </a:t>
            </a:r>
            <a:endParaRPr lang="en-IN" dirty="0">
              <a:latin typeface="Geeza Pro" panose="02000400000000000000" pitchFamily="2" charset="-78"/>
              <a:cs typeface="Geeza Pro" panose="02000400000000000000" pitchFamily="2" charset="-78"/>
            </a:endParaRPr>
          </a:p>
        </p:txBody>
      </p:sp>
      <p:sp>
        <p:nvSpPr>
          <p:cNvPr id="10" name="Rounded Rectangle 9">
            <a:extLst>
              <a:ext uri="{FF2B5EF4-FFF2-40B4-BE49-F238E27FC236}">
                <a16:creationId xmlns:a16="http://schemas.microsoft.com/office/drawing/2014/main" id="{05BDDF0B-F727-69D0-1E41-6CAEAFBEA058}"/>
              </a:ext>
            </a:extLst>
          </p:cNvPr>
          <p:cNvSpPr/>
          <p:nvPr/>
        </p:nvSpPr>
        <p:spPr>
          <a:xfrm>
            <a:off x="880219" y="4902793"/>
            <a:ext cx="10571664" cy="1455145"/>
          </a:xfrm>
          <a:prstGeom prst="roundRect">
            <a:avLst>
              <a:gd name="adj" fmla="val 50000"/>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AF54C4-4B2D-C00C-89C0-AF3BE065FC8C}"/>
              </a:ext>
            </a:extLst>
          </p:cNvPr>
          <p:cNvSpPr txBox="1"/>
          <p:nvPr/>
        </p:nvSpPr>
        <p:spPr>
          <a:xfrm>
            <a:off x="1642822" y="4981193"/>
            <a:ext cx="9507735" cy="1169487"/>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sz="1600" dirty="0">
                <a:solidFill>
                  <a:schemeClr val="bg2">
                    <a:lumMod val="50000"/>
                  </a:schemeClr>
                </a:solidFill>
                <a:latin typeface="Arial" panose="020B0604020202020204" pitchFamily="34" charset="0"/>
                <a:cs typeface="Arial" panose="020B0604020202020204" pitchFamily="34" charset="0"/>
              </a:rPr>
              <a:t>Created </a:t>
            </a:r>
            <a:r>
              <a:rPr lang="en-US" sz="1600" b="1" dirty="0">
                <a:solidFill>
                  <a:srgbClr val="2F435A"/>
                </a:solidFill>
                <a:latin typeface="Arial" panose="020B0604020202020204" pitchFamily="34" charset="0"/>
                <a:cs typeface="Arial" panose="020B0604020202020204" pitchFamily="34" charset="0"/>
              </a:rPr>
              <a:t>drop down list</a:t>
            </a:r>
            <a:r>
              <a:rPr lang="en-US" sz="1600" dirty="0">
                <a:solidFill>
                  <a:schemeClr val="bg2">
                    <a:lumMod val="50000"/>
                  </a:schemeClr>
                </a:solidFill>
                <a:latin typeface="Arial" panose="020B0604020202020204" pitchFamily="34" charset="0"/>
                <a:cs typeface="Arial" panose="020B0604020202020204" pitchFamily="34" charset="0"/>
              </a:rPr>
              <a:t> using data validation to </a:t>
            </a:r>
            <a:r>
              <a:rPr lang="en-US" sz="1600" b="1" dirty="0">
                <a:solidFill>
                  <a:srgbClr val="FEBA1E"/>
                </a:solidFill>
                <a:latin typeface="Arial" panose="020B0604020202020204" pitchFamily="34" charset="0"/>
                <a:cs typeface="Arial" panose="020B0604020202020204" pitchFamily="34" charset="0"/>
              </a:rPr>
              <a:t>choose specific location</a:t>
            </a:r>
            <a:r>
              <a:rPr lang="en-US" sz="1600" dirty="0">
                <a:solidFill>
                  <a:schemeClr val="bg2">
                    <a:lumMod val="50000"/>
                  </a:schemeClr>
                </a:solidFill>
                <a:latin typeface="Arial" panose="020B0604020202020204" pitchFamily="34" charset="0"/>
                <a:cs typeface="Arial" panose="020B0604020202020204" pitchFamily="34" charset="0"/>
              </a:rPr>
              <a:t> [L2]</a:t>
            </a:r>
          </a:p>
          <a:p>
            <a:pPr marL="285750" indent="-285750">
              <a:lnSpc>
                <a:spcPct val="150000"/>
              </a:lnSpc>
              <a:buClr>
                <a:schemeClr val="tx1"/>
              </a:buClr>
              <a:buFont typeface="Arial" panose="020B0604020202020204" pitchFamily="34" charset="0"/>
              <a:buChar char="•"/>
            </a:pPr>
            <a:r>
              <a:rPr lang="en-US" sz="1600" dirty="0">
                <a:solidFill>
                  <a:schemeClr val="bg2">
                    <a:lumMod val="50000"/>
                  </a:schemeClr>
                </a:solidFill>
                <a:latin typeface="Arial" panose="020B0604020202020204" pitchFamily="34" charset="0"/>
                <a:cs typeface="Arial" panose="020B0604020202020204" pitchFamily="34" charset="0"/>
              </a:rPr>
              <a:t>Utilized </a:t>
            </a:r>
            <a:r>
              <a:rPr lang="en-US" sz="1600" b="1" dirty="0">
                <a:solidFill>
                  <a:srgbClr val="2F435A"/>
                </a:solidFill>
                <a:latin typeface="Arial" panose="020B0604020202020204" pitchFamily="34" charset="0"/>
                <a:cs typeface="Arial" panose="020B0604020202020204" pitchFamily="34" charset="0"/>
              </a:rPr>
              <a:t>=SUMPRODUCT((G2:G3001 = L2)*H2:H3001*I2:I3001) </a:t>
            </a:r>
            <a:r>
              <a:rPr lang="en-US" sz="1600" dirty="0">
                <a:solidFill>
                  <a:schemeClr val="bg2">
                    <a:lumMod val="50000"/>
                  </a:schemeClr>
                </a:solidFill>
                <a:latin typeface="Arial" panose="020B0604020202020204" pitchFamily="34" charset="0"/>
                <a:cs typeface="Arial" panose="020B0604020202020204" pitchFamily="34" charset="0"/>
              </a:rPr>
              <a:t>to return total training cost for employees</a:t>
            </a:r>
          </a:p>
        </p:txBody>
      </p:sp>
      <p:pic>
        <p:nvPicPr>
          <p:cNvPr id="8" name="Picture 7" descr="A screenshot of a spreadsheet&#10;&#10;Description automatically generated">
            <a:extLst>
              <a:ext uri="{FF2B5EF4-FFF2-40B4-BE49-F238E27FC236}">
                <a16:creationId xmlns:a16="http://schemas.microsoft.com/office/drawing/2014/main" id="{2B4E260F-5A08-ADE6-8FCA-57123F5BADB3}"/>
              </a:ext>
            </a:extLst>
          </p:cNvPr>
          <p:cNvPicPr>
            <a:picLocks noChangeAspect="1"/>
          </p:cNvPicPr>
          <p:nvPr/>
        </p:nvPicPr>
        <p:blipFill>
          <a:blip r:embed="rId3"/>
          <a:stretch>
            <a:fillRect/>
          </a:stretch>
        </p:blipFill>
        <p:spPr>
          <a:xfrm>
            <a:off x="3331224" y="1705824"/>
            <a:ext cx="4960101" cy="2870888"/>
          </a:xfrm>
          <a:prstGeom prst="rect">
            <a:avLst/>
          </a:prstGeom>
        </p:spPr>
      </p:pic>
    </p:spTree>
    <p:extLst>
      <p:ext uri="{BB962C8B-B14F-4D97-AF65-F5344CB8AC3E}">
        <p14:creationId xmlns:p14="http://schemas.microsoft.com/office/powerpoint/2010/main" val="3288451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87245B64-A731-9B1F-2C17-FC3F9C174356}"/>
              </a:ext>
            </a:extLst>
          </p:cNvPr>
          <p:cNvSpPr txBox="1"/>
          <p:nvPr/>
        </p:nvSpPr>
        <p:spPr>
          <a:xfrm>
            <a:off x="3222173" y="2516058"/>
            <a:ext cx="8012664" cy="1825884"/>
          </a:xfrm>
          <a:prstGeom prst="rect">
            <a:avLst/>
          </a:prstGeom>
          <a:noFill/>
        </p:spPr>
        <p:txBody>
          <a:bodyPr wrap="square" rtlCol="0" anchor="ctr">
            <a:spAutoFit/>
          </a:bodyPr>
          <a:lstStyle/>
          <a:p>
            <a:pPr algn="ctr">
              <a:lnSpc>
                <a:spcPct val="150000"/>
              </a:lnSpc>
            </a:pPr>
            <a:r>
              <a:rPr lang="en-US" sz="4000" b="1" dirty="0">
                <a:solidFill>
                  <a:schemeClr val="tx1">
                    <a:lumMod val="75000"/>
                    <a:lumOff val="25000"/>
                  </a:schemeClr>
                </a:solidFill>
                <a:latin typeface="Trebuchet MS" panose="020B0703020202090204" pitchFamily="34" charset="0"/>
                <a:ea typeface="Hiragino Kaku Gothic Std W8" panose="020B0800000000000000" pitchFamily="34" charset="-128"/>
              </a:rPr>
              <a:t>EMPLOYEE ANALYSIS</a:t>
            </a:r>
          </a:p>
          <a:p>
            <a:pPr algn="ctr">
              <a:lnSpc>
                <a:spcPct val="150000"/>
              </a:lnSpc>
            </a:pPr>
            <a:r>
              <a:rPr lang="en-US" sz="4000" b="1" dirty="0">
                <a:solidFill>
                  <a:schemeClr val="tx1">
                    <a:lumMod val="75000"/>
                    <a:lumOff val="25000"/>
                  </a:schemeClr>
                </a:solidFill>
                <a:latin typeface="Trebuchet MS" panose="020B0703020202090204" pitchFamily="34" charset="0"/>
                <a:ea typeface="Hiragino Kaku Gothic Std W8" panose="020B0800000000000000" pitchFamily="34" charset="-128"/>
              </a:rPr>
              <a:t> DASHBOARD</a:t>
            </a:r>
          </a:p>
        </p:txBody>
      </p:sp>
      <p:pic>
        <p:nvPicPr>
          <p:cNvPr id="10" name="Graphic 9" descr="Cycle with people outline">
            <a:extLst>
              <a:ext uri="{FF2B5EF4-FFF2-40B4-BE49-F238E27FC236}">
                <a16:creationId xmlns:a16="http://schemas.microsoft.com/office/drawing/2014/main" id="{9B7ED458-7DAC-D2B3-E700-16BEE4BC9E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792" y="1097129"/>
            <a:ext cx="3869157" cy="3869157"/>
          </a:xfrm>
          <a:prstGeom prst="rect">
            <a:avLst/>
          </a:prstGeom>
        </p:spPr>
      </p:pic>
    </p:spTree>
    <p:extLst>
      <p:ext uri="{BB962C8B-B14F-4D97-AF65-F5344CB8AC3E}">
        <p14:creationId xmlns:p14="http://schemas.microsoft.com/office/powerpoint/2010/main" val="2813207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49849"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271828" y="-57147"/>
              <a:ext cx="5003799"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3" name="Picture 62" descr="A screenshot of a computer dashboard&#10;&#10;Description automatically generated">
            <a:extLst>
              <a:ext uri="{FF2B5EF4-FFF2-40B4-BE49-F238E27FC236}">
                <a16:creationId xmlns:a16="http://schemas.microsoft.com/office/drawing/2014/main" id="{2A7041E2-BC5E-F7A0-4777-02882CB2F970}"/>
              </a:ext>
            </a:extLst>
          </p:cNvPr>
          <p:cNvPicPr>
            <a:picLocks noChangeAspect="1"/>
          </p:cNvPicPr>
          <p:nvPr/>
        </p:nvPicPr>
        <p:blipFill rotWithShape="1">
          <a:blip r:embed="rId3"/>
          <a:srcRect l="-174" r="174"/>
          <a:stretch/>
        </p:blipFill>
        <p:spPr>
          <a:xfrm>
            <a:off x="360000" y="368300"/>
            <a:ext cx="11404600" cy="6154862"/>
          </a:xfrm>
          <a:prstGeom prst="rect">
            <a:avLst/>
          </a:prstGeom>
        </p:spPr>
      </p:pic>
      <p:pic>
        <p:nvPicPr>
          <p:cNvPr id="1068" name="TextBox 16">
            <a:extLst>
              <a:ext uri="{FF2B5EF4-FFF2-40B4-BE49-F238E27FC236}">
                <a16:creationId xmlns:a16="http://schemas.microsoft.com/office/drawing/2014/main" id="{4373B311-2CE3-F9D2-DD58-6AF586DBEFC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138738" y="13444538"/>
            <a:ext cx="29233812" cy="7459662"/>
          </a:xfrm>
          <a:prstGeom prst="rect">
            <a:avLst/>
          </a:prstGeom>
          <a:noFill/>
          <a:extLst>
            <a:ext uri="{909E8E84-426E-40DD-AFC4-6F175D3DCCD1}">
              <a14:hiddenFill xmlns:a14="http://schemas.microsoft.com/office/drawing/2010/main">
                <a:solidFill>
                  <a:srgbClr val="FFFFFF"/>
                </a:solidFill>
              </a14:hiddenFill>
            </a:ext>
          </a:extLst>
        </p:spPr>
      </p:pic>
      <p:pic>
        <p:nvPicPr>
          <p:cNvPr id="1067" name="Graphic 18" descr="Users with solid fill">
            <a:extLst>
              <a:ext uri="{FF2B5EF4-FFF2-40B4-BE49-F238E27FC236}">
                <a16:creationId xmlns:a16="http://schemas.microsoft.com/office/drawing/2014/main" id="{58A9EAF3-7AF9-7C9C-9647-C36557F4D8EC}"/>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348413" y="21307425"/>
            <a:ext cx="12096750" cy="12096750"/>
          </a:xfrm>
          <a:prstGeom prst="rect">
            <a:avLst/>
          </a:prstGeom>
          <a:noFill/>
          <a:extLst>
            <a:ext uri="{909E8E84-426E-40DD-AFC4-6F175D3DCCD1}">
              <a14:hiddenFill xmlns:a14="http://schemas.microsoft.com/office/drawing/2010/main">
                <a:solidFill>
                  <a:srgbClr val="FFFFFF"/>
                </a:solidFill>
              </a14:hiddenFill>
            </a:ext>
          </a:extLst>
        </p:spPr>
      </p:pic>
      <p:pic>
        <p:nvPicPr>
          <p:cNvPr id="1066" name="TextBox 21">
            <a:extLst>
              <a:ext uri="{FF2B5EF4-FFF2-40B4-BE49-F238E27FC236}">
                <a16:creationId xmlns:a16="http://schemas.microsoft.com/office/drawing/2014/main" id="{E6F53585-74CB-F499-90A8-98AE77D3AFC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856450" y="22920325"/>
            <a:ext cx="23185438" cy="8870950"/>
          </a:xfrm>
          <a:prstGeom prst="rect">
            <a:avLst/>
          </a:prstGeom>
          <a:noFill/>
          <a:extLst>
            <a:ext uri="{909E8E84-426E-40DD-AFC4-6F175D3DCCD1}">
              <a14:hiddenFill xmlns:a14="http://schemas.microsoft.com/office/drawing/2010/main">
                <a:solidFill>
                  <a:srgbClr val="FFFFFF"/>
                </a:solidFill>
              </a14:hiddenFill>
            </a:ext>
          </a:extLst>
        </p:spPr>
      </p:pic>
      <p:pic>
        <p:nvPicPr>
          <p:cNvPr id="1065" name="Rounded Rectangle 49">
            <a:extLst>
              <a:ext uri="{FF2B5EF4-FFF2-40B4-BE49-F238E27FC236}">
                <a16:creationId xmlns:a16="http://schemas.microsoft.com/office/drawing/2014/main" id="{188F0B44-19ED-070A-563E-FE484DDEAA5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346225" y="12752388"/>
            <a:ext cx="44153138"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1064" name="TextBox 22">
            <a:extLst>
              <a:ext uri="{FF2B5EF4-FFF2-40B4-BE49-F238E27FC236}">
                <a16:creationId xmlns:a16="http://schemas.microsoft.com/office/drawing/2014/main" id="{836FACFD-2084-0306-A7DF-18B6167BD12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362350" y="13155613"/>
            <a:ext cx="36693475" cy="7862887"/>
          </a:xfrm>
          <a:prstGeom prst="rect">
            <a:avLst/>
          </a:prstGeom>
          <a:noFill/>
          <a:extLst>
            <a:ext uri="{909E8E84-426E-40DD-AFC4-6F175D3DCCD1}">
              <a14:hiddenFill xmlns:a14="http://schemas.microsoft.com/office/drawing/2010/main">
                <a:solidFill>
                  <a:srgbClr val="FFFFFF"/>
                </a:solidFill>
              </a14:hiddenFill>
            </a:ext>
          </a:extLst>
        </p:spPr>
      </p:pic>
      <p:pic>
        <p:nvPicPr>
          <p:cNvPr id="1063" name="Graphic 30" descr="Female Profile with solid fill">
            <a:extLst>
              <a:ext uri="{FF2B5EF4-FFF2-40B4-BE49-F238E27FC236}">
                <a16:creationId xmlns:a16="http://schemas.microsoft.com/office/drawing/2014/main" id="{84CB6D48-7275-7A36-5028-4D62059D71D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6176863" y="21623338"/>
            <a:ext cx="11491912" cy="12499975"/>
          </a:xfrm>
          <a:prstGeom prst="rect">
            <a:avLst/>
          </a:prstGeom>
          <a:noFill/>
          <a:extLst>
            <a:ext uri="{909E8E84-426E-40DD-AFC4-6F175D3DCCD1}">
              <a14:hiddenFill xmlns:a14="http://schemas.microsoft.com/office/drawing/2010/main">
                <a:solidFill>
                  <a:srgbClr val="FFFFFF"/>
                </a:solidFill>
              </a14:hiddenFill>
            </a:ext>
          </a:extLst>
        </p:spPr>
      </p:pic>
      <p:pic>
        <p:nvPicPr>
          <p:cNvPr id="1062" name="TextBox 32">
            <a:extLst>
              <a:ext uri="{FF2B5EF4-FFF2-40B4-BE49-F238E27FC236}">
                <a16:creationId xmlns:a16="http://schemas.microsoft.com/office/drawing/2014/main" id="{23BCC7F7-CF04-B0B8-D470-08E1E854583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8072000" y="23034625"/>
            <a:ext cx="23185438" cy="9475788"/>
          </a:xfrm>
          <a:prstGeom prst="rect">
            <a:avLst/>
          </a:prstGeom>
          <a:noFill/>
          <a:extLst>
            <a:ext uri="{909E8E84-426E-40DD-AFC4-6F175D3DCCD1}">
              <a14:hiddenFill xmlns:a14="http://schemas.microsoft.com/office/drawing/2010/main">
                <a:solidFill>
                  <a:srgbClr val="FFFFFF"/>
                </a:solidFill>
              </a14:hiddenFill>
            </a:ext>
          </a:extLst>
        </p:spPr>
      </p:pic>
      <p:pic>
        <p:nvPicPr>
          <p:cNvPr id="1060" name="Rounded Rectangle 56">
            <a:extLst>
              <a:ext uri="{FF2B5EF4-FFF2-40B4-BE49-F238E27FC236}">
                <a16:creationId xmlns:a16="http://schemas.microsoft.com/office/drawing/2014/main" id="{10A9090F-59D4-186B-DE36-2F9452D5E7F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9361625" y="12763500"/>
            <a:ext cx="44354750"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1059" name="Graphic 28" descr="Male profile with solid fill">
            <a:extLst>
              <a:ext uri="{FF2B5EF4-FFF2-40B4-BE49-F238E27FC236}">
                <a16:creationId xmlns:a16="http://schemas.microsoft.com/office/drawing/2014/main" id="{8A0E7DDE-FA96-5C94-43DD-57ABDC92C52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3797100" y="21029613"/>
            <a:ext cx="11895138" cy="112903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TextBox 33">
            <a:extLst>
              <a:ext uri="{FF2B5EF4-FFF2-40B4-BE49-F238E27FC236}">
                <a16:creationId xmlns:a16="http://schemas.microsoft.com/office/drawing/2014/main" id="{416D5BE6-9E74-1F2F-CEDD-921A5F068B20}"/>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5692238" y="22642513"/>
            <a:ext cx="22983825" cy="8266112"/>
          </a:xfrm>
          <a:prstGeom prst="rect">
            <a:avLst/>
          </a:prstGeom>
          <a:noFill/>
          <a:extLst>
            <a:ext uri="{909E8E84-426E-40DD-AFC4-6F175D3DCCD1}">
              <a14:hiddenFill xmlns:a14="http://schemas.microsoft.com/office/drawing/2010/main">
                <a:solidFill>
                  <a:srgbClr val="FFFFFF"/>
                </a:solidFill>
              </a14:hiddenFill>
            </a:ext>
          </a:extLst>
        </p:spPr>
      </p:pic>
      <p:pic>
        <p:nvPicPr>
          <p:cNvPr id="1057" name="TextBox 36">
            <a:extLst>
              <a:ext uri="{FF2B5EF4-FFF2-40B4-BE49-F238E27FC236}">
                <a16:creationId xmlns:a16="http://schemas.microsoft.com/office/drawing/2014/main" id="{90F83E07-3B3F-B9F9-E469-E46107D5764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3393875" y="13166725"/>
            <a:ext cx="29233813" cy="7056438"/>
          </a:xfrm>
          <a:prstGeom prst="rect">
            <a:avLst/>
          </a:prstGeom>
          <a:noFill/>
          <a:extLst>
            <a:ext uri="{909E8E84-426E-40DD-AFC4-6F175D3DCCD1}">
              <a14:hiddenFill xmlns:a14="http://schemas.microsoft.com/office/drawing/2010/main">
                <a:solidFill>
                  <a:srgbClr val="FFFFFF"/>
                </a:solidFill>
              </a14:hiddenFill>
            </a:ext>
          </a:extLst>
        </p:spPr>
      </p:pic>
      <p:pic>
        <p:nvPicPr>
          <p:cNvPr id="1056" name="Rounded Rectangle 57">
            <a:extLst>
              <a:ext uri="{FF2B5EF4-FFF2-40B4-BE49-F238E27FC236}">
                <a16:creationId xmlns:a16="http://schemas.microsoft.com/office/drawing/2014/main" id="{53DAFCB9-025C-F30E-5502-F2219303D6F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46778663" y="12174538"/>
            <a:ext cx="44153137"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1055" name="Graphic 26" descr="Briefcase with solid fill">
            <a:extLst>
              <a:ext uri="{FF2B5EF4-FFF2-40B4-BE49-F238E27FC236}">
                <a16:creationId xmlns:a16="http://schemas.microsoft.com/office/drawing/2014/main" id="{D7F72DED-8F8F-8E7E-AC0D-E0AE4A9D60FC}"/>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0004463" y="21448713"/>
            <a:ext cx="11491912" cy="10685462"/>
          </a:xfrm>
          <a:prstGeom prst="rect">
            <a:avLst/>
          </a:prstGeom>
          <a:noFill/>
          <a:extLst>
            <a:ext uri="{909E8E84-426E-40DD-AFC4-6F175D3DCCD1}">
              <a14:hiddenFill xmlns:a14="http://schemas.microsoft.com/office/drawing/2010/main">
                <a:solidFill>
                  <a:srgbClr val="FFFFFF"/>
                </a:solidFill>
              </a14:hiddenFill>
            </a:ext>
          </a:extLst>
        </p:spPr>
      </p:pic>
      <p:pic>
        <p:nvPicPr>
          <p:cNvPr id="1054" name="TextBox 34">
            <a:extLst>
              <a:ext uri="{FF2B5EF4-FFF2-40B4-BE49-F238E27FC236}">
                <a16:creationId xmlns:a16="http://schemas.microsoft.com/office/drawing/2014/main" id="{93F92ADF-6D80-1E8B-3091-17190362034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3915725" y="22456775"/>
            <a:ext cx="23185438" cy="8467725"/>
          </a:xfrm>
          <a:prstGeom prst="rect">
            <a:avLst/>
          </a:prstGeom>
          <a:noFill/>
          <a:extLst>
            <a:ext uri="{909E8E84-426E-40DD-AFC4-6F175D3DCCD1}">
              <a14:hiddenFill xmlns:a14="http://schemas.microsoft.com/office/drawing/2010/main">
                <a:solidFill>
                  <a:srgbClr val="FFFFFF"/>
                </a:solidFill>
              </a14:hiddenFill>
            </a:ext>
          </a:extLst>
        </p:spPr>
      </p:pic>
      <p:pic>
        <p:nvPicPr>
          <p:cNvPr id="1053" name="TextBox 37">
            <a:extLst>
              <a:ext uri="{FF2B5EF4-FFF2-40B4-BE49-F238E27FC236}">
                <a16:creationId xmlns:a16="http://schemas.microsoft.com/office/drawing/2014/main" id="{B4C029A6-00AE-4900-7D86-A3444C0ABC6E}"/>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0004463" y="12577763"/>
            <a:ext cx="36895087" cy="7056437"/>
          </a:xfrm>
          <a:prstGeom prst="rect">
            <a:avLst/>
          </a:prstGeom>
          <a:noFill/>
          <a:extLst>
            <a:ext uri="{909E8E84-426E-40DD-AFC4-6F175D3DCCD1}">
              <a14:hiddenFill xmlns:a14="http://schemas.microsoft.com/office/drawing/2010/main">
                <a:solidFill>
                  <a:srgbClr val="FFFFFF"/>
                </a:solidFill>
              </a14:hiddenFill>
            </a:ext>
          </a:extLst>
        </p:spPr>
      </p:pic>
      <p:pic>
        <p:nvPicPr>
          <p:cNvPr id="1052" name="Rounded Rectangle 58">
            <a:extLst>
              <a:ext uri="{FF2B5EF4-FFF2-40B4-BE49-F238E27FC236}">
                <a16:creationId xmlns:a16="http://schemas.microsoft.com/office/drawing/2014/main" id="{7A7372AE-790B-0B04-2DAD-3C32EE53FBA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3694050" y="12185650"/>
            <a:ext cx="44153138"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1051" name="Graphic 24" descr="Unfollow with solid fill">
            <a:extLst>
              <a:ext uri="{FF2B5EF4-FFF2-40B4-BE49-F238E27FC236}">
                <a16:creationId xmlns:a16="http://schemas.microsoft.com/office/drawing/2014/main" id="{AD013555-A3D4-CE6A-F2F5-26E31ACD62F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0750488" y="21863050"/>
            <a:ext cx="10483850" cy="11088688"/>
          </a:xfrm>
          <a:prstGeom prst="rect">
            <a:avLst/>
          </a:prstGeom>
          <a:noFill/>
          <a:extLst>
            <a:ext uri="{909E8E84-426E-40DD-AFC4-6F175D3DCCD1}">
              <a14:hiddenFill xmlns:a14="http://schemas.microsoft.com/office/drawing/2010/main">
                <a:solidFill>
                  <a:srgbClr val="FFFFFF"/>
                </a:solidFill>
              </a14:hiddenFill>
            </a:ext>
          </a:extLst>
        </p:spPr>
      </p:pic>
      <p:pic>
        <p:nvPicPr>
          <p:cNvPr id="1050" name="TextBox 35">
            <a:extLst>
              <a:ext uri="{FF2B5EF4-FFF2-40B4-BE49-F238E27FC236}">
                <a16:creationId xmlns:a16="http://schemas.microsoft.com/office/drawing/2014/main" id="{B398E7D5-F8D2-C145-CA9B-8D1283B98812}"/>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10831113" y="22467888"/>
            <a:ext cx="24798337" cy="96774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TextBox 38">
            <a:extLst>
              <a:ext uri="{FF2B5EF4-FFF2-40B4-BE49-F238E27FC236}">
                <a16:creationId xmlns:a16="http://schemas.microsoft.com/office/drawing/2014/main" id="{0539369D-121E-9268-1564-63D56D9C120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6718238" y="12588875"/>
            <a:ext cx="40322500" cy="7862888"/>
          </a:xfrm>
          <a:prstGeom prst="rect">
            <a:avLst/>
          </a:prstGeom>
          <a:noFill/>
          <a:extLst>
            <a:ext uri="{909E8E84-426E-40DD-AFC4-6F175D3DCCD1}">
              <a14:hiddenFill xmlns:a14="http://schemas.microsoft.com/office/drawing/2010/main">
                <a:solidFill>
                  <a:srgbClr val="FFFFFF"/>
                </a:solidFill>
              </a14:hiddenFill>
            </a:ext>
          </a:extLst>
        </p:spPr>
      </p:pic>
      <p:pic>
        <p:nvPicPr>
          <p:cNvPr id="1047" name="Alternative Process 45">
            <a:extLst>
              <a:ext uri="{FF2B5EF4-FFF2-40B4-BE49-F238E27FC236}">
                <a16:creationId xmlns:a16="http://schemas.microsoft.com/office/drawing/2014/main" id="{3187A895-4BE9-4226-ADFA-F2FFD5118CC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89064900" y="130198813"/>
            <a:ext cx="144068800" cy="91027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TextBox 48">
            <a:extLst>
              <a:ext uri="{FF2B5EF4-FFF2-40B4-BE49-F238E27FC236}">
                <a16:creationId xmlns:a16="http://schemas.microsoft.com/office/drawing/2014/main" id="{71261E14-20FB-8304-1BC6-EB3EC0E2FA7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3003725" y="131210050"/>
            <a:ext cx="56191150" cy="6069013"/>
          </a:xfrm>
          <a:prstGeom prst="rect">
            <a:avLst/>
          </a:prstGeom>
          <a:noFill/>
          <a:extLst>
            <a:ext uri="{909E8E84-426E-40DD-AFC4-6F175D3DCCD1}">
              <a14:hiddenFill xmlns:a14="http://schemas.microsoft.com/office/drawing/2010/main">
                <a:solidFill>
                  <a:srgbClr val="FFFFFF"/>
                </a:solidFill>
              </a14:hiddenFill>
            </a:ext>
          </a:extLst>
        </p:spPr>
      </p:pic>
      <p:pic>
        <p:nvPicPr>
          <p:cNvPr id="1044" name="Alternative Process 51">
            <a:extLst>
              <a:ext uri="{FF2B5EF4-FFF2-40B4-BE49-F238E27FC236}">
                <a16:creationId xmlns:a16="http://schemas.microsoft.com/office/drawing/2014/main" id="{B3E86E68-E51C-C6B7-524E-B97961575901}"/>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0920925" y="36731575"/>
            <a:ext cx="58221563" cy="8189913"/>
          </a:xfrm>
          <a:prstGeom prst="rect">
            <a:avLst/>
          </a:prstGeom>
          <a:noFill/>
          <a:extLst>
            <a:ext uri="{909E8E84-426E-40DD-AFC4-6F175D3DCCD1}">
              <a14:hiddenFill xmlns:a14="http://schemas.microsoft.com/office/drawing/2010/main">
                <a:solidFill>
                  <a:srgbClr val="FFFFFF"/>
                </a:solidFill>
              </a14:hiddenFill>
            </a:ext>
          </a:extLst>
        </p:spPr>
      </p:pic>
      <p:pic>
        <p:nvPicPr>
          <p:cNvPr id="1043" name="TextBox 52">
            <a:extLst>
              <a:ext uri="{FF2B5EF4-FFF2-40B4-BE49-F238E27FC236}">
                <a16:creationId xmlns:a16="http://schemas.microsoft.com/office/drawing/2014/main" id="{0B2047F3-4A3A-207D-AACE-D5D540173FFE}"/>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9152113" y="38280975"/>
            <a:ext cx="41959212" cy="42052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Alternative Process 73">
            <a:extLst>
              <a:ext uri="{FF2B5EF4-FFF2-40B4-BE49-F238E27FC236}">
                <a16:creationId xmlns:a16="http://schemas.microsoft.com/office/drawing/2014/main" id="{80DA3A46-E3F9-E31D-48E5-A419AD3E496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6113363" y="131024313"/>
            <a:ext cx="117489287" cy="84963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TextBox 74">
            <a:extLst>
              <a:ext uri="{FF2B5EF4-FFF2-40B4-BE49-F238E27FC236}">
                <a16:creationId xmlns:a16="http://schemas.microsoft.com/office/drawing/2014/main" id="{5A9340CC-CF35-5BA0-B017-DD2CF988527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395600" y="132035550"/>
            <a:ext cx="96705738" cy="5664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Alternative Process 20">
            <a:extLst>
              <a:ext uri="{FF2B5EF4-FFF2-40B4-BE49-F238E27FC236}">
                <a16:creationId xmlns:a16="http://schemas.microsoft.com/office/drawing/2014/main" id="{D2D841D9-A869-D499-9DFF-DC25C43644E1}"/>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0997125" y="36337875"/>
            <a:ext cx="50392013" cy="8313738"/>
          </a:xfrm>
          <a:prstGeom prst="rect">
            <a:avLst/>
          </a:prstGeom>
          <a:noFill/>
          <a:extLst>
            <a:ext uri="{909E8E84-426E-40DD-AFC4-6F175D3DCCD1}">
              <a14:hiddenFill xmlns:a14="http://schemas.microsoft.com/office/drawing/2010/main">
                <a:solidFill>
                  <a:srgbClr val="FFFFFF"/>
                </a:solidFill>
              </a14:hiddenFill>
            </a:ext>
          </a:extLst>
        </p:spPr>
      </p:pic>
      <p:pic>
        <p:nvPicPr>
          <p:cNvPr id="1035" name="TextBox 23">
            <a:extLst>
              <a:ext uri="{FF2B5EF4-FFF2-40B4-BE49-F238E27FC236}">
                <a16:creationId xmlns:a16="http://schemas.microsoft.com/office/drawing/2014/main" id="{04E0ABBC-61FF-8086-6AAE-C297787C7A21}"/>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213525" y="38106350"/>
            <a:ext cx="42160825" cy="4068763"/>
          </a:xfrm>
          <a:prstGeom prst="rect">
            <a:avLst/>
          </a:prstGeom>
          <a:noFill/>
          <a:extLst>
            <a:ext uri="{909E8E84-426E-40DD-AFC4-6F175D3DCCD1}">
              <a14:hiddenFill xmlns:a14="http://schemas.microsoft.com/office/drawing/2010/main">
                <a:solidFill>
                  <a:srgbClr val="FFFFFF"/>
                </a:solidFill>
              </a14:hiddenFill>
            </a:ext>
          </a:extLst>
        </p:spPr>
      </p:pic>
      <p:pic>
        <p:nvPicPr>
          <p:cNvPr id="1033" name="Alternative Process 53">
            <a:extLst>
              <a:ext uri="{FF2B5EF4-FFF2-40B4-BE49-F238E27FC236}">
                <a16:creationId xmlns:a16="http://schemas.microsoft.com/office/drawing/2014/main" id="{CCE69F65-B2B1-0534-1BDA-B48B5CE21671}"/>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2995550" y="36010850"/>
            <a:ext cx="50228500" cy="89169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TextBox 54">
            <a:extLst>
              <a:ext uri="{FF2B5EF4-FFF2-40B4-BE49-F238E27FC236}">
                <a16:creationId xmlns:a16="http://schemas.microsoft.com/office/drawing/2014/main" id="{BCB9A241-6D44-88E7-8654-C33CFC1B662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9126475" y="36839525"/>
            <a:ext cx="37968238" cy="6429375"/>
          </a:xfrm>
          <a:prstGeom prst="rect">
            <a:avLst/>
          </a:prstGeom>
          <a:noFill/>
          <a:extLst>
            <a:ext uri="{909E8E84-426E-40DD-AFC4-6F175D3DCCD1}">
              <a14:hiddenFill xmlns:a14="http://schemas.microsoft.com/office/drawing/2010/main">
                <a:solidFill>
                  <a:srgbClr val="FFFFFF"/>
                </a:solidFill>
              </a14:hiddenFill>
            </a:ext>
          </a:extLst>
        </p:spPr>
      </p:pic>
      <p:pic>
        <p:nvPicPr>
          <p:cNvPr id="1031" name="Rounded Rectangle 59">
            <a:extLst>
              <a:ext uri="{FF2B5EF4-FFF2-40B4-BE49-F238E27FC236}">
                <a16:creationId xmlns:a16="http://schemas.microsoft.com/office/drawing/2014/main" id="{BD06CEB1-4DA4-4A9D-268B-F6BCEB21896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8202788" y="12198350"/>
            <a:ext cx="44354750"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TextBox 60">
            <a:extLst>
              <a:ext uri="{FF2B5EF4-FFF2-40B4-BE49-F238E27FC236}">
                <a16:creationId xmlns:a16="http://schemas.microsoft.com/office/drawing/2014/main" id="{4A9DD657-4DEA-3424-7AD4-544D394AD09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0017300" y="12601575"/>
            <a:ext cx="40322500" cy="10685463"/>
          </a:xfrm>
          <a:prstGeom prst="rect">
            <a:avLst/>
          </a:prstGeom>
          <a:noFill/>
          <a:extLst>
            <a:ext uri="{909E8E84-426E-40DD-AFC4-6F175D3DCCD1}">
              <a14:hiddenFill xmlns:a14="http://schemas.microsoft.com/office/drawing/2010/main">
                <a:solidFill>
                  <a:srgbClr val="FFFFFF"/>
                </a:solidFill>
              </a14:hiddenFill>
            </a:ext>
          </a:extLst>
        </p:spPr>
      </p:pic>
      <p:pic>
        <p:nvPicPr>
          <p:cNvPr id="1029" name="Graphic 62" descr="Rating with solid fill">
            <a:extLst>
              <a:ext uri="{FF2B5EF4-FFF2-40B4-BE49-F238E27FC236}">
                <a16:creationId xmlns:a16="http://schemas.microsoft.com/office/drawing/2014/main" id="{AB594C32-2E62-0E97-4886-1444DD6E44E1}"/>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2436650" y="24093488"/>
            <a:ext cx="8266113" cy="7459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TextBox 66">
            <a:extLst>
              <a:ext uri="{FF2B5EF4-FFF2-40B4-BE49-F238E27FC236}">
                <a16:creationId xmlns:a16="http://schemas.microsoft.com/office/drawing/2014/main" id="{DCE0FFCB-0D2A-8EF6-2213-87A5499144F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2920500" y="22883813"/>
            <a:ext cx="24999950" cy="967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359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49849"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271828" y="-57147"/>
              <a:ext cx="5003799"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230" name="TextBox 16">
            <a:extLst>
              <a:ext uri="{FF2B5EF4-FFF2-40B4-BE49-F238E27FC236}">
                <a16:creationId xmlns:a16="http://schemas.microsoft.com/office/drawing/2014/main" id="{E057442D-B18D-98DC-E086-466B2E8CBA59}"/>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138738" y="13444538"/>
            <a:ext cx="29233812" cy="7459662"/>
          </a:xfrm>
          <a:prstGeom prst="rect">
            <a:avLst/>
          </a:prstGeom>
          <a:noFill/>
          <a:extLst>
            <a:ext uri="{909E8E84-426E-40DD-AFC4-6F175D3DCCD1}">
              <a14:hiddenFill xmlns:a14="http://schemas.microsoft.com/office/drawing/2010/main">
                <a:solidFill>
                  <a:srgbClr val="FFFFFF"/>
                </a:solidFill>
              </a14:hiddenFill>
            </a:ext>
          </a:extLst>
        </p:spPr>
      </p:pic>
      <p:pic>
        <p:nvPicPr>
          <p:cNvPr id="9231" name="Graphic 18" descr="Users with solid fill">
            <a:extLst>
              <a:ext uri="{FF2B5EF4-FFF2-40B4-BE49-F238E27FC236}">
                <a16:creationId xmlns:a16="http://schemas.microsoft.com/office/drawing/2014/main" id="{DEA77C32-04FC-7EB8-BB1D-4C07B6E5091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348413" y="21307425"/>
            <a:ext cx="12096750" cy="12096750"/>
          </a:xfrm>
          <a:prstGeom prst="rect">
            <a:avLst/>
          </a:prstGeom>
          <a:noFill/>
          <a:extLst>
            <a:ext uri="{909E8E84-426E-40DD-AFC4-6F175D3DCCD1}">
              <a14:hiddenFill xmlns:a14="http://schemas.microsoft.com/office/drawing/2010/main">
                <a:solidFill>
                  <a:srgbClr val="FFFFFF"/>
                </a:solidFill>
              </a14:hiddenFill>
            </a:ext>
          </a:extLst>
        </p:spPr>
      </p:pic>
      <p:pic>
        <p:nvPicPr>
          <p:cNvPr id="9232" name="TextBox 21">
            <a:extLst>
              <a:ext uri="{FF2B5EF4-FFF2-40B4-BE49-F238E27FC236}">
                <a16:creationId xmlns:a16="http://schemas.microsoft.com/office/drawing/2014/main" id="{2F2A31AF-B975-88D3-BED9-95EADA47BE71}"/>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856450" y="22920325"/>
            <a:ext cx="23185438" cy="8870950"/>
          </a:xfrm>
          <a:prstGeom prst="rect">
            <a:avLst/>
          </a:prstGeom>
          <a:noFill/>
          <a:extLst>
            <a:ext uri="{909E8E84-426E-40DD-AFC4-6F175D3DCCD1}">
              <a14:hiddenFill xmlns:a14="http://schemas.microsoft.com/office/drawing/2010/main">
                <a:solidFill>
                  <a:srgbClr val="FFFFFF"/>
                </a:solidFill>
              </a14:hiddenFill>
            </a:ext>
          </a:extLst>
        </p:spPr>
      </p:pic>
      <p:pic>
        <p:nvPicPr>
          <p:cNvPr id="9233" name="Rounded Rectangle 49">
            <a:extLst>
              <a:ext uri="{FF2B5EF4-FFF2-40B4-BE49-F238E27FC236}">
                <a16:creationId xmlns:a16="http://schemas.microsoft.com/office/drawing/2014/main" id="{7D3ED26F-1848-4C89-0D9B-F91F5F73CAC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346225" y="12752388"/>
            <a:ext cx="44153138"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9234" name="TextBox 22">
            <a:extLst>
              <a:ext uri="{FF2B5EF4-FFF2-40B4-BE49-F238E27FC236}">
                <a16:creationId xmlns:a16="http://schemas.microsoft.com/office/drawing/2014/main" id="{01B2E1C8-93AF-371E-829E-47C6EB4B7FC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362350" y="13155613"/>
            <a:ext cx="36693475" cy="7862887"/>
          </a:xfrm>
          <a:prstGeom prst="rect">
            <a:avLst/>
          </a:prstGeom>
          <a:noFill/>
          <a:extLst>
            <a:ext uri="{909E8E84-426E-40DD-AFC4-6F175D3DCCD1}">
              <a14:hiddenFill xmlns:a14="http://schemas.microsoft.com/office/drawing/2010/main">
                <a:solidFill>
                  <a:srgbClr val="FFFFFF"/>
                </a:solidFill>
              </a14:hiddenFill>
            </a:ext>
          </a:extLst>
        </p:spPr>
      </p:pic>
      <p:pic>
        <p:nvPicPr>
          <p:cNvPr id="9235" name="Graphic 30" descr="Female Profile with solid fill">
            <a:extLst>
              <a:ext uri="{FF2B5EF4-FFF2-40B4-BE49-F238E27FC236}">
                <a16:creationId xmlns:a16="http://schemas.microsoft.com/office/drawing/2014/main" id="{5C2A2E10-D2CB-067C-A1B8-8A24116AD5B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6176863" y="21623338"/>
            <a:ext cx="11491912" cy="12499975"/>
          </a:xfrm>
          <a:prstGeom prst="rect">
            <a:avLst/>
          </a:prstGeom>
          <a:noFill/>
          <a:extLst>
            <a:ext uri="{909E8E84-426E-40DD-AFC4-6F175D3DCCD1}">
              <a14:hiddenFill xmlns:a14="http://schemas.microsoft.com/office/drawing/2010/main">
                <a:solidFill>
                  <a:srgbClr val="FFFFFF"/>
                </a:solidFill>
              </a14:hiddenFill>
            </a:ext>
          </a:extLst>
        </p:spPr>
      </p:pic>
      <p:pic>
        <p:nvPicPr>
          <p:cNvPr id="9236" name="TextBox 32">
            <a:extLst>
              <a:ext uri="{FF2B5EF4-FFF2-40B4-BE49-F238E27FC236}">
                <a16:creationId xmlns:a16="http://schemas.microsoft.com/office/drawing/2014/main" id="{17B6B2C8-2ECE-7147-5950-10015706E680}"/>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8072000" y="23034625"/>
            <a:ext cx="23185438" cy="9475788"/>
          </a:xfrm>
          <a:prstGeom prst="rect">
            <a:avLst/>
          </a:prstGeom>
          <a:noFill/>
          <a:extLst>
            <a:ext uri="{909E8E84-426E-40DD-AFC4-6F175D3DCCD1}">
              <a14:hiddenFill xmlns:a14="http://schemas.microsoft.com/office/drawing/2010/main">
                <a:solidFill>
                  <a:srgbClr val="FFFFFF"/>
                </a:solidFill>
              </a14:hiddenFill>
            </a:ext>
          </a:extLst>
        </p:spPr>
      </p:pic>
      <p:pic>
        <p:nvPicPr>
          <p:cNvPr id="9237" name="Rounded Rectangle 56">
            <a:extLst>
              <a:ext uri="{FF2B5EF4-FFF2-40B4-BE49-F238E27FC236}">
                <a16:creationId xmlns:a16="http://schemas.microsoft.com/office/drawing/2014/main" id="{26794FDC-C3BA-16CA-E26C-441AAA604761}"/>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9361625" y="12763500"/>
            <a:ext cx="44354750"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9238" name="Graphic 28" descr="Male profile with solid fill">
            <a:extLst>
              <a:ext uri="{FF2B5EF4-FFF2-40B4-BE49-F238E27FC236}">
                <a16:creationId xmlns:a16="http://schemas.microsoft.com/office/drawing/2014/main" id="{5F40135A-DBAF-62B2-EDE4-086BA81DD0BC}"/>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3797100" y="21029613"/>
            <a:ext cx="11895138" cy="11290300"/>
          </a:xfrm>
          <a:prstGeom prst="rect">
            <a:avLst/>
          </a:prstGeom>
          <a:noFill/>
          <a:extLst>
            <a:ext uri="{909E8E84-426E-40DD-AFC4-6F175D3DCCD1}">
              <a14:hiddenFill xmlns:a14="http://schemas.microsoft.com/office/drawing/2010/main">
                <a:solidFill>
                  <a:srgbClr val="FFFFFF"/>
                </a:solidFill>
              </a14:hiddenFill>
            </a:ext>
          </a:extLst>
        </p:spPr>
      </p:pic>
      <p:pic>
        <p:nvPicPr>
          <p:cNvPr id="9239" name="TextBox 33">
            <a:extLst>
              <a:ext uri="{FF2B5EF4-FFF2-40B4-BE49-F238E27FC236}">
                <a16:creationId xmlns:a16="http://schemas.microsoft.com/office/drawing/2014/main" id="{A37E82E4-C754-4E61-D990-E4E9DBAEE8B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5692238" y="22642513"/>
            <a:ext cx="22983825" cy="8266112"/>
          </a:xfrm>
          <a:prstGeom prst="rect">
            <a:avLst/>
          </a:prstGeom>
          <a:noFill/>
          <a:extLst>
            <a:ext uri="{909E8E84-426E-40DD-AFC4-6F175D3DCCD1}">
              <a14:hiddenFill xmlns:a14="http://schemas.microsoft.com/office/drawing/2010/main">
                <a:solidFill>
                  <a:srgbClr val="FFFFFF"/>
                </a:solidFill>
              </a14:hiddenFill>
            </a:ext>
          </a:extLst>
        </p:spPr>
      </p:pic>
      <p:pic>
        <p:nvPicPr>
          <p:cNvPr id="9240" name="TextBox 36">
            <a:extLst>
              <a:ext uri="{FF2B5EF4-FFF2-40B4-BE49-F238E27FC236}">
                <a16:creationId xmlns:a16="http://schemas.microsoft.com/office/drawing/2014/main" id="{C968CF7A-960C-142E-3048-E11726715DC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3393875" y="13166725"/>
            <a:ext cx="29233813" cy="7056438"/>
          </a:xfrm>
          <a:prstGeom prst="rect">
            <a:avLst/>
          </a:prstGeom>
          <a:noFill/>
          <a:extLst>
            <a:ext uri="{909E8E84-426E-40DD-AFC4-6F175D3DCCD1}">
              <a14:hiddenFill xmlns:a14="http://schemas.microsoft.com/office/drawing/2010/main">
                <a:solidFill>
                  <a:srgbClr val="FFFFFF"/>
                </a:solidFill>
              </a14:hiddenFill>
            </a:ext>
          </a:extLst>
        </p:spPr>
      </p:pic>
      <p:pic>
        <p:nvPicPr>
          <p:cNvPr id="9241" name="Rounded Rectangle 57">
            <a:extLst>
              <a:ext uri="{FF2B5EF4-FFF2-40B4-BE49-F238E27FC236}">
                <a16:creationId xmlns:a16="http://schemas.microsoft.com/office/drawing/2014/main" id="{3E0A9C61-138D-E1FF-D042-F89300060C6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46778663" y="12174538"/>
            <a:ext cx="44153137"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9242" name="Graphic 26" descr="Briefcase with solid fill">
            <a:extLst>
              <a:ext uri="{FF2B5EF4-FFF2-40B4-BE49-F238E27FC236}">
                <a16:creationId xmlns:a16="http://schemas.microsoft.com/office/drawing/2014/main" id="{FF8D1F0B-F54D-35BD-69BA-0911FFC5597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0004463" y="21448713"/>
            <a:ext cx="11491912" cy="10685462"/>
          </a:xfrm>
          <a:prstGeom prst="rect">
            <a:avLst/>
          </a:prstGeom>
          <a:noFill/>
          <a:extLst>
            <a:ext uri="{909E8E84-426E-40DD-AFC4-6F175D3DCCD1}">
              <a14:hiddenFill xmlns:a14="http://schemas.microsoft.com/office/drawing/2010/main">
                <a:solidFill>
                  <a:srgbClr val="FFFFFF"/>
                </a:solidFill>
              </a14:hiddenFill>
            </a:ext>
          </a:extLst>
        </p:spPr>
      </p:pic>
      <p:pic>
        <p:nvPicPr>
          <p:cNvPr id="9243" name="TextBox 34">
            <a:extLst>
              <a:ext uri="{FF2B5EF4-FFF2-40B4-BE49-F238E27FC236}">
                <a16:creationId xmlns:a16="http://schemas.microsoft.com/office/drawing/2014/main" id="{6DC8409F-7D7A-7C17-A020-28E10E67408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3915725" y="22456775"/>
            <a:ext cx="23185438" cy="8467725"/>
          </a:xfrm>
          <a:prstGeom prst="rect">
            <a:avLst/>
          </a:prstGeom>
          <a:noFill/>
          <a:extLst>
            <a:ext uri="{909E8E84-426E-40DD-AFC4-6F175D3DCCD1}">
              <a14:hiddenFill xmlns:a14="http://schemas.microsoft.com/office/drawing/2010/main">
                <a:solidFill>
                  <a:srgbClr val="FFFFFF"/>
                </a:solidFill>
              </a14:hiddenFill>
            </a:ext>
          </a:extLst>
        </p:spPr>
      </p:pic>
      <p:pic>
        <p:nvPicPr>
          <p:cNvPr id="9244" name="TextBox 37">
            <a:extLst>
              <a:ext uri="{FF2B5EF4-FFF2-40B4-BE49-F238E27FC236}">
                <a16:creationId xmlns:a16="http://schemas.microsoft.com/office/drawing/2014/main" id="{E7E48F94-E9BE-6088-F839-DFA3881FE6E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0004463" y="12577763"/>
            <a:ext cx="36895087" cy="7056437"/>
          </a:xfrm>
          <a:prstGeom prst="rect">
            <a:avLst/>
          </a:prstGeom>
          <a:noFill/>
          <a:extLst>
            <a:ext uri="{909E8E84-426E-40DD-AFC4-6F175D3DCCD1}">
              <a14:hiddenFill xmlns:a14="http://schemas.microsoft.com/office/drawing/2010/main">
                <a:solidFill>
                  <a:srgbClr val="FFFFFF"/>
                </a:solidFill>
              </a14:hiddenFill>
            </a:ext>
          </a:extLst>
        </p:spPr>
      </p:pic>
      <p:pic>
        <p:nvPicPr>
          <p:cNvPr id="9245" name="Rounded Rectangle 58">
            <a:extLst>
              <a:ext uri="{FF2B5EF4-FFF2-40B4-BE49-F238E27FC236}">
                <a16:creationId xmlns:a16="http://schemas.microsoft.com/office/drawing/2014/main" id="{1AA46E37-36E0-AC20-4195-90262AF25C4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3694050" y="12185650"/>
            <a:ext cx="44153138"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9246" name="Graphic 24" descr="Unfollow with solid fill">
            <a:extLst>
              <a:ext uri="{FF2B5EF4-FFF2-40B4-BE49-F238E27FC236}">
                <a16:creationId xmlns:a16="http://schemas.microsoft.com/office/drawing/2014/main" id="{5F171458-3A53-FDFD-EB13-5C6862B73E6C}"/>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0750488" y="21863050"/>
            <a:ext cx="10483850" cy="11088688"/>
          </a:xfrm>
          <a:prstGeom prst="rect">
            <a:avLst/>
          </a:prstGeom>
          <a:noFill/>
          <a:extLst>
            <a:ext uri="{909E8E84-426E-40DD-AFC4-6F175D3DCCD1}">
              <a14:hiddenFill xmlns:a14="http://schemas.microsoft.com/office/drawing/2010/main">
                <a:solidFill>
                  <a:srgbClr val="FFFFFF"/>
                </a:solidFill>
              </a14:hiddenFill>
            </a:ext>
          </a:extLst>
        </p:spPr>
      </p:pic>
      <p:pic>
        <p:nvPicPr>
          <p:cNvPr id="9247" name="TextBox 35">
            <a:extLst>
              <a:ext uri="{FF2B5EF4-FFF2-40B4-BE49-F238E27FC236}">
                <a16:creationId xmlns:a16="http://schemas.microsoft.com/office/drawing/2014/main" id="{7881EF85-04FD-A40D-9EE0-61154E53BD22}"/>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10831113" y="22467888"/>
            <a:ext cx="24798337" cy="9677400"/>
          </a:xfrm>
          <a:prstGeom prst="rect">
            <a:avLst/>
          </a:prstGeom>
          <a:noFill/>
          <a:extLst>
            <a:ext uri="{909E8E84-426E-40DD-AFC4-6F175D3DCCD1}">
              <a14:hiddenFill xmlns:a14="http://schemas.microsoft.com/office/drawing/2010/main">
                <a:solidFill>
                  <a:srgbClr val="FFFFFF"/>
                </a:solidFill>
              </a14:hiddenFill>
            </a:ext>
          </a:extLst>
        </p:spPr>
      </p:pic>
      <p:pic>
        <p:nvPicPr>
          <p:cNvPr id="9248" name="TextBox 38">
            <a:extLst>
              <a:ext uri="{FF2B5EF4-FFF2-40B4-BE49-F238E27FC236}">
                <a16:creationId xmlns:a16="http://schemas.microsoft.com/office/drawing/2014/main" id="{BB9CD811-A765-043D-EA8E-4C3C8B21876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6718238" y="12588875"/>
            <a:ext cx="40322500" cy="7862888"/>
          </a:xfrm>
          <a:prstGeom prst="rect">
            <a:avLst/>
          </a:prstGeom>
          <a:noFill/>
          <a:extLst>
            <a:ext uri="{909E8E84-426E-40DD-AFC4-6F175D3DCCD1}">
              <a14:hiddenFill xmlns:a14="http://schemas.microsoft.com/office/drawing/2010/main">
                <a:solidFill>
                  <a:srgbClr val="FFFFFF"/>
                </a:solidFill>
              </a14:hiddenFill>
            </a:ext>
          </a:extLst>
        </p:spPr>
      </p:pic>
      <p:pic>
        <p:nvPicPr>
          <p:cNvPr id="9249" name="Alternative Process 45">
            <a:extLst>
              <a:ext uri="{FF2B5EF4-FFF2-40B4-BE49-F238E27FC236}">
                <a16:creationId xmlns:a16="http://schemas.microsoft.com/office/drawing/2014/main" id="{FF82B59D-25CD-F03E-7755-86B87991EEC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89064900" y="130198813"/>
            <a:ext cx="144068800" cy="9102725"/>
          </a:xfrm>
          <a:prstGeom prst="rect">
            <a:avLst/>
          </a:prstGeom>
          <a:noFill/>
          <a:extLst>
            <a:ext uri="{909E8E84-426E-40DD-AFC4-6F175D3DCCD1}">
              <a14:hiddenFill xmlns:a14="http://schemas.microsoft.com/office/drawing/2010/main">
                <a:solidFill>
                  <a:srgbClr val="FFFFFF"/>
                </a:solidFill>
              </a14:hiddenFill>
            </a:ext>
          </a:extLst>
        </p:spPr>
      </p:pic>
      <p:pic>
        <p:nvPicPr>
          <p:cNvPr id="9250" name="TextBox 48">
            <a:extLst>
              <a:ext uri="{FF2B5EF4-FFF2-40B4-BE49-F238E27FC236}">
                <a16:creationId xmlns:a16="http://schemas.microsoft.com/office/drawing/2014/main" id="{A49CE590-8306-4356-7A7B-226C70512512}"/>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3003725" y="131210050"/>
            <a:ext cx="56191150" cy="6069013"/>
          </a:xfrm>
          <a:prstGeom prst="rect">
            <a:avLst/>
          </a:prstGeom>
          <a:noFill/>
          <a:extLst>
            <a:ext uri="{909E8E84-426E-40DD-AFC4-6F175D3DCCD1}">
              <a14:hiddenFill xmlns:a14="http://schemas.microsoft.com/office/drawing/2010/main">
                <a:solidFill>
                  <a:srgbClr val="FFFFFF"/>
                </a:solidFill>
              </a14:hiddenFill>
            </a:ext>
          </a:extLst>
        </p:spPr>
      </p:pic>
      <p:pic>
        <p:nvPicPr>
          <p:cNvPr id="9251" name="Alternative Process 51">
            <a:extLst>
              <a:ext uri="{FF2B5EF4-FFF2-40B4-BE49-F238E27FC236}">
                <a16:creationId xmlns:a16="http://schemas.microsoft.com/office/drawing/2014/main" id="{8A7304F0-49FB-C37C-2C45-5D8D828CDBB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0920925" y="36731575"/>
            <a:ext cx="58221563" cy="8189913"/>
          </a:xfrm>
          <a:prstGeom prst="rect">
            <a:avLst/>
          </a:prstGeom>
          <a:noFill/>
          <a:extLst>
            <a:ext uri="{909E8E84-426E-40DD-AFC4-6F175D3DCCD1}">
              <a14:hiddenFill xmlns:a14="http://schemas.microsoft.com/office/drawing/2010/main">
                <a:solidFill>
                  <a:srgbClr val="FFFFFF"/>
                </a:solidFill>
              </a14:hiddenFill>
            </a:ext>
          </a:extLst>
        </p:spPr>
      </p:pic>
      <p:pic>
        <p:nvPicPr>
          <p:cNvPr id="9252" name="TextBox 52">
            <a:extLst>
              <a:ext uri="{FF2B5EF4-FFF2-40B4-BE49-F238E27FC236}">
                <a16:creationId xmlns:a16="http://schemas.microsoft.com/office/drawing/2014/main" id="{66487A48-6137-9F5F-0154-72B41C2AB8E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9152113" y="38280975"/>
            <a:ext cx="41959212" cy="4205288"/>
          </a:xfrm>
          <a:prstGeom prst="rect">
            <a:avLst/>
          </a:prstGeom>
          <a:noFill/>
          <a:extLst>
            <a:ext uri="{909E8E84-426E-40DD-AFC4-6F175D3DCCD1}">
              <a14:hiddenFill xmlns:a14="http://schemas.microsoft.com/office/drawing/2010/main">
                <a:solidFill>
                  <a:srgbClr val="FFFFFF"/>
                </a:solidFill>
              </a14:hiddenFill>
            </a:ext>
          </a:extLst>
        </p:spPr>
      </p:pic>
      <p:pic>
        <p:nvPicPr>
          <p:cNvPr id="9253" name="Alternative Process 73">
            <a:extLst>
              <a:ext uri="{FF2B5EF4-FFF2-40B4-BE49-F238E27FC236}">
                <a16:creationId xmlns:a16="http://schemas.microsoft.com/office/drawing/2014/main" id="{2661A5EF-2912-D802-65DA-6C3B81B4624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6113363" y="131024313"/>
            <a:ext cx="117489287" cy="8496300"/>
          </a:xfrm>
          <a:prstGeom prst="rect">
            <a:avLst/>
          </a:prstGeom>
          <a:noFill/>
          <a:extLst>
            <a:ext uri="{909E8E84-426E-40DD-AFC4-6F175D3DCCD1}">
              <a14:hiddenFill xmlns:a14="http://schemas.microsoft.com/office/drawing/2010/main">
                <a:solidFill>
                  <a:srgbClr val="FFFFFF"/>
                </a:solidFill>
              </a14:hiddenFill>
            </a:ext>
          </a:extLst>
        </p:spPr>
      </p:pic>
      <p:pic>
        <p:nvPicPr>
          <p:cNvPr id="9254" name="TextBox 74">
            <a:extLst>
              <a:ext uri="{FF2B5EF4-FFF2-40B4-BE49-F238E27FC236}">
                <a16:creationId xmlns:a16="http://schemas.microsoft.com/office/drawing/2014/main" id="{B3348E3A-D750-3BFC-D044-9A3534127DB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395600" y="132035550"/>
            <a:ext cx="96705738" cy="5664200"/>
          </a:xfrm>
          <a:prstGeom prst="rect">
            <a:avLst/>
          </a:prstGeom>
          <a:noFill/>
          <a:extLst>
            <a:ext uri="{909E8E84-426E-40DD-AFC4-6F175D3DCCD1}">
              <a14:hiddenFill xmlns:a14="http://schemas.microsoft.com/office/drawing/2010/main">
                <a:solidFill>
                  <a:srgbClr val="FFFFFF"/>
                </a:solidFill>
              </a14:hiddenFill>
            </a:ext>
          </a:extLst>
        </p:spPr>
      </p:pic>
      <p:pic>
        <p:nvPicPr>
          <p:cNvPr id="9255" name="Alternative Process 20">
            <a:extLst>
              <a:ext uri="{FF2B5EF4-FFF2-40B4-BE49-F238E27FC236}">
                <a16:creationId xmlns:a16="http://schemas.microsoft.com/office/drawing/2014/main" id="{A976D36B-1394-AE84-E9A8-4C2F0673CDBB}"/>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0997125" y="36337875"/>
            <a:ext cx="50392013" cy="8313738"/>
          </a:xfrm>
          <a:prstGeom prst="rect">
            <a:avLst/>
          </a:prstGeom>
          <a:noFill/>
          <a:extLst>
            <a:ext uri="{909E8E84-426E-40DD-AFC4-6F175D3DCCD1}">
              <a14:hiddenFill xmlns:a14="http://schemas.microsoft.com/office/drawing/2010/main">
                <a:solidFill>
                  <a:srgbClr val="FFFFFF"/>
                </a:solidFill>
              </a14:hiddenFill>
            </a:ext>
          </a:extLst>
        </p:spPr>
      </p:pic>
      <p:pic>
        <p:nvPicPr>
          <p:cNvPr id="9256" name="TextBox 23">
            <a:extLst>
              <a:ext uri="{FF2B5EF4-FFF2-40B4-BE49-F238E27FC236}">
                <a16:creationId xmlns:a16="http://schemas.microsoft.com/office/drawing/2014/main" id="{F58FC811-E54D-729F-2DA9-57B97322984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213525" y="38106350"/>
            <a:ext cx="42160825" cy="4068763"/>
          </a:xfrm>
          <a:prstGeom prst="rect">
            <a:avLst/>
          </a:prstGeom>
          <a:noFill/>
          <a:extLst>
            <a:ext uri="{909E8E84-426E-40DD-AFC4-6F175D3DCCD1}">
              <a14:hiddenFill xmlns:a14="http://schemas.microsoft.com/office/drawing/2010/main">
                <a:solidFill>
                  <a:srgbClr val="FFFFFF"/>
                </a:solidFill>
              </a14:hiddenFill>
            </a:ext>
          </a:extLst>
        </p:spPr>
      </p:pic>
      <p:pic>
        <p:nvPicPr>
          <p:cNvPr id="9257" name="Alternative Process 53">
            <a:extLst>
              <a:ext uri="{FF2B5EF4-FFF2-40B4-BE49-F238E27FC236}">
                <a16:creationId xmlns:a16="http://schemas.microsoft.com/office/drawing/2014/main" id="{ECD77401-C653-4387-2334-3A8D1BCC346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2995550" y="36010850"/>
            <a:ext cx="50228500" cy="8916988"/>
          </a:xfrm>
          <a:prstGeom prst="rect">
            <a:avLst/>
          </a:prstGeom>
          <a:noFill/>
          <a:extLst>
            <a:ext uri="{909E8E84-426E-40DD-AFC4-6F175D3DCCD1}">
              <a14:hiddenFill xmlns:a14="http://schemas.microsoft.com/office/drawing/2010/main">
                <a:solidFill>
                  <a:srgbClr val="FFFFFF"/>
                </a:solidFill>
              </a14:hiddenFill>
            </a:ext>
          </a:extLst>
        </p:spPr>
      </p:pic>
      <p:pic>
        <p:nvPicPr>
          <p:cNvPr id="9258" name="TextBox 54">
            <a:extLst>
              <a:ext uri="{FF2B5EF4-FFF2-40B4-BE49-F238E27FC236}">
                <a16:creationId xmlns:a16="http://schemas.microsoft.com/office/drawing/2014/main" id="{E9D18FF5-5D51-FE3C-8D6A-DB657A223D1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9126475" y="36839525"/>
            <a:ext cx="37968238" cy="6429375"/>
          </a:xfrm>
          <a:prstGeom prst="rect">
            <a:avLst/>
          </a:prstGeom>
          <a:noFill/>
          <a:extLst>
            <a:ext uri="{909E8E84-426E-40DD-AFC4-6F175D3DCCD1}">
              <a14:hiddenFill xmlns:a14="http://schemas.microsoft.com/office/drawing/2010/main">
                <a:solidFill>
                  <a:srgbClr val="FFFFFF"/>
                </a:solidFill>
              </a14:hiddenFill>
            </a:ext>
          </a:extLst>
        </p:spPr>
      </p:pic>
      <p:pic>
        <p:nvPicPr>
          <p:cNvPr id="9259" name="Rounded Rectangle 59">
            <a:extLst>
              <a:ext uri="{FF2B5EF4-FFF2-40B4-BE49-F238E27FC236}">
                <a16:creationId xmlns:a16="http://schemas.microsoft.com/office/drawing/2014/main" id="{80286351-4094-B178-4D31-CD4DFF0C62FB}"/>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8202788" y="12198350"/>
            <a:ext cx="44354750"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9260" name="TextBox 60">
            <a:extLst>
              <a:ext uri="{FF2B5EF4-FFF2-40B4-BE49-F238E27FC236}">
                <a16:creationId xmlns:a16="http://schemas.microsoft.com/office/drawing/2014/main" id="{8D3AE618-8682-EFB6-09CA-595EC3E1583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0017300" y="12601575"/>
            <a:ext cx="40322500" cy="10685463"/>
          </a:xfrm>
          <a:prstGeom prst="rect">
            <a:avLst/>
          </a:prstGeom>
          <a:noFill/>
          <a:extLst>
            <a:ext uri="{909E8E84-426E-40DD-AFC4-6F175D3DCCD1}">
              <a14:hiddenFill xmlns:a14="http://schemas.microsoft.com/office/drawing/2010/main">
                <a:solidFill>
                  <a:srgbClr val="FFFFFF"/>
                </a:solidFill>
              </a14:hiddenFill>
            </a:ext>
          </a:extLst>
        </p:spPr>
      </p:pic>
      <p:pic>
        <p:nvPicPr>
          <p:cNvPr id="9261" name="Graphic 62" descr="Rating with solid fill">
            <a:extLst>
              <a:ext uri="{FF2B5EF4-FFF2-40B4-BE49-F238E27FC236}">
                <a16:creationId xmlns:a16="http://schemas.microsoft.com/office/drawing/2014/main" id="{11779CB7-CF43-CE1E-817B-9B04FD8EB35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2436650" y="24093488"/>
            <a:ext cx="8266113" cy="7459662"/>
          </a:xfrm>
          <a:prstGeom prst="rect">
            <a:avLst/>
          </a:prstGeom>
          <a:noFill/>
          <a:extLst>
            <a:ext uri="{909E8E84-426E-40DD-AFC4-6F175D3DCCD1}">
              <a14:hiddenFill xmlns:a14="http://schemas.microsoft.com/office/drawing/2010/main">
                <a:solidFill>
                  <a:srgbClr val="FFFFFF"/>
                </a:solidFill>
              </a14:hiddenFill>
            </a:ext>
          </a:extLst>
        </p:spPr>
      </p:pic>
      <p:pic>
        <p:nvPicPr>
          <p:cNvPr id="9262" name="TextBox 66">
            <a:extLst>
              <a:ext uri="{FF2B5EF4-FFF2-40B4-BE49-F238E27FC236}">
                <a16:creationId xmlns:a16="http://schemas.microsoft.com/office/drawing/2014/main" id="{B48D5667-5F12-C7B3-E606-AE1BD7C652CE}"/>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2920500" y="22883813"/>
            <a:ext cx="24999950" cy="9677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6CF2EE-9C5F-C956-6DB6-78726B8CF9B6}"/>
              </a:ext>
            </a:extLst>
          </p:cNvPr>
          <p:cNvSpPr txBox="1"/>
          <p:nvPr/>
        </p:nvSpPr>
        <p:spPr>
          <a:xfrm>
            <a:off x="894544" y="412741"/>
            <a:ext cx="10402912" cy="821572"/>
          </a:xfrm>
          <a:prstGeom prst="rect">
            <a:avLst/>
          </a:prstGeom>
          <a:noFill/>
        </p:spPr>
        <p:txBody>
          <a:bodyPr wrap="none" rtlCol="0" anchor="ctr">
            <a:spAutoFit/>
          </a:bodyPr>
          <a:lstStyle/>
          <a:p>
            <a:pPr algn="ctr">
              <a:lnSpc>
                <a:spcPct val="150000"/>
              </a:lnSpc>
            </a:pPr>
            <a:r>
              <a:rPr lang="en-US" sz="3600" b="1" dirty="0">
                <a:solidFill>
                  <a:schemeClr val="tx1">
                    <a:lumMod val="75000"/>
                    <a:lumOff val="25000"/>
                  </a:schemeClr>
                </a:solidFill>
                <a:latin typeface="Trebuchet MS" panose="020B0703020202090204" pitchFamily="34" charset="0"/>
                <a:ea typeface="Hiragino Kaku Gothic Std W8" panose="020B0800000000000000" pitchFamily="34" charset="-128"/>
              </a:rPr>
              <a:t>MS – EXCEL FUNCTIONS AND METHODS UTILIZED</a:t>
            </a:r>
          </a:p>
        </p:txBody>
      </p:sp>
      <p:grpSp>
        <p:nvGrpSpPr>
          <p:cNvPr id="3" name="Group 2">
            <a:extLst>
              <a:ext uri="{FF2B5EF4-FFF2-40B4-BE49-F238E27FC236}">
                <a16:creationId xmlns:a16="http://schemas.microsoft.com/office/drawing/2014/main" id="{C2972AA6-4954-6431-F141-6125352BA56F}"/>
              </a:ext>
            </a:extLst>
          </p:cNvPr>
          <p:cNvGrpSpPr/>
          <p:nvPr/>
        </p:nvGrpSpPr>
        <p:grpSpPr>
          <a:xfrm>
            <a:off x="2288711" y="1404030"/>
            <a:ext cx="3250438" cy="590418"/>
            <a:chOff x="2288711" y="1404030"/>
            <a:chExt cx="3250438" cy="590418"/>
          </a:xfrm>
        </p:grpSpPr>
        <p:sp>
          <p:nvSpPr>
            <p:cNvPr id="37" name="Rounded Rectangle 36">
              <a:extLst>
                <a:ext uri="{FF2B5EF4-FFF2-40B4-BE49-F238E27FC236}">
                  <a16:creationId xmlns:a16="http://schemas.microsoft.com/office/drawing/2014/main" id="{1F4F9B30-DEAF-AA0C-B4ED-8232F39052F2}"/>
                </a:ext>
              </a:extLst>
            </p:cNvPr>
            <p:cNvSpPr/>
            <p:nvPr/>
          </p:nvSpPr>
          <p:spPr>
            <a:xfrm>
              <a:off x="2504467" y="1404030"/>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ea typeface="Hiragino Sans GB W3" panose="020B0300000000000000" pitchFamily="34" charset="-128"/>
                  <a:cs typeface="Arial" panose="020B0604020202020204" pitchFamily="34" charset="0"/>
                </a:rPr>
                <a:t>Filtering</a:t>
              </a:r>
            </a:p>
          </p:txBody>
        </p:sp>
        <p:sp>
          <p:nvSpPr>
            <p:cNvPr id="11" name="Teardrop 10">
              <a:extLst>
                <a:ext uri="{FF2B5EF4-FFF2-40B4-BE49-F238E27FC236}">
                  <a16:creationId xmlns:a16="http://schemas.microsoft.com/office/drawing/2014/main" id="{F3D73737-DAF3-E248-393F-354647963A69}"/>
                </a:ext>
              </a:extLst>
            </p:cNvPr>
            <p:cNvSpPr/>
            <p:nvPr/>
          </p:nvSpPr>
          <p:spPr>
            <a:xfrm rot="2700000">
              <a:off x="2283849" y="1409772"/>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21314068-D576-F0ED-C0E1-3239A707F1FB}"/>
                </a:ext>
              </a:extLst>
            </p:cNvPr>
            <p:cNvSpPr txBox="1"/>
            <p:nvPr/>
          </p:nvSpPr>
          <p:spPr>
            <a:xfrm>
              <a:off x="2425778" y="1506003"/>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1</a:t>
              </a:r>
            </a:p>
          </p:txBody>
        </p:sp>
      </p:grpSp>
      <p:grpSp>
        <p:nvGrpSpPr>
          <p:cNvPr id="4" name="Group 3">
            <a:extLst>
              <a:ext uri="{FF2B5EF4-FFF2-40B4-BE49-F238E27FC236}">
                <a16:creationId xmlns:a16="http://schemas.microsoft.com/office/drawing/2014/main" id="{3D33488E-E2B3-A585-CB0E-A74361BB52DB}"/>
              </a:ext>
            </a:extLst>
          </p:cNvPr>
          <p:cNvGrpSpPr/>
          <p:nvPr/>
        </p:nvGrpSpPr>
        <p:grpSpPr>
          <a:xfrm>
            <a:off x="2288711" y="2217164"/>
            <a:ext cx="3250438" cy="590418"/>
            <a:chOff x="2288711" y="2217164"/>
            <a:chExt cx="3250438" cy="590418"/>
          </a:xfrm>
        </p:grpSpPr>
        <p:sp>
          <p:nvSpPr>
            <p:cNvPr id="42" name="Rounded Rectangle 41">
              <a:extLst>
                <a:ext uri="{FF2B5EF4-FFF2-40B4-BE49-F238E27FC236}">
                  <a16:creationId xmlns:a16="http://schemas.microsoft.com/office/drawing/2014/main" id="{446AF0C1-D021-38B0-B7D7-309002092CBD}"/>
                </a:ext>
              </a:extLst>
            </p:cNvPr>
            <p:cNvSpPr/>
            <p:nvPr/>
          </p:nvSpPr>
          <p:spPr>
            <a:xfrm>
              <a:off x="2504467" y="2217164"/>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Sorting</a:t>
              </a:r>
            </a:p>
          </p:txBody>
        </p:sp>
        <p:sp>
          <p:nvSpPr>
            <p:cNvPr id="43" name="Teardrop 42">
              <a:extLst>
                <a:ext uri="{FF2B5EF4-FFF2-40B4-BE49-F238E27FC236}">
                  <a16:creationId xmlns:a16="http://schemas.microsoft.com/office/drawing/2014/main" id="{CD21E6EF-F45E-36FC-7B2D-8D628357DCAF}"/>
                </a:ext>
              </a:extLst>
            </p:cNvPr>
            <p:cNvSpPr/>
            <p:nvPr/>
          </p:nvSpPr>
          <p:spPr>
            <a:xfrm rot="2700000">
              <a:off x="2283849" y="2222906"/>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54F8C4AE-206D-66F4-2681-3D605032C28E}"/>
                </a:ext>
              </a:extLst>
            </p:cNvPr>
            <p:cNvSpPr txBox="1"/>
            <p:nvPr/>
          </p:nvSpPr>
          <p:spPr>
            <a:xfrm>
              <a:off x="2413156" y="2326082"/>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2</a:t>
              </a:r>
            </a:p>
          </p:txBody>
        </p:sp>
      </p:grpSp>
      <p:grpSp>
        <p:nvGrpSpPr>
          <p:cNvPr id="5" name="Group 4">
            <a:extLst>
              <a:ext uri="{FF2B5EF4-FFF2-40B4-BE49-F238E27FC236}">
                <a16:creationId xmlns:a16="http://schemas.microsoft.com/office/drawing/2014/main" id="{4FB35B85-EC8F-3F2E-8A36-1EC1C329F684}"/>
              </a:ext>
            </a:extLst>
          </p:cNvPr>
          <p:cNvGrpSpPr/>
          <p:nvPr/>
        </p:nvGrpSpPr>
        <p:grpSpPr>
          <a:xfrm>
            <a:off x="2288711" y="3030297"/>
            <a:ext cx="3250438" cy="590418"/>
            <a:chOff x="2288711" y="3030297"/>
            <a:chExt cx="3250438" cy="590418"/>
          </a:xfrm>
        </p:grpSpPr>
        <p:sp>
          <p:nvSpPr>
            <p:cNvPr id="48" name="Rounded Rectangle 47">
              <a:extLst>
                <a:ext uri="{FF2B5EF4-FFF2-40B4-BE49-F238E27FC236}">
                  <a16:creationId xmlns:a16="http://schemas.microsoft.com/office/drawing/2014/main" id="{D05A901C-3A9F-BC80-1013-AB55AB156131}"/>
                </a:ext>
              </a:extLst>
            </p:cNvPr>
            <p:cNvSpPr/>
            <p:nvPr/>
          </p:nvSpPr>
          <p:spPr>
            <a:xfrm>
              <a:off x="2504467" y="3030297"/>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Conditional</a:t>
              </a:r>
            </a:p>
            <a:p>
              <a:pPr algn="ctr"/>
              <a:r>
                <a:rPr lang="en-US" b="1" dirty="0">
                  <a:solidFill>
                    <a:schemeClr val="tx1">
                      <a:lumMod val="75000"/>
                      <a:lumOff val="25000"/>
                    </a:schemeClr>
                  </a:solidFill>
                  <a:latin typeface="Arial" panose="020B0604020202020204" pitchFamily="34" charset="0"/>
                  <a:cs typeface="Arial" panose="020B0604020202020204" pitchFamily="34" charset="0"/>
                </a:rPr>
                <a:t>Formatting</a:t>
              </a:r>
            </a:p>
          </p:txBody>
        </p:sp>
        <p:sp>
          <p:nvSpPr>
            <p:cNvPr id="49" name="Teardrop 48">
              <a:extLst>
                <a:ext uri="{FF2B5EF4-FFF2-40B4-BE49-F238E27FC236}">
                  <a16:creationId xmlns:a16="http://schemas.microsoft.com/office/drawing/2014/main" id="{9CC3D60C-882F-7C07-95A4-33E91FF52AED}"/>
                </a:ext>
              </a:extLst>
            </p:cNvPr>
            <p:cNvSpPr/>
            <p:nvPr/>
          </p:nvSpPr>
          <p:spPr>
            <a:xfrm rot="2700000">
              <a:off x="2283849" y="3036039"/>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D9280756-C864-C2AD-73F1-4D4BFA8FC254}"/>
                </a:ext>
              </a:extLst>
            </p:cNvPr>
            <p:cNvSpPr txBox="1"/>
            <p:nvPr/>
          </p:nvSpPr>
          <p:spPr>
            <a:xfrm>
              <a:off x="2413156" y="3139058"/>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3</a:t>
              </a:r>
            </a:p>
          </p:txBody>
        </p:sp>
      </p:grpSp>
      <p:grpSp>
        <p:nvGrpSpPr>
          <p:cNvPr id="6" name="Group 5">
            <a:extLst>
              <a:ext uri="{FF2B5EF4-FFF2-40B4-BE49-F238E27FC236}">
                <a16:creationId xmlns:a16="http://schemas.microsoft.com/office/drawing/2014/main" id="{40F423D0-5F34-CF8F-390E-9D269CC48D3A}"/>
              </a:ext>
            </a:extLst>
          </p:cNvPr>
          <p:cNvGrpSpPr/>
          <p:nvPr/>
        </p:nvGrpSpPr>
        <p:grpSpPr>
          <a:xfrm>
            <a:off x="2288711" y="3843431"/>
            <a:ext cx="3250438" cy="590418"/>
            <a:chOff x="2288711" y="3843431"/>
            <a:chExt cx="3250438" cy="590418"/>
          </a:xfrm>
        </p:grpSpPr>
        <p:sp>
          <p:nvSpPr>
            <p:cNvPr id="54" name="Rounded Rectangle 53">
              <a:extLst>
                <a:ext uri="{FF2B5EF4-FFF2-40B4-BE49-F238E27FC236}">
                  <a16:creationId xmlns:a16="http://schemas.microsoft.com/office/drawing/2014/main" id="{45519DE1-7BD5-7279-A5FF-B7DD25A143D1}"/>
                </a:ext>
              </a:extLst>
            </p:cNvPr>
            <p:cNvSpPr/>
            <p:nvPr/>
          </p:nvSpPr>
          <p:spPr>
            <a:xfrm>
              <a:off x="2504467" y="3843431"/>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Pivot tables</a:t>
              </a:r>
            </a:p>
          </p:txBody>
        </p:sp>
        <p:sp>
          <p:nvSpPr>
            <p:cNvPr id="55" name="Teardrop 54">
              <a:extLst>
                <a:ext uri="{FF2B5EF4-FFF2-40B4-BE49-F238E27FC236}">
                  <a16:creationId xmlns:a16="http://schemas.microsoft.com/office/drawing/2014/main" id="{D6E1F85D-B873-712E-4E0A-763BFB8E0451}"/>
                </a:ext>
              </a:extLst>
            </p:cNvPr>
            <p:cNvSpPr/>
            <p:nvPr/>
          </p:nvSpPr>
          <p:spPr>
            <a:xfrm rot="2700000">
              <a:off x="2283849" y="3849173"/>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2C1CCDF6-BF93-9A5B-0D99-D95EF7AB9918}"/>
                </a:ext>
              </a:extLst>
            </p:cNvPr>
            <p:cNvSpPr txBox="1"/>
            <p:nvPr/>
          </p:nvSpPr>
          <p:spPr>
            <a:xfrm>
              <a:off x="2385307" y="3952191"/>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4</a:t>
              </a:r>
            </a:p>
          </p:txBody>
        </p:sp>
      </p:grpSp>
      <p:grpSp>
        <p:nvGrpSpPr>
          <p:cNvPr id="7" name="Group 6">
            <a:extLst>
              <a:ext uri="{FF2B5EF4-FFF2-40B4-BE49-F238E27FC236}">
                <a16:creationId xmlns:a16="http://schemas.microsoft.com/office/drawing/2014/main" id="{9680088B-C7C2-0EC0-2123-F3210637A956}"/>
              </a:ext>
            </a:extLst>
          </p:cNvPr>
          <p:cNvGrpSpPr/>
          <p:nvPr/>
        </p:nvGrpSpPr>
        <p:grpSpPr>
          <a:xfrm>
            <a:off x="2288711" y="4654939"/>
            <a:ext cx="3250438" cy="590418"/>
            <a:chOff x="2288711" y="4654939"/>
            <a:chExt cx="3250438" cy="590418"/>
          </a:xfrm>
        </p:grpSpPr>
        <p:sp>
          <p:nvSpPr>
            <p:cNvPr id="60" name="Rounded Rectangle 59">
              <a:extLst>
                <a:ext uri="{FF2B5EF4-FFF2-40B4-BE49-F238E27FC236}">
                  <a16:creationId xmlns:a16="http://schemas.microsoft.com/office/drawing/2014/main" id="{69A27CBA-E76A-EBB6-9D9C-AFB686C5BD5C}"/>
                </a:ext>
              </a:extLst>
            </p:cNvPr>
            <p:cNvSpPr/>
            <p:nvPr/>
          </p:nvSpPr>
          <p:spPr>
            <a:xfrm>
              <a:off x="2504467" y="4654939"/>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Multi level</a:t>
              </a:r>
            </a:p>
            <a:p>
              <a:pPr algn="ctr"/>
              <a:r>
                <a:rPr lang="en-US" b="1" dirty="0">
                  <a:solidFill>
                    <a:schemeClr val="tx1">
                      <a:lumMod val="75000"/>
                      <a:lumOff val="25000"/>
                    </a:schemeClr>
                  </a:solidFill>
                  <a:latin typeface="Arial" panose="020B0604020202020204" pitchFamily="34" charset="0"/>
                  <a:cs typeface="Arial" panose="020B0604020202020204" pitchFamily="34" charset="0"/>
                </a:rPr>
                <a:t>Pivot Tables</a:t>
              </a:r>
            </a:p>
          </p:txBody>
        </p:sp>
        <p:sp>
          <p:nvSpPr>
            <p:cNvPr id="61" name="Teardrop 60">
              <a:extLst>
                <a:ext uri="{FF2B5EF4-FFF2-40B4-BE49-F238E27FC236}">
                  <a16:creationId xmlns:a16="http://schemas.microsoft.com/office/drawing/2014/main" id="{0476EE41-E377-51C1-6662-ED69895E433C}"/>
                </a:ext>
              </a:extLst>
            </p:cNvPr>
            <p:cNvSpPr/>
            <p:nvPr/>
          </p:nvSpPr>
          <p:spPr>
            <a:xfrm rot="2700000">
              <a:off x="2283849" y="4660681"/>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1BA496AA-7AF0-8BCD-EF77-C61BE0DBA9B8}"/>
                </a:ext>
              </a:extLst>
            </p:cNvPr>
            <p:cNvSpPr txBox="1"/>
            <p:nvPr/>
          </p:nvSpPr>
          <p:spPr>
            <a:xfrm>
              <a:off x="2378070" y="4772538"/>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5</a:t>
              </a:r>
            </a:p>
          </p:txBody>
        </p:sp>
      </p:grpSp>
      <p:grpSp>
        <p:nvGrpSpPr>
          <p:cNvPr id="8" name="Group 7">
            <a:extLst>
              <a:ext uri="{FF2B5EF4-FFF2-40B4-BE49-F238E27FC236}">
                <a16:creationId xmlns:a16="http://schemas.microsoft.com/office/drawing/2014/main" id="{128F8A4B-20B7-8831-FAED-CE5C7E062A1C}"/>
              </a:ext>
            </a:extLst>
          </p:cNvPr>
          <p:cNvGrpSpPr/>
          <p:nvPr/>
        </p:nvGrpSpPr>
        <p:grpSpPr>
          <a:xfrm>
            <a:off x="2288711" y="5468074"/>
            <a:ext cx="3250438" cy="590418"/>
            <a:chOff x="2288711" y="5468074"/>
            <a:chExt cx="3250438" cy="590418"/>
          </a:xfrm>
        </p:grpSpPr>
        <p:sp>
          <p:nvSpPr>
            <p:cNvPr id="66" name="Rounded Rectangle 65">
              <a:extLst>
                <a:ext uri="{FF2B5EF4-FFF2-40B4-BE49-F238E27FC236}">
                  <a16:creationId xmlns:a16="http://schemas.microsoft.com/office/drawing/2014/main" id="{55804520-6FC1-333C-BC89-C5A28820A35A}"/>
                </a:ext>
              </a:extLst>
            </p:cNvPr>
            <p:cNvSpPr/>
            <p:nvPr/>
          </p:nvSpPr>
          <p:spPr>
            <a:xfrm>
              <a:off x="2504467" y="5468074"/>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Calculated fields</a:t>
              </a:r>
            </a:p>
          </p:txBody>
        </p:sp>
        <p:sp>
          <p:nvSpPr>
            <p:cNvPr id="67" name="Teardrop 66">
              <a:extLst>
                <a:ext uri="{FF2B5EF4-FFF2-40B4-BE49-F238E27FC236}">
                  <a16:creationId xmlns:a16="http://schemas.microsoft.com/office/drawing/2014/main" id="{2BCB21B7-845B-C0F3-4242-6C4AFA027D4D}"/>
                </a:ext>
              </a:extLst>
            </p:cNvPr>
            <p:cNvSpPr/>
            <p:nvPr/>
          </p:nvSpPr>
          <p:spPr>
            <a:xfrm rot="2700000">
              <a:off x="2283849" y="5473816"/>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DCE97A69-7375-232A-FCBE-2209A32C257C}"/>
                </a:ext>
              </a:extLst>
            </p:cNvPr>
            <p:cNvSpPr txBox="1"/>
            <p:nvPr/>
          </p:nvSpPr>
          <p:spPr>
            <a:xfrm>
              <a:off x="2401713" y="5571562"/>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6</a:t>
              </a:r>
            </a:p>
          </p:txBody>
        </p:sp>
      </p:grpSp>
      <p:grpSp>
        <p:nvGrpSpPr>
          <p:cNvPr id="9" name="Group 8">
            <a:extLst>
              <a:ext uri="{FF2B5EF4-FFF2-40B4-BE49-F238E27FC236}">
                <a16:creationId xmlns:a16="http://schemas.microsoft.com/office/drawing/2014/main" id="{7EC5803D-0C31-664B-59DE-D380BAD347FE}"/>
              </a:ext>
            </a:extLst>
          </p:cNvPr>
          <p:cNvGrpSpPr/>
          <p:nvPr/>
        </p:nvGrpSpPr>
        <p:grpSpPr>
          <a:xfrm>
            <a:off x="6772011" y="1402405"/>
            <a:ext cx="3181599" cy="593669"/>
            <a:chOff x="6772011" y="1402405"/>
            <a:chExt cx="3181599" cy="593669"/>
          </a:xfrm>
        </p:grpSpPr>
        <p:sp>
          <p:nvSpPr>
            <p:cNvPr id="39" name="Rounded Rectangle 38">
              <a:extLst>
                <a:ext uri="{FF2B5EF4-FFF2-40B4-BE49-F238E27FC236}">
                  <a16:creationId xmlns:a16="http://schemas.microsoft.com/office/drawing/2014/main" id="{295990F7-FBC4-8DDE-0E6B-1AE81B603576}"/>
                </a:ext>
              </a:extLst>
            </p:cNvPr>
            <p:cNvSpPr/>
            <p:nvPr/>
          </p:nvSpPr>
          <p:spPr>
            <a:xfrm>
              <a:off x="6772011" y="1402405"/>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INDEX Functions</a:t>
              </a:r>
            </a:p>
          </p:txBody>
        </p:sp>
        <p:sp>
          <p:nvSpPr>
            <p:cNvPr id="19" name="Teardrop 18">
              <a:extLst>
                <a:ext uri="{FF2B5EF4-FFF2-40B4-BE49-F238E27FC236}">
                  <a16:creationId xmlns:a16="http://schemas.microsoft.com/office/drawing/2014/main" id="{1942672B-E840-D0E9-F969-80362E81F98C}"/>
                </a:ext>
              </a:extLst>
            </p:cNvPr>
            <p:cNvSpPr/>
            <p:nvPr/>
          </p:nvSpPr>
          <p:spPr>
            <a:xfrm rot="13500000">
              <a:off x="9369813" y="1412277"/>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5DB83632-C8E3-BDAF-C924-6220418EB835}"/>
                </a:ext>
              </a:extLst>
            </p:cNvPr>
            <p:cNvSpPr txBox="1"/>
            <p:nvPr/>
          </p:nvSpPr>
          <p:spPr>
            <a:xfrm>
              <a:off x="9460663" y="1506003"/>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7</a:t>
              </a:r>
            </a:p>
          </p:txBody>
        </p:sp>
      </p:grpSp>
      <p:grpSp>
        <p:nvGrpSpPr>
          <p:cNvPr id="10" name="Group 9">
            <a:extLst>
              <a:ext uri="{FF2B5EF4-FFF2-40B4-BE49-F238E27FC236}">
                <a16:creationId xmlns:a16="http://schemas.microsoft.com/office/drawing/2014/main" id="{67C7830C-43A6-D4C0-9B3A-47469C7E3DB0}"/>
              </a:ext>
            </a:extLst>
          </p:cNvPr>
          <p:cNvGrpSpPr/>
          <p:nvPr/>
        </p:nvGrpSpPr>
        <p:grpSpPr>
          <a:xfrm>
            <a:off x="6772011" y="2215539"/>
            <a:ext cx="3181599" cy="593669"/>
            <a:chOff x="6772011" y="2215539"/>
            <a:chExt cx="3181599" cy="593669"/>
          </a:xfrm>
        </p:grpSpPr>
        <p:sp>
          <p:nvSpPr>
            <p:cNvPr id="45" name="Rounded Rectangle 44">
              <a:extLst>
                <a:ext uri="{FF2B5EF4-FFF2-40B4-BE49-F238E27FC236}">
                  <a16:creationId xmlns:a16="http://schemas.microsoft.com/office/drawing/2014/main" id="{2E79B171-B657-80C0-6239-781D017FFBDB}"/>
                </a:ext>
              </a:extLst>
            </p:cNvPr>
            <p:cNvSpPr/>
            <p:nvPr/>
          </p:nvSpPr>
          <p:spPr>
            <a:xfrm>
              <a:off x="6772011" y="2215539"/>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MATCH Function</a:t>
              </a:r>
            </a:p>
          </p:txBody>
        </p:sp>
        <p:sp>
          <p:nvSpPr>
            <p:cNvPr id="46" name="Teardrop 45">
              <a:extLst>
                <a:ext uri="{FF2B5EF4-FFF2-40B4-BE49-F238E27FC236}">
                  <a16:creationId xmlns:a16="http://schemas.microsoft.com/office/drawing/2014/main" id="{328B992F-AED4-CD51-3D68-97CEF8C60F99}"/>
                </a:ext>
              </a:extLst>
            </p:cNvPr>
            <p:cNvSpPr/>
            <p:nvPr/>
          </p:nvSpPr>
          <p:spPr>
            <a:xfrm rot="13500000">
              <a:off x="9369813" y="2225411"/>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36BC2327-842C-75A0-2BDF-92AC5521C460}"/>
                </a:ext>
              </a:extLst>
            </p:cNvPr>
            <p:cNvSpPr txBox="1"/>
            <p:nvPr/>
          </p:nvSpPr>
          <p:spPr>
            <a:xfrm>
              <a:off x="9460663" y="2333111"/>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8</a:t>
              </a:r>
            </a:p>
          </p:txBody>
        </p:sp>
      </p:grpSp>
      <p:grpSp>
        <p:nvGrpSpPr>
          <p:cNvPr id="12" name="Group 11">
            <a:extLst>
              <a:ext uri="{FF2B5EF4-FFF2-40B4-BE49-F238E27FC236}">
                <a16:creationId xmlns:a16="http://schemas.microsoft.com/office/drawing/2014/main" id="{106C9BD9-0DF3-7404-78C9-0FDC0BFB0B04}"/>
              </a:ext>
            </a:extLst>
          </p:cNvPr>
          <p:cNvGrpSpPr/>
          <p:nvPr/>
        </p:nvGrpSpPr>
        <p:grpSpPr>
          <a:xfrm>
            <a:off x="6772011" y="3028672"/>
            <a:ext cx="3181599" cy="593669"/>
            <a:chOff x="6772011" y="3028672"/>
            <a:chExt cx="3181599" cy="593669"/>
          </a:xfrm>
        </p:grpSpPr>
        <p:sp>
          <p:nvSpPr>
            <p:cNvPr id="51" name="Rounded Rectangle 50">
              <a:extLst>
                <a:ext uri="{FF2B5EF4-FFF2-40B4-BE49-F238E27FC236}">
                  <a16:creationId xmlns:a16="http://schemas.microsoft.com/office/drawing/2014/main" id="{7FD956EB-1443-9F53-CEC4-01491B004E79}"/>
                </a:ext>
              </a:extLst>
            </p:cNvPr>
            <p:cNvSpPr/>
            <p:nvPr/>
          </p:nvSpPr>
          <p:spPr>
            <a:xfrm>
              <a:off x="6772011" y="3028672"/>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Dynamic charts</a:t>
              </a:r>
            </a:p>
          </p:txBody>
        </p:sp>
        <p:sp>
          <p:nvSpPr>
            <p:cNvPr id="52" name="Teardrop 51">
              <a:extLst>
                <a:ext uri="{FF2B5EF4-FFF2-40B4-BE49-F238E27FC236}">
                  <a16:creationId xmlns:a16="http://schemas.microsoft.com/office/drawing/2014/main" id="{B9BD862A-B315-7807-4107-06E6AD4F3D57}"/>
                </a:ext>
              </a:extLst>
            </p:cNvPr>
            <p:cNvSpPr/>
            <p:nvPr/>
          </p:nvSpPr>
          <p:spPr>
            <a:xfrm rot="13500000">
              <a:off x="9369813" y="3038544"/>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F100831F-96B4-4E74-CF22-55168A70341F}"/>
                </a:ext>
              </a:extLst>
            </p:cNvPr>
            <p:cNvSpPr txBox="1"/>
            <p:nvPr/>
          </p:nvSpPr>
          <p:spPr>
            <a:xfrm>
              <a:off x="9446522" y="3139058"/>
              <a:ext cx="304800"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9</a:t>
              </a:r>
            </a:p>
          </p:txBody>
        </p:sp>
      </p:grpSp>
      <p:grpSp>
        <p:nvGrpSpPr>
          <p:cNvPr id="13" name="Group 12">
            <a:extLst>
              <a:ext uri="{FF2B5EF4-FFF2-40B4-BE49-F238E27FC236}">
                <a16:creationId xmlns:a16="http://schemas.microsoft.com/office/drawing/2014/main" id="{3AF5FB1C-6E5E-C17D-2544-EA7570E0CF60}"/>
              </a:ext>
            </a:extLst>
          </p:cNvPr>
          <p:cNvGrpSpPr/>
          <p:nvPr/>
        </p:nvGrpSpPr>
        <p:grpSpPr>
          <a:xfrm>
            <a:off x="6772011" y="3841806"/>
            <a:ext cx="3189620" cy="593669"/>
            <a:chOff x="6772011" y="3841806"/>
            <a:chExt cx="3189620" cy="593669"/>
          </a:xfrm>
        </p:grpSpPr>
        <p:sp>
          <p:nvSpPr>
            <p:cNvPr id="57" name="Rounded Rectangle 56">
              <a:extLst>
                <a:ext uri="{FF2B5EF4-FFF2-40B4-BE49-F238E27FC236}">
                  <a16:creationId xmlns:a16="http://schemas.microsoft.com/office/drawing/2014/main" id="{8A9B0915-7D54-6AB3-378D-B772535E7A22}"/>
                </a:ext>
              </a:extLst>
            </p:cNvPr>
            <p:cNvSpPr/>
            <p:nvPr/>
          </p:nvSpPr>
          <p:spPr>
            <a:xfrm>
              <a:off x="6772011" y="3841806"/>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Pivot Charts</a:t>
              </a:r>
            </a:p>
          </p:txBody>
        </p:sp>
        <p:sp>
          <p:nvSpPr>
            <p:cNvPr id="58" name="Teardrop 57">
              <a:extLst>
                <a:ext uri="{FF2B5EF4-FFF2-40B4-BE49-F238E27FC236}">
                  <a16:creationId xmlns:a16="http://schemas.microsoft.com/office/drawing/2014/main" id="{FE966569-0146-A1C3-1866-9DC29D1A0F52}"/>
                </a:ext>
              </a:extLst>
            </p:cNvPr>
            <p:cNvSpPr/>
            <p:nvPr/>
          </p:nvSpPr>
          <p:spPr>
            <a:xfrm rot="13500000">
              <a:off x="9369813" y="3851678"/>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9054CE18-8C1C-98E7-E386-01B12669B944}"/>
                </a:ext>
              </a:extLst>
            </p:cNvPr>
            <p:cNvSpPr txBox="1"/>
            <p:nvPr/>
          </p:nvSpPr>
          <p:spPr>
            <a:xfrm>
              <a:off x="9366652" y="3982230"/>
              <a:ext cx="594979"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10</a:t>
              </a:r>
            </a:p>
          </p:txBody>
        </p:sp>
      </p:grpSp>
      <p:grpSp>
        <p:nvGrpSpPr>
          <p:cNvPr id="14" name="Group 13">
            <a:extLst>
              <a:ext uri="{FF2B5EF4-FFF2-40B4-BE49-F238E27FC236}">
                <a16:creationId xmlns:a16="http://schemas.microsoft.com/office/drawing/2014/main" id="{BC601E05-CB44-41AD-B58A-B3778027BC2D}"/>
              </a:ext>
            </a:extLst>
          </p:cNvPr>
          <p:cNvGrpSpPr/>
          <p:nvPr/>
        </p:nvGrpSpPr>
        <p:grpSpPr>
          <a:xfrm>
            <a:off x="6772011" y="4653314"/>
            <a:ext cx="3211270" cy="593669"/>
            <a:chOff x="6772011" y="4653314"/>
            <a:chExt cx="3211270" cy="593669"/>
          </a:xfrm>
        </p:grpSpPr>
        <p:sp>
          <p:nvSpPr>
            <p:cNvPr id="63" name="Rounded Rectangle 62">
              <a:extLst>
                <a:ext uri="{FF2B5EF4-FFF2-40B4-BE49-F238E27FC236}">
                  <a16:creationId xmlns:a16="http://schemas.microsoft.com/office/drawing/2014/main" id="{411DD862-5DD8-62A2-98A1-8FFC1A4CBF16}"/>
                </a:ext>
              </a:extLst>
            </p:cNvPr>
            <p:cNvSpPr/>
            <p:nvPr/>
          </p:nvSpPr>
          <p:spPr>
            <a:xfrm>
              <a:off x="6772011" y="4653314"/>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Dashboard</a:t>
              </a:r>
            </a:p>
          </p:txBody>
        </p:sp>
        <p:sp>
          <p:nvSpPr>
            <p:cNvPr id="64" name="Teardrop 63">
              <a:extLst>
                <a:ext uri="{FF2B5EF4-FFF2-40B4-BE49-F238E27FC236}">
                  <a16:creationId xmlns:a16="http://schemas.microsoft.com/office/drawing/2014/main" id="{ACAA17BA-F7B7-7FE1-EB04-78B8F8946354}"/>
                </a:ext>
              </a:extLst>
            </p:cNvPr>
            <p:cNvSpPr/>
            <p:nvPr/>
          </p:nvSpPr>
          <p:spPr>
            <a:xfrm rot="13500000">
              <a:off x="9369813" y="4663186"/>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5F621F5E-39D3-3F42-EF6F-2A06C61AC17B}"/>
                </a:ext>
              </a:extLst>
            </p:cNvPr>
            <p:cNvSpPr txBox="1"/>
            <p:nvPr/>
          </p:nvSpPr>
          <p:spPr>
            <a:xfrm>
              <a:off x="9388302" y="4801093"/>
              <a:ext cx="594979"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11</a:t>
              </a:r>
            </a:p>
          </p:txBody>
        </p:sp>
      </p:grpSp>
      <p:grpSp>
        <p:nvGrpSpPr>
          <p:cNvPr id="15" name="Group 14">
            <a:extLst>
              <a:ext uri="{FF2B5EF4-FFF2-40B4-BE49-F238E27FC236}">
                <a16:creationId xmlns:a16="http://schemas.microsoft.com/office/drawing/2014/main" id="{870DC231-E0BC-CDE6-642F-1F5574322E28}"/>
              </a:ext>
            </a:extLst>
          </p:cNvPr>
          <p:cNvGrpSpPr/>
          <p:nvPr/>
        </p:nvGrpSpPr>
        <p:grpSpPr>
          <a:xfrm>
            <a:off x="6772011" y="5466449"/>
            <a:ext cx="3194451" cy="593669"/>
            <a:chOff x="6772011" y="5466449"/>
            <a:chExt cx="3194451" cy="593669"/>
          </a:xfrm>
        </p:grpSpPr>
        <p:sp>
          <p:nvSpPr>
            <p:cNvPr id="69" name="Rounded Rectangle 68">
              <a:extLst>
                <a:ext uri="{FF2B5EF4-FFF2-40B4-BE49-F238E27FC236}">
                  <a16:creationId xmlns:a16="http://schemas.microsoft.com/office/drawing/2014/main" id="{9ACD2FAE-BB1F-B793-7EA3-000B103606DD}"/>
                </a:ext>
              </a:extLst>
            </p:cNvPr>
            <p:cNvSpPr/>
            <p:nvPr/>
          </p:nvSpPr>
          <p:spPr>
            <a:xfrm>
              <a:off x="6772011" y="5466449"/>
              <a:ext cx="3034682" cy="590418"/>
            </a:xfrm>
            <a:prstGeom prst="roundRect">
              <a:avLst>
                <a:gd name="adj" fmla="val 50000"/>
              </a:avLst>
            </a:prstGeom>
            <a:solidFill>
              <a:srgbClr val="FEBA1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rPr>
                <a:t>Slicers</a:t>
              </a:r>
            </a:p>
          </p:txBody>
        </p:sp>
        <p:sp>
          <p:nvSpPr>
            <p:cNvPr id="70" name="Teardrop 69">
              <a:extLst>
                <a:ext uri="{FF2B5EF4-FFF2-40B4-BE49-F238E27FC236}">
                  <a16:creationId xmlns:a16="http://schemas.microsoft.com/office/drawing/2014/main" id="{738AEAFE-1195-EDE5-940C-1E68F1D6AC5E}"/>
                </a:ext>
              </a:extLst>
            </p:cNvPr>
            <p:cNvSpPr/>
            <p:nvPr/>
          </p:nvSpPr>
          <p:spPr>
            <a:xfrm rot="13500000">
              <a:off x="9369813" y="5476321"/>
              <a:ext cx="588659" cy="578935"/>
            </a:xfrm>
            <a:prstGeom prst="teardrop">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6ADA5AA2-D1DB-3AE3-BCC7-9AF3A300BE06}"/>
                </a:ext>
              </a:extLst>
            </p:cNvPr>
            <p:cNvSpPr txBox="1"/>
            <p:nvPr/>
          </p:nvSpPr>
          <p:spPr>
            <a:xfrm>
              <a:off x="9371483" y="5615896"/>
              <a:ext cx="594979" cy="369332"/>
            </a:xfrm>
            <a:prstGeom prst="rect">
              <a:avLst/>
            </a:prstGeom>
            <a:noFill/>
          </p:spPr>
          <p:txBody>
            <a:bodyPr wrap="square" rtlCol="0">
              <a:spAutoFit/>
            </a:bodyPr>
            <a:lstStyle/>
            <a:p>
              <a:r>
                <a:rPr lang="en-US" dirty="0">
                  <a:solidFill>
                    <a:schemeClr val="bg1"/>
                  </a:solidFill>
                  <a:latin typeface="Hiragino Kaku Gothic Std W8" panose="020B0800000000000000" pitchFamily="34" charset="-128"/>
                  <a:ea typeface="Hiragino Kaku Gothic Std W8" panose="020B0800000000000000" pitchFamily="34" charset="-128"/>
                </a:rPr>
                <a:t>12</a:t>
              </a:r>
            </a:p>
          </p:txBody>
        </p:sp>
      </p:grpSp>
    </p:spTree>
    <p:extLst>
      <p:ext uri="{BB962C8B-B14F-4D97-AF65-F5344CB8AC3E}">
        <p14:creationId xmlns:p14="http://schemas.microsoft.com/office/powerpoint/2010/main" val="2261870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1+#ppt_w/2"/>
                                          </p:val>
                                        </p:tav>
                                        <p:tav tm="100000">
                                          <p:val>
                                            <p:strVal val="#ppt_x"/>
                                          </p:val>
                                        </p:tav>
                                      </p:tavLst>
                                    </p:anim>
                                    <p:anim calcmode="lin" valueType="num">
                                      <p:cBhvr additive="base">
                                        <p:cTn id="40" dur="5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1+#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1+#ppt_w/2"/>
                                          </p:val>
                                        </p:tav>
                                        <p:tav tm="100000">
                                          <p:val>
                                            <p:strVal val="#ppt_x"/>
                                          </p:val>
                                        </p:tav>
                                      </p:tavLst>
                                    </p:anim>
                                    <p:anim calcmode="lin" valueType="num">
                                      <p:cBhvr additive="base">
                                        <p:cTn id="5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6F8F248B-8392-376D-F08F-907ED9444F94}"/>
              </a:ext>
            </a:extLst>
          </p:cNvPr>
          <p:cNvSpPr/>
          <p:nvPr/>
        </p:nvSpPr>
        <p:spPr>
          <a:xfrm>
            <a:off x="1275813" y="1799151"/>
            <a:ext cx="9753600" cy="3720523"/>
          </a:xfrm>
          <a:prstGeom prst="roundRect">
            <a:avLst/>
          </a:prstGeom>
          <a:solidFill>
            <a:srgbClr val="FEBA1E">
              <a:alpha val="3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182" name="TextBox 16">
            <a:extLst>
              <a:ext uri="{FF2B5EF4-FFF2-40B4-BE49-F238E27FC236}">
                <a16:creationId xmlns:a16="http://schemas.microsoft.com/office/drawing/2014/main" id="{8A9318B5-3F88-5346-951A-C5FE04C60AB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138738" y="13444538"/>
            <a:ext cx="29233812" cy="7459662"/>
          </a:xfrm>
          <a:prstGeom prst="rect">
            <a:avLst/>
          </a:prstGeom>
          <a:noFill/>
          <a:extLst>
            <a:ext uri="{909E8E84-426E-40DD-AFC4-6F175D3DCCD1}">
              <a14:hiddenFill xmlns:a14="http://schemas.microsoft.com/office/drawing/2010/main">
                <a:solidFill>
                  <a:srgbClr val="FFFFFF"/>
                </a:solidFill>
              </a14:hiddenFill>
            </a:ext>
          </a:extLst>
        </p:spPr>
      </p:pic>
      <p:pic>
        <p:nvPicPr>
          <p:cNvPr id="7183" name="Graphic 18" descr="Users with solid fill">
            <a:extLst>
              <a:ext uri="{FF2B5EF4-FFF2-40B4-BE49-F238E27FC236}">
                <a16:creationId xmlns:a16="http://schemas.microsoft.com/office/drawing/2014/main" id="{D0E534CF-1CFF-8137-DF55-2696DDFBCB9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348413" y="21307425"/>
            <a:ext cx="12096750" cy="12096750"/>
          </a:xfrm>
          <a:prstGeom prst="rect">
            <a:avLst/>
          </a:prstGeom>
          <a:noFill/>
          <a:extLst>
            <a:ext uri="{909E8E84-426E-40DD-AFC4-6F175D3DCCD1}">
              <a14:hiddenFill xmlns:a14="http://schemas.microsoft.com/office/drawing/2010/main">
                <a:solidFill>
                  <a:srgbClr val="FFFFFF"/>
                </a:solidFill>
              </a14:hiddenFill>
            </a:ext>
          </a:extLst>
        </p:spPr>
      </p:pic>
      <p:pic>
        <p:nvPicPr>
          <p:cNvPr id="7184" name="TextBox 21">
            <a:extLst>
              <a:ext uri="{FF2B5EF4-FFF2-40B4-BE49-F238E27FC236}">
                <a16:creationId xmlns:a16="http://schemas.microsoft.com/office/drawing/2014/main" id="{D535A6D1-2DC8-0CBE-3492-390BE67463C0}"/>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856450" y="22920325"/>
            <a:ext cx="23185438" cy="8870950"/>
          </a:xfrm>
          <a:prstGeom prst="rect">
            <a:avLst/>
          </a:prstGeom>
          <a:noFill/>
          <a:extLst>
            <a:ext uri="{909E8E84-426E-40DD-AFC4-6F175D3DCCD1}">
              <a14:hiddenFill xmlns:a14="http://schemas.microsoft.com/office/drawing/2010/main">
                <a:solidFill>
                  <a:srgbClr val="FFFFFF"/>
                </a:solidFill>
              </a14:hiddenFill>
            </a:ext>
          </a:extLst>
        </p:spPr>
      </p:pic>
      <p:pic>
        <p:nvPicPr>
          <p:cNvPr id="7185" name="Rounded Rectangle 49">
            <a:extLst>
              <a:ext uri="{FF2B5EF4-FFF2-40B4-BE49-F238E27FC236}">
                <a16:creationId xmlns:a16="http://schemas.microsoft.com/office/drawing/2014/main" id="{D18F8465-F80A-99AE-C169-BF32592C7E9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346225" y="12752388"/>
            <a:ext cx="44153138"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7186" name="TextBox 22">
            <a:extLst>
              <a:ext uri="{FF2B5EF4-FFF2-40B4-BE49-F238E27FC236}">
                <a16:creationId xmlns:a16="http://schemas.microsoft.com/office/drawing/2014/main" id="{DF4D82D5-650E-75AE-84DF-EDD0D2EBFB3E}"/>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362350" y="13155613"/>
            <a:ext cx="36693475" cy="7862887"/>
          </a:xfrm>
          <a:prstGeom prst="rect">
            <a:avLst/>
          </a:prstGeom>
          <a:noFill/>
          <a:extLst>
            <a:ext uri="{909E8E84-426E-40DD-AFC4-6F175D3DCCD1}">
              <a14:hiddenFill xmlns:a14="http://schemas.microsoft.com/office/drawing/2010/main">
                <a:solidFill>
                  <a:srgbClr val="FFFFFF"/>
                </a:solidFill>
              </a14:hiddenFill>
            </a:ext>
          </a:extLst>
        </p:spPr>
      </p:pic>
      <p:pic>
        <p:nvPicPr>
          <p:cNvPr id="7187" name="Graphic 30" descr="Female Profile with solid fill">
            <a:extLst>
              <a:ext uri="{FF2B5EF4-FFF2-40B4-BE49-F238E27FC236}">
                <a16:creationId xmlns:a16="http://schemas.microsoft.com/office/drawing/2014/main" id="{C7D3F9ED-3B3D-5408-F1C9-3F9DDF451D9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6176863" y="21623338"/>
            <a:ext cx="11491912" cy="12499975"/>
          </a:xfrm>
          <a:prstGeom prst="rect">
            <a:avLst/>
          </a:prstGeom>
          <a:noFill/>
          <a:extLst>
            <a:ext uri="{909E8E84-426E-40DD-AFC4-6F175D3DCCD1}">
              <a14:hiddenFill xmlns:a14="http://schemas.microsoft.com/office/drawing/2010/main">
                <a:solidFill>
                  <a:srgbClr val="FFFFFF"/>
                </a:solidFill>
              </a14:hiddenFill>
            </a:ext>
          </a:extLst>
        </p:spPr>
      </p:pic>
      <p:pic>
        <p:nvPicPr>
          <p:cNvPr id="7188" name="TextBox 32">
            <a:extLst>
              <a:ext uri="{FF2B5EF4-FFF2-40B4-BE49-F238E27FC236}">
                <a16:creationId xmlns:a16="http://schemas.microsoft.com/office/drawing/2014/main" id="{04136032-D5ED-1376-7223-175AC638ED69}"/>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8072000" y="23034625"/>
            <a:ext cx="23185438" cy="9475788"/>
          </a:xfrm>
          <a:prstGeom prst="rect">
            <a:avLst/>
          </a:prstGeom>
          <a:noFill/>
          <a:extLst>
            <a:ext uri="{909E8E84-426E-40DD-AFC4-6F175D3DCCD1}">
              <a14:hiddenFill xmlns:a14="http://schemas.microsoft.com/office/drawing/2010/main">
                <a:solidFill>
                  <a:srgbClr val="FFFFFF"/>
                </a:solidFill>
              </a14:hiddenFill>
            </a:ext>
          </a:extLst>
        </p:spPr>
      </p:pic>
      <p:pic>
        <p:nvPicPr>
          <p:cNvPr id="7189" name="Rounded Rectangle 56">
            <a:extLst>
              <a:ext uri="{FF2B5EF4-FFF2-40B4-BE49-F238E27FC236}">
                <a16:creationId xmlns:a16="http://schemas.microsoft.com/office/drawing/2014/main" id="{5FC659F8-3070-9CFE-316D-F215586E2FF0}"/>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9361625" y="12763500"/>
            <a:ext cx="44354750"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7190" name="Graphic 28" descr="Male profile with solid fill">
            <a:extLst>
              <a:ext uri="{FF2B5EF4-FFF2-40B4-BE49-F238E27FC236}">
                <a16:creationId xmlns:a16="http://schemas.microsoft.com/office/drawing/2014/main" id="{F473A7A1-4A36-8BEE-CA54-C98F892F4DD7}"/>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3797100" y="21029613"/>
            <a:ext cx="11895138" cy="11290300"/>
          </a:xfrm>
          <a:prstGeom prst="rect">
            <a:avLst/>
          </a:prstGeom>
          <a:noFill/>
          <a:extLst>
            <a:ext uri="{909E8E84-426E-40DD-AFC4-6F175D3DCCD1}">
              <a14:hiddenFill xmlns:a14="http://schemas.microsoft.com/office/drawing/2010/main">
                <a:solidFill>
                  <a:srgbClr val="FFFFFF"/>
                </a:solidFill>
              </a14:hiddenFill>
            </a:ext>
          </a:extLst>
        </p:spPr>
      </p:pic>
      <p:pic>
        <p:nvPicPr>
          <p:cNvPr id="7191" name="TextBox 33">
            <a:extLst>
              <a:ext uri="{FF2B5EF4-FFF2-40B4-BE49-F238E27FC236}">
                <a16:creationId xmlns:a16="http://schemas.microsoft.com/office/drawing/2014/main" id="{8A3DBCCF-7A41-FE37-5D4F-A17C531C62C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5692238" y="22642513"/>
            <a:ext cx="22983825" cy="8266112"/>
          </a:xfrm>
          <a:prstGeom prst="rect">
            <a:avLst/>
          </a:prstGeom>
          <a:noFill/>
          <a:extLst>
            <a:ext uri="{909E8E84-426E-40DD-AFC4-6F175D3DCCD1}">
              <a14:hiddenFill xmlns:a14="http://schemas.microsoft.com/office/drawing/2010/main">
                <a:solidFill>
                  <a:srgbClr val="FFFFFF"/>
                </a:solidFill>
              </a14:hiddenFill>
            </a:ext>
          </a:extLst>
        </p:spPr>
      </p:pic>
      <p:pic>
        <p:nvPicPr>
          <p:cNvPr id="7192" name="TextBox 36">
            <a:extLst>
              <a:ext uri="{FF2B5EF4-FFF2-40B4-BE49-F238E27FC236}">
                <a16:creationId xmlns:a16="http://schemas.microsoft.com/office/drawing/2014/main" id="{0B9C7748-F2DA-FA93-0DF7-BE6C56D0746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3393875" y="13166725"/>
            <a:ext cx="29233813" cy="7056438"/>
          </a:xfrm>
          <a:prstGeom prst="rect">
            <a:avLst/>
          </a:prstGeom>
          <a:noFill/>
          <a:extLst>
            <a:ext uri="{909E8E84-426E-40DD-AFC4-6F175D3DCCD1}">
              <a14:hiddenFill xmlns:a14="http://schemas.microsoft.com/office/drawing/2010/main">
                <a:solidFill>
                  <a:srgbClr val="FFFFFF"/>
                </a:solidFill>
              </a14:hiddenFill>
            </a:ext>
          </a:extLst>
        </p:spPr>
      </p:pic>
      <p:pic>
        <p:nvPicPr>
          <p:cNvPr id="7193" name="Rounded Rectangle 57">
            <a:extLst>
              <a:ext uri="{FF2B5EF4-FFF2-40B4-BE49-F238E27FC236}">
                <a16:creationId xmlns:a16="http://schemas.microsoft.com/office/drawing/2014/main" id="{6D790A41-05D5-7169-94AA-4371CF1DDD1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46778663" y="12174538"/>
            <a:ext cx="44153137"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7194" name="Graphic 26" descr="Briefcase with solid fill">
            <a:extLst>
              <a:ext uri="{FF2B5EF4-FFF2-40B4-BE49-F238E27FC236}">
                <a16:creationId xmlns:a16="http://schemas.microsoft.com/office/drawing/2014/main" id="{33BAEC37-5A03-B6AB-1F9E-840A1590FDFA}"/>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0004463" y="21448713"/>
            <a:ext cx="11491912" cy="10685462"/>
          </a:xfrm>
          <a:prstGeom prst="rect">
            <a:avLst/>
          </a:prstGeom>
          <a:noFill/>
          <a:extLst>
            <a:ext uri="{909E8E84-426E-40DD-AFC4-6F175D3DCCD1}">
              <a14:hiddenFill xmlns:a14="http://schemas.microsoft.com/office/drawing/2010/main">
                <a:solidFill>
                  <a:srgbClr val="FFFFFF"/>
                </a:solidFill>
              </a14:hiddenFill>
            </a:ext>
          </a:extLst>
        </p:spPr>
      </p:pic>
      <p:pic>
        <p:nvPicPr>
          <p:cNvPr id="7195" name="TextBox 34">
            <a:extLst>
              <a:ext uri="{FF2B5EF4-FFF2-40B4-BE49-F238E27FC236}">
                <a16:creationId xmlns:a16="http://schemas.microsoft.com/office/drawing/2014/main" id="{E88171BE-CC45-9275-1218-49B7E9945EC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3915725" y="22456775"/>
            <a:ext cx="23185438" cy="84677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TextBox 37">
            <a:extLst>
              <a:ext uri="{FF2B5EF4-FFF2-40B4-BE49-F238E27FC236}">
                <a16:creationId xmlns:a16="http://schemas.microsoft.com/office/drawing/2014/main" id="{B380B245-363B-B1A6-AFBF-0DF40E4F05F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0004463" y="12577763"/>
            <a:ext cx="36895087" cy="7056437"/>
          </a:xfrm>
          <a:prstGeom prst="rect">
            <a:avLst/>
          </a:prstGeom>
          <a:noFill/>
          <a:extLst>
            <a:ext uri="{909E8E84-426E-40DD-AFC4-6F175D3DCCD1}">
              <a14:hiddenFill xmlns:a14="http://schemas.microsoft.com/office/drawing/2010/main">
                <a:solidFill>
                  <a:srgbClr val="FFFFFF"/>
                </a:solidFill>
              </a14:hiddenFill>
            </a:ext>
          </a:extLst>
        </p:spPr>
      </p:pic>
      <p:pic>
        <p:nvPicPr>
          <p:cNvPr id="7197" name="Rounded Rectangle 58">
            <a:extLst>
              <a:ext uri="{FF2B5EF4-FFF2-40B4-BE49-F238E27FC236}">
                <a16:creationId xmlns:a16="http://schemas.microsoft.com/office/drawing/2014/main" id="{F254C1EA-52DA-CE40-15F3-631678B1F4B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3694050" y="12185650"/>
            <a:ext cx="44153138"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7198" name="Graphic 24" descr="Unfollow with solid fill">
            <a:extLst>
              <a:ext uri="{FF2B5EF4-FFF2-40B4-BE49-F238E27FC236}">
                <a16:creationId xmlns:a16="http://schemas.microsoft.com/office/drawing/2014/main" id="{9828744F-8D1A-F6B1-23E8-DAEB73C6474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0750488" y="21863050"/>
            <a:ext cx="10483850" cy="11088688"/>
          </a:xfrm>
          <a:prstGeom prst="rect">
            <a:avLst/>
          </a:prstGeom>
          <a:noFill/>
          <a:extLst>
            <a:ext uri="{909E8E84-426E-40DD-AFC4-6F175D3DCCD1}">
              <a14:hiddenFill xmlns:a14="http://schemas.microsoft.com/office/drawing/2010/main">
                <a:solidFill>
                  <a:srgbClr val="FFFFFF"/>
                </a:solidFill>
              </a14:hiddenFill>
            </a:ext>
          </a:extLst>
        </p:spPr>
      </p:pic>
      <p:pic>
        <p:nvPicPr>
          <p:cNvPr id="7199" name="TextBox 35">
            <a:extLst>
              <a:ext uri="{FF2B5EF4-FFF2-40B4-BE49-F238E27FC236}">
                <a16:creationId xmlns:a16="http://schemas.microsoft.com/office/drawing/2014/main" id="{58B10D71-2496-B645-AFC2-B5AA2C25A8F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10831113" y="22467888"/>
            <a:ext cx="24798337" cy="9677400"/>
          </a:xfrm>
          <a:prstGeom prst="rect">
            <a:avLst/>
          </a:prstGeom>
          <a:noFill/>
          <a:extLst>
            <a:ext uri="{909E8E84-426E-40DD-AFC4-6F175D3DCCD1}">
              <a14:hiddenFill xmlns:a14="http://schemas.microsoft.com/office/drawing/2010/main">
                <a:solidFill>
                  <a:srgbClr val="FFFFFF"/>
                </a:solidFill>
              </a14:hiddenFill>
            </a:ext>
          </a:extLst>
        </p:spPr>
      </p:pic>
      <p:pic>
        <p:nvPicPr>
          <p:cNvPr id="7200" name="TextBox 38">
            <a:extLst>
              <a:ext uri="{FF2B5EF4-FFF2-40B4-BE49-F238E27FC236}">
                <a16:creationId xmlns:a16="http://schemas.microsoft.com/office/drawing/2014/main" id="{AE221D53-77EC-8105-0F32-97D5F699B6D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6718238" y="12588875"/>
            <a:ext cx="40322500" cy="7862888"/>
          </a:xfrm>
          <a:prstGeom prst="rect">
            <a:avLst/>
          </a:prstGeom>
          <a:noFill/>
          <a:extLst>
            <a:ext uri="{909E8E84-426E-40DD-AFC4-6F175D3DCCD1}">
              <a14:hiddenFill xmlns:a14="http://schemas.microsoft.com/office/drawing/2010/main">
                <a:solidFill>
                  <a:srgbClr val="FFFFFF"/>
                </a:solidFill>
              </a14:hiddenFill>
            </a:ext>
          </a:extLst>
        </p:spPr>
      </p:pic>
      <p:pic>
        <p:nvPicPr>
          <p:cNvPr id="7201" name="Alternative Process 45">
            <a:extLst>
              <a:ext uri="{FF2B5EF4-FFF2-40B4-BE49-F238E27FC236}">
                <a16:creationId xmlns:a16="http://schemas.microsoft.com/office/drawing/2014/main" id="{1B1DBD0A-7E0E-85C3-F121-EACC0D3FB27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89064900" y="130198813"/>
            <a:ext cx="144068800" cy="9102725"/>
          </a:xfrm>
          <a:prstGeom prst="rect">
            <a:avLst/>
          </a:prstGeom>
          <a:noFill/>
          <a:extLst>
            <a:ext uri="{909E8E84-426E-40DD-AFC4-6F175D3DCCD1}">
              <a14:hiddenFill xmlns:a14="http://schemas.microsoft.com/office/drawing/2010/main">
                <a:solidFill>
                  <a:srgbClr val="FFFFFF"/>
                </a:solidFill>
              </a14:hiddenFill>
            </a:ext>
          </a:extLst>
        </p:spPr>
      </p:pic>
      <p:pic>
        <p:nvPicPr>
          <p:cNvPr id="7202" name="TextBox 48">
            <a:extLst>
              <a:ext uri="{FF2B5EF4-FFF2-40B4-BE49-F238E27FC236}">
                <a16:creationId xmlns:a16="http://schemas.microsoft.com/office/drawing/2014/main" id="{1104B557-43F6-D096-D7EB-5772BE4B181B}"/>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3003725" y="131210050"/>
            <a:ext cx="56191150" cy="6069013"/>
          </a:xfrm>
          <a:prstGeom prst="rect">
            <a:avLst/>
          </a:prstGeom>
          <a:noFill/>
          <a:extLst>
            <a:ext uri="{909E8E84-426E-40DD-AFC4-6F175D3DCCD1}">
              <a14:hiddenFill xmlns:a14="http://schemas.microsoft.com/office/drawing/2010/main">
                <a:solidFill>
                  <a:srgbClr val="FFFFFF"/>
                </a:solidFill>
              </a14:hiddenFill>
            </a:ext>
          </a:extLst>
        </p:spPr>
      </p:pic>
      <p:pic>
        <p:nvPicPr>
          <p:cNvPr id="7203" name="Alternative Process 51">
            <a:extLst>
              <a:ext uri="{FF2B5EF4-FFF2-40B4-BE49-F238E27FC236}">
                <a16:creationId xmlns:a16="http://schemas.microsoft.com/office/drawing/2014/main" id="{C2AE36EC-5374-A366-6058-110DDE3A59A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0920925" y="36731575"/>
            <a:ext cx="58221563" cy="8189913"/>
          </a:xfrm>
          <a:prstGeom prst="rect">
            <a:avLst/>
          </a:prstGeom>
          <a:noFill/>
          <a:extLst>
            <a:ext uri="{909E8E84-426E-40DD-AFC4-6F175D3DCCD1}">
              <a14:hiddenFill xmlns:a14="http://schemas.microsoft.com/office/drawing/2010/main">
                <a:solidFill>
                  <a:srgbClr val="FFFFFF"/>
                </a:solidFill>
              </a14:hiddenFill>
            </a:ext>
          </a:extLst>
        </p:spPr>
      </p:pic>
      <p:pic>
        <p:nvPicPr>
          <p:cNvPr id="7204" name="TextBox 52">
            <a:extLst>
              <a:ext uri="{FF2B5EF4-FFF2-40B4-BE49-F238E27FC236}">
                <a16:creationId xmlns:a16="http://schemas.microsoft.com/office/drawing/2014/main" id="{6087BE25-D300-C478-1398-9498627B7B8B}"/>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9152113" y="38280975"/>
            <a:ext cx="41959212" cy="4205288"/>
          </a:xfrm>
          <a:prstGeom prst="rect">
            <a:avLst/>
          </a:prstGeom>
          <a:noFill/>
          <a:extLst>
            <a:ext uri="{909E8E84-426E-40DD-AFC4-6F175D3DCCD1}">
              <a14:hiddenFill xmlns:a14="http://schemas.microsoft.com/office/drawing/2010/main">
                <a:solidFill>
                  <a:srgbClr val="FFFFFF"/>
                </a:solidFill>
              </a14:hiddenFill>
            </a:ext>
          </a:extLst>
        </p:spPr>
      </p:pic>
      <p:pic>
        <p:nvPicPr>
          <p:cNvPr id="7205" name="Alternative Process 73">
            <a:extLst>
              <a:ext uri="{FF2B5EF4-FFF2-40B4-BE49-F238E27FC236}">
                <a16:creationId xmlns:a16="http://schemas.microsoft.com/office/drawing/2014/main" id="{3260E72F-5DC5-0D6C-7BBD-7AFC0AEEC5EE}"/>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6113363" y="131024313"/>
            <a:ext cx="117489287" cy="8496300"/>
          </a:xfrm>
          <a:prstGeom prst="rect">
            <a:avLst/>
          </a:prstGeom>
          <a:noFill/>
          <a:extLst>
            <a:ext uri="{909E8E84-426E-40DD-AFC4-6F175D3DCCD1}">
              <a14:hiddenFill xmlns:a14="http://schemas.microsoft.com/office/drawing/2010/main">
                <a:solidFill>
                  <a:srgbClr val="FFFFFF"/>
                </a:solidFill>
              </a14:hiddenFill>
            </a:ext>
          </a:extLst>
        </p:spPr>
      </p:pic>
      <p:pic>
        <p:nvPicPr>
          <p:cNvPr id="7206" name="TextBox 74">
            <a:extLst>
              <a:ext uri="{FF2B5EF4-FFF2-40B4-BE49-F238E27FC236}">
                <a16:creationId xmlns:a16="http://schemas.microsoft.com/office/drawing/2014/main" id="{7D7FFF89-CDBC-8232-9F73-9D3F9B6FBC9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395600" y="132035550"/>
            <a:ext cx="96705738" cy="5664200"/>
          </a:xfrm>
          <a:prstGeom prst="rect">
            <a:avLst/>
          </a:prstGeom>
          <a:noFill/>
          <a:extLst>
            <a:ext uri="{909E8E84-426E-40DD-AFC4-6F175D3DCCD1}">
              <a14:hiddenFill xmlns:a14="http://schemas.microsoft.com/office/drawing/2010/main">
                <a:solidFill>
                  <a:srgbClr val="FFFFFF"/>
                </a:solidFill>
              </a14:hiddenFill>
            </a:ext>
          </a:extLst>
        </p:spPr>
      </p:pic>
      <p:pic>
        <p:nvPicPr>
          <p:cNvPr id="7207" name="Alternative Process 20">
            <a:extLst>
              <a:ext uri="{FF2B5EF4-FFF2-40B4-BE49-F238E27FC236}">
                <a16:creationId xmlns:a16="http://schemas.microsoft.com/office/drawing/2014/main" id="{A66E6D6A-EB91-F431-88E7-5D7477C7CCA2}"/>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0997125" y="36337875"/>
            <a:ext cx="50392013" cy="8313738"/>
          </a:xfrm>
          <a:prstGeom prst="rect">
            <a:avLst/>
          </a:prstGeom>
          <a:noFill/>
          <a:extLst>
            <a:ext uri="{909E8E84-426E-40DD-AFC4-6F175D3DCCD1}">
              <a14:hiddenFill xmlns:a14="http://schemas.microsoft.com/office/drawing/2010/main">
                <a:solidFill>
                  <a:srgbClr val="FFFFFF"/>
                </a:solidFill>
              </a14:hiddenFill>
            </a:ext>
          </a:extLst>
        </p:spPr>
      </p:pic>
      <p:pic>
        <p:nvPicPr>
          <p:cNvPr id="7208" name="TextBox 23">
            <a:extLst>
              <a:ext uri="{FF2B5EF4-FFF2-40B4-BE49-F238E27FC236}">
                <a16:creationId xmlns:a16="http://schemas.microsoft.com/office/drawing/2014/main" id="{32D9C1F2-968B-D582-32A7-87435B3A25DB}"/>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213525" y="38106350"/>
            <a:ext cx="42160825" cy="4068763"/>
          </a:xfrm>
          <a:prstGeom prst="rect">
            <a:avLst/>
          </a:prstGeom>
          <a:noFill/>
          <a:extLst>
            <a:ext uri="{909E8E84-426E-40DD-AFC4-6F175D3DCCD1}">
              <a14:hiddenFill xmlns:a14="http://schemas.microsoft.com/office/drawing/2010/main">
                <a:solidFill>
                  <a:srgbClr val="FFFFFF"/>
                </a:solidFill>
              </a14:hiddenFill>
            </a:ext>
          </a:extLst>
        </p:spPr>
      </p:pic>
      <p:pic>
        <p:nvPicPr>
          <p:cNvPr id="7209" name="Alternative Process 53">
            <a:extLst>
              <a:ext uri="{FF2B5EF4-FFF2-40B4-BE49-F238E27FC236}">
                <a16:creationId xmlns:a16="http://schemas.microsoft.com/office/drawing/2014/main" id="{01DAC122-4C0C-E8B2-D636-96BBFB4BBCE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2995550" y="36010850"/>
            <a:ext cx="50228500" cy="8916988"/>
          </a:xfrm>
          <a:prstGeom prst="rect">
            <a:avLst/>
          </a:prstGeom>
          <a:noFill/>
          <a:extLst>
            <a:ext uri="{909E8E84-426E-40DD-AFC4-6F175D3DCCD1}">
              <a14:hiddenFill xmlns:a14="http://schemas.microsoft.com/office/drawing/2010/main">
                <a:solidFill>
                  <a:srgbClr val="FFFFFF"/>
                </a:solidFill>
              </a14:hiddenFill>
            </a:ext>
          </a:extLst>
        </p:spPr>
      </p:pic>
      <p:pic>
        <p:nvPicPr>
          <p:cNvPr id="7210" name="TextBox 54">
            <a:extLst>
              <a:ext uri="{FF2B5EF4-FFF2-40B4-BE49-F238E27FC236}">
                <a16:creationId xmlns:a16="http://schemas.microsoft.com/office/drawing/2014/main" id="{DDEF7987-FFC8-C983-AA0B-7713CAD513B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9126475" y="36839525"/>
            <a:ext cx="37968238" cy="6429375"/>
          </a:xfrm>
          <a:prstGeom prst="rect">
            <a:avLst/>
          </a:prstGeom>
          <a:noFill/>
          <a:extLst>
            <a:ext uri="{909E8E84-426E-40DD-AFC4-6F175D3DCCD1}">
              <a14:hiddenFill xmlns:a14="http://schemas.microsoft.com/office/drawing/2010/main">
                <a:solidFill>
                  <a:srgbClr val="FFFFFF"/>
                </a:solidFill>
              </a14:hiddenFill>
            </a:ext>
          </a:extLst>
        </p:spPr>
      </p:pic>
      <p:pic>
        <p:nvPicPr>
          <p:cNvPr id="7211" name="Rounded Rectangle 59">
            <a:extLst>
              <a:ext uri="{FF2B5EF4-FFF2-40B4-BE49-F238E27FC236}">
                <a16:creationId xmlns:a16="http://schemas.microsoft.com/office/drawing/2014/main" id="{EEA0A16C-E963-4123-51C3-BFA79E88080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8202788" y="12198350"/>
            <a:ext cx="44354750" cy="24999950"/>
          </a:xfrm>
          <a:prstGeom prst="rect">
            <a:avLst/>
          </a:prstGeom>
          <a:noFill/>
          <a:extLst>
            <a:ext uri="{909E8E84-426E-40DD-AFC4-6F175D3DCCD1}">
              <a14:hiddenFill xmlns:a14="http://schemas.microsoft.com/office/drawing/2010/main">
                <a:solidFill>
                  <a:srgbClr val="FFFFFF"/>
                </a:solidFill>
              </a14:hiddenFill>
            </a:ext>
          </a:extLst>
        </p:spPr>
      </p:pic>
      <p:pic>
        <p:nvPicPr>
          <p:cNvPr id="7212" name="TextBox 60">
            <a:extLst>
              <a:ext uri="{FF2B5EF4-FFF2-40B4-BE49-F238E27FC236}">
                <a16:creationId xmlns:a16="http://schemas.microsoft.com/office/drawing/2014/main" id="{75E063B4-607B-90EE-3658-421371F287C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0017300" y="12601575"/>
            <a:ext cx="40322500" cy="10685463"/>
          </a:xfrm>
          <a:prstGeom prst="rect">
            <a:avLst/>
          </a:prstGeom>
          <a:noFill/>
          <a:extLst>
            <a:ext uri="{909E8E84-426E-40DD-AFC4-6F175D3DCCD1}">
              <a14:hiddenFill xmlns:a14="http://schemas.microsoft.com/office/drawing/2010/main">
                <a:solidFill>
                  <a:srgbClr val="FFFFFF"/>
                </a:solidFill>
              </a14:hiddenFill>
            </a:ext>
          </a:extLst>
        </p:spPr>
      </p:pic>
      <p:pic>
        <p:nvPicPr>
          <p:cNvPr id="7213" name="Graphic 62" descr="Rating with solid fill">
            <a:extLst>
              <a:ext uri="{FF2B5EF4-FFF2-40B4-BE49-F238E27FC236}">
                <a16:creationId xmlns:a16="http://schemas.microsoft.com/office/drawing/2014/main" id="{1E67B6F9-46FD-7031-FABA-D44CB45D584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2436650" y="24093488"/>
            <a:ext cx="8266113" cy="7459662"/>
          </a:xfrm>
          <a:prstGeom prst="rect">
            <a:avLst/>
          </a:prstGeom>
          <a:noFill/>
          <a:extLst>
            <a:ext uri="{909E8E84-426E-40DD-AFC4-6F175D3DCCD1}">
              <a14:hiddenFill xmlns:a14="http://schemas.microsoft.com/office/drawing/2010/main">
                <a:solidFill>
                  <a:srgbClr val="FFFFFF"/>
                </a:solidFill>
              </a14:hiddenFill>
            </a:ext>
          </a:extLst>
        </p:spPr>
      </p:pic>
      <p:pic>
        <p:nvPicPr>
          <p:cNvPr id="7214" name="TextBox 66">
            <a:extLst>
              <a:ext uri="{FF2B5EF4-FFF2-40B4-BE49-F238E27FC236}">
                <a16:creationId xmlns:a16="http://schemas.microsoft.com/office/drawing/2014/main" id="{D9A9D029-DABF-48AC-32ED-E679B875ABC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2920500" y="22883813"/>
            <a:ext cx="24999950" cy="9677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CBAB1D9-496C-A229-CBD1-B4E8C84093D9}"/>
              </a:ext>
            </a:extLst>
          </p:cNvPr>
          <p:cNvSpPr txBox="1"/>
          <p:nvPr/>
        </p:nvSpPr>
        <p:spPr>
          <a:xfrm>
            <a:off x="4385624" y="751865"/>
            <a:ext cx="2720296" cy="821572"/>
          </a:xfrm>
          <a:prstGeom prst="rect">
            <a:avLst/>
          </a:prstGeom>
          <a:noFill/>
        </p:spPr>
        <p:txBody>
          <a:bodyPr wrap="none" rtlCol="0">
            <a:spAutoFit/>
          </a:bodyPr>
          <a:lstStyle/>
          <a:p>
            <a:pPr>
              <a:lnSpc>
                <a:spcPct val="150000"/>
              </a:lnSpc>
            </a:pPr>
            <a:r>
              <a:rPr lang="en-US" sz="3600" b="1" dirty="0">
                <a:solidFill>
                  <a:schemeClr val="tx1">
                    <a:lumMod val="75000"/>
                    <a:lumOff val="25000"/>
                  </a:schemeClr>
                </a:solidFill>
                <a:latin typeface="Trebuchet MS" panose="020B0703020202090204" pitchFamily="34" charset="0"/>
                <a:ea typeface="Hiragino Kaku Gothic Std W8" panose="020B0800000000000000" pitchFamily="34" charset="-128"/>
              </a:rPr>
              <a:t>THANK YOU</a:t>
            </a:r>
          </a:p>
        </p:txBody>
      </p:sp>
      <p:sp>
        <p:nvSpPr>
          <p:cNvPr id="4" name="TextBox 3">
            <a:extLst>
              <a:ext uri="{FF2B5EF4-FFF2-40B4-BE49-F238E27FC236}">
                <a16:creationId xmlns:a16="http://schemas.microsoft.com/office/drawing/2014/main" id="{EC0071E3-FB22-E2ED-A512-7229B0E707FD}"/>
              </a:ext>
            </a:extLst>
          </p:cNvPr>
          <p:cNvSpPr txBox="1"/>
          <p:nvPr/>
        </p:nvSpPr>
        <p:spPr>
          <a:xfrm>
            <a:off x="1632201" y="2274328"/>
            <a:ext cx="9122371" cy="2816092"/>
          </a:xfrm>
          <a:prstGeom prst="rect">
            <a:avLst/>
          </a:prstGeom>
          <a:noFill/>
        </p:spPr>
        <p:txBody>
          <a:bodyPr wrap="square" rtlCol="0">
            <a:spAutoFit/>
          </a:bodyPr>
          <a:lstStyle/>
          <a:p>
            <a:pPr algn="just">
              <a:lnSpc>
                <a:spcPct val="150000"/>
              </a:lnSpc>
            </a:pPr>
            <a:r>
              <a:rPr lang="en-IN" sz="2400" b="0" i="0" dirty="0">
                <a:solidFill>
                  <a:schemeClr val="tx1">
                    <a:lumMod val="85000"/>
                    <a:lumOff val="15000"/>
                  </a:schemeClr>
                </a:solidFill>
                <a:effectLst/>
                <a:latin typeface="Arial" panose="020B0604020202020204" pitchFamily="34" charset="0"/>
                <a:cs typeface="Arial" panose="020B0604020202020204" pitchFamily="34" charset="0"/>
              </a:rPr>
              <a:t>Thank you, </a:t>
            </a:r>
            <a:r>
              <a:rPr lang="en-IN" sz="2400" b="0" i="0" dirty="0">
                <a:solidFill>
                  <a:srgbClr val="2F435A"/>
                </a:solidFill>
                <a:effectLst/>
                <a:latin typeface="Arial" panose="020B0604020202020204" pitchFamily="34" charset="0"/>
                <a:cs typeface="Arial" panose="020B0604020202020204" pitchFamily="34" charset="0"/>
              </a:rPr>
              <a:t>PSY</a:t>
            </a:r>
            <a:r>
              <a:rPr lang="en-IN" sz="2400" b="0" i="0" dirty="0">
                <a:solidFill>
                  <a:srgbClr val="FEBA1E"/>
                </a:solidFill>
                <a:effectLst/>
                <a:latin typeface="Arial" panose="020B0604020202020204" pitchFamily="34" charset="0"/>
                <a:cs typeface="Arial" panose="020B0604020202020204" pitchFamily="34" charset="0"/>
              </a:rPr>
              <a:t>LIQ</a:t>
            </a:r>
            <a:r>
              <a:rPr lang="en-IN" sz="2400" b="0" i="0" dirty="0">
                <a:solidFill>
                  <a:schemeClr val="tx1">
                    <a:lumMod val="85000"/>
                    <a:lumOff val="15000"/>
                  </a:schemeClr>
                </a:solidFill>
                <a:effectLst/>
                <a:latin typeface="Arial" panose="020B0604020202020204" pitchFamily="34" charset="0"/>
                <a:cs typeface="Arial" panose="020B0604020202020204" pitchFamily="34" charset="0"/>
              </a:rPr>
              <a:t>, for the invaluable opportunity to not only apply my Excel skills but also for fostering an environment that encourages learning. The chance to delve into creating dynamic pivot tables, incorporating calculated fields, and crafting dashboards in Excel has been both enriching and rewarding.</a:t>
            </a:r>
            <a:endParaRPr lang="en-US" sz="24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8" name="Graphic 7" descr="Open quotation mark with solid fill">
            <a:extLst>
              <a:ext uri="{FF2B5EF4-FFF2-40B4-BE49-F238E27FC236}">
                <a16:creationId xmlns:a16="http://schemas.microsoft.com/office/drawing/2014/main" id="{8DC3A212-88A8-EB29-7BD1-7120D5D906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113" y="863224"/>
            <a:ext cx="2032000" cy="2214295"/>
          </a:xfrm>
          <a:prstGeom prst="rect">
            <a:avLst/>
          </a:prstGeom>
        </p:spPr>
      </p:pic>
      <p:pic>
        <p:nvPicPr>
          <p:cNvPr id="9" name="Graphic 8" descr="Open quotation mark with solid fill">
            <a:extLst>
              <a:ext uri="{FF2B5EF4-FFF2-40B4-BE49-F238E27FC236}">
                <a16:creationId xmlns:a16="http://schemas.microsoft.com/office/drawing/2014/main" id="{EEFBE95E-7B14-DE44-38D7-3DB72FF9A1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9746354" y="4439165"/>
            <a:ext cx="2016436" cy="2016436"/>
          </a:xfrm>
          <a:prstGeom prst="rect">
            <a:avLst/>
          </a:prstGeom>
        </p:spPr>
      </p:pic>
    </p:spTree>
    <p:extLst>
      <p:ext uri="{BB962C8B-B14F-4D97-AF65-F5344CB8AC3E}">
        <p14:creationId xmlns:p14="http://schemas.microsoft.com/office/powerpoint/2010/main" val="2126297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TextBox 76">
            <a:extLst>
              <a:ext uri="{FF2B5EF4-FFF2-40B4-BE49-F238E27FC236}">
                <a16:creationId xmlns:a16="http://schemas.microsoft.com/office/drawing/2014/main" id="{7BC9C899-648E-9EF2-801A-C03BD12D977B}"/>
              </a:ext>
            </a:extLst>
          </p:cNvPr>
          <p:cNvSpPr txBox="1"/>
          <p:nvPr/>
        </p:nvSpPr>
        <p:spPr>
          <a:xfrm>
            <a:off x="4437885" y="2710573"/>
            <a:ext cx="3316229" cy="821572"/>
          </a:xfrm>
          <a:prstGeom prst="rect">
            <a:avLst/>
          </a:prstGeom>
          <a:noFill/>
        </p:spPr>
        <p:txBody>
          <a:bodyPr wrap="none" rtlCol="0" anchor="ctr">
            <a:spAutoFit/>
          </a:bodyPr>
          <a:lstStyle/>
          <a:p>
            <a:pPr algn="ctr">
              <a:lnSpc>
                <a:spcPct val="150000"/>
              </a:lnSpc>
            </a:pPr>
            <a:r>
              <a:rPr lang="en-US" sz="3600" b="1" dirty="0">
                <a:solidFill>
                  <a:schemeClr val="tx1">
                    <a:lumMod val="75000"/>
                    <a:lumOff val="25000"/>
                  </a:schemeClr>
                </a:solidFill>
                <a:latin typeface="Trebuchet MS" panose="020B0703020202090204" pitchFamily="34" charset="0"/>
                <a:ea typeface="Hiragino Kaku Gothic Std W8" panose="020B0800000000000000" pitchFamily="34" charset="-128"/>
              </a:rPr>
              <a:t>DATA INSIGHTS</a:t>
            </a:r>
          </a:p>
        </p:txBody>
      </p:sp>
      <p:sp>
        <p:nvSpPr>
          <p:cNvPr id="3" name="TextBox 2">
            <a:extLst>
              <a:ext uri="{FF2B5EF4-FFF2-40B4-BE49-F238E27FC236}">
                <a16:creationId xmlns:a16="http://schemas.microsoft.com/office/drawing/2014/main" id="{3898CEBD-53AB-197F-9342-E364746D7850}"/>
              </a:ext>
            </a:extLst>
          </p:cNvPr>
          <p:cNvSpPr txBox="1"/>
          <p:nvPr/>
        </p:nvSpPr>
        <p:spPr>
          <a:xfrm>
            <a:off x="2716375" y="3829678"/>
            <a:ext cx="6930039" cy="307777"/>
          </a:xfrm>
          <a:prstGeom prst="rect">
            <a:avLst/>
          </a:prstGeom>
          <a:noFill/>
        </p:spPr>
        <p:txBody>
          <a:bodyPr wrap="none" rtlCol="0">
            <a:spAutoFit/>
          </a:bodyPr>
          <a:lstStyle/>
          <a:p>
            <a:pPr algn="ctr"/>
            <a:r>
              <a:rPr lang="en-US" sz="1400" spc="100" dirty="0">
                <a:solidFill>
                  <a:schemeClr val="tx1">
                    <a:lumMod val="65000"/>
                    <a:lumOff val="35000"/>
                  </a:schemeClr>
                </a:solidFill>
              </a:rPr>
              <a:t>For each questions, data analysis results and insights are provided respectively</a:t>
            </a:r>
          </a:p>
        </p:txBody>
      </p:sp>
      <p:pic>
        <p:nvPicPr>
          <p:cNvPr id="5" name="Graphic 4" descr="Presentation with pie chart with solid fill">
            <a:extLst>
              <a:ext uri="{FF2B5EF4-FFF2-40B4-BE49-F238E27FC236}">
                <a16:creationId xmlns:a16="http://schemas.microsoft.com/office/drawing/2014/main" id="{AE510CA7-6FB0-93C3-CBD0-17285AE87E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0570" y="2829550"/>
            <a:ext cx="914400" cy="914400"/>
          </a:xfrm>
          <a:prstGeom prst="rect">
            <a:avLst/>
          </a:prstGeom>
        </p:spPr>
      </p:pic>
      <p:pic>
        <p:nvPicPr>
          <p:cNvPr id="8" name="Graphic 7" descr="Folder Search with solid fill">
            <a:extLst>
              <a:ext uri="{FF2B5EF4-FFF2-40B4-BE49-F238E27FC236}">
                <a16:creationId xmlns:a16="http://schemas.microsoft.com/office/drawing/2014/main" id="{4DA3037A-62CE-DBBF-45FA-19EC3863EE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90057" y="2770984"/>
            <a:ext cx="914400" cy="914400"/>
          </a:xfrm>
          <a:prstGeom prst="rect">
            <a:avLst/>
          </a:prstGeom>
        </p:spPr>
      </p:pic>
    </p:spTree>
    <p:extLst>
      <p:ext uri="{BB962C8B-B14F-4D97-AF65-F5344CB8AC3E}">
        <p14:creationId xmlns:p14="http://schemas.microsoft.com/office/powerpoint/2010/main" val="3932371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272832" cy="369332"/>
          </a:xfrm>
          <a:prstGeom prst="rect">
            <a:avLst/>
          </a:prstGeom>
          <a:noFill/>
        </p:spPr>
        <p:txBody>
          <a:bodyPr wrap="none" rtlCol="0">
            <a:spAutoFit/>
          </a:bodyPr>
          <a:lstStyle/>
          <a:p>
            <a:r>
              <a:rPr lang="en-US" dirty="0">
                <a:solidFill>
                  <a:schemeClr val="bg1"/>
                </a:solidFill>
                <a:latin typeface="Impact" panose="020B0806030902050204" pitchFamily="34" charset="0"/>
              </a:rPr>
              <a:t>1</a:t>
            </a:r>
          </a:p>
        </p:txBody>
      </p:sp>
      <p:sp>
        <p:nvSpPr>
          <p:cNvPr id="3" name="TextBox 2">
            <a:extLst>
              <a:ext uri="{FF2B5EF4-FFF2-40B4-BE49-F238E27FC236}">
                <a16:creationId xmlns:a16="http://schemas.microsoft.com/office/drawing/2014/main" id="{1A99251D-100A-DC2E-513C-0F5C4D5AA41B}"/>
              </a:ext>
            </a:extLst>
          </p:cNvPr>
          <p:cNvSpPr txBox="1"/>
          <p:nvPr/>
        </p:nvSpPr>
        <p:spPr>
          <a:xfrm>
            <a:off x="1242692" y="849528"/>
            <a:ext cx="9257663" cy="369332"/>
          </a:xfrm>
          <a:prstGeom prst="rect">
            <a:avLst/>
          </a:prstGeom>
          <a:noFill/>
        </p:spPr>
        <p:txBody>
          <a:bodyPr wrap="none" rtlCol="0">
            <a:spAutoFit/>
          </a:bodyPr>
          <a:lstStyle/>
          <a:p>
            <a:r>
              <a:rPr lang="en-IN" sz="1800" dirty="0">
                <a:solidFill>
                  <a:schemeClr val="tx1">
                    <a:lumMod val="85000"/>
                    <a:lumOff val="15000"/>
                  </a:schemeClr>
                </a:solidFill>
                <a:effectLst/>
                <a:latin typeface="Trebuchet MS" panose="020B0703020202090204" pitchFamily="34" charset="0"/>
                <a:ea typeface="Tahoma" panose="020B0604030504040204" pitchFamily="34" charset="0"/>
                <a:cs typeface="Geeza Pro" panose="02000400000000000000" pitchFamily="2" charset="-78"/>
              </a:rPr>
              <a:t>create a pivot table to summarize the total number of employees in each department? </a:t>
            </a:r>
            <a:endParaRPr lang="en-IN" dirty="0">
              <a:solidFill>
                <a:schemeClr val="tx1">
                  <a:lumMod val="85000"/>
                  <a:lumOff val="15000"/>
                </a:schemeClr>
              </a:solidFill>
              <a:latin typeface="Trebuchet MS" panose="020B0703020202090204" pitchFamily="34" charset="0"/>
              <a:ea typeface="Tahoma" panose="020B0604030504040204" pitchFamily="34" charset="0"/>
              <a:cs typeface="Geeza Pro" panose="02000400000000000000" pitchFamily="2" charset="-78"/>
            </a:endParaRPr>
          </a:p>
        </p:txBody>
      </p:sp>
      <p:sp>
        <p:nvSpPr>
          <p:cNvPr id="6" name="Rounded Rectangle 5">
            <a:extLst>
              <a:ext uri="{FF2B5EF4-FFF2-40B4-BE49-F238E27FC236}">
                <a16:creationId xmlns:a16="http://schemas.microsoft.com/office/drawing/2014/main" id="{1ABB541C-EC15-5655-3F9A-7FEA0A67ED38}"/>
              </a:ext>
            </a:extLst>
          </p:cNvPr>
          <p:cNvSpPr/>
          <p:nvPr/>
        </p:nvSpPr>
        <p:spPr>
          <a:xfrm>
            <a:off x="985835" y="4090160"/>
            <a:ext cx="10250409" cy="2135136"/>
          </a:xfrm>
          <a:prstGeom prst="roundRect">
            <a:avLst>
              <a:gd name="adj" fmla="val 36296"/>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485EC9B-5EBB-3447-EBD5-DDED5282B160}"/>
              </a:ext>
            </a:extLst>
          </p:cNvPr>
          <p:cNvSpPr txBox="1"/>
          <p:nvPr/>
        </p:nvSpPr>
        <p:spPr>
          <a:xfrm>
            <a:off x="1242692" y="4200791"/>
            <a:ext cx="9736693" cy="1893724"/>
          </a:xfrm>
          <a:prstGeom prst="rect">
            <a:avLst/>
          </a:prstGeom>
          <a:noFill/>
        </p:spPr>
        <p:txBody>
          <a:bodyPr wrap="square" rtlCol="0">
            <a:spAutoFit/>
          </a:bodyPr>
          <a:lstStyle/>
          <a:p>
            <a:pPr marL="285750" indent="-285750" algn="just">
              <a:lnSpc>
                <a:spcPct val="150000"/>
              </a:lnSpc>
              <a:buClr>
                <a:schemeClr val="tx1"/>
              </a:buClr>
              <a:buFont typeface="Arial" panose="020B0604020202020204" pitchFamily="34" charset="0"/>
              <a:buChar char="•"/>
            </a:pPr>
            <a:r>
              <a:rPr lang="en-IN" sz="1600" b="0" i="0" dirty="0">
                <a:solidFill>
                  <a:schemeClr val="tx1">
                    <a:lumMod val="65000"/>
                    <a:lumOff val="35000"/>
                  </a:schemeClr>
                </a:solidFill>
                <a:effectLst/>
                <a:latin typeface="Arial" panose="020B0604020202020204" pitchFamily="34" charset="0"/>
                <a:cs typeface="Arial" panose="020B0604020202020204" pitchFamily="34" charset="0"/>
              </a:rPr>
              <a:t>The </a:t>
            </a:r>
            <a:r>
              <a:rPr lang="en-IN" sz="1600" b="1" i="0" dirty="0">
                <a:solidFill>
                  <a:srgbClr val="FEBA1E"/>
                </a:solidFill>
                <a:effectLst/>
                <a:latin typeface="Arial" panose="020B0604020202020204" pitchFamily="34" charset="0"/>
                <a:cs typeface="Arial" panose="020B0604020202020204" pitchFamily="34" charset="0"/>
              </a:rPr>
              <a:t>Production department</a:t>
            </a:r>
            <a:r>
              <a:rPr lang="en-IN" sz="1600" b="1" i="0" dirty="0">
                <a:solidFill>
                  <a:schemeClr val="tx1">
                    <a:lumMod val="65000"/>
                    <a:lumOff val="35000"/>
                  </a:schemeClr>
                </a:solidFill>
                <a:effectLst/>
                <a:latin typeface="Arial" panose="020B0604020202020204" pitchFamily="34" charset="0"/>
                <a:cs typeface="Arial" panose="020B0604020202020204" pitchFamily="34" charset="0"/>
              </a:rPr>
              <a:t> </a:t>
            </a:r>
            <a:r>
              <a:rPr lang="en-IN" sz="1600" b="0" i="0" dirty="0">
                <a:solidFill>
                  <a:schemeClr val="tx1">
                    <a:lumMod val="65000"/>
                    <a:lumOff val="35000"/>
                  </a:schemeClr>
                </a:solidFill>
                <a:effectLst/>
                <a:latin typeface="Arial" panose="020B0604020202020204" pitchFamily="34" charset="0"/>
                <a:cs typeface="Arial" panose="020B0604020202020204" pitchFamily="34" charset="0"/>
              </a:rPr>
              <a:t>has the highest number of employees, with </a:t>
            </a:r>
            <a:r>
              <a:rPr lang="en-IN" sz="1600" b="1" i="0" dirty="0">
                <a:solidFill>
                  <a:srgbClr val="2F435A"/>
                </a:solidFill>
                <a:effectLst/>
                <a:latin typeface="Arial" panose="020B0604020202020204" pitchFamily="34" charset="0"/>
                <a:cs typeface="Arial" panose="020B0604020202020204" pitchFamily="34" charset="0"/>
              </a:rPr>
              <a:t>2020 individuals</a:t>
            </a:r>
            <a:r>
              <a:rPr lang="en-IN" sz="1600" b="0" i="0" dirty="0">
                <a:solidFill>
                  <a:schemeClr val="tx1">
                    <a:lumMod val="65000"/>
                    <a:lumOff val="35000"/>
                  </a:schemeClr>
                </a:solidFill>
                <a:effectLst/>
                <a:latin typeface="Arial" panose="020B0604020202020204" pitchFamily="34" charset="0"/>
                <a:cs typeface="Arial" panose="020B0604020202020204" pitchFamily="34" charset="0"/>
              </a:rPr>
              <a:t>.</a:t>
            </a:r>
          </a:p>
          <a:p>
            <a:pPr marL="285750" indent="-285750" algn="just">
              <a:lnSpc>
                <a:spcPct val="150000"/>
              </a:lnSpc>
              <a:buClr>
                <a:schemeClr val="tx1"/>
              </a:buClr>
              <a:buFont typeface="Arial" panose="020B0604020202020204" pitchFamily="34" charset="0"/>
              <a:buChar char="•"/>
            </a:pPr>
            <a:r>
              <a:rPr lang="en-IN" sz="1600" b="1" i="0" dirty="0">
                <a:solidFill>
                  <a:srgbClr val="FEBA1E"/>
                </a:solidFill>
                <a:effectLst/>
                <a:latin typeface="Arial" panose="020B0604020202020204" pitchFamily="34" charset="0"/>
                <a:cs typeface="Arial" panose="020B0604020202020204" pitchFamily="34" charset="0"/>
              </a:rPr>
              <a:t>Admin Offices </a:t>
            </a:r>
            <a:r>
              <a:rPr lang="en-IN" sz="1600" b="0" i="0" dirty="0">
                <a:solidFill>
                  <a:schemeClr val="tx1">
                    <a:lumMod val="65000"/>
                    <a:lumOff val="35000"/>
                  </a:schemeClr>
                </a:solidFill>
                <a:effectLst/>
                <a:latin typeface="Arial" panose="020B0604020202020204" pitchFamily="34" charset="0"/>
                <a:cs typeface="Arial" panose="020B0604020202020204" pitchFamily="34" charset="0"/>
              </a:rPr>
              <a:t>and </a:t>
            </a:r>
            <a:r>
              <a:rPr lang="en-IN" sz="1600" b="1" i="0" dirty="0">
                <a:solidFill>
                  <a:srgbClr val="FEBA1E"/>
                </a:solidFill>
                <a:effectLst/>
                <a:latin typeface="Arial" panose="020B0604020202020204" pitchFamily="34" charset="0"/>
                <a:cs typeface="Arial" panose="020B0604020202020204" pitchFamily="34" charset="0"/>
              </a:rPr>
              <a:t>Executive Office </a:t>
            </a:r>
            <a:r>
              <a:rPr lang="en-IN" sz="1600" b="0" i="0" dirty="0">
                <a:solidFill>
                  <a:schemeClr val="tx1">
                    <a:lumMod val="65000"/>
                    <a:lumOff val="35000"/>
                  </a:schemeClr>
                </a:solidFill>
                <a:effectLst/>
                <a:latin typeface="Arial" panose="020B0604020202020204" pitchFamily="34" charset="0"/>
                <a:cs typeface="Arial" panose="020B0604020202020204" pitchFamily="34" charset="0"/>
              </a:rPr>
              <a:t>have relatively smaller employee counts, with </a:t>
            </a:r>
            <a:r>
              <a:rPr lang="en-IN" sz="1600" b="1" i="0" dirty="0">
                <a:solidFill>
                  <a:srgbClr val="2F435A"/>
                </a:solidFill>
                <a:effectLst/>
                <a:latin typeface="Arial" panose="020B0604020202020204" pitchFamily="34" charset="0"/>
                <a:cs typeface="Arial" panose="020B0604020202020204" pitchFamily="34" charset="0"/>
              </a:rPr>
              <a:t>80 and 24 employees</a:t>
            </a:r>
            <a:r>
              <a:rPr lang="en-IN" sz="1600" b="0" i="0" dirty="0">
                <a:solidFill>
                  <a:schemeClr val="tx1">
                    <a:lumMod val="65000"/>
                    <a:lumOff val="35000"/>
                  </a:schemeClr>
                </a:solidFill>
                <a:effectLst/>
                <a:latin typeface="Arial" panose="020B0604020202020204" pitchFamily="34" charset="0"/>
                <a:cs typeface="Arial" panose="020B0604020202020204" pitchFamily="34" charset="0"/>
              </a:rPr>
              <a:t>, respectively.</a:t>
            </a:r>
            <a:endParaRPr lang="en-IN" sz="16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lgn="just">
              <a:lnSpc>
                <a:spcPct val="150000"/>
              </a:lnSpc>
              <a:buClr>
                <a:schemeClr val="tx1"/>
              </a:buClr>
              <a:buFont typeface="Arial" panose="020B0604020202020204" pitchFamily="34" charset="0"/>
              <a:buChar char="•"/>
            </a:pPr>
            <a:r>
              <a:rPr lang="en-IN" sz="1600" b="0" i="0" dirty="0">
                <a:solidFill>
                  <a:schemeClr val="tx1">
                    <a:lumMod val="65000"/>
                    <a:lumOff val="35000"/>
                  </a:schemeClr>
                </a:solidFill>
                <a:effectLst/>
                <a:latin typeface="Arial" panose="020B0604020202020204" pitchFamily="34" charset="0"/>
                <a:cs typeface="Arial" panose="020B0604020202020204" pitchFamily="34" charset="0"/>
              </a:rPr>
              <a:t>Production, IT/IS, and Sales departments appear to be the core operational areas, as they collectively constitute a significant portion of the workforce.</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17BBA0BB-D2B0-114C-242D-2F546F19B6F9}"/>
              </a:ext>
            </a:extLst>
          </p:cNvPr>
          <p:cNvPicPr>
            <a:picLocks noChangeAspect="1"/>
          </p:cNvPicPr>
          <p:nvPr/>
        </p:nvPicPr>
        <p:blipFill>
          <a:blip r:embed="rId2"/>
          <a:stretch>
            <a:fillRect/>
          </a:stretch>
        </p:blipFill>
        <p:spPr>
          <a:xfrm>
            <a:off x="3906521" y="1716253"/>
            <a:ext cx="3896783" cy="2135136"/>
          </a:xfrm>
          <a:prstGeom prst="rect">
            <a:avLst/>
          </a:prstGeom>
        </p:spPr>
      </p:pic>
    </p:spTree>
    <p:extLst>
      <p:ext uri="{BB962C8B-B14F-4D97-AF65-F5344CB8AC3E}">
        <p14:creationId xmlns:p14="http://schemas.microsoft.com/office/powerpoint/2010/main" val="3361352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1B0E0892-2C2A-DFB9-145F-FCF05FD155FC}"/>
              </a:ext>
            </a:extLst>
          </p:cNvPr>
          <p:cNvSpPr/>
          <p:nvPr/>
        </p:nvSpPr>
        <p:spPr>
          <a:xfrm>
            <a:off x="1320800" y="4605733"/>
            <a:ext cx="9398000" cy="1719638"/>
          </a:xfrm>
          <a:prstGeom prst="roundRect">
            <a:avLst>
              <a:gd name="adj" fmla="val 32914"/>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00082" cy="369332"/>
          </a:xfrm>
          <a:prstGeom prst="rect">
            <a:avLst/>
          </a:prstGeom>
          <a:noFill/>
        </p:spPr>
        <p:txBody>
          <a:bodyPr wrap="none" rtlCol="0">
            <a:spAutoFit/>
          </a:bodyPr>
          <a:lstStyle/>
          <a:p>
            <a:r>
              <a:rPr lang="en-US" dirty="0">
                <a:solidFill>
                  <a:schemeClr val="bg1"/>
                </a:solidFill>
                <a:latin typeface="Impact" panose="020B0806030902050204" pitchFamily="34" charset="0"/>
              </a:rPr>
              <a:t>2</a:t>
            </a:r>
          </a:p>
        </p:txBody>
      </p:sp>
      <p:sp>
        <p:nvSpPr>
          <p:cNvPr id="10" name="TextBox 9">
            <a:extLst>
              <a:ext uri="{FF2B5EF4-FFF2-40B4-BE49-F238E27FC236}">
                <a16:creationId xmlns:a16="http://schemas.microsoft.com/office/drawing/2014/main" id="{5485EC9B-5EBB-3447-EBD5-DDED5282B160}"/>
              </a:ext>
            </a:extLst>
          </p:cNvPr>
          <p:cNvSpPr txBox="1"/>
          <p:nvPr/>
        </p:nvSpPr>
        <p:spPr>
          <a:xfrm>
            <a:off x="1640064" y="4532686"/>
            <a:ext cx="8795707" cy="1719638"/>
          </a:xfrm>
          <a:prstGeom prst="rect">
            <a:avLst/>
          </a:prstGeom>
          <a:noFill/>
        </p:spPr>
        <p:txBody>
          <a:bodyPr wrap="square" rtlCol="0">
            <a:spAutoFit/>
          </a:bodyPr>
          <a:lstStyle/>
          <a:p>
            <a:pPr marL="285750" indent="-285750" algn="just">
              <a:lnSpc>
                <a:spcPct val="150000"/>
              </a:lnSpc>
              <a:buClr>
                <a:schemeClr val="tx1"/>
              </a:buClr>
              <a:buFont typeface="Arial" panose="020B0604020202020204" pitchFamily="34" charset="0"/>
              <a:buChar char="•"/>
            </a:pPr>
            <a:r>
              <a:rPr lang="en-IN" b="1" i="0" dirty="0">
                <a:solidFill>
                  <a:srgbClr val="FEBA1E"/>
                </a:solidFill>
                <a:effectLst/>
                <a:latin typeface="Arial" panose="020B0604020202020204" pitchFamily="34" charset="0"/>
                <a:cs typeface="Arial" panose="020B0604020202020204" pitchFamily="34" charset="0"/>
              </a:rPr>
              <a:t>781 </a:t>
            </a:r>
            <a:r>
              <a:rPr lang="en-IN" i="0" dirty="0">
                <a:solidFill>
                  <a:schemeClr val="bg2">
                    <a:lumMod val="50000"/>
                  </a:schemeClr>
                </a:solidFill>
                <a:effectLst/>
                <a:latin typeface="Arial" panose="020B0604020202020204" pitchFamily="34" charset="0"/>
                <a:cs typeface="Arial" panose="020B0604020202020204" pitchFamily="34" charset="0"/>
              </a:rPr>
              <a:t>employees found to have </a:t>
            </a:r>
            <a:r>
              <a:rPr lang="en-IN" b="1" i="0" dirty="0">
                <a:solidFill>
                  <a:srgbClr val="2F435A"/>
                </a:solidFill>
                <a:effectLst/>
                <a:latin typeface="Arial" panose="020B0604020202020204" pitchFamily="34" charset="0"/>
                <a:cs typeface="Arial" panose="020B0604020202020204" pitchFamily="34" charset="0"/>
              </a:rPr>
              <a:t>employee rating below “3”.</a:t>
            </a:r>
          </a:p>
          <a:p>
            <a:pPr marL="285750" indent="-285750" algn="just">
              <a:lnSpc>
                <a:spcPct val="150000"/>
              </a:lnSpc>
              <a:buClr>
                <a:schemeClr val="tx1"/>
              </a:buClr>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Applied conditional formatting on entire dataset to highlight entire row containing employee rating below 3.</a:t>
            </a:r>
          </a:p>
          <a:p>
            <a:pPr marL="285750" indent="-285750" algn="just">
              <a:lnSpc>
                <a:spcPct val="150000"/>
              </a:lnSpc>
              <a:buClr>
                <a:schemeClr val="tx1"/>
              </a:buClr>
              <a:buFont typeface="Arial" panose="020B0604020202020204" pitchFamily="34" charset="0"/>
              <a:buChar char="•"/>
            </a:pPr>
            <a:r>
              <a:rPr lang="en-IN" b="1" dirty="0">
                <a:solidFill>
                  <a:srgbClr val="2F435A"/>
                </a:solidFill>
                <a:latin typeface="Arial" panose="020B0604020202020204" pitchFamily="34" charset="0"/>
                <a:cs typeface="Arial" panose="020B0604020202020204" pitchFamily="34" charset="0"/>
              </a:rPr>
              <a:t>$Z2 &lt; 3 </a:t>
            </a:r>
            <a:r>
              <a:rPr lang="en-IN" dirty="0">
                <a:solidFill>
                  <a:schemeClr val="bg2">
                    <a:lumMod val="50000"/>
                  </a:schemeClr>
                </a:solidFill>
                <a:latin typeface="Arial" panose="020B0604020202020204" pitchFamily="34" charset="0"/>
                <a:cs typeface="Arial" panose="020B0604020202020204" pitchFamily="34" charset="0"/>
              </a:rPr>
              <a:t>(assuming Z is employee rating column )</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73556AF-EF34-5853-25E5-B97B4293C844}"/>
              </a:ext>
            </a:extLst>
          </p:cNvPr>
          <p:cNvSpPr txBox="1"/>
          <p:nvPr/>
        </p:nvSpPr>
        <p:spPr>
          <a:xfrm>
            <a:off x="1222774" y="836888"/>
            <a:ext cx="10014280" cy="369332"/>
          </a:xfrm>
          <a:prstGeom prst="rect">
            <a:avLst/>
          </a:prstGeom>
          <a:noFill/>
        </p:spPr>
        <p:txBody>
          <a:bodyPr wrap="none" rtlCol="0">
            <a:spAutoFit/>
          </a:bodyPr>
          <a:lstStyle/>
          <a:p>
            <a:r>
              <a:rPr lang="en-IN" sz="1800" dirty="0">
                <a:solidFill>
                  <a:schemeClr val="tx1">
                    <a:lumMod val="85000"/>
                    <a:lumOff val="15000"/>
                  </a:schemeClr>
                </a:solidFill>
                <a:effectLst/>
                <a:latin typeface="Trebuchet MS" panose="020B0703020202090204" pitchFamily="34" charset="0"/>
                <a:cs typeface="Geeza Pro" panose="02000400000000000000" pitchFamily="2" charset="-78"/>
              </a:rPr>
              <a:t>Apply conditional formatting to highlight employees with a ”employee rating" below 3 in red . </a:t>
            </a:r>
            <a:endParaRPr lang="en-IN" dirty="0">
              <a:solidFill>
                <a:schemeClr val="tx1">
                  <a:lumMod val="85000"/>
                  <a:lumOff val="15000"/>
                </a:schemeClr>
              </a:solidFill>
              <a:latin typeface="Trebuchet MS" panose="020B0703020202090204" pitchFamily="34" charset="0"/>
              <a:cs typeface="Geeza Pro" panose="02000400000000000000" pitchFamily="2" charset="-78"/>
            </a:endParaRPr>
          </a:p>
        </p:txBody>
      </p:sp>
      <p:pic>
        <p:nvPicPr>
          <p:cNvPr id="9" name="Picture 8" descr="A screenshot of a computer&#10;&#10;Description automatically generated">
            <a:extLst>
              <a:ext uri="{FF2B5EF4-FFF2-40B4-BE49-F238E27FC236}">
                <a16:creationId xmlns:a16="http://schemas.microsoft.com/office/drawing/2014/main" id="{7B3696C3-CEE6-FF83-5A31-623FA567B59F}"/>
              </a:ext>
            </a:extLst>
          </p:cNvPr>
          <p:cNvPicPr>
            <a:picLocks noChangeAspect="1"/>
          </p:cNvPicPr>
          <p:nvPr/>
        </p:nvPicPr>
        <p:blipFill>
          <a:blip r:embed="rId2"/>
          <a:stretch>
            <a:fillRect/>
          </a:stretch>
        </p:blipFill>
        <p:spPr>
          <a:xfrm>
            <a:off x="5329646" y="1628780"/>
            <a:ext cx="5747743" cy="2846760"/>
          </a:xfrm>
          <a:prstGeom prst="roundRect">
            <a:avLst>
              <a:gd name="adj" fmla="val 6189"/>
            </a:avLst>
          </a:prstGeom>
        </p:spPr>
      </p:pic>
      <p:pic>
        <p:nvPicPr>
          <p:cNvPr id="13" name="Picture 12" descr="A screenshot of a computer&#10;&#10;Description automatically generated">
            <a:extLst>
              <a:ext uri="{FF2B5EF4-FFF2-40B4-BE49-F238E27FC236}">
                <a16:creationId xmlns:a16="http://schemas.microsoft.com/office/drawing/2014/main" id="{3FB4463A-5483-278D-99B7-273BE91B441B}"/>
              </a:ext>
            </a:extLst>
          </p:cNvPr>
          <p:cNvPicPr>
            <a:picLocks noChangeAspect="1"/>
          </p:cNvPicPr>
          <p:nvPr/>
        </p:nvPicPr>
        <p:blipFill rotWithShape="1">
          <a:blip r:embed="rId3"/>
          <a:srcRect l="2013" t="-1740" r="4269" b="2805"/>
          <a:stretch/>
        </p:blipFill>
        <p:spPr>
          <a:xfrm>
            <a:off x="1096648" y="1600196"/>
            <a:ext cx="4076243" cy="2846761"/>
          </a:xfrm>
          <a:prstGeom prst="roundRect">
            <a:avLst>
              <a:gd name="adj" fmla="val 10518"/>
            </a:avLst>
          </a:prstGeom>
        </p:spPr>
      </p:pic>
    </p:spTree>
    <p:extLst>
      <p:ext uri="{BB962C8B-B14F-4D97-AF65-F5344CB8AC3E}">
        <p14:creationId xmlns:p14="http://schemas.microsoft.com/office/powerpoint/2010/main" val="2041321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36DAD6E2-8693-871E-3ECF-4F81B3DC0AAA}"/>
              </a:ext>
            </a:extLst>
          </p:cNvPr>
          <p:cNvSpPr/>
          <p:nvPr/>
        </p:nvSpPr>
        <p:spPr>
          <a:xfrm>
            <a:off x="1590082" y="3962400"/>
            <a:ext cx="10005481" cy="2316851"/>
          </a:xfrm>
          <a:prstGeom prst="roundRect">
            <a:avLst>
              <a:gd name="adj" fmla="val 35106"/>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06494" cy="369332"/>
          </a:xfrm>
          <a:prstGeom prst="rect">
            <a:avLst/>
          </a:prstGeom>
          <a:noFill/>
        </p:spPr>
        <p:txBody>
          <a:bodyPr wrap="none" rtlCol="0">
            <a:spAutoFit/>
          </a:bodyPr>
          <a:lstStyle/>
          <a:p>
            <a:r>
              <a:rPr lang="en-US" dirty="0">
                <a:solidFill>
                  <a:schemeClr val="bg1"/>
                </a:solidFill>
                <a:latin typeface="Impact" panose="020B0806030902050204" pitchFamily="34" charset="0"/>
              </a:rPr>
              <a:t>3</a:t>
            </a:r>
          </a:p>
        </p:txBody>
      </p:sp>
      <p:sp>
        <p:nvSpPr>
          <p:cNvPr id="10" name="TextBox 9">
            <a:extLst>
              <a:ext uri="{FF2B5EF4-FFF2-40B4-BE49-F238E27FC236}">
                <a16:creationId xmlns:a16="http://schemas.microsoft.com/office/drawing/2014/main" id="{5485EC9B-5EBB-3447-EBD5-DDED5282B160}"/>
              </a:ext>
            </a:extLst>
          </p:cNvPr>
          <p:cNvSpPr txBox="1"/>
          <p:nvPr/>
        </p:nvSpPr>
        <p:spPr>
          <a:xfrm>
            <a:off x="1837525" y="4027920"/>
            <a:ext cx="9313817" cy="2118465"/>
          </a:xfrm>
          <a:prstGeom prst="rect">
            <a:avLst/>
          </a:prstGeom>
          <a:noFill/>
        </p:spPr>
        <p:txBody>
          <a:bodyPr wrap="square" rtlCol="0">
            <a:spAutoFit/>
          </a:bodyPr>
          <a:lstStyle/>
          <a:p>
            <a:pPr marL="285750" indent="-285750" algn="just">
              <a:lnSpc>
                <a:spcPct val="150000"/>
              </a:lnSpc>
              <a:buClr>
                <a:schemeClr val="tx1"/>
              </a:buClr>
              <a:buFont typeface="Arial" panose="020B0604020202020204" pitchFamily="34" charset="0"/>
              <a:buChar char="•"/>
            </a:pPr>
            <a:r>
              <a:rPr lang="en-IN" b="0" i="0" dirty="0">
                <a:solidFill>
                  <a:schemeClr val="bg2">
                    <a:lumMod val="50000"/>
                  </a:schemeClr>
                </a:solidFill>
                <a:effectLst/>
                <a:latin typeface="Arial" panose="020B0604020202020204" pitchFamily="34" charset="0"/>
                <a:cs typeface="Arial" panose="020B0604020202020204" pitchFamily="34" charset="0"/>
              </a:rPr>
              <a:t>On average, </a:t>
            </a:r>
            <a:r>
              <a:rPr lang="en-IN" b="1" i="0" dirty="0">
                <a:solidFill>
                  <a:srgbClr val="FEBA1E"/>
                </a:solidFill>
                <a:effectLst/>
                <a:latin typeface="Arial" panose="020B0604020202020204" pitchFamily="34" charset="0"/>
                <a:cs typeface="Arial" panose="020B0604020202020204" pitchFamily="34" charset="0"/>
              </a:rPr>
              <a:t>male</a:t>
            </a:r>
            <a:r>
              <a:rPr lang="en-IN" b="0" i="0" dirty="0">
                <a:solidFill>
                  <a:schemeClr val="bg2">
                    <a:lumMod val="50000"/>
                  </a:schemeClr>
                </a:solidFill>
                <a:effectLst/>
                <a:latin typeface="Arial" panose="020B0604020202020204" pitchFamily="34" charset="0"/>
                <a:cs typeface="Arial" panose="020B0604020202020204" pitchFamily="34" charset="0"/>
              </a:rPr>
              <a:t> employees have a </a:t>
            </a:r>
            <a:r>
              <a:rPr lang="en-IN" b="1" i="0" dirty="0">
                <a:solidFill>
                  <a:srgbClr val="2F435A"/>
                </a:solidFill>
                <a:effectLst/>
                <a:latin typeface="Arial" panose="020B0604020202020204" pitchFamily="34" charset="0"/>
                <a:cs typeface="Arial" panose="020B0604020202020204" pitchFamily="34" charset="0"/>
              </a:rPr>
              <a:t>slightly higher satisfaction score </a:t>
            </a:r>
            <a:r>
              <a:rPr lang="en-IN" b="0" i="0" dirty="0">
                <a:solidFill>
                  <a:schemeClr val="bg2">
                    <a:lumMod val="50000"/>
                  </a:schemeClr>
                </a:solidFill>
                <a:effectLst/>
                <a:latin typeface="Arial" panose="020B0604020202020204" pitchFamily="34" charset="0"/>
                <a:cs typeface="Arial" panose="020B0604020202020204" pitchFamily="34" charset="0"/>
              </a:rPr>
              <a:t>compared to female employees.</a:t>
            </a:r>
          </a:p>
          <a:p>
            <a:pPr marL="285750" indent="-285750" algn="just">
              <a:lnSpc>
                <a:spcPct val="150000"/>
              </a:lnSpc>
              <a:buClr>
                <a:schemeClr val="tx1"/>
              </a:buClr>
              <a:buFont typeface="Arial" panose="020B0604020202020204" pitchFamily="34" charset="0"/>
              <a:buChar char="•"/>
            </a:pPr>
            <a:r>
              <a:rPr lang="en-IN" b="0" i="0" dirty="0">
                <a:solidFill>
                  <a:schemeClr val="bg2">
                    <a:lumMod val="50000"/>
                  </a:schemeClr>
                </a:solidFill>
                <a:effectLst/>
                <a:latin typeface="Arial" panose="020B0604020202020204" pitchFamily="34" charset="0"/>
                <a:cs typeface="Arial" panose="020B0604020202020204" pitchFamily="34" charset="0"/>
              </a:rPr>
              <a:t>The overall satisfaction score (grand total) falls in between the average scores of male and female employees, suggesting a relatively balanced satisfaction level across genders.</a:t>
            </a:r>
            <a:endParaRPr lang="en-US" dirty="0">
              <a:solidFill>
                <a:schemeClr val="bg2">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73556AF-EF34-5853-25E5-B97B4293C844}"/>
              </a:ext>
            </a:extLst>
          </p:cNvPr>
          <p:cNvSpPr txBox="1"/>
          <p:nvPr/>
        </p:nvSpPr>
        <p:spPr>
          <a:xfrm>
            <a:off x="1098520" y="836888"/>
            <a:ext cx="10979288" cy="369332"/>
          </a:xfrm>
          <a:prstGeom prst="rect">
            <a:avLst/>
          </a:prstGeom>
          <a:noFill/>
        </p:spPr>
        <p:txBody>
          <a:bodyPr wrap="non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Calculate the average "Satisfaction Score" for male and female employees separately using a pivot table.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pic>
        <p:nvPicPr>
          <p:cNvPr id="7" name="Picture 6" descr="A close-up of a graph&#10;&#10;Description automatically generated">
            <a:extLst>
              <a:ext uri="{FF2B5EF4-FFF2-40B4-BE49-F238E27FC236}">
                <a16:creationId xmlns:a16="http://schemas.microsoft.com/office/drawing/2014/main" id="{17C911DD-99F5-1361-4B15-D7769C8167EC}"/>
              </a:ext>
            </a:extLst>
          </p:cNvPr>
          <p:cNvPicPr>
            <a:picLocks noChangeAspect="1"/>
          </p:cNvPicPr>
          <p:nvPr/>
        </p:nvPicPr>
        <p:blipFill rotWithShape="1">
          <a:blip r:embed="rId2"/>
          <a:srcRect l="638" t="3281" r="638" b="3281"/>
          <a:stretch/>
        </p:blipFill>
        <p:spPr>
          <a:xfrm>
            <a:off x="3892514" y="2148834"/>
            <a:ext cx="4406971" cy="1480077"/>
          </a:xfrm>
          <a:prstGeom prst="rect">
            <a:avLst/>
          </a:prstGeom>
        </p:spPr>
      </p:pic>
    </p:spTree>
    <p:extLst>
      <p:ext uri="{BB962C8B-B14F-4D97-AF65-F5344CB8AC3E}">
        <p14:creationId xmlns:p14="http://schemas.microsoft.com/office/powerpoint/2010/main" val="2722838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57DCEBBA-569C-842A-97B6-5B50100CB093}"/>
              </a:ext>
            </a:extLst>
          </p:cNvPr>
          <p:cNvSpPr/>
          <p:nvPr/>
        </p:nvSpPr>
        <p:spPr>
          <a:xfrm>
            <a:off x="846910" y="5127081"/>
            <a:ext cx="10686541" cy="1042989"/>
          </a:xfrm>
          <a:prstGeom prst="roundRect">
            <a:avLst>
              <a:gd name="adj" fmla="val 50000"/>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00082" cy="369332"/>
          </a:xfrm>
          <a:prstGeom prst="rect">
            <a:avLst/>
          </a:prstGeom>
          <a:noFill/>
        </p:spPr>
        <p:txBody>
          <a:bodyPr wrap="none" rtlCol="0">
            <a:spAutoFit/>
          </a:bodyPr>
          <a:lstStyle/>
          <a:p>
            <a:r>
              <a:rPr lang="en-US" dirty="0">
                <a:solidFill>
                  <a:schemeClr val="bg1"/>
                </a:solidFill>
                <a:latin typeface="Impact" panose="020B0806030902050204" pitchFamily="34" charset="0"/>
              </a:rPr>
              <a:t>4</a:t>
            </a:r>
          </a:p>
        </p:txBody>
      </p:sp>
      <p:sp>
        <p:nvSpPr>
          <p:cNvPr id="6" name="TextBox 5">
            <a:extLst>
              <a:ext uri="{FF2B5EF4-FFF2-40B4-BE49-F238E27FC236}">
                <a16:creationId xmlns:a16="http://schemas.microsoft.com/office/drawing/2014/main" id="{373556AF-EF34-5853-25E5-B97B4293C844}"/>
              </a:ext>
            </a:extLst>
          </p:cNvPr>
          <p:cNvSpPr txBox="1"/>
          <p:nvPr/>
        </p:nvSpPr>
        <p:spPr>
          <a:xfrm>
            <a:off x="1175480" y="836888"/>
            <a:ext cx="10163039" cy="369332"/>
          </a:xfrm>
          <a:prstGeom prst="rect">
            <a:avLst/>
          </a:prstGeom>
          <a:noFill/>
        </p:spPr>
        <p:txBody>
          <a:bodyPr wrap="non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Create a chart to visualize the distribution of "Work-Life Balance Score" for different job functions.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pic>
        <p:nvPicPr>
          <p:cNvPr id="12" name="Picture 11" descr="A white paper with black text&#10;&#10;Description automatically generated">
            <a:extLst>
              <a:ext uri="{FF2B5EF4-FFF2-40B4-BE49-F238E27FC236}">
                <a16:creationId xmlns:a16="http://schemas.microsoft.com/office/drawing/2014/main" id="{3199D899-0E87-8912-9EF3-0E95FA0111A2}"/>
              </a:ext>
            </a:extLst>
          </p:cNvPr>
          <p:cNvPicPr>
            <a:picLocks noChangeAspect="1"/>
          </p:cNvPicPr>
          <p:nvPr/>
        </p:nvPicPr>
        <p:blipFill rotWithShape="1">
          <a:blip r:embed="rId2"/>
          <a:srcRect l="222" r="222"/>
          <a:stretch/>
        </p:blipFill>
        <p:spPr>
          <a:xfrm>
            <a:off x="1014411" y="1723615"/>
            <a:ext cx="10250433" cy="3222901"/>
          </a:xfrm>
          <a:prstGeom prst="roundRect">
            <a:avLst>
              <a:gd name="adj" fmla="val 11938"/>
            </a:avLst>
          </a:prstGeom>
        </p:spPr>
      </p:pic>
      <p:sp>
        <p:nvSpPr>
          <p:cNvPr id="13" name="TextBox 12">
            <a:extLst>
              <a:ext uri="{FF2B5EF4-FFF2-40B4-BE49-F238E27FC236}">
                <a16:creationId xmlns:a16="http://schemas.microsoft.com/office/drawing/2014/main" id="{7E645E17-D5D2-65B1-975E-7DB9A2E4319F}"/>
              </a:ext>
            </a:extLst>
          </p:cNvPr>
          <p:cNvSpPr txBox="1"/>
          <p:nvPr/>
        </p:nvSpPr>
        <p:spPr>
          <a:xfrm>
            <a:off x="1014411" y="5283346"/>
            <a:ext cx="10250433" cy="646331"/>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J</a:t>
            </a:r>
            <a:r>
              <a:rPr lang="en-IN" b="0" i="0" dirty="0">
                <a:solidFill>
                  <a:schemeClr val="bg2">
                    <a:lumMod val="50000"/>
                  </a:schemeClr>
                </a:solidFill>
                <a:effectLst/>
                <a:latin typeface="Arial" panose="020B0604020202020204" pitchFamily="34" charset="0"/>
                <a:cs typeface="Arial" panose="020B0604020202020204" pitchFamily="34" charset="0"/>
              </a:rPr>
              <a:t>ob functions, such as </a:t>
            </a:r>
            <a:r>
              <a:rPr lang="en-IN" b="1" i="0" dirty="0">
                <a:solidFill>
                  <a:srgbClr val="2F435A"/>
                </a:solidFill>
                <a:effectLst/>
                <a:latin typeface="Arial" panose="020B0604020202020204" pitchFamily="34" charset="0"/>
                <a:cs typeface="Arial" panose="020B0604020202020204" pitchFamily="34" charset="0"/>
              </a:rPr>
              <a:t>Labourer, Technician, Engineer, and Foreman</a:t>
            </a:r>
            <a:r>
              <a:rPr lang="en-IN" b="0" i="0" dirty="0">
                <a:solidFill>
                  <a:schemeClr val="bg2">
                    <a:lumMod val="50000"/>
                  </a:schemeClr>
                </a:solidFill>
                <a:effectLst/>
                <a:latin typeface="Arial" panose="020B0604020202020204" pitchFamily="34" charset="0"/>
                <a:cs typeface="Arial" panose="020B0604020202020204" pitchFamily="34" charset="0"/>
              </a:rPr>
              <a:t>, have relatively high counts in the </a:t>
            </a:r>
            <a:r>
              <a:rPr lang="en-IN" b="1" i="0" dirty="0">
                <a:solidFill>
                  <a:srgbClr val="FEBA1E"/>
                </a:solidFill>
                <a:effectLst/>
                <a:latin typeface="Arial" panose="020B0604020202020204" pitchFamily="34" charset="0"/>
                <a:cs typeface="Arial" panose="020B0604020202020204" pitchFamily="34" charset="0"/>
              </a:rPr>
              <a:t>higher satisfaction score</a:t>
            </a:r>
            <a:r>
              <a:rPr lang="en-IN" b="0" i="0" dirty="0">
                <a:solidFill>
                  <a:schemeClr val="bg2">
                    <a:lumMod val="50000"/>
                  </a:schemeClr>
                </a:solidFill>
                <a:effectLst/>
                <a:latin typeface="Arial" panose="020B0604020202020204" pitchFamily="34" charset="0"/>
                <a:cs typeface="Arial" panose="020B0604020202020204" pitchFamily="34" charset="0"/>
              </a:rPr>
              <a:t> ranges (4 and 5).</a:t>
            </a:r>
            <a:endParaRPr lang="en-US"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88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6CCA28E-22B4-E024-B400-22E911341DBB}"/>
              </a:ext>
            </a:extLst>
          </p:cNvPr>
          <p:cNvSpPr/>
          <p:nvPr/>
        </p:nvSpPr>
        <p:spPr>
          <a:xfrm>
            <a:off x="658548" y="4190235"/>
            <a:ext cx="10874904" cy="2135136"/>
          </a:xfrm>
          <a:prstGeom prst="roundRect">
            <a:avLst>
              <a:gd name="adj" fmla="val 41054"/>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08098" cy="369332"/>
          </a:xfrm>
          <a:prstGeom prst="rect">
            <a:avLst/>
          </a:prstGeom>
          <a:noFill/>
        </p:spPr>
        <p:txBody>
          <a:bodyPr wrap="none" rtlCol="0">
            <a:spAutoFit/>
          </a:bodyPr>
          <a:lstStyle/>
          <a:p>
            <a:r>
              <a:rPr lang="en-US" dirty="0">
                <a:solidFill>
                  <a:schemeClr val="bg1"/>
                </a:solidFill>
                <a:latin typeface="Impact" panose="020B0806030902050204" pitchFamily="34" charset="0"/>
              </a:rPr>
              <a:t>5</a:t>
            </a:r>
          </a:p>
        </p:txBody>
      </p:sp>
      <p:sp>
        <p:nvSpPr>
          <p:cNvPr id="6" name="TextBox 5">
            <a:extLst>
              <a:ext uri="{FF2B5EF4-FFF2-40B4-BE49-F238E27FC236}">
                <a16:creationId xmlns:a16="http://schemas.microsoft.com/office/drawing/2014/main" id="{373556AF-EF34-5853-25E5-B97B4293C844}"/>
              </a:ext>
            </a:extLst>
          </p:cNvPr>
          <p:cNvSpPr txBox="1"/>
          <p:nvPr/>
        </p:nvSpPr>
        <p:spPr>
          <a:xfrm>
            <a:off x="1175480" y="836888"/>
            <a:ext cx="10738837" cy="369332"/>
          </a:xfrm>
          <a:prstGeom prst="rect">
            <a:avLst/>
          </a:prstGeom>
          <a:noFill/>
        </p:spPr>
        <p:txBody>
          <a:bodyPr wrap="non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Filter the data to display only terminated employees and find out the most common "Termination Type."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sp>
        <p:nvSpPr>
          <p:cNvPr id="13" name="TextBox 12">
            <a:extLst>
              <a:ext uri="{FF2B5EF4-FFF2-40B4-BE49-F238E27FC236}">
                <a16:creationId xmlns:a16="http://schemas.microsoft.com/office/drawing/2014/main" id="{7E645E17-D5D2-65B1-975E-7DB9A2E4319F}"/>
              </a:ext>
            </a:extLst>
          </p:cNvPr>
          <p:cNvSpPr txBox="1"/>
          <p:nvPr/>
        </p:nvSpPr>
        <p:spPr>
          <a:xfrm>
            <a:off x="985836" y="4410191"/>
            <a:ext cx="10250433" cy="1719638"/>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Employee who are </a:t>
            </a:r>
            <a:r>
              <a:rPr lang="en-US" b="1" dirty="0">
                <a:solidFill>
                  <a:srgbClr val="FEBA1E"/>
                </a:solidFill>
                <a:latin typeface="Arial" panose="020B0604020202020204" pitchFamily="34" charset="0"/>
                <a:cs typeface="Arial" panose="020B0604020202020204" pitchFamily="34" charset="0"/>
              </a:rPr>
              <a:t>voluntarily terminated</a:t>
            </a:r>
            <a:r>
              <a:rPr lang="en-US" dirty="0">
                <a:solidFill>
                  <a:schemeClr val="bg2">
                    <a:lumMod val="50000"/>
                  </a:schemeClr>
                </a:solidFill>
                <a:latin typeface="Arial" panose="020B0604020202020204" pitchFamily="34" charset="0"/>
                <a:cs typeface="Arial" panose="020B0604020202020204" pitchFamily="34" charset="0"/>
              </a:rPr>
              <a:t> has most common </a:t>
            </a:r>
            <a:r>
              <a:rPr lang="en-US" b="1" dirty="0">
                <a:solidFill>
                  <a:srgbClr val="2F435A"/>
                </a:solidFill>
                <a:latin typeface="Arial" panose="020B0604020202020204" pitchFamily="34" charset="0"/>
                <a:cs typeface="Arial" panose="020B0604020202020204" pitchFamily="34" charset="0"/>
              </a:rPr>
              <a:t>termination type as Involuntary </a:t>
            </a:r>
            <a:r>
              <a:rPr lang="en-US" dirty="0">
                <a:solidFill>
                  <a:schemeClr val="bg2">
                    <a:lumMod val="50000"/>
                  </a:schemeClr>
                </a:solidFill>
                <a:latin typeface="Arial" panose="020B0604020202020204" pitchFamily="34" charset="0"/>
                <a:cs typeface="Arial" panose="020B0604020202020204" pitchFamily="34" charset="0"/>
              </a:rPr>
              <a:t>about </a:t>
            </a:r>
            <a:r>
              <a:rPr lang="en-US" b="1" dirty="0">
                <a:solidFill>
                  <a:srgbClr val="2F435A"/>
                </a:solidFill>
                <a:latin typeface="Arial" panose="020B0604020202020204" pitchFamily="34" charset="0"/>
                <a:cs typeface="Arial" panose="020B0604020202020204" pitchFamily="34" charset="0"/>
              </a:rPr>
              <a:t>86</a:t>
            </a:r>
            <a:r>
              <a:rPr lang="en-US" dirty="0">
                <a:solidFill>
                  <a:schemeClr val="bg2">
                    <a:lumMod val="50000"/>
                  </a:schemeClr>
                </a:solidFill>
                <a:latin typeface="Arial" panose="020B0604020202020204" pitchFamily="34" charset="0"/>
                <a:cs typeface="Arial" panose="020B0604020202020204" pitchFamily="34" charset="0"/>
              </a:rPr>
              <a:t> out of 321.</a:t>
            </a:r>
          </a:p>
          <a:p>
            <a:pPr marL="285750" indent="-285750">
              <a:lnSpc>
                <a:spcPct val="150000"/>
              </a:lnSpc>
              <a:buClr>
                <a:schemeClr val="tx1"/>
              </a:buClr>
              <a:buFont typeface="Arial" panose="020B0604020202020204" pitchFamily="34" charset="0"/>
              <a:buChar char="•"/>
            </a:pPr>
            <a:r>
              <a:rPr lang="en-US" dirty="0">
                <a:solidFill>
                  <a:schemeClr val="bg2">
                    <a:lumMod val="50000"/>
                  </a:schemeClr>
                </a:solidFill>
                <a:latin typeface="Arial" panose="020B0604020202020204" pitchFamily="34" charset="0"/>
                <a:cs typeface="Arial" panose="020B0604020202020204" pitchFamily="34" charset="0"/>
              </a:rPr>
              <a:t>Employee who are </a:t>
            </a:r>
            <a:r>
              <a:rPr lang="en-US" b="1" dirty="0">
                <a:solidFill>
                  <a:srgbClr val="FEBA1E"/>
                </a:solidFill>
                <a:latin typeface="Arial" panose="020B0604020202020204" pitchFamily="34" charset="0"/>
                <a:cs typeface="Arial" panose="020B0604020202020204" pitchFamily="34" charset="0"/>
              </a:rPr>
              <a:t>terminated for cause </a:t>
            </a:r>
            <a:r>
              <a:rPr lang="en-US" dirty="0">
                <a:solidFill>
                  <a:schemeClr val="bg2">
                    <a:lumMod val="50000"/>
                  </a:schemeClr>
                </a:solidFill>
                <a:latin typeface="Arial" panose="020B0604020202020204" pitchFamily="34" charset="0"/>
                <a:cs typeface="Arial" panose="020B0604020202020204" pitchFamily="34" charset="0"/>
              </a:rPr>
              <a:t>has most common </a:t>
            </a:r>
            <a:r>
              <a:rPr lang="en-US" b="1" dirty="0">
                <a:solidFill>
                  <a:srgbClr val="2F435A"/>
                </a:solidFill>
                <a:latin typeface="Arial" panose="020B0604020202020204" pitchFamily="34" charset="0"/>
                <a:cs typeface="Arial" panose="020B0604020202020204" pitchFamily="34" charset="0"/>
              </a:rPr>
              <a:t>termination type as Resignation</a:t>
            </a:r>
            <a:r>
              <a:rPr lang="en-US" dirty="0">
                <a:solidFill>
                  <a:schemeClr val="bg2">
                    <a:lumMod val="50000"/>
                  </a:schemeClr>
                </a:solidFill>
                <a:latin typeface="Arial" panose="020B0604020202020204" pitchFamily="34" charset="0"/>
                <a:cs typeface="Arial" panose="020B0604020202020204" pitchFamily="34" charset="0"/>
              </a:rPr>
              <a:t> about </a:t>
            </a:r>
            <a:r>
              <a:rPr lang="en-US" b="1" dirty="0">
                <a:solidFill>
                  <a:srgbClr val="2F435A"/>
                </a:solidFill>
                <a:latin typeface="Arial" panose="020B0604020202020204" pitchFamily="34" charset="0"/>
                <a:cs typeface="Arial" panose="020B0604020202020204" pitchFamily="34" charset="0"/>
              </a:rPr>
              <a:t>22</a:t>
            </a:r>
            <a:r>
              <a:rPr lang="en-US" dirty="0">
                <a:solidFill>
                  <a:schemeClr val="bg2">
                    <a:lumMod val="50000"/>
                  </a:schemeClr>
                </a:solidFill>
                <a:latin typeface="Arial" panose="020B0604020202020204" pitchFamily="34" charset="0"/>
                <a:cs typeface="Arial" panose="020B0604020202020204" pitchFamily="34" charset="0"/>
              </a:rPr>
              <a:t> out of 66.</a:t>
            </a:r>
          </a:p>
        </p:txBody>
      </p:sp>
      <p:pic>
        <p:nvPicPr>
          <p:cNvPr id="7" name="Picture 6" descr="A screenshot of a computer&#10;&#10;Description automatically generated">
            <a:extLst>
              <a:ext uri="{FF2B5EF4-FFF2-40B4-BE49-F238E27FC236}">
                <a16:creationId xmlns:a16="http://schemas.microsoft.com/office/drawing/2014/main" id="{73397BB3-3317-010E-8AD1-49D3B853E60D}"/>
              </a:ext>
            </a:extLst>
          </p:cNvPr>
          <p:cNvPicPr>
            <a:picLocks noChangeAspect="1"/>
          </p:cNvPicPr>
          <p:nvPr/>
        </p:nvPicPr>
        <p:blipFill>
          <a:blip r:embed="rId2"/>
          <a:stretch>
            <a:fillRect/>
          </a:stretch>
        </p:blipFill>
        <p:spPr>
          <a:xfrm>
            <a:off x="7157116" y="2174487"/>
            <a:ext cx="4079153" cy="1268803"/>
          </a:xfrm>
          <a:prstGeom prst="roundRect">
            <a:avLst>
              <a:gd name="adj" fmla="val 7703"/>
            </a:avLst>
          </a:prstGeom>
        </p:spPr>
      </p:pic>
      <p:pic>
        <p:nvPicPr>
          <p:cNvPr id="8" name="Picture 7" descr="A screenshot of a computer&#10;&#10;Description automatically generated">
            <a:extLst>
              <a:ext uri="{FF2B5EF4-FFF2-40B4-BE49-F238E27FC236}">
                <a16:creationId xmlns:a16="http://schemas.microsoft.com/office/drawing/2014/main" id="{D8CFD07C-AE51-ACEE-69EF-F6E73F2882A9}"/>
              </a:ext>
            </a:extLst>
          </p:cNvPr>
          <p:cNvPicPr>
            <a:picLocks noChangeAspect="1"/>
          </p:cNvPicPr>
          <p:nvPr/>
        </p:nvPicPr>
        <p:blipFill>
          <a:blip r:embed="rId3"/>
          <a:stretch>
            <a:fillRect/>
          </a:stretch>
        </p:blipFill>
        <p:spPr>
          <a:xfrm>
            <a:off x="787267" y="2074064"/>
            <a:ext cx="5999356" cy="1646237"/>
          </a:xfrm>
          <a:prstGeom prst="roundRect">
            <a:avLst>
              <a:gd name="adj" fmla="val 9893"/>
            </a:avLst>
          </a:prstGeom>
        </p:spPr>
      </p:pic>
    </p:spTree>
    <p:extLst>
      <p:ext uri="{BB962C8B-B14F-4D97-AF65-F5344CB8AC3E}">
        <p14:creationId xmlns:p14="http://schemas.microsoft.com/office/powerpoint/2010/main" val="2922425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BBAEC81-2E62-C923-9202-E31E28AF9D49}"/>
              </a:ext>
            </a:extLst>
          </p:cNvPr>
          <p:cNvSpPr/>
          <p:nvPr/>
        </p:nvSpPr>
        <p:spPr>
          <a:xfrm>
            <a:off x="856528" y="4190235"/>
            <a:ext cx="10676923" cy="1575565"/>
          </a:xfrm>
          <a:prstGeom prst="roundRect">
            <a:avLst>
              <a:gd name="adj" fmla="val 35206"/>
            </a:avLst>
          </a:prstGeom>
          <a:solidFill>
            <a:schemeClr val="bg1">
              <a:lumMod val="65000"/>
              <a:alpha val="6000"/>
            </a:schemeClr>
          </a:solidFill>
          <a:ln>
            <a:solidFill>
              <a:schemeClr val="tx1">
                <a:lumMod val="65000"/>
                <a:lumOff val="3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3" name="Group 82">
            <a:extLst>
              <a:ext uri="{FF2B5EF4-FFF2-40B4-BE49-F238E27FC236}">
                <a16:creationId xmlns:a16="http://schemas.microsoft.com/office/drawing/2014/main" id="{1B2485F9-1279-8576-F3A6-EE4B04B62D61}"/>
              </a:ext>
            </a:extLst>
          </p:cNvPr>
          <p:cNvGrpSpPr/>
          <p:nvPr/>
        </p:nvGrpSpPr>
        <p:grpSpPr>
          <a:xfrm>
            <a:off x="-28583" y="-57147"/>
            <a:ext cx="12304210" cy="7000875"/>
            <a:chOff x="-28583" y="-57147"/>
            <a:chExt cx="12304210" cy="7000875"/>
          </a:xfrm>
        </p:grpSpPr>
        <p:sp>
          <p:nvSpPr>
            <p:cNvPr id="74" name="Freeform 73">
              <a:extLst>
                <a:ext uri="{FF2B5EF4-FFF2-40B4-BE49-F238E27FC236}">
                  <a16:creationId xmlns:a16="http://schemas.microsoft.com/office/drawing/2014/main" id="{66F5049F-7B6C-901C-21CE-802296B4B658}"/>
                </a:ext>
              </a:extLst>
            </p:cNvPr>
            <p:cNvSpPr/>
            <p:nvPr/>
          </p:nvSpPr>
          <p:spPr>
            <a:xfrm>
              <a:off x="-28583" y="-57147"/>
              <a:ext cx="7789312" cy="7000875"/>
            </a:xfrm>
            <a:custGeom>
              <a:avLst/>
              <a:gdLst>
                <a:gd name="connsiteX0" fmla="*/ 0 w 7600950"/>
                <a:gd name="connsiteY0" fmla="*/ 0 h 6858000"/>
                <a:gd name="connsiteX1" fmla="*/ 7600950 w 7600950"/>
                <a:gd name="connsiteY1" fmla="*/ 0 h 6858000"/>
                <a:gd name="connsiteX2" fmla="*/ 7600950 w 7600950"/>
                <a:gd name="connsiteY2" fmla="*/ 407194 h 6858000"/>
                <a:gd name="connsiteX3" fmla="*/ 423869 w 7600950"/>
                <a:gd name="connsiteY3" fmla="*/ 407194 h 6858000"/>
                <a:gd name="connsiteX4" fmla="*/ 423869 w 7600950"/>
                <a:gd name="connsiteY4" fmla="*/ 6450806 h 6858000"/>
                <a:gd name="connsiteX5" fmla="*/ 7600950 w 7600950"/>
                <a:gd name="connsiteY5" fmla="*/ 6450806 h 6858000"/>
                <a:gd name="connsiteX6" fmla="*/ 7600950 w 7600950"/>
                <a:gd name="connsiteY6" fmla="*/ 6858000 h 6858000"/>
                <a:gd name="connsiteX7" fmla="*/ 0 w 76009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950" h="6858000">
                  <a:moveTo>
                    <a:pt x="0" y="0"/>
                  </a:moveTo>
                  <a:lnTo>
                    <a:pt x="7600950" y="0"/>
                  </a:lnTo>
                  <a:lnTo>
                    <a:pt x="7600950" y="407194"/>
                  </a:lnTo>
                  <a:lnTo>
                    <a:pt x="423869" y="407194"/>
                  </a:lnTo>
                  <a:lnTo>
                    <a:pt x="423869" y="6450806"/>
                  </a:lnTo>
                  <a:lnTo>
                    <a:pt x="7600950" y="6450806"/>
                  </a:lnTo>
                  <a:lnTo>
                    <a:pt x="7600950" y="6858000"/>
                  </a:lnTo>
                  <a:lnTo>
                    <a:pt x="0" y="6858000"/>
                  </a:lnTo>
                  <a:close/>
                </a:path>
              </a:pathLst>
            </a:custGeom>
            <a:solidFill>
              <a:srgbClr val="FEBA1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4">
              <a:extLst>
                <a:ext uri="{FF2B5EF4-FFF2-40B4-BE49-F238E27FC236}">
                  <a16:creationId xmlns:a16="http://schemas.microsoft.com/office/drawing/2014/main" id="{341F7007-3879-D16F-DB3A-0F8022EEF13E}"/>
                </a:ext>
              </a:extLst>
            </p:cNvPr>
            <p:cNvSpPr/>
            <p:nvPr/>
          </p:nvSpPr>
          <p:spPr>
            <a:xfrm>
              <a:off x="7572366" y="-57147"/>
              <a:ext cx="4703261" cy="7000875"/>
            </a:xfrm>
            <a:custGeom>
              <a:avLst/>
              <a:gdLst>
                <a:gd name="connsiteX0" fmla="*/ 0 w 4589526"/>
                <a:gd name="connsiteY0" fmla="*/ 0 h 6858000"/>
                <a:gd name="connsiteX1" fmla="*/ 4589526 w 4589526"/>
                <a:gd name="connsiteY1" fmla="*/ 0 h 6858000"/>
                <a:gd name="connsiteX2" fmla="*/ 4589526 w 4589526"/>
                <a:gd name="connsiteY2" fmla="*/ 6858000 h 6858000"/>
                <a:gd name="connsiteX3" fmla="*/ 0 w 4589526"/>
                <a:gd name="connsiteY3" fmla="*/ 6858000 h 6858000"/>
                <a:gd name="connsiteX4" fmla="*/ 0 w 4589526"/>
                <a:gd name="connsiteY4" fmla="*/ 6450806 h 6858000"/>
                <a:gd name="connsiteX5" fmla="*/ 4167194 w 4589526"/>
                <a:gd name="connsiteY5" fmla="*/ 6450806 h 6858000"/>
                <a:gd name="connsiteX6" fmla="*/ 4167194 w 4589526"/>
                <a:gd name="connsiteY6" fmla="*/ 407194 h 6858000"/>
                <a:gd name="connsiteX7" fmla="*/ 0 w 4589526"/>
                <a:gd name="connsiteY7" fmla="*/ 407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9526" h="6858000">
                  <a:moveTo>
                    <a:pt x="0" y="0"/>
                  </a:moveTo>
                  <a:lnTo>
                    <a:pt x="4589526" y="0"/>
                  </a:lnTo>
                  <a:lnTo>
                    <a:pt x="4589526" y="6858000"/>
                  </a:lnTo>
                  <a:lnTo>
                    <a:pt x="0" y="6858000"/>
                  </a:lnTo>
                  <a:lnTo>
                    <a:pt x="0" y="6450806"/>
                  </a:lnTo>
                  <a:lnTo>
                    <a:pt x="4167194" y="6450806"/>
                  </a:lnTo>
                  <a:lnTo>
                    <a:pt x="4167194" y="407194"/>
                  </a:lnTo>
                  <a:lnTo>
                    <a:pt x="0" y="407194"/>
                  </a:lnTo>
                  <a:close/>
                </a:path>
              </a:pathLst>
            </a:cu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ound Same-side Corner of Rectangle 1">
            <a:extLst>
              <a:ext uri="{FF2B5EF4-FFF2-40B4-BE49-F238E27FC236}">
                <a16:creationId xmlns:a16="http://schemas.microsoft.com/office/drawing/2014/main" id="{FD705F0D-9B10-34F4-D6D9-5F1FD116219A}"/>
              </a:ext>
            </a:extLst>
          </p:cNvPr>
          <p:cNvSpPr/>
          <p:nvPr/>
        </p:nvSpPr>
        <p:spPr>
          <a:xfrm rot="5400000">
            <a:off x="150016" y="707231"/>
            <a:ext cx="1042988" cy="628650"/>
          </a:xfrm>
          <a:prstGeom prst="round2SameRect">
            <a:avLst>
              <a:gd name="adj1" fmla="val 21212"/>
              <a:gd name="adj2" fmla="val 0"/>
            </a:avLst>
          </a:prstGeom>
          <a:solidFill>
            <a:srgbClr val="2F43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side Corner of Rectangle 3">
            <a:extLst>
              <a:ext uri="{FF2B5EF4-FFF2-40B4-BE49-F238E27FC236}">
                <a16:creationId xmlns:a16="http://schemas.microsoft.com/office/drawing/2014/main" id="{01BE5260-E0BF-D589-1F6E-45CCC2FA2AF3}"/>
              </a:ext>
            </a:extLst>
          </p:cNvPr>
          <p:cNvSpPr/>
          <p:nvPr/>
        </p:nvSpPr>
        <p:spPr>
          <a:xfrm rot="16200000">
            <a:off x="5972940" y="-4458469"/>
            <a:ext cx="1042989" cy="10960047"/>
          </a:xfrm>
          <a:prstGeom prst="round2Same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4BADF5-DA53-849E-218D-83A90A8DE2ED}"/>
              </a:ext>
            </a:extLst>
          </p:cNvPr>
          <p:cNvSpPr txBox="1"/>
          <p:nvPr/>
        </p:nvSpPr>
        <p:spPr>
          <a:xfrm>
            <a:off x="546829" y="836888"/>
            <a:ext cx="309700" cy="369332"/>
          </a:xfrm>
          <a:prstGeom prst="rect">
            <a:avLst/>
          </a:prstGeom>
          <a:noFill/>
        </p:spPr>
        <p:txBody>
          <a:bodyPr wrap="none" rtlCol="0">
            <a:spAutoFit/>
          </a:bodyPr>
          <a:lstStyle/>
          <a:p>
            <a:r>
              <a:rPr lang="en-US" dirty="0">
                <a:solidFill>
                  <a:schemeClr val="bg1"/>
                </a:solidFill>
                <a:latin typeface="Impact" panose="020B0806030902050204" pitchFamily="34" charset="0"/>
              </a:rPr>
              <a:t>6</a:t>
            </a:r>
          </a:p>
        </p:txBody>
      </p:sp>
      <p:sp>
        <p:nvSpPr>
          <p:cNvPr id="8" name="TextBox 7">
            <a:extLst>
              <a:ext uri="{FF2B5EF4-FFF2-40B4-BE49-F238E27FC236}">
                <a16:creationId xmlns:a16="http://schemas.microsoft.com/office/drawing/2014/main" id="{19A26F26-67C4-AEAF-008B-CE340D975B27}"/>
              </a:ext>
            </a:extLst>
          </p:cNvPr>
          <p:cNvSpPr txBox="1"/>
          <p:nvPr/>
        </p:nvSpPr>
        <p:spPr>
          <a:xfrm>
            <a:off x="1194031" y="836888"/>
            <a:ext cx="8781571" cy="369332"/>
          </a:xfrm>
          <a:prstGeom prst="rect">
            <a:avLst/>
          </a:prstGeom>
          <a:noFill/>
        </p:spPr>
        <p:txBody>
          <a:bodyPr wrap="none" rtlCol="0">
            <a:spAutoFit/>
          </a:bodyPr>
          <a:lstStyle/>
          <a:p>
            <a:r>
              <a:rPr lang="en-IN" sz="1800" dirty="0">
                <a:solidFill>
                  <a:schemeClr val="tx1">
                    <a:lumMod val="85000"/>
                    <a:lumOff val="15000"/>
                  </a:schemeClr>
                </a:solidFill>
                <a:effectLst/>
                <a:latin typeface="Geeza Pro" panose="02000400000000000000" pitchFamily="2" charset="-78"/>
                <a:cs typeface="Geeza Pro" panose="02000400000000000000" pitchFamily="2" charset="-78"/>
              </a:rPr>
              <a:t>Calculate the average "Engagement Score" for each department using a pivot table. </a:t>
            </a:r>
            <a:endParaRPr lang="en-IN" dirty="0">
              <a:solidFill>
                <a:schemeClr val="tx1">
                  <a:lumMod val="85000"/>
                  <a:lumOff val="15000"/>
                </a:schemeClr>
              </a:solidFill>
              <a:latin typeface="Geeza Pro" panose="02000400000000000000" pitchFamily="2" charset="-78"/>
              <a:cs typeface="Geeza Pro" panose="02000400000000000000" pitchFamily="2" charset="-78"/>
            </a:endParaRPr>
          </a:p>
        </p:txBody>
      </p:sp>
      <p:sp>
        <p:nvSpPr>
          <p:cNvPr id="9" name="TextBox 8">
            <a:extLst>
              <a:ext uri="{FF2B5EF4-FFF2-40B4-BE49-F238E27FC236}">
                <a16:creationId xmlns:a16="http://schemas.microsoft.com/office/drawing/2014/main" id="{67A59D4A-C43E-1B1E-BDDC-07A2C648F9E2}"/>
              </a:ext>
            </a:extLst>
          </p:cNvPr>
          <p:cNvSpPr txBox="1"/>
          <p:nvPr/>
        </p:nvSpPr>
        <p:spPr>
          <a:xfrm>
            <a:off x="987194" y="4325947"/>
            <a:ext cx="10415589" cy="1304140"/>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IN" b="1" i="0" dirty="0">
                <a:solidFill>
                  <a:srgbClr val="FEBA1E"/>
                </a:solidFill>
                <a:effectLst/>
                <a:latin typeface="Arial" panose="020B0604020202020204" pitchFamily="34" charset="0"/>
                <a:cs typeface="Arial" panose="020B0604020202020204" pitchFamily="34" charset="0"/>
              </a:rPr>
              <a:t>Executive Office</a:t>
            </a:r>
            <a:r>
              <a:rPr lang="en-IN" b="0" i="0" dirty="0">
                <a:solidFill>
                  <a:srgbClr val="374151"/>
                </a:solidFill>
                <a:effectLst/>
                <a:latin typeface="Arial" panose="020B0604020202020204" pitchFamily="34" charset="0"/>
                <a:cs typeface="Arial" panose="020B0604020202020204" pitchFamily="34" charset="0"/>
              </a:rPr>
              <a:t> has the </a:t>
            </a:r>
            <a:r>
              <a:rPr lang="en-IN" b="1" i="0" dirty="0">
                <a:solidFill>
                  <a:srgbClr val="2F435A"/>
                </a:solidFill>
                <a:effectLst/>
                <a:latin typeface="Arial" panose="020B0604020202020204" pitchFamily="34" charset="0"/>
                <a:cs typeface="Arial" panose="020B0604020202020204" pitchFamily="34" charset="0"/>
              </a:rPr>
              <a:t>highest average</a:t>
            </a:r>
            <a:r>
              <a:rPr lang="en-IN" b="0" i="0" dirty="0">
                <a:solidFill>
                  <a:srgbClr val="374151"/>
                </a:solidFill>
                <a:effectLst/>
                <a:latin typeface="Arial" panose="020B0604020202020204" pitchFamily="34" charset="0"/>
                <a:cs typeface="Arial" panose="020B0604020202020204" pitchFamily="34" charset="0"/>
              </a:rPr>
              <a:t> (3.375), while </a:t>
            </a:r>
            <a:r>
              <a:rPr lang="en-IN" b="1" i="0" dirty="0">
                <a:solidFill>
                  <a:srgbClr val="FEBA1E"/>
                </a:solidFill>
                <a:effectLst/>
                <a:latin typeface="Arial" panose="020B0604020202020204" pitchFamily="34" charset="0"/>
                <a:cs typeface="Arial" panose="020B0604020202020204" pitchFamily="34" charset="0"/>
              </a:rPr>
              <a:t>Production</a:t>
            </a:r>
            <a:r>
              <a:rPr lang="en-IN" b="0" i="0" dirty="0">
                <a:solidFill>
                  <a:srgbClr val="374151"/>
                </a:solidFill>
                <a:effectLst/>
                <a:latin typeface="Arial" panose="020B0604020202020204" pitchFamily="34" charset="0"/>
                <a:cs typeface="Arial" panose="020B0604020202020204" pitchFamily="34" charset="0"/>
              </a:rPr>
              <a:t> has a slightly </a:t>
            </a:r>
            <a:r>
              <a:rPr lang="en-IN" b="1" i="0" dirty="0">
                <a:solidFill>
                  <a:srgbClr val="2F435A"/>
                </a:solidFill>
                <a:effectLst/>
                <a:latin typeface="Arial" panose="020B0604020202020204" pitchFamily="34" charset="0"/>
                <a:cs typeface="Arial" panose="020B0604020202020204" pitchFamily="34" charset="0"/>
              </a:rPr>
              <a:t>lower average </a:t>
            </a:r>
            <a:r>
              <a:rPr lang="en-IN" b="0" i="0" dirty="0">
                <a:solidFill>
                  <a:srgbClr val="374151"/>
                </a:solidFill>
                <a:effectLst/>
                <a:latin typeface="Arial" panose="020B0604020202020204" pitchFamily="34" charset="0"/>
                <a:cs typeface="Arial" panose="020B0604020202020204" pitchFamily="34" charset="0"/>
              </a:rPr>
              <a:t>(2.906).</a:t>
            </a:r>
          </a:p>
          <a:p>
            <a:pPr marL="285750" indent="-285750">
              <a:lnSpc>
                <a:spcPct val="150000"/>
              </a:lnSpc>
              <a:buClr>
                <a:schemeClr val="tx1"/>
              </a:buClr>
              <a:buFont typeface="Arial" panose="020B0604020202020204" pitchFamily="34" charset="0"/>
              <a:buChar char="•"/>
            </a:pPr>
            <a:r>
              <a:rPr lang="en-IN" b="1" i="0" dirty="0">
                <a:solidFill>
                  <a:srgbClr val="374151"/>
                </a:solidFill>
                <a:effectLst/>
                <a:latin typeface="Arial" panose="020B0604020202020204" pitchFamily="34" charset="0"/>
                <a:cs typeface="Arial" panose="020B0604020202020204" pitchFamily="34" charset="0"/>
              </a:rPr>
              <a:t>Admin Offices, IT/IS, Sales, and Software Engineering </a:t>
            </a:r>
            <a:r>
              <a:rPr lang="en-IN" b="0" i="0" dirty="0">
                <a:solidFill>
                  <a:srgbClr val="374151"/>
                </a:solidFill>
                <a:effectLst/>
                <a:latin typeface="Arial" panose="020B0604020202020204" pitchFamily="34" charset="0"/>
                <a:cs typeface="Arial" panose="020B0604020202020204" pitchFamily="34" charset="0"/>
              </a:rPr>
              <a:t>fall in between these two extremes.</a:t>
            </a:r>
            <a:endParaRPr lang="en-US" dirty="0">
              <a:latin typeface="Arial" panose="020B0604020202020204" pitchFamily="34" charset="0"/>
              <a:cs typeface="Arial" panose="020B0604020202020204" pitchFamily="34" charset="0"/>
            </a:endParaRPr>
          </a:p>
        </p:txBody>
      </p:sp>
      <p:pic>
        <p:nvPicPr>
          <p:cNvPr id="11" name="Picture 10" descr="A screenshot of a computer&#10;&#10;Description automatically generated">
            <a:extLst>
              <a:ext uri="{FF2B5EF4-FFF2-40B4-BE49-F238E27FC236}">
                <a16:creationId xmlns:a16="http://schemas.microsoft.com/office/drawing/2014/main" id="{709269ED-D756-B40B-01BB-53694D212E1A}"/>
              </a:ext>
            </a:extLst>
          </p:cNvPr>
          <p:cNvPicPr>
            <a:picLocks noChangeAspect="1"/>
          </p:cNvPicPr>
          <p:nvPr/>
        </p:nvPicPr>
        <p:blipFill rotWithShape="1">
          <a:blip r:embed="rId2"/>
          <a:srcRect l="1463" r="-585"/>
          <a:stretch/>
        </p:blipFill>
        <p:spPr>
          <a:xfrm>
            <a:off x="4104000" y="1812138"/>
            <a:ext cx="4068000" cy="2133600"/>
          </a:xfrm>
          <a:prstGeom prst="roundRect">
            <a:avLst>
              <a:gd name="adj" fmla="val 6350"/>
            </a:avLst>
          </a:prstGeom>
        </p:spPr>
      </p:pic>
    </p:spTree>
    <p:extLst>
      <p:ext uri="{BB962C8B-B14F-4D97-AF65-F5344CB8AC3E}">
        <p14:creationId xmlns:p14="http://schemas.microsoft.com/office/powerpoint/2010/main" val="1469778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1232</Words>
  <Application>Microsoft Macintosh PowerPoint</Application>
  <PresentationFormat>Widescreen</PresentationFormat>
  <Paragraphs>132</Paragraphs>
  <Slides>26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Hiragino Kaku Gothic Std W8</vt:lpstr>
      <vt:lpstr>Arial</vt:lpstr>
      <vt:lpstr>Calibri</vt:lpstr>
      <vt:lpstr>Calibri Light</vt:lpstr>
      <vt:lpstr>Geeza Pro</vt:lpstr>
      <vt:lpstr>Helvetica</vt:lpstr>
      <vt:lpstr>Impact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Office323</dc:creator>
  <cp:lastModifiedBy>Riyavarshini</cp:lastModifiedBy>
  <cp:revision>31</cp:revision>
  <cp:lastPrinted>2024-01-24T17:53:19Z</cp:lastPrinted>
  <dcterms:created xsi:type="dcterms:W3CDTF">2024-01-18T05:13:34Z</dcterms:created>
  <dcterms:modified xsi:type="dcterms:W3CDTF">2024-01-25T07:50:25Z</dcterms:modified>
</cp:coreProperties>
</file>