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A1E"/>
    <a:srgbClr val="30445B"/>
    <a:srgbClr val="DF7CFE"/>
    <a:srgbClr val="FCF5D6"/>
    <a:srgbClr val="ECCEBE"/>
    <a:srgbClr val="FFF6DD"/>
    <a:srgbClr val="FFF5DD"/>
    <a:srgbClr val="FCF7D6"/>
    <a:srgbClr val="FDEAD3"/>
    <a:srgbClr val="FCF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8"/>
    <p:restoredTop sz="96327"/>
  </p:normalViewPr>
  <p:slideViewPr>
    <p:cSldViewPr snapToGrid="0">
      <p:cViewPr varScale="1">
        <p:scale>
          <a:sx n="123" d="100"/>
          <a:sy n="123" d="100"/>
        </p:scale>
        <p:origin x="51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526C2-51A5-144A-BC4E-60B5A276B93E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B42B3-8985-C64B-9B70-5CEB450D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9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B42B3-8985-C64B-9B70-5CEB450D64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3BCB-EC93-C137-D9BE-D606CDF02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AAEF7-1111-5B37-FECF-9A3E3FBF8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3E0EC-CCFF-F6A5-1155-072E03E0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A887-D340-914D-861A-B1478F48BC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C22B-A66A-8579-B607-47DF1F29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6DFC8-E14A-16AA-BC8B-77EFE66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0237-B958-244E-B489-D62FCCD0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49D4-902D-3282-033D-C5EF89E3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07398-B2A4-F646-878D-0ADEDE8F5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A096-7E69-CB8D-8E14-ED7393CD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A887-D340-914D-861A-B1478F48BC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84D2-B0EF-BB16-339D-615D7978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4789-AA94-42B6-DC23-C98C8587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0237-B958-244E-B489-D62FCCD0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9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A653F-8B0D-B5B1-4448-4CB72D5E2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D57C7-0F3E-DCD4-8E36-EFF218861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327BC-6B22-569D-7712-76E4E5AB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A887-D340-914D-861A-B1478F48BC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EC9F6-B609-7C25-FD35-70563221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9100-923A-3D07-5FBF-F13BC450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0237-B958-244E-B489-D62FCCD0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9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309D-D135-38F3-CA1D-522016A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3D29-B8FE-741F-64C1-FB08492F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7989-B801-C594-B385-60FD9CCC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A887-D340-914D-861A-B1478F48BC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664E3-E60D-162C-D9E0-64E78BD2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9002-966F-611B-4959-1D803E0C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0237-B958-244E-B489-D62FCCD0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6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690D-DA49-C77F-77BA-ED0497C1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170DD-B24F-E7BF-C2D6-125A82B7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2C254-A710-E085-3711-46B143F5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A887-D340-914D-861A-B1478F48BC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F12A3-B902-585F-F9D4-B1FF70AC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D1BFB-1316-531F-0A9F-55C02404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0237-B958-244E-B489-D62FCCD0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2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714D-0B61-8A3C-04B3-A1C3717E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0D28-EBF1-3A9F-A2C4-D1EE2179B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A51EE-430D-5E46-035B-BF2CB534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38D0D-19ED-3726-F9C7-48AED993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A887-D340-914D-861A-B1478F48BC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B3DEA-3CD5-E91B-D0C5-3EEC5E81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CBAD-D626-DA10-B0D8-C0BF02A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0237-B958-244E-B489-D62FCCD0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BB5-C53B-713D-FC16-5C709CA7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11D4D-D0FA-5332-2BC1-BD693FF40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4D528-8055-DE02-424F-14D942415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DEBA1-34CC-FEFE-A0F4-52FD7F38E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32C52-9F95-71E3-2FD1-C0D26E8DF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97171-319B-8886-83FD-7ED452A0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A887-D340-914D-861A-B1478F48BC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BEB35-6349-2995-1270-CE8E91C4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30054-1B7D-84B2-4B09-A6E4A692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0237-B958-244E-B489-D62FCCD0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D78A-3E7E-7E7C-BBCB-5DDE5032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8E0C5-D13D-609E-7F63-B8E9028F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A887-D340-914D-861A-B1478F48BC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505E7-4E28-FCF8-830C-1AECE71F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01E5C-A1C5-949A-F69C-2D61765F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0237-B958-244E-B489-D62FCCD0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9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22396-3631-06F2-EE55-821C4442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A887-D340-914D-861A-B1478F48BC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53252-7293-4888-1EAE-378FDAC7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82384-1FC6-7175-1458-797441F2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0237-B958-244E-B489-D62FCCD0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5551-96D3-A6B6-8FC0-6C2C03AF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1642-13E1-B18D-1326-9E741C1A5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D4953-C826-DAA0-0CB7-79E09B6B3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703D2-3ACE-E125-5388-6722D21E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A887-D340-914D-861A-B1478F48BC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F2DFC-C02E-C24B-99C7-C346D0CB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C282F-65CD-46C8-AF08-9C16C52F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0237-B958-244E-B489-D62FCCD0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8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067C-48E6-146B-60A2-B6B446A0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A713-28B0-2558-30D1-A8087E074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7C2E7-CFF0-779D-164C-D33AE4596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1D56D-C46D-8F70-7AF9-2D743D71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A887-D340-914D-861A-B1478F48BC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3DA31-919D-6222-EE2A-31F4B08B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89C95-7B69-508C-428D-FC862E43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0237-B958-244E-B489-D62FCCD0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6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80345-BCEF-22CE-FBBA-9BB38F99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3647-37B3-0E4E-2FC5-06A1C664E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91B8-4F5B-1DDB-338A-0D12035CE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A887-D340-914D-861A-B1478F48BC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646F-F4CE-D809-58D3-0D3450A1B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5C0E-ED17-F9A6-C07F-F81095F4E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30237-B958-244E-B489-D62FCCD0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8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F32B21-2411-8510-3649-FD9C8137E3B3}"/>
              </a:ext>
            </a:extLst>
          </p:cNvPr>
          <p:cNvSpPr txBox="1"/>
          <p:nvPr/>
        </p:nvSpPr>
        <p:spPr>
          <a:xfrm>
            <a:off x="673497" y="928703"/>
            <a:ext cx="10845005" cy="3397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b="1" dirty="0">
                <a:solidFill>
                  <a:srgbClr val="3044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- 3</a:t>
            </a:r>
          </a:p>
          <a:p>
            <a:pPr algn="ctr">
              <a:lnSpc>
                <a:spcPct val="150000"/>
              </a:lnSpc>
            </a:pPr>
            <a:r>
              <a:rPr lang="en-US" sz="5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DIABETES PATIENT ANALYSIS</a:t>
            </a:r>
          </a:p>
          <a:p>
            <a:pPr algn="ctr">
              <a:lnSpc>
                <a:spcPct val="150000"/>
              </a:lnSpc>
            </a:pPr>
            <a:r>
              <a:rPr lang="en-US" sz="5000" b="1" dirty="0">
                <a:solidFill>
                  <a:srgbClr val="FEBA1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DAD85-80BC-A0CF-1804-33ED099D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472" y="5552265"/>
            <a:ext cx="2208912" cy="7540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FB9B2E-C82E-5012-E5F9-5DED854270FE}"/>
              </a:ext>
            </a:extLst>
          </p:cNvPr>
          <p:cNvSpPr txBox="1"/>
          <p:nvPr/>
        </p:nvSpPr>
        <p:spPr>
          <a:xfrm>
            <a:off x="3156346" y="4433270"/>
            <a:ext cx="58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/>
              <a:t>BY RIYAVARSHINI ARUNPRASAD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AE6A63-45CA-8601-E9A1-FCF6A98C393C}"/>
              </a:ext>
            </a:extLst>
          </p:cNvPr>
          <p:cNvGrpSpPr/>
          <p:nvPr/>
        </p:nvGrpSpPr>
        <p:grpSpPr>
          <a:xfrm>
            <a:off x="-14288" y="-14289"/>
            <a:ext cx="12220576" cy="6886578"/>
            <a:chOff x="-14288" y="-14289"/>
            <a:chExt cx="12220576" cy="688657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40E00CF-658D-63EA-DB06-569EEFABAB4B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5DCDBC-C70C-BE46-DE32-F12430506026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DC1F3EBF-9AC9-A71D-F80E-58B82E51A335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CF2610-6C51-D2FE-F812-14F791C29D87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B9B720-7A0E-9534-A571-16B195EA76F8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92BB859-FC88-1B46-3845-6FC31ECBE2E7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0C68A421-2BF8-074A-34A5-ECD9DE0AD599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C5D863-1552-7442-875B-EEF19021A9A3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A8FE42-086B-1C6E-C6C1-060D82FD0FFD}"/>
              </a:ext>
            </a:extLst>
          </p:cNvPr>
          <p:cNvSpPr txBox="1"/>
          <p:nvPr/>
        </p:nvSpPr>
        <p:spPr>
          <a:xfrm>
            <a:off x="9691062" y="5285655"/>
            <a:ext cx="2134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/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3085391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4D82226-76EC-F73D-BBE5-BF88DF006310}"/>
              </a:ext>
            </a:extLst>
          </p:cNvPr>
          <p:cNvSpPr/>
          <p:nvPr/>
        </p:nvSpPr>
        <p:spPr>
          <a:xfrm>
            <a:off x="842961" y="1285907"/>
            <a:ext cx="547687" cy="557180"/>
          </a:xfrm>
          <a:prstGeom prst="ellipse">
            <a:avLst/>
          </a:prstGeom>
          <a:solidFill>
            <a:srgbClr val="3044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56552-4375-B976-E267-CC79693DB4FA}"/>
              </a:ext>
            </a:extLst>
          </p:cNvPr>
          <p:cNvSpPr/>
          <p:nvPr/>
        </p:nvSpPr>
        <p:spPr>
          <a:xfrm>
            <a:off x="1490663" y="1785939"/>
            <a:ext cx="5610225" cy="45719"/>
          </a:xfrm>
          <a:prstGeom prst="rect">
            <a:avLst/>
          </a:prstGeom>
          <a:solidFill>
            <a:srgbClr val="FEB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9BBBF-9B60-85A3-D395-68D73118ADF6}"/>
              </a:ext>
            </a:extLst>
          </p:cNvPr>
          <p:cNvSpPr txBox="1"/>
          <p:nvPr/>
        </p:nvSpPr>
        <p:spPr>
          <a:xfrm>
            <a:off x="1576385" y="1348226"/>
            <a:ext cx="58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Determine the number of patients with heart disease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67B5B5F-05FF-C86D-95AF-30F426A67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" r="-1345"/>
          <a:stretch/>
        </p:blipFill>
        <p:spPr>
          <a:xfrm>
            <a:off x="7474251" y="2230652"/>
            <a:ext cx="4235061" cy="2279651"/>
          </a:xfrm>
          <a:prstGeom prst="roundRect">
            <a:avLst>
              <a:gd name="adj" fmla="val 622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F2E564-F742-C2D5-23C9-3F910121BE43}"/>
              </a:ext>
            </a:extLst>
          </p:cNvPr>
          <p:cNvSpPr txBox="1"/>
          <p:nvPr/>
        </p:nvSpPr>
        <p:spPr>
          <a:xfrm>
            <a:off x="4051209" y="521782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B9FC2-C2C2-B866-87F1-7A7FBD6E71E9}"/>
              </a:ext>
            </a:extLst>
          </p:cNvPr>
          <p:cNvSpPr txBox="1"/>
          <p:nvPr/>
        </p:nvSpPr>
        <p:spPr>
          <a:xfrm>
            <a:off x="1390648" y="2193873"/>
            <a:ext cx="5853112" cy="1537922"/>
          </a:xfrm>
          <a:prstGeom prst="rect">
            <a:avLst/>
          </a:prstGeom>
          <a:solidFill>
            <a:srgbClr val="FCF5D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COUNT(*) 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AS "Number of patients with heart disease"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600" dirty="0">
                <a:solidFill>
                  <a:srgbClr val="FEBA1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heart_disease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1600" dirty="0">
                <a:solidFill>
                  <a:srgbClr val="92D05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2149B-4E1C-50BC-ACFC-392DC227BC60}"/>
              </a:ext>
            </a:extLst>
          </p:cNvPr>
          <p:cNvSpPr txBox="1"/>
          <p:nvPr/>
        </p:nvSpPr>
        <p:spPr>
          <a:xfrm>
            <a:off x="1275970" y="4055926"/>
            <a:ext cx="5799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3942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patients in dataset found to have heart disease</a:t>
            </a:r>
          </a:p>
        </p:txBody>
      </p:sp>
    </p:spTree>
    <p:extLst>
      <p:ext uri="{BB962C8B-B14F-4D97-AF65-F5344CB8AC3E}">
        <p14:creationId xmlns:p14="http://schemas.microsoft.com/office/powerpoint/2010/main" val="3461822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4D82226-76EC-F73D-BBE5-BF88DF006310}"/>
              </a:ext>
            </a:extLst>
          </p:cNvPr>
          <p:cNvSpPr/>
          <p:nvPr/>
        </p:nvSpPr>
        <p:spPr>
          <a:xfrm>
            <a:off x="842961" y="1285907"/>
            <a:ext cx="547687" cy="557180"/>
          </a:xfrm>
          <a:prstGeom prst="ellipse">
            <a:avLst/>
          </a:prstGeom>
          <a:solidFill>
            <a:srgbClr val="3044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56552-4375-B976-E267-CC79693DB4FA}"/>
              </a:ext>
            </a:extLst>
          </p:cNvPr>
          <p:cNvSpPr/>
          <p:nvPr/>
        </p:nvSpPr>
        <p:spPr>
          <a:xfrm flipV="1">
            <a:off x="1490663" y="1740220"/>
            <a:ext cx="9753600" cy="45719"/>
          </a:xfrm>
          <a:prstGeom prst="rect">
            <a:avLst/>
          </a:prstGeom>
          <a:solidFill>
            <a:srgbClr val="FEB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9BBBF-9B60-85A3-D395-68D73118ADF6}"/>
              </a:ext>
            </a:extLst>
          </p:cNvPr>
          <p:cNvSpPr txBox="1"/>
          <p:nvPr/>
        </p:nvSpPr>
        <p:spPr>
          <a:xfrm>
            <a:off x="1576385" y="1348226"/>
            <a:ext cx="99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patients by smoking history and count how many patients are there ?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76FB0AE6-9B7B-3DF4-5B54-91139C1D9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660" y="2237704"/>
            <a:ext cx="4509751" cy="3137218"/>
          </a:xfrm>
          <a:prstGeom prst="roundRect">
            <a:avLst>
              <a:gd name="adj" fmla="val 508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77B6C0-7E75-3B27-F437-784CD2A50170}"/>
              </a:ext>
            </a:extLst>
          </p:cNvPr>
          <p:cNvSpPr txBox="1"/>
          <p:nvPr/>
        </p:nvSpPr>
        <p:spPr>
          <a:xfrm>
            <a:off x="4051209" y="521782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B1E21-A1C3-09C9-416A-990B699E9CFE}"/>
              </a:ext>
            </a:extLst>
          </p:cNvPr>
          <p:cNvSpPr txBox="1"/>
          <p:nvPr/>
        </p:nvSpPr>
        <p:spPr>
          <a:xfrm>
            <a:off x="1222286" y="2208884"/>
            <a:ext cx="5853112" cy="1537922"/>
          </a:xfrm>
          <a:prstGeom prst="rect">
            <a:avLst/>
          </a:prstGeom>
          <a:solidFill>
            <a:srgbClr val="FCF5D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SMOKING_HISTORY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COUNT(*) 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AS "TOTAL PATIENT"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600" dirty="0">
                <a:solidFill>
                  <a:srgbClr val="FEBA1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GROUP BY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smoking_history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101C3-9DDC-B622-BBE0-52FE543669E7}"/>
              </a:ext>
            </a:extLst>
          </p:cNvPr>
          <p:cNvSpPr txBox="1"/>
          <p:nvPr/>
        </p:nvSpPr>
        <p:spPr>
          <a:xfrm>
            <a:off x="1275970" y="4055926"/>
            <a:ext cx="5799428" cy="151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were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five distinct entries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denoting patients smoking history and about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35816 entries of No info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 of five, Most number of patients about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35095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never smoked in their life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143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4D82226-76EC-F73D-BBE5-BF88DF006310}"/>
              </a:ext>
            </a:extLst>
          </p:cNvPr>
          <p:cNvSpPr/>
          <p:nvPr/>
        </p:nvSpPr>
        <p:spPr>
          <a:xfrm>
            <a:off x="842961" y="1285907"/>
            <a:ext cx="547687" cy="557180"/>
          </a:xfrm>
          <a:prstGeom prst="ellipse">
            <a:avLst/>
          </a:prstGeom>
          <a:solidFill>
            <a:srgbClr val="3044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56552-4375-B976-E267-CC79693DB4FA}"/>
              </a:ext>
            </a:extLst>
          </p:cNvPr>
          <p:cNvSpPr/>
          <p:nvPr/>
        </p:nvSpPr>
        <p:spPr>
          <a:xfrm>
            <a:off x="1490663" y="1785939"/>
            <a:ext cx="8524875" cy="45719"/>
          </a:xfrm>
          <a:prstGeom prst="rect">
            <a:avLst/>
          </a:prstGeom>
          <a:solidFill>
            <a:srgbClr val="FEB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9BBBF-9B60-85A3-D395-68D73118ADF6}"/>
              </a:ext>
            </a:extLst>
          </p:cNvPr>
          <p:cNvSpPr txBox="1"/>
          <p:nvPr/>
        </p:nvSpPr>
        <p:spPr>
          <a:xfrm>
            <a:off x="1576385" y="1348226"/>
            <a:ext cx="886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Retrieve the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Patient_ids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patients who have a BMI greater than the average BMI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B1B817B8-DB72-5548-2943-6A5C2EE90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914" y="2124698"/>
            <a:ext cx="3932474" cy="3653008"/>
          </a:xfrm>
          <a:prstGeom prst="roundRect">
            <a:avLst>
              <a:gd name="adj" fmla="val 500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A12E2E-9BEF-19CA-14E0-31C23541DC70}"/>
              </a:ext>
            </a:extLst>
          </p:cNvPr>
          <p:cNvSpPr txBox="1"/>
          <p:nvPr/>
        </p:nvSpPr>
        <p:spPr>
          <a:xfrm>
            <a:off x="4051209" y="521782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47E88-17CC-6059-35EF-2796F94CC726}"/>
              </a:ext>
            </a:extLst>
          </p:cNvPr>
          <p:cNvSpPr txBox="1"/>
          <p:nvPr/>
        </p:nvSpPr>
        <p:spPr>
          <a:xfrm>
            <a:off x="1222286" y="2208884"/>
            <a:ext cx="5853112" cy="1907253"/>
          </a:xfrm>
          <a:prstGeom prst="rect">
            <a:avLst/>
          </a:prstGeom>
          <a:solidFill>
            <a:srgbClr val="FCF5D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patient_id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600" dirty="0">
                <a:solidFill>
                  <a:srgbClr val="FEBA1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bmi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&gt; (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		SELECT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AVG(BMI)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		FROM </a:t>
            </a:r>
            <a:r>
              <a:rPr lang="en-US" sz="1600" dirty="0">
                <a:solidFill>
                  <a:srgbClr val="FEBA1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health_record 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F5A4D-FD50-55B4-549E-A78FBB29D276}"/>
              </a:ext>
            </a:extLst>
          </p:cNvPr>
          <p:cNvSpPr txBox="1"/>
          <p:nvPr/>
        </p:nvSpPr>
        <p:spPr>
          <a:xfrm>
            <a:off x="1275970" y="4345985"/>
            <a:ext cx="5799428" cy="151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Body Mass Index (BMI) of the respective patient greater than the average BMI is </a:t>
            </a:r>
            <a:r>
              <a:rPr lang="en-IN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calculated from the subquery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56802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records are retrieved. 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38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4D82226-76EC-F73D-BBE5-BF88DF006310}"/>
              </a:ext>
            </a:extLst>
          </p:cNvPr>
          <p:cNvSpPr/>
          <p:nvPr/>
        </p:nvSpPr>
        <p:spPr>
          <a:xfrm>
            <a:off x="842961" y="1285907"/>
            <a:ext cx="547687" cy="557180"/>
          </a:xfrm>
          <a:prstGeom prst="ellipse">
            <a:avLst/>
          </a:prstGeom>
          <a:solidFill>
            <a:srgbClr val="3044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56552-4375-B976-E267-CC79693DB4FA}"/>
              </a:ext>
            </a:extLst>
          </p:cNvPr>
          <p:cNvSpPr/>
          <p:nvPr/>
        </p:nvSpPr>
        <p:spPr>
          <a:xfrm>
            <a:off x="1490663" y="1785939"/>
            <a:ext cx="9267825" cy="45719"/>
          </a:xfrm>
          <a:prstGeom prst="rect">
            <a:avLst/>
          </a:prstGeom>
          <a:solidFill>
            <a:srgbClr val="FEB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9BBBF-9B60-85A3-D395-68D73118ADF6}"/>
              </a:ext>
            </a:extLst>
          </p:cNvPr>
          <p:cNvSpPr txBox="1"/>
          <p:nvPr/>
        </p:nvSpPr>
        <p:spPr>
          <a:xfrm>
            <a:off x="1576384" y="1348226"/>
            <a:ext cx="96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the patient with the highest HbA1c level and the patient with the lowest HbA1clevel.</a:t>
            </a: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52C529DE-D1ED-86C8-42F3-1D201151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9" y="1871463"/>
            <a:ext cx="4400549" cy="4035559"/>
          </a:xfrm>
          <a:prstGeom prst="roundRect">
            <a:avLst>
              <a:gd name="adj" fmla="val 363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746C27-949A-DA6B-AABA-21EF31422FCF}"/>
              </a:ext>
            </a:extLst>
          </p:cNvPr>
          <p:cNvSpPr txBox="1"/>
          <p:nvPr/>
        </p:nvSpPr>
        <p:spPr>
          <a:xfrm>
            <a:off x="4051209" y="521782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A2823-66A2-F520-7F64-12C696EB0D52}"/>
              </a:ext>
            </a:extLst>
          </p:cNvPr>
          <p:cNvSpPr txBox="1"/>
          <p:nvPr/>
        </p:nvSpPr>
        <p:spPr>
          <a:xfrm>
            <a:off x="1390648" y="2299973"/>
            <a:ext cx="5799428" cy="225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IN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Table Expression selects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patient details  for both the </a:t>
            </a:r>
            <a:r>
              <a:rPr lang="en-IN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maximum and minimum HbA1c levels 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</a:t>
            </a: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operator.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IN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CTE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separates the logic for finding the highest and lowest HbA1c levels, providing a </a:t>
            </a:r>
            <a:r>
              <a:rPr lang="en-IN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cleaner and more organized structure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16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95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4D82226-76EC-F73D-BBE5-BF88DF006310}"/>
              </a:ext>
            </a:extLst>
          </p:cNvPr>
          <p:cNvSpPr/>
          <p:nvPr/>
        </p:nvSpPr>
        <p:spPr>
          <a:xfrm>
            <a:off x="842961" y="1285907"/>
            <a:ext cx="547687" cy="557180"/>
          </a:xfrm>
          <a:prstGeom prst="ellipse">
            <a:avLst/>
          </a:prstGeom>
          <a:solidFill>
            <a:srgbClr val="3044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56552-4375-B976-E267-CC79693DB4FA}"/>
              </a:ext>
            </a:extLst>
          </p:cNvPr>
          <p:cNvSpPr/>
          <p:nvPr/>
        </p:nvSpPr>
        <p:spPr>
          <a:xfrm>
            <a:off x="1490663" y="1785939"/>
            <a:ext cx="8067675" cy="45719"/>
          </a:xfrm>
          <a:prstGeom prst="rect">
            <a:avLst/>
          </a:prstGeom>
          <a:solidFill>
            <a:srgbClr val="FEB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9BBBF-9B60-85A3-D395-68D73118ADF6}"/>
              </a:ext>
            </a:extLst>
          </p:cNvPr>
          <p:cNvSpPr txBox="1"/>
          <p:nvPr/>
        </p:nvSpPr>
        <p:spPr>
          <a:xfrm>
            <a:off x="1576384" y="1348226"/>
            <a:ext cx="93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the date of birth of patients in years (assuming the current date as of now).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F51BB9D1-D883-2A00-61BD-6203CB9C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087554"/>
            <a:ext cx="4414838" cy="3864667"/>
          </a:xfrm>
          <a:prstGeom prst="roundRect">
            <a:avLst>
              <a:gd name="adj" fmla="val 370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05285A-0B54-2411-883B-B2F64DAD71C8}"/>
              </a:ext>
            </a:extLst>
          </p:cNvPr>
          <p:cNvSpPr txBox="1"/>
          <p:nvPr/>
        </p:nvSpPr>
        <p:spPr>
          <a:xfrm>
            <a:off x="4051209" y="521782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0E445B-6E4F-9910-0EB3-BBE84E3F3556}"/>
              </a:ext>
            </a:extLst>
          </p:cNvPr>
          <p:cNvSpPr txBox="1"/>
          <p:nvPr/>
        </p:nvSpPr>
        <p:spPr>
          <a:xfrm>
            <a:off x="1222286" y="2066235"/>
            <a:ext cx="5853112" cy="1907253"/>
          </a:xfrm>
          <a:prstGeom prst="rect">
            <a:avLst/>
          </a:prstGeom>
          <a:solidFill>
            <a:srgbClr val="FCF5D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patient_id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patient_name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1600" dirty="0">
                <a:solidFill>
                  <a:srgbClr val="92D05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EXTRACT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YEAR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SYSDATE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) -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AS "Year of Birth"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600" dirty="0">
                <a:solidFill>
                  <a:srgbClr val="FEBA1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67997-C164-399F-2D1F-4376C9FEB630}"/>
              </a:ext>
            </a:extLst>
          </p:cNvPr>
          <p:cNvSpPr txBox="1"/>
          <p:nvPr/>
        </p:nvSpPr>
        <p:spPr>
          <a:xfrm>
            <a:off x="1275970" y="4208065"/>
            <a:ext cx="5799428" cy="115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Subtracting the age of patient from current date provides year of birth of patients.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SYSDATE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provides current date in Oracle SQL developer.</a:t>
            </a:r>
            <a:endParaRPr lang="en-IN" sz="1600" b="0" i="0" dirty="0">
              <a:solidFill>
                <a:schemeClr val="bg2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71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4D82226-76EC-F73D-BBE5-BF88DF006310}"/>
              </a:ext>
            </a:extLst>
          </p:cNvPr>
          <p:cNvSpPr/>
          <p:nvPr/>
        </p:nvSpPr>
        <p:spPr>
          <a:xfrm>
            <a:off x="842961" y="1285907"/>
            <a:ext cx="547687" cy="557180"/>
          </a:xfrm>
          <a:prstGeom prst="ellipse">
            <a:avLst/>
          </a:prstGeom>
          <a:solidFill>
            <a:srgbClr val="3044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56552-4375-B976-E267-CC79693DB4FA}"/>
              </a:ext>
            </a:extLst>
          </p:cNvPr>
          <p:cNvSpPr/>
          <p:nvPr/>
        </p:nvSpPr>
        <p:spPr>
          <a:xfrm flipV="1">
            <a:off x="1490663" y="1740220"/>
            <a:ext cx="6753225" cy="45719"/>
          </a:xfrm>
          <a:prstGeom prst="rect">
            <a:avLst/>
          </a:prstGeom>
          <a:solidFill>
            <a:srgbClr val="FEB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9BBBF-9B60-85A3-D395-68D73118ADF6}"/>
              </a:ext>
            </a:extLst>
          </p:cNvPr>
          <p:cNvSpPr txBox="1"/>
          <p:nvPr/>
        </p:nvSpPr>
        <p:spPr>
          <a:xfrm>
            <a:off x="1576385" y="1348226"/>
            <a:ext cx="70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 patients by blood glucose level within each gender group.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AE0BF096-CDC6-3528-A26D-692A02AF7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199" y="2182516"/>
            <a:ext cx="4224689" cy="2835965"/>
          </a:xfrm>
          <a:prstGeom prst="roundRect">
            <a:avLst>
              <a:gd name="adj" fmla="val 474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55B366-7ABE-63A3-1B5B-BCAA8C287753}"/>
              </a:ext>
            </a:extLst>
          </p:cNvPr>
          <p:cNvSpPr txBox="1"/>
          <p:nvPr/>
        </p:nvSpPr>
        <p:spPr>
          <a:xfrm>
            <a:off x="4051209" y="521782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57E13-1DA1-DA18-ECFA-75280C543DB6}"/>
              </a:ext>
            </a:extLst>
          </p:cNvPr>
          <p:cNvSpPr txBox="1"/>
          <p:nvPr/>
        </p:nvSpPr>
        <p:spPr>
          <a:xfrm>
            <a:off x="842961" y="2066235"/>
            <a:ext cx="6443222" cy="1680396"/>
          </a:xfrm>
          <a:prstGeom prst="rect">
            <a:avLst/>
          </a:prstGeom>
          <a:solidFill>
            <a:srgbClr val="FCF5D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patient_id</a:t>
            </a:r>
            <a:r>
              <a:rPr lang="en-US" sz="14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patient_name</a:t>
            </a:r>
            <a:r>
              <a:rPr lang="en-US" sz="14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gender</a:t>
            </a:r>
            <a:r>
              <a:rPr lang="en-US" sz="14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blood_glucose_level</a:t>
            </a:r>
            <a:r>
              <a:rPr lang="en-US" sz="14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F7CF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DENSE_RANK() </a:t>
            </a:r>
            <a:r>
              <a:rPr lang="en-US" sz="1400" dirty="0">
                <a:solidFill>
                  <a:srgbClr val="00B0F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OVER</a:t>
            </a:r>
            <a:r>
              <a:rPr lang="en-US" sz="14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400" dirty="0">
                <a:solidFill>
                  <a:srgbClr val="00B0F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partition by</a:t>
            </a:r>
            <a:r>
              <a:rPr lang="en-US" sz="14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gender</a:t>
            </a:r>
            <a:r>
              <a:rPr lang="en-US" sz="14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blood_glucose_level</a:t>
            </a:r>
            <a:r>
              <a:rPr lang="en-US" sz="14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desc</a:t>
            </a:r>
            <a:r>
              <a:rPr lang="en-US" sz="14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) as "RANK by blood glucose level"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400" dirty="0">
                <a:solidFill>
                  <a:srgbClr val="FEBA1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  <a:r>
              <a:rPr lang="en-US" sz="14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B2B208-8D94-6B9A-C4D5-287B13AECD8E}"/>
              </a:ext>
            </a:extLst>
          </p:cNvPr>
          <p:cNvSpPr txBox="1"/>
          <p:nvPr/>
        </p:nvSpPr>
        <p:spPr>
          <a:xfrm>
            <a:off x="842961" y="4089567"/>
            <a:ext cx="6108700" cy="1150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DENSE_RANK()</a:t>
            </a:r>
            <a:r>
              <a:rPr lang="en-IN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 function to assign a rank to each record in the </a:t>
            </a:r>
            <a:r>
              <a:rPr lang="en-IN" sz="1600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table based on the descending order of the </a:t>
            </a:r>
            <a:r>
              <a:rPr lang="en-IN" sz="1600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blood_glucose_level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within each gender partition.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57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4D82226-76EC-F73D-BBE5-BF88DF006310}"/>
              </a:ext>
            </a:extLst>
          </p:cNvPr>
          <p:cNvSpPr/>
          <p:nvPr/>
        </p:nvSpPr>
        <p:spPr>
          <a:xfrm>
            <a:off x="842961" y="1285907"/>
            <a:ext cx="547687" cy="557180"/>
          </a:xfrm>
          <a:prstGeom prst="ellipse">
            <a:avLst/>
          </a:prstGeom>
          <a:solidFill>
            <a:srgbClr val="3044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56552-4375-B976-E267-CC79693DB4FA}"/>
              </a:ext>
            </a:extLst>
          </p:cNvPr>
          <p:cNvSpPr/>
          <p:nvPr/>
        </p:nvSpPr>
        <p:spPr>
          <a:xfrm flipV="1">
            <a:off x="1490663" y="1740219"/>
            <a:ext cx="8177214" cy="45719"/>
          </a:xfrm>
          <a:prstGeom prst="rect">
            <a:avLst/>
          </a:prstGeom>
          <a:solidFill>
            <a:srgbClr val="FEB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9BBBF-9B60-85A3-D395-68D73118ADF6}"/>
              </a:ext>
            </a:extLst>
          </p:cNvPr>
          <p:cNvSpPr txBox="1"/>
          <p:nvPr/>
        </p:nvSpPr>
        <p:spPr>
          <a:xfrm>
            <a:off x="1576384" y="1348226"/>
            <a:ext cx="8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the smoking history of patients who are older than 50 to "Ex-smoker."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5E2E86C-3000-B720-95BD-0BCF91B7E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399" y="2343037"/>
            <a:ext cx="3944937" cy="2425700"/>
          </a:xfrm>
          <a:prstGeom prst="roundRect">
            <a:avLst>
              <a:gd name="adj" fmla="val 1098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9013BB-1ACB-2DEA-C2D1-515116C39794}"/>
              </a:ext>
            </a:extLst>
          </p:cNvPr>
          <p:cNvSpPr txBox="1"/>
          <p:nvPr/>
        </p:nvSpPr>
        <p:spPr>
          <a:xfrm>
            <a:off x="4051209" y="521782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EC2D0-8921-0FAE-60D3-4FA39258BE72}"/>
              </a:ext>
            </a:extLst>
          </p:cNvPr>
          <p:cNvSpPr txBox="1"/>
          <p:nvPr/>
        </p:nvSpPr>
        <p:spPr>
          <a:xfrm>
            <a:off x="1579559" y="2299092"/>
            <a:ext cx="4516440" cy="1168590"/>
          </a:xfrm>
          <a:prstGeom prst="rect">
            <a:avLst/>
          </a:prstGeom>
          <a:solidFill>
            <a:srgbClr val="FCF5D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UPDATE </a:t>
            </a:r>
            <a:r>
              <a:rPr lang="en-US" sz="1600" dirty="0">
                <a:solidFill>
                  <a:srgbClr val="FEBA1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SET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smoking_history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= '</a:t>
            </a:r>
            <a:r>
              <a:rPr lang="en-US" sz="1600" dirty="0">
                <a:solidFill>
                  <a:srgbClr val="92D05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Ex-smoker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&gt; </a:t>
            </a:r>
            <a:r>
              <a:rPr lang="en-US" sz="1600" dirty="0">
                <a:solidFill>
                  <a:srgbClr val="92D05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EB3F5-B43D-7C8B-B1F7-800B28D2391C}"/>
              </a:ext>
            </a:extLst>
          </p:cNvPr>
          <p:cNvSpPr txBox="1"/>
          <p:nvPr/>
        </p:nvSpPr>
        <p:spPr>
          <a:xfrm>
            <a:off x="1254295" y="4141794"/>
            <a:ext cx="6357766" cy="151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Manipulation Language (DML) statements are responsible for manipulating data stored in the database.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performs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updation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table health_record where criteria meet.</a:t>
            </a:r>
          </a:p>
        </p:txBody>
      </p:sp>
    </p:spTree>
    <p:extLst>
      <p:ext uri="{BB962C8B-B14F-4D97-AF65-F5344CB8AC3E}">
        <p14:creationId xmlns:p14="http://schemas.microsoft.com/office/powerpoint/2010/main" val="32266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4D82226-76EC-F73D-BBE5-BF88DF006310}"/>
              </a:ext>
            </a:extLst>
          </p:cNvPr>
          <p:cNvSpPr/>
          <p:nvPr/>
        </p:nvSpPr>
        <p:spPr>
          <a:xfrm>
            <a:off x="842961" y="1285907"/>
            <a:ext cx="547687" cy="557180"/>
          </a:xfrm>
          <a:prstGeom prst="ellipse">
            <a:avLst/>
          </a:prstGeom>
          <a:solidFill>
            <a:srgbClr val="3044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56552-4375-B976-E267-CC79693DB4FA}"/>
              </a:ext>
            </a:extLst>
          </p:cNvPr>
          <p:cNvSpPr/>
          <p:nvPr/>
        </p:nvSpPr>
        <p:spPr>
          <a:xfrm flipV="1">
            <a:off x="1433512" y="1777022"/>
            <a:ext cx="6753225" cy="45719"/>
          </a:xfrm>
          <a:prstGeom prst="rect">
            <a:avLst/>
          </a:prstGeom>
          <a:solidFill>
            <a:srgbClr val="FEB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9BBBF-9B60-85A3-D395-68D73118ADF6}"/>
              </a:ext>
            </a:extLst>
          </p:cNvPr>
          <p:cNvSpPr txBox="1"/>
          <p:nvPr/>
        </p:nvSpPr>
        <p:spPr>
          <a:xfrm>
            <a:off x="1576385" y="1333938"/>
            <a:ext cx="70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a new patient into the database with sample data.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90CFCF-B4BF-5DE4-1DAE-320CD21ED941}"/>
              </a:ext>
            </a:extLst>
          </p:cNvPr>
          <p:cNvGrpSpPr/>
          <p:nvPr/>
        </p:nvGrpSpPr>
        <p:grpSpPr>
          <a:xfrm>
            <a:off x="7494317" y="2349974"/>
            <a:ext cx="4242338" cy="2508023"/>
            <a:chOff x="7494317" y="2349974"/>
            <a:chExt cx="4242338" cy="25080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Picture 1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66CAD7B-28FB-5CB3-5259-46CE33558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4318" y="2349974"/>
              <a:ext cx="4242337" cy="1528275"/>
            </a:xfrm>
            <a:prstGeom prst="roundRect">
              <a:avLst>
                <a:gd name="adj" fmla="val 8471"/>
              </a:avLst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CC4C4A8-7A03-F55C-ACBE-4BB941BDF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4317" y="4083723"/>
              <a:ext cx="4242337" cy="774274"/>
            </a:xfrm>
            <a:prstGeom prst="roundRect">
              <a:avLst>
                <a:gd name="adj" fmla="val 10196"/>
              </a:avLst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74E7819-A3D8-9218-B017-97336FA63E5A}"/>
              </a:ext>
            </a:extLst>
          </p:cNvPr>
          <p:cNvSpPr txBox="1"/>
          <p:nvPr/>
        </p:nvSpPr>
        <p:spPr>
          <a:xfrm>
            <a:off x="4051209" y="521782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47516-9F1A-DB9E-2EC4-B032FCA33BD9}"/>
              </a:ext>
            </a:extLst>
          </p:cNvPr>
          <p:cNvSpPr txBox="1"/>
          <p:nvPr/>
        </p:nvSpPr>
        <p:spPr>
          <a:xfrm>
            <a:off x="1390647" y="2140418"/>
            <a:ext cx="5784853" cy="1168590"/>
          </a:xfrm>
          <a:prstGeom prst="rect">
            <a:avLst/>
          </a:prstGeom>
          <a:solidFill>
            <a:srgbClr val="FCF5D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INSERT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INTO </a:t>
            </a:r>
            <a:r>
              <a:rPr lang="en-US" sz="1600" dirty="0">
                <a:solidFill>
                  <a:srgbClr val="FEBA1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health_record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VALUES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('MONICA THOMAS’, 'PT100147’, 'Female’, 33,0,0,'Ex-smoker',25.49,2.1,89,0);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7B4C5-9B2A-C147-08FB-8E4B623D880E}"/>
              </a:ext>
            </a:extLst>
          </p:cNvPr>
          <p:cNvSpPr txBox="1"/>
          <p:nvPr/>
        </p:nvSpPr>
        <p:spPr>
          <a:xfrm>
            <a:off x="1294603" y="3990985"/>
            <a:ext cx="6058696" cy="115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Manipulation Language (DML) statement </a:t>
            </a:r>
            <a:r>
              <a:rPr lang="en-IN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responsible for </a:t>
            </a: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new row 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values into table </a:t>
            </a:r>
            <a:r>
              <a:rPr lang="en-IN" sz="1600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1600" b="0" i="0" dirty="0">
              <a:solidFill>
                <a:schemeClr val="bg2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440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4D82226-76EC-F73D-BBE5-BF88DF006310}"/>
              </a:ext>
            </a:extLst>
          </p:cNvPr>
          <p:cNvSpPr/>
          <p:nvPr/>
        </p:nvSpPr>
        <p:spPr>
          <a:xfrm>
            <a:off x="842961" y="1285907"/>
            <a:ext cx="547687" cy="557180"/>
          </a:xfrm>
          <a:prstGeom prst="ellipse">
            <a:avLst/>
          </a:prstGeom>
          <a:solidFill>
            <a:srgbClr val="3044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56552-4375-B976-E267-CC79693DB4FA}"/>
              </a:ext>
            </a:extLst>
          </p:cNvPr>
          <p:cNvSpPr/>
          <p:nvPr/>
        </p:nvSpPr>
        <p:spPr>
          <a:xfrm flipV="1">
            <a:off x="1490663" y="1740220"/>
            <a:ext cx="6753225" cy="45719"/>
          </a:xfrm>
          <a:prstGeom prst="rect">
            <a:avLst/>
          </a:prstGeom>
          <a:solidFill>
            <a:srgbClr val="FEB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9BBBF-9B60-85A3-D395-68D73118ADF6}"/>
              </a:ext>
            </a:extLst>
          </p:cNvPr>
          <p:cNvSpPr txBox="1"/>
          <p:nvPr/>
        </p:nvSpPr>
        <p:spPr>
          <a:xfrm>
            <a:off x="1576385" y="1348226"/>
            <a:ext cx="70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all patients with heart disease from the database.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86112B-9740-576D-805E-417BF71B2209}"/>
              </a:ext>
            </a:extLst>
          </p:cNvPr>
          <p:cNvGrpSpPr/>
          <p:nvPr/>
        </p:nvGrpSpPr>
        <p:grpSpPr>
          <a:xfrm>
            <a:off x="7064374" y="2120781"/>
            <a:ext cx="4418014" cy="3457280"/>
            <a:chOff x="6769099" y="1960736"/>
            <a:chExt cx="4418014" cy="34572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51216F2-443D-26C7-6C02-905E58899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9100" y="1960736"/>
              <a:ext cx="4418013" cy="1973090"/>
            </a:xfrm>
            <a:prstGeom prst="roundRect">
              <a:avLst>
                <a:gd name="adj" fmla="val 10319"/>
              </a:avLst>
            </a:prstGeom>
          </p:spPr>
        </p:pic>
        <p:pic>
          <p:nvPicPr>
            <p:cNvPr id="17" name="Picture 1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F5940D9-692E-8BE3-872C-646F8ADA6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9099" y="4297244"/>
              <a:ext cx="4418013" cy="1120772"/>
            </a:xfrm>
            <a:prstGeom prst="round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00865D7-5D60-9770-5F37-C4E9BBFD325F}"/>
              </a:ext>
            </a:extLst>
          </p:cNvPr>
          <p:cNvSpPr txBox="1"/>
          <p:nvPr/>
        </p:nvSpPr>
        <p:spPr>
          <a:xfrm>
            <a:off x="4051209" y="521782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237C6-65F4-556F-1C40-EF34EE816F5C}"/>
              </a:ext>
            </a:extLst>
          </p:cNvPr>
          <p:cNvSpPr txBox="1"/>
          <p:nvPr/>
        </p:nvSpPr>
        <p:spPr>
          <a:xfrm>
            <a:off x="1101724" y="2149776"/>
            <a:ext cx="5567366" cy="799258"/>
          </a:xfrm>
          <a:prstGeom prst="rect">
            <a:avLst/>
          </a:prstGeom>
          <a:solidFill>
            <a:srgbClr val="FCF5D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DELETE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sz="1600" dirty="0">
                <a:solidFill>
                  <a:srgbClr val="FEBA1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heart_disease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= 1;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DF194-44DD-EFBD-5480-1769DE6CDC4C}"/>
              </a:ext>
            </a:extLst>
          </p:cNvPr>
          <p:cNvSpPr txBox="1"/>
          <p:nvPr/>
        </p:nvSpPr>
        <p:spPr>
          <a:xfrm>
            <a:off x="1005679" y="3645059"/>
            <a:ext cx="6058696" cy="151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Manipulation Language (DML) statement </a:t>
            </a:r>
            <a:r>
              <a:rPr lang="en-IN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removes the rows where criteria meets.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3942 records of patients with </a:t>
            </a:r>
            <a:r>
              <a:rPr lang="en-IN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heart_diseases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were deleted from </a:t>
            </a:r>
            <a:r>
              <a:rPr lang="en-IN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915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4D82226-76EC-F73D-BBE5-BF88DF006310}"/>
              </a:ext>
            </a:extLst>
          </p:cNvPr>
          <p:cNvSpPr/>
          <p:nvPr/>
        </p:nvSpPr>
        <p:spPr>
          <a:xfrm>
            <a:off x="842961" y="1285907"/>
            <a:ext cx="547687" cy="557180"/>
          </a:xfrm>
          <a:prstGeom prst="ellipse">
            <a:avLst/>
          </a:prstGeom>
          <a:solidFill>
            <a:srgbClr val="3044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56552-4375-B976-E267-CC79693DB4FA}"/>
              </a:ext>
            </a:extLst>
          </p:cNvPr>
          <p:cNvSpPr/>
          <p:nvPr/>
        </p:nvSpPr>
        <p:spPr>
          <a:xfrm>
            <a:off x="1490663" y="1785938"/>
            <a:ext cx="8510587" cy="45719"/>
          </a:xfrm>
          <a:prstGeom prst="rect">
            <a:avLst/>
          </a:prstGeom>
          <a:solidFill>
            <a:srgbClr val="FEB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9BBBF-9B60-85A3-D395-68D73118ADF6}"/>
              </a:ext>
            </a:extLst>
          </p:cNvPr>
          <p:cNvSpPr txBox="1"/>
          <p:nvPr/>
        </p:nvSpPr>
        <p:spPr>
          <a:xfrm>
            <a:off x="1576385" y="1333938"/>
            <a:ext cx="898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patients who have hypertension but not diabetes using the EXCEPT operator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DDD98-FD4E-DA8D-A535-4C07A5BA2CDF}"/>
              </a:ext>
            </a:extLst>
          </p:cNvPr>
          <p:cNvSpPr txBox="1"/>
          <p:nvPr/>
        </p:nvSpPr>
        <p:spPr>
          <a:xfrm>
            <a:off x="1116804" y="2620769"/>
            <a:ext cx="5848583" cy="115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Equivalent of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Oracle SQL Developer is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MINUS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operator is used to subtract the result set of the second query from the result set of the first query.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B10F6B34-5923-5549-AA6A-7C81FA44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10" y="2438567"/>
            <a:ext cx="4588441" cy="2869195"/>
          </a:xfrm>
          <a:prstGeom prst="roundRect">
            <a:avLst>
              <a:gd name="adj" fmla="val 749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4E7429-E06A-CB80-1B9B-7FC91AB8300C}"/>
              </a:ext>
            </a:extLst>
          </p:cNvPr>
          <p:cNvSpPr txBox="1"/>
          <p:nvPr/>
        </p:nvSpPr>
        <p:spPr>
          <a:xfrm>
            <a:off x="4051209" y="514135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</p:spTree>
    <p:extLst>
      <p:ext uri="{BB962C8B-B14F-4D97-AF65-F5344CB8AC3E}">
        <p14:creationId xmlns:p14="http://schemas.microsoft.com/office/powerpoint/2010/main" val="3030188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FA418B0-10D3-1DC1-E5B9-AF2B635EC234}"/>
              </a:ext>
            </a:extLst>
          </p:cNvPr>
          <p:cNvSpPr txBox="1"/>
          <p:nvPr/>
        </p:nvSpPr>
        <p:spPr>
          <a:xfrm>
            <a:off x="3672169" y="726350"/>
            <a:ext cx="4833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11564E-E36E-E346-8665-4448E5684C9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483" y="6052197"/>
            <a:ext cx="1119191" cy="3029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02554E0-50B8-45B7-7719-CB6BAEA47807}"/>
              </a:ext>
            </a:extLst>
          </p:cNvPr>
          <p:cNvGrpSpPr/>
          <p:nvPr/>
        </p:nvGrpSpPr>
        <p:grpSpPr>
          <a:xfrm>
            <a:off x="1554957" y="1550454"/>
            <a:ext cx="9082085" cy="4501743"/>
            <a:chOff x="1519244" y="1550454"/>
            <a:chExt cx="9082085" cy="4501743"/>
          </a:xfrm>
        </p:grpSpPr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BB4A317D-E888-240C-E30F-B240CE89CDCE}"/>
                </a:ext>
              </a:extLst>
            </p:cNvPr>
            <p:cNvSpPr/>
            <p:nvPr/>
          </p:nvSpPr>
          <p:spPr>
            <a:xfrm>
              <a:off x="1519244" y="1550454"/>
              <a:ext cx="9082085" cy="4501743"/>
            </a:xfrm>
            <a:prstGeom prst="foldedCorner">
              <a:avLst>
                <a:gd name="adj" fmla="val 11463"/>
              </a:avLst>
            </a:prstGeom>
            <a:gradFill flip="none" rotWithShape="1">
              <a:gsLst>
                <a:gs pos="0">
                  <a:srgbClr val="FEBA1E">
                    <a:alpha val="29000"/>
                  </a:srgbClr>
                </a:gs>
                <a:gs pos="100000">
                  <a:srgbClr val="FEBA1E">
                    <a:lumMod val="66000"/>
                    <a:lumOff val="34000"/>
                    <a:alpha val="24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4925">
              <a:solidFill>
                <a:srgbClr val="FEBA1E">
                  <a:alpha val="13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5851AB-7AA9-532E-E692-439CBA3BA497}"/>
                </a:ext>
              </a:extLst>
            </p:cNvPr>
            <p:cNvSpPr txBox="1"/>
            <p:nvPr/>
          </p:nvSpPr>
          <p:spPr>
            <a:xfrm>
              <a:off x="1859756" y="1658943"/>
              <a:ext cx="8472488" cy="4284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300" dirty="0"/>
                <a:t>Diabetes patient analysis project is a third task provided by </a:t>
              </a:r>
              <a:r>
                <a:rPr lang="en-US" sz="2300" dirty="0">
                  <a:solidFill>
                    <a:srgbClr val="30445B"/>
                  </a:solidFill>
                </a:rPr>
                <a:t>PSY</a:t>
              </a:r>
              <a:r>
                <a:rPr lang="en-US" sz="2300" dirty="0">
                  <a:solidFill>
                    <a:srgbClr val="FEBA1E"/>
                  </a:solidFill>
                </a:rPr>
                <a:t>LIQ</a:t>
              </a:r>
              <a:r>
                <a:rPr lang="en-US" sz="2300" dirty="0"/>
                <a:t> during my internship.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300" dirty="0"/>
                <a:t> This project aims in demonstrating intern’s SQL skills at all levels.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300" b="0" i="0" dirty="0">
                  <a:effectLst/>
                  <a:latin typeface="Söhne"/>
                </a:rPr>
                <a:t>The primary objective is to </a:t>
              </a:r>
              <a:r>
                <a:rPr lang="en-IN" sz="2300" b="0" i="0" dirty="0" err="1">
                  <a:effectLst/>
                  <a:latin typeface="Söhne"/>
                </a:rPr>
                <a:t>analyze</a:t>
              </a:r>
              <a:r>
                <a:rPr lang="en-IN" sz="2300" b="0" i="0" dirty="0">
                  <a:effectLst/>
                  <a:latin typeface="Söhne"/>
                </a:rPr>
                <a:t> a dataset consisting health records of diabetes patients.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300" b="0" i="0" dirty="0">
                  <a:effectLst/>
                  <a:latin typeface="Söhne"/>
                </a:rPr>
                <a:t>The entire project is executed using Oracle SQL Developer, providing a hands-on opportunity to showcase and refine my SQL expertise.</a:t>
              </a:r>
              <a:endParaRPr lang="en-US" sz="2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062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B064EB-4C7D-1739-760D-BF2DED8E538E}"/>
              </a:ext>
            </a:extLst>
          </p:cNvPr>
          <p:cNvSpPr txBox="1"/>
          <p:nvPr/>
        </p:nvSpPr>
        <p:spPr>
          <a:xfrm>
            <a:off x="4051209" y="521782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D82226-76EC-F73D-BBE5-BF88DF006310}"/>
              </a:ext>
            </a:extLst>
          </p:cNvPr>
          <p:cNvSpPr/>
          <p:nvPr/>
        </p:nvSpPr>
        <p:spPr>
          <a:xfrm>
            <a:off x="842961" y="1285907"/>
            <a:ext cx="547687" cy="557180"/>
          </a:xfrm>
          <a:prstGeom prst="ellipse">
            <a:avLst/>
          </a:prstGeom>
          <a:solidFill>
            <a:srgbClr val="3044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56552-4375-B976-E267-CC79693DB4FA}"/>
              </a:ext>
            </a:extLst>
          </p:cNvPr>
          <p:cNvSpPr/>
          <p:nvPr/>
        </p:nvSpPr>
        <p:spPr>
          <a:xfrm flipV="1">
            <a:off x="1490663" y="1740219"/>
            <a:ext cx="8939212" cy="45719"/>
          </a:xfrm>
          <a:prstGeom prst="rect">
            <a:avLst/>
          </a:prstGeom>
          <a:solidFill>
            <a:srgbClr val="FEB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9BBBF-9B60-85A3-D395-68D73118ADF6}"/>
              </a:ext>
            </a:extLst>
          </p:cNvPr>
          <p:cNvSpPr txBox="1"/>
          <p:nvPr/>
        </p:nvSpPr>
        <p:spPr>
          <a:xfrm>
            <a:off x="1576385" y="1348226"/>
            <a:ext cx="949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a unique constraint on the "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patient_id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column to ensure its values are unique.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C29F120B-1385-7196-DFF0-9E75AFA9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326" y="2441450"/>
            <a:ext cx="4731855" cy="2370263"/>
          </a:xfrm>
          <a:prstGeom prst="roundRect">
            <a:avLst>
              <a:gd name="adj" fmla="val 662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7B8128-9F32-9AFC-4FD7-03D071D1B82D}"/>
              </a:ext>
            </a:extLst>
          </p:cNvPr>
          <p:cNvSpPr txBox="1"/>
          <p:nvPr/>
        </p:nvSpPr>
        <p:spPr>
          <a:xfrm>
            <a:off x="1116804" y="23393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893FD-148B-46FD-ADE0-14789FEE4AA9}"/>
              </a:ext>
            </a:extLst>
          </p:cNvPr>
          <p:cNvSpPr txBox="1"/>
          <p:nvPr/>
        </p:nvSpPr>
        <p:spPr>
          <a:xfrm>
            <a:off x="1209169" y="2174670"/>
            <a:ext cx="4190951" cy="1168590"/>
          </a:xfrm>
          <a:prstGeom prst="rect">
            <a:avLst/>
          </a:prstGeom>
          <a:solidFill>
            <a:srgbClr val="FCF5D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ALTER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TABLE </a:t>
            </a:r>
            <a:r>
              <a:rPr lang="en-US" sz="1600" dirty="0" err="1">
                <a:solidFill>
                  <a:srgbClr val="FFC00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  <a:endParaRPr lang="en-US" sz="1600" dirty="0">
              <a:solidFill>
                <a:srgbClr val="FFC000"/>
              </a:solidFill>
              <a:latin typeface="Courier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ADD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CONSTRAINT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unique_patient_id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UNIQUE(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patient_id</a:t>
            </a:r>
            <a:r>
              <a:rPr lang="en-US" sz="1600" dirty="0">
                <a:solidFill>
                  <a:srgbClr val="92D05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E144C-AE71-C1D7-709B-41021E11C1C2}"/>
              </a:ext>
            </a:extLst>
          </p:cNvPr>
          <p:cNvSpPr txBox="1"/>
          <p:nvPr/>
        </p:nvSpPr>
        <p:spPr>
          <a:xfrm>
            <a:off x="1193828" y="3658015"/>
            <a:ext cx="5459005" cy="115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Definition Language statement </a:t>
            </a:r>
            <a:r>
              <a:rPr lang="en-IN" sz="1600" dirty="0">
                <a:solidFill>
                  <a:srgbClr val="11182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 TABLE ... ADD CONSTRAINT i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used to add or modify the constraints in columns of table.</a:t>
            </a:r>
          </a:p>
        </p:txBody>
      </p:sp>
    </p:spTree>
    <p:extLst>
      <p:ext uri="{BB962C8B-B14F-4D97-AF65-F5344CB8AC3E}">
        <p14:creationId xmlns:p14="http://schemas.microsoft.com/office/powerpoint/2010/main" val="871112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B064EB-4C7D-1739-760D-BF2DED8E538E}"/>
              </a:ext>
            </a:extLst>
          </p:cNvPr>
          <p:cNvSpPr txBox="1"/>
          <p:nvPr/>
        </p:nvSpPr>
        <p:spPr>
          <a:xfrm>
            <a:off x="4051209" y="520411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D82226-76EC-F73D-BBE5-BF88DF006310}"/>
              </a:ext>
            </a:extLst>
          </p:cNvPr>
          <p:cNvSpPr/>
          <p:nvPr/>
        </p:nvSpPr>
        <p:spPr>
          <a:xfrm>
            <a:off x="842961" y="1285907"/>
            <a:ext cx="547687" cy="557180"/>
          </a:xfrm>
          <a:prstGeom prst="ellipse">
            <a:avLst/>
          </a:prstGeom>
          <a:solidFill>
            <a:srgbClr val="3044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56552-4375-B976-E267-CC79693DB4FA}"/>
              </a:ext>
            </a:extLst>
          </p:cNvPr>
          <p:cNvSpPr/>
          <p:nvPr/>
        </p:nvSpPr>
        <p:spPr>
          <a:xfrm flipV="1">
            <a:off x="1490663" y="1740219"/>
            <a:ext cx="7339015" cy="45719"/>
          </a:xfrm>
          <a:prstGeom prst="rect">
            <a:avLst/>
          </a:prstGeom>
          <a:solidFill>
            <a:srgbClr val="FEB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9BBBF-9B60-85A3-D395-68D73118ADF6}"/>
              </a:ext>
            </a:extLst>
          </p:cNvPr>
          <p:cNvSpPr txBox="1"/>
          <p:nvPr/>
        </p:nvSpPr>
        <p:spPr>
          <a:xfrm>
            <a:off x="1576384" y="1348226"/>
            <a:ext cx="733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view that displays the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Patient_ids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ages, and BMI of patients.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99A096-14EB-6A96-CBF8-06D1B3AC76E1}"/>
              </a:ext>
            </a:extLst>
          </p:cNvPr>
          <p:cNvGrpSpPr/>
          <p:nvPr/>
        </p:nvGrpSpPr>
        <p:grpSpPr>
          <a:xfrm>
            <a:off x="8017423" y="2173299"/>
            <a:ext cx="3538538" cy="3253513"/>
            <a:chOff x="7943850" y="1888806"/>
            <a:chExt cx="3538538" cy="32535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Picture 3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7FC4D1D0-6A2F-EF9B-1092-4FCB0F95A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43850" y="1888806"/>
              <a:ext cx="3538538" cy="1679724"/>
            </a:xfrm>
            <a:prstGeom prst="roundRect">
              <a:avLst>
                <a:gd name="adj" fmla="val 10701"/>
              </a:avLst>
            </a:prstGeom>
          </p:spPr>
        </p:pic>
        <p:pic>
          <p:nvPicPr>
            <p:cNvPr id="17" name="Picture 1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A20611A-D69E-3F3A-7168-DC8A7F271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3850" y="3775363"/>
              <a:ext cx="3538537" cy="1366956"/>
            </a:xfrm>
            <a:prstGeom prst="roundRect">
              <a:avLst>
                <a:gd name="adj" fmla="val 9336"/>
              </a:avLst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17424C-3BCD-D218-66A3-C98331907669}"/>
              </a:ext>
            </a:extLst>
          </p:cNvPr>
          <p:cNvSpPr txBox="1"/>
          <p:nvPr/>
        </p:nvSpPr>
        <p:spPr>
          <a:xfrm>
            <a:off x="1576384" y="2007194"/>
            <a:ext cx="4178068" cy="2276585"/>
          </a:xfrm>
          <a:prstGeom prst="rect">
            <a:avLst/>
          </a:prstGeom>
          <a:solidFill>
            <a:srgbClr val="FCF5D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CREATE VIEW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patient_bmi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(   SELECT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patient_id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bmi</a:t>
            </a:r>
            <a:endParaRPr lang="en-US" sz="1600" dirty="0">
              <a:solidFill>
                <a:srgbClr val="7030A0"/>
              </a:solidFill>
              <a:latin typeface="Courier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FROM </a:t>
            </a:r>
            <a:r>
              <a:rPr lang="en-US" sz="1600" dirty="0" err="1">
                <a:solidFill>
                  <a:srgbClr val="FEBA1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  <a:endParaRPr lang="en-US" sz="1600" dirty="0">
              <a:solidFill>
                <a:srgbClr val="FEBA1E"/>
              </a:solidFill>
              <a:latin typeface="Courier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patient_id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bmi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600" dirty="0" err="1">
                <a:solidFill>
                  <a:srgbClr val="FEBA1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patient_bmi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B2AF74-9549-D7FC-5128-AE20F1A98A8F}"/>
              </a:ext>
            </a:extLst>
          </p:cNvPr>
          <p:cNvSpPr txBox="1"/>
          <p:nvPr/>
        </p:nvSpPr>
        <p:spPr>
          <a:xfrm>
            <a:off x="1338311" y="4577377"/>
            <a:ext cx="6357398" cy="115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view </a:t>
            </a:r>
            <a:r>
              <a:rPr lang="en-IN" sz="1600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patient_bmi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created to provide a convenient way to query and </a:t>
            </a:r>
            <a:r>
              <a:rPr lang="en-IN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from the </a:t>
            </a:r>
            <a:r>
              <a:rPr lang="en-IN" sz="1600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table, specifically focusing on the </a:t>
            </a:r>
            <a:r>
              <a:rPr lang="en-IN" sz="1600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patient_id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IN" sz="1600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bmi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columns.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33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4D6122-EA00-8A00-4D20-41205B5E4364}"/>
              </a:ext>
            </a:extLst>
          </p:cNvPr>
          <p:cNvSpPr txBox="1"/>
          <p:nvPr/>
        </p:nvSpPr>
        <p:spPr>
          <a:xfrm>
            <a:off x="2954376" y="433962"/>
            <a:ext cx="5872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 ENHANCEMENT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915909-A50B-A393-70A7-D33A8DFCE05B}"/>
              </a:ext>
            </a:extLst>
          </p:cNvPr>
          <p:cNvGrpSpPr/>
          <p:nvPr/>
        </p:nvGrpSpPr>
        <p:grpSpPr>
          <a:xfrm>
            <a:off x="589126" y="1571619"/>
            <a:ext cx="10999458" cy="4082302"/>
            <a:chOff x="647796" y="1371481"/>
            <a:chExt cx="10999458" cy="408230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F898B3E-7C70-7154-FA6C-7948D5AA9751}"/>
                </a:ext>
              </a:extLst>
            </p:cNvPr>
            <p:cNvGrpSpPr/>
            <p:nvPr/>
          </p:nvGrpSpPr>
          <p:grpSpPr>
            <a:xfrm>
              <a:off x="7864860" y="1377209"/>
              <a:ext cx="3292410" cy="1066690"/>
              <a:chOff x="7811070" y="1377209"/>
              <a:chExt cx="3292410" cy="1066690"/>
            </a:xfrm>
          </p:grpSpPr>
          <p:sp>
            <p:nvSpPr>
              <p:cNvPr id="55" name="Terminator 54">
                <a:extLst>
                  <a:ext uri="{FF2B5EF4-FFF2-40B4-BE49-F238E27FC236}">
                    <a16:creationId xmlns:a16="http://schemas.microsoft.com/office/drawing/2014/main" id="{AC4E156D-AE07-0977-F423-2E619CBBD2EB}"/>
                  </a:ext>
                </a:extLst>
              </p:cNvPr>
              <p:cNvSpPr/>
              <p:nvPr/>
            </p:nvSpPr>
            <p:spPr>
              <a:xfrm>
                <a:off x="7811070" y="1377209"/>
                <a:ext cx="3292410" cy="1066690"/>
              </a:xfrm>
              <a:prstGeom prst="flowChartTerminator">
                <a:avLst/>
              </a:prstGeom>
              <a:solidFill>
                <a:srgbClr val="FDEA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6DD815-EFDA-9DCD-48E8-E0453B495DE2}"/>
                  </a:ext>
                </a:extLst>
              </p:cNvPr>
              <p:cNvSpPr txBox="1"/>
              <p:nvPr/>
            </p:nvSpPr>
            <p:spPr>
              <a:xfrm>
                <a:off x="7958648" y="1513451"/>
                <a:ext cx="2997254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just"/>
                <a:r>
                  <a:rPr lang="en-US" sz="1100" b="1" dirty="0">
                    <a:solidFill>
                      <a:srgbClr val="FEBA1E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Creating constraints on columns </a:t>
                </a:r>
                <a:r>
                  <a:rPr lang="en-US" sz="11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ensure data validation, reduce redundancy, reduce missing values, and in some case, help reduce extreme outliers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7C2F240-9F78-25D2-AC93-B7900ABB8FC8}"/>
                </a:ext>
              </a:extLst>
            </p:cNvPr>
            <p:cNvGrpSpPr/>
            <p:nvPr/>
          </p:nvGrpSpPr>
          <p:grpSpPr>
            <a:xfrm>
              <a:off x="4380931" y="2696768"/>
              <a:ext cx="3430138" cy="1464464"/>
              <a:chOff x="4179092" y="2582436"/>
              <a:chExt cx="3819526" cy="181451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B126957-EA9B-16CD-293B-051695718B1E}"/>
                  </a:ext>
                </a:extLst>
              </p:cNvPr>
              <p:cNvGrpSpPr/>
              <p:nvPr/>
            </p:nvGrpSpPr>
            <p:grpSpPr>
              <a:xfrm>
                <a:off x="4179092" y="2582436"/>
                <a:ext cx="1814513" cy="1814513"/>
                <a:chOff x="4281487" y="2814638"/>
                <a:chExt cx="1814513" cy="1814513"/>
              </a:xfrm>
            </p:grpSpPr>
            <p:sp>
              <p:nvSpPr>
                <p:cNvPr id="29" name="Delay 28">
                  <a:extLst>
                    <a:ext uri="{FF2B5EF4-FFF2-40B4-BE49-F238E27FC236}">
                      <a16:creationId xmlns:a16="http://schemas.microsoft.com/office/drawing/2014/main" id="{830A2486-1194-8521-B129-40EECF8374CA}"/>
                    </a:ext>
                  </a:extLst>
                </p:cNvPr>
                <p:cNvSpPr/>
                <p:nvPr/>
              </p:nvSpPr>
              <p:spPr>
                <a:xfrm rot="10800000">
                  <a:off x="4281487" y="2814638"/>
                  <a:ext cx="1814513" cy="1814513"/>
                </a:xfrm>
                <a:prstGeom prst="flowChartDelay">
                  <a:avLst/>
                </a:prstGeom>
                <a:solidFill>
                  <a:srgbClr val="FCF5D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E02927B-5639-F0EE-924F-83EF11B753E5}"/>
                    </a:ext>
                  </a:extLst>
                </p:cNvPr>
                <p:cNvSpPr txBox="1"/>
                <p:nvPr/>
              </p:nvSpPr>
              <p:spPr>
                <a:xfrm>
                  <a:off x="4415133" y="3568004"/>
                  <a:ext cx="1547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NORMALIZATION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1F1D346-F4AD-4051-8E22-91FBCD830E04}"/>
                  </a:ext>
                </a:extLst>
              </p:cNvPr>
              <p:cNvGrpSpPr/>
              <p:nvPr/>
            </p:nvGrpSpPr>
            <p:grpSpPr>
              <a:xfrm>
                <a:off x="6184105" y="2582436"/>
                <a:ext cx="1814513" cy="1814513"/>
                <a:chOff x="6286500" y="2814638"/>
                <a:chExt cx="1814513" cy="1814513"/>
              </a:xfrm>
            </p:grpSpPr>
            <p:sp>
              <p:nvSpPr>
                <p:cNvPr id="28" name="Delay 27">
                  <a:extLst>
                    <a:ext uri="{FF2B5EF4-FFF2-40B4-BE49-F238E27FC236}">
                      <a16:creationId xmlns:a16="http://schemas.microsoft.com/office/drawing/2014/main" id="{4000ADFD-7F43-3B0F-4BAB-1ADF3D569987}"/>
                    </a:ext>
                  </a:extLst>
                </p:cNvPr>
                <p:cNvSpPr/>
                <p:nvPr/>
              </p:nvSpPr>
              <p:spPr>
                <a:xfrm>
                  <a:off x="6286500" y="2814638"/>
                  <a:ext cx="1814513" cy="1814513"/>
                </a:xfrm>
                <a:prstGeom prst="flowChartDelay">
                  <a:avLst/>
                </a:prstGeom>
                <a:solidFill>
                  <a:srgbClr val="FCEAD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080FE4-CD78-DF29-9EF9-CF9F7C02CAD6}"/>
                    </a:ext>
                  </a:extLst>
                </p:cNvPr>
                <p:cNvSpPr txBox="1"/>
                <p:nvPr/>
              </p:nvSpPr>
              <p:spPr>
                <a:xfrm>
                  <a:off x="6533960" y="3460283"/>
                  <a:ext cx="13195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ADD </a:t>
                  </a:r>
                </a:p>
                <a:p>
                  <a:pPr algn="ctr"/>
                  <a:r>
                    <a:rPr lang="en-US" sz="1200" b="1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CONSTRAINTS</a:t>
                  </a:r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598E134-E62E-D82E-179F-E1263CF6D9A2}"/>
                </a:ext>
              </a:extLst>
            </p:cNvPr>
            <p:cNvGrpSpPr/>
            <p:nvPr/>
          </p:nvGrpSpPr>
          <p:grpSpPr>
            <a:xfrm>
              <a:off x="6878741" y="1914525"/>
              <a:ext cx="890978" cy="782243"/>
              <a:chOff x="6556648" y="1690907"/>
              <a:chExt cx="1213071" cy="1005861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F8A6FBB-9006-50CE-3759-67DCD3FC1572}"/>
                  </a:ext>
                </a:extLst>
              </p:cNvPr>
              <p:cNvCxnSpPr/>
              <p:nvPr/>
            </p:nvCxnSpPr>
            <p:spPr>
              <a:xfrm>
                <a:off x="6556648" y="1707014"/>
                <a:ext cx="1213071" cy="0"/>
              </a:xfrm>
              <a:prstGeom prst="straightConnector1">
                <a:avLst/>
              </a:prstGeom>
              <a:ln w="38100">
                <a:solidFill>
                  <a:srgbClr val="30445B">
                    <a:alpha val="80000"/>
                  </a:srgb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47BF23-6931-045C-3A05-7BEC8126C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0937" y="1690907"/>
                <a:ext cx="0" cy="1005861"/>
              </a:xfrm>
              <a:prstGeom prst="line">
                <a:avLst/>
              </a:prstGeom>
              <a:ln w="38100">
                <a:solidFill>
                  <a:srgbClr val="30445B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1847615-9C27-8FA1-D8BD-03E4CBA0FB3E}"/>
                </a:ext>
              </a:extLst>
            </p:cNvPr>
            <p:cNvGrpSpPr/>
            <p:nvPr/>
          </p:nvGrpSpPr>
          <p:grpSpPr>
            <a:xfrm>
              <a:off x="1090201" y="1371481"/>
              <a:ext cx="3292410" cy="1066690"/>
              <a:chOff x="1117096" y="1371481"/>
              <a:chExt cx="3292410" cy="1066690"/>
            </a:xfrm>
          </p:grpSpPr>
          <p:sp>
            <p:nvSpPr>
              <p:cNvPr id="52" name="Terminator 51">
                <a:extLst>
                  <a:ext uri="{FF2B5EF4-FFF2-40B4-BE49-F238E27FC236}">
                    <a16:creationId xmlns:a16="http://schemas.microsoft.com/office/drawing/2014/main" id="{E8FF49BA-D65C-D986-7A5B-06AD16A6DD2F}"/>
                  </a:ext>
                </a:extLst>
              </p:cNvPr>
              <p:cNvSpPr/>
              <p:nvPr/>
            </p:nvSpPr>
            <p:spPr>
              <a:xfrm>
                <a:off x="1117096" y="1371481"/>
                <a:ext cx="3292410" cy="1066690"/>
              </a:xfrm>
              <a:prstGeom prst="flowChartTerminator">
                <a:avLst/>
              </a:prstGeom>
              <a:solidFill>
                <a:srgbClr val="FCF6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3FB380-E09B-8539-0BF4-8EC592007334}"/>
                  </a:ext>
                </a:extLst>
              </p:cNvPr>
              <p:cNvSpPr txBox="1"/>
              <p:nvPr/>
            </p:nvSpPr>
            <p:spPr>
              <a:xfrm>
                <a:off x="1268378" y="1692304"/>
                <a:ext cx="2997254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just"/>
                <a:r>
                  <a:rPr lang="en-US" sz="1100" b="1" dirty="0">
                    <a:solidFill>
                      <a:srgbClr val="FEBA1E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Normalizing schema </a:t>
                </a:r>
                <a:r>
                  <a:rPr lang="en-US" sz="11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helps to reduce redundancy and enhance data integrity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7A72764-6E4A-D4D9-B173-A8D833589492}"/>
                </a:ext>
              </a:extLst>
            </p:cNvPr>
            <p:cNvGrpSpPr/>
            <p:nvPr/>
          </p:nvGrpSpPr>
          <p:grpSpPr>
            <a:xfrm>
              <a:off x="647796" y="4309333"/>
              <a:ext cx="3733134" cy="1066687"/>
              <a:chOff x="420059" y="2895654"/>
              <a:chExt cx="3520489" cy="1066690"/>
            </a:xfrm>
          </p:grpSpPr>
          <p:sp>
            <p:nvSpPr>
              <p:cNvPr id="61" name="Terminator 60">
                <a:extLst>
                  <a:ext uri="{FF2B5EF4-FFF2-40B4-BE49-F238E27FC236}">
                    <a16:creationId xmlns:a16="http://schemas.microsoft.com/office/drawing/2014/main" id="{26D0A139-524E-734B-7F4C-ACC028E273B3}"/>
                  </a:ext>
                </a:extLst>
              </p:cNvPr>
              <p:cNvSpPr/>
              <p:nvPr/>
            </p:nvSpPr>
            <p:spPr>
              <a:xfrm>
                <a:off x="420059" y="2895654"/>
                <a:ext cx="3520489" cy="1066690"/>
              </a:xfrm>
              <a:prstGeom prst="flowChartTerminator">
                <a:avLst/>
              </a:prstGeom>
              <a:solidFill>
                <a:srgbClr val="FCF7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3407F50-6177-B31C-7F01-A939342C62B8}"/>
                  </a:ext>
                </a:extLst>
              </p:cNvPr>
              <p:cNvSpPr txBox="1"/>
              <p:nvPr/>
            </p:nvSpPr>
            <p:spPr>
              <a:xfrm>
                <a:off x="657478" y="3094237"/>
                <a:ext cx="3148976" cy="6455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sz="11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Normalization in given dataset: separating columns into three tables as </a:t>
                </a:r>
                <a:r>
                  <a:rPr lang="en-US" sz="1100" b="1" dirty="0" err="1">
                    <a:solidFill>
                      <a:srgbClr val="FEBA1E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Patient_details</a:t>
                </a:r>
                <a:r>
                  <a:rPr lang="en-US" sz="1100" b="1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</a:t>
                </a:r>
                <a:r>
                  <a:rPr lang="en-US" sz="1100" b="1" dirty="0" err="1">
                    <a:solidFill>
                      <a:srgbClr val="FEBA1E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Health_parameters</a:t>
                </a:r>
                <a:r>
                  <a:rPr lang="en-US" sz="11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lang="en-US" sz="1100" b="1" dirty="0" err="1">
                    <a:solidFill>
                      <a:srgbClr val="FEBA1E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Health_history</a:t>
                </a:r>
                <a:endParaRPr lang="en-US" sz="1100" b="1" dirty="0">
                  <a:solidFill>
                    <a:srgbClr val="FEBA1E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945C797-4AFD-1774-526D-70E5B1C336E4}"/>
                </a:ext>
              </a:extLst>
            </p:cNvPr>
            <p:cNvGrpSpPr/>
            <p:nvPr/>
          </p:nvGrpSpPr>
          <p:grpSpPr>
            <a:xfrm flipH="1">
              <a:off x="4470715" y="1914525"/>
              <a:ext cx="890978" cy="782242"/>
              <a:chOff x="6556648" y="1690907"/>
              <a:chExt cx="1213071" cy="1005861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DDA7CD6-F289-794C-2028-C3CAEB3DB422}"/>
                  </a:ext>
                </a:extLst>
              </p:cNvPr>
              <p:cNvCxnSpPr/>
              <p:nvPr/>
            </p:nvCxnSpPr>
            <p:spPr>
              <a:xfrm>
                <a:off x="6556648" y="1704421"/>
                <a:ext cx="1213071" cy="0"/>
              </a:xfrm>
              <a:prstGeom prst="straightConnector1">
                <a:avLst/>
              </a:prstGeom>
              <a:ln w="38100">
                <a:solidFill>
                  <a:srgbClr val="30445B">
                    <a:alpha val="80000"/>
                  </a:srgb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C0E1BCB-B233-4C39-BC2C-BD876E3A6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0937" y="1690907"/>
                <a:ext cx="0" cy="1005861"/>
              </a:xfrm>
              <a:prstGeom prst="line">
                <a:avLst/>
              </a:prstGeom>
              <a:ln w="38100">
                <a:solidFill>
                  <a:srgbClr val="30445B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B6C8BB-BE21-2D21-9AEC-7C789DB45894}"/>
                </a:ext>
              </a:extLst>
            </p:cNvPr>
            <p:cNvGrpSpPr/>
            <p:nvPr/>
          </p:nvGrpSpPr>
          <p:grpSpPr>
            <a:xfrm>
              <a:off x="7914127" y="4387093"/>
              <a:ext cx="3733127" cy="1066690"/>
              <a:chOff x="8269366" y="2891918"/>
              <a:chExt cx="3488284" cy="1066690"/>
            </a:xfrm>
          </p:grpSpPr>
          <p:sp>
            <p:nvSpPr>
              <p:cNvPr id="72" name="Terminator 71">
                <a:extLst>
                  <a:ext uri="{FF2B5EF4-FFF2-40B4-BE49-F238E27FC236}">
                    <a16:creationId xmlns:a16="http://schemas.microsoft.com/office/drawing/2014/main" id="{47807EA1-70B2-1CB0-609E-D0A31CC35D94}"/>
                  </a:ext>
                </a:extLst>
              </p:cNvPr>
              <p:cNvSpPr/>
              <p:nvPr/>
            </p:nvSpPr>
            <p:spPr>
              <a:xfrm>
                <a:off x="8269366" y="2891918"/>
                <a:ext cx="3488284" cy="1066690"/>
              </a:xfrm>
              <a:prstGeom prst="flowChartTerminator">
                <a:avLst/>
              </a:prstGeom>
              <a:solidFill>
                <a:srgbClr val="FDEA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7E1CA4E-D516-76E7-181C-3D5F563D51C2}"/>
                  </a:ext>
                </a:extLst>
              </p:cNvPr>
              <p:cNvSpPr txBox="1"/>
              <p:nvPr/>
            </p:nvSpPr>
            <p:spPr>
              <a:xfrm>
                <a:off x="8399636" y="3070614"/>
                <a:ext cx="323013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Make </a:t>
                </a:r>
                <a:r>
                  <a:rPr lang="en-US" sz="1050" b="1" dirty="0" err="1">
                    <a:solidFill>
                      <a:srgbClr val="30445B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patient_id</a:t>
                </a:r>
                <a:r>
                  <a:rPr lang="en-US" sz="105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as </a:t>
                </a:r>
                <a:r>
                  <a:rPr lang="en-US" sz="1050" b="1" dirty="0">
                    <a:solidFill>
                      <a:srgbClr val="FEBA1E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primary key </a:t>
                </a:r>
                <a:r>
                  <a:rPr lang="en-US" sz="105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one table and as foreign key in another table. Add </a:t>
                </a:r>
                <a:r>
                  <a:rPr lang="en-US" sz="1050" b="1" dirty="0">
                    <a:solidFill>
                      <a:srgbClr val="FEBA1E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check constraint</a:t>
                </a:r>
                <a:r>
                  <a:rPr lang="en-US" sz="105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in </a:t>
                </a:r>
                <a:r>
                  <a:rPr lang="en-US" sz="1050" b="1" dirty="0" err="1">
                    <a:solidFill>
                      <a:srgbClr val="30445B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health_parameter</a:t>
                </a:r>
                <a:r>
                  <a:rPr lang="en-US" sz="1050" b="1" dirty="0">
                    <a:solidFill>
                      <a:srgbClr val="30445B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table </a:t>
                </a:r>
                <a:r>
                  <a:rPr lang="en-US" sz="105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 avoid extreme outliers.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935BC85-517E-21E0-89A5-BD35C2661C73}"/>
                </a:ext>
              </a:extLst>
            </p:cNvPr>
            <p:cNvGrpSpPr/>
            <p:nvPr/>
          </p:nvGrpSpPr>
          <p:grpSpPr>
            <a:xfrm rot="10800000" flipH="1">
              <a:off x="6920091" y="4148706"/>
              <a:ext cx="890978" cy="782242"/>
              <a:chOff x="6556648" y="1690907"/>
              <a:chExt cx="1213071" cy="1005861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8DAE79-CBA4-C1D6-7A91-C5FEFC5D192B}"/>
                  </a:ext>
                </a:extLst>
              </p:cNvPr>
              <p:cNvCxnSpPr/>
              <p:nvPr/>
            </p:nvCxnSpPr>
            <p:spPr>
              <a:xfrm>
                <a:off x="6556648" y="1704421"/>
                <a:ext cx="1213071" cy="0"/>
              </a:xfrm>
              <a:prstGeom prst="straightConnector1">
                <a:avLst/>
              </a:prstGeom>
              <a:ln w="38100">
                <a:solidFill>
                  <a:srgbClr val="30445B">
                    <a:alpha val="80000"/>
                  </a:srgb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EDF71AA-1DC5-4303-D704-F0CE71102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0937" y="1690907"/>
                <a:ext cx="0" cy="1005861"/>
              </a:xfrm>
              <a:prstGeom prst="line">
                <a:avLst/>
              </a:prstGeom>
              <a:ln w="38100">
                <a:solidFill>
                  <a:srgbClr val="30445B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27C167-AAF7-B260-1100-2D58250B35AF}"/>
                </a:ext>
              </a:extLst>
            </p:cNvPr>
            <p:cNvGrpSpPr/>
            <p:nvPr/>
          </p:nvGrpSpPr>
          <p:grpSpPr>
            <a:xfrm rot="10800000">
              <a:off x="4460220" y="4170306"/>
              <a:ext cx="890978" cy="782243"/>
              <a:chOff x="6556648" y="1690907"/>
              <a:chExt cx="1213071" cy="1005861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D871A75-59FB-B84D-819A-1A9B657AB8F9}"/>
                  </a:ext>
                </a:extLst>
              </p:cNvPr>
              <p:cNvCxnSpPr/>
              <p:nvPr/>
            </p:nvCxnSpPr>
            <p:spPr>
              <a:xfrm>
                <a:off x="6556648" y="1707014"/>
                <a:ext cx="1213071" cy="0"/>
              </a:xfrm>
              <a:prstGeom prst="straightConnector1">
                <a:avLst/>
              </a:prstGeom>
              <a:ln w="38100">
                <a:solidFill>
                  <a:srgbClr val="30445B">
                    <a:alpha val="80000"/>
                  </a:srgb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CD3EADF-CA47-8467-711C-0E56E6E2F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0937" y="1690907"/>
                <a:ext cx="0" cy="1005861"/>
              </a:xfrm>
              <a:prstGeom prst="line">
                <a:avLst/>
              </a:prstGeom>
              <a:ln w="38100">
                <a:solidFill>
                  <a:srgbClr val="30445B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0869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B064EB-4C7D-1739-760D-BF2DED8E538E}"/>
              </a:ext>
            </a:extLst>
          </p:cNvPr>
          <p:cNvSpPr txBox="1"/>
          <p:nvPr/>
        </p:nvSpPr>
        <p:spPr>
          <a:xfrm>
            <a:off x="3006922" y="726350"/>
            <a:ext cx="6163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OPTIMIZATION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92695B-FC31-262C-B93E-44648EC0BC0F}"/>
              </a:ext>
            </a:extLst>
          </p:cNvPr>
          <p:cNvGrpSpPr/>
          <p:nvPr/>
        </p:nvGrpSpPr>
        <p:grpSpPr>
          <a:xfrm>
            <a:off x="1243016" y="2757156"/>
            <a:ext cx="4500562" cy="1457319"/>
            <a:chOff x="1157288" y="1971680"/>
            <a:chExt cx="4500562" cy="1457319"/>
          </a:xfrm>
        </p:grpSpPr>
        <p:sp>
          <p:nvSpPr>
            <p:cNvPr id="27" name="Plaque 26">
              <a:extLst>
                <a:ext uri="{FF2B5EF4-FFF2-40B4-BE49-F238E27FC236}">
                  <a16:creationId xmlns:a16="http://schemas.microsoft.com/office/drawing/2014/main" id="{ED99E88C-2FB5-ECB9-19F4-84D550EFF51B}"/>
                </a:ext>
              </a:extLst>
            </p:cNvPr>
            <p:cNvSpPr/>
            <p:nvPr/>
          </p:nvSpPr>
          <p:spPr>
            <a:xfrm>
              <a:off x="1157288" y="1971680"/>
              <a:ext cx="4500562" cy="1457319"/>
            </a:xfrm>
            <a:prstGeom prst="plaque">
              <a:avLst/>
            </a:prstGeom>
            <a:solidFill>
              <a:srgbClr val="FEBA1E">
                <a:alpha val="16000"/>
              </a:srgbClr>
            </a:solidFill>
            <a:ln w="63500" cmpd="sng">
              <a:solidFill>
                <a:srgbClr val="FEBA1E">
                  <a:alpha val="71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9A5F5-2127-D23B-C6E2-10437CBB86C2}"/>
                </a:ext>
              </a:extLst>
            </p:cNvPr>
            <p:cNvSpPr txBox="1"/>
            <p:nvPr/>
          </p:nvSpPr>
          <p:spPr>
            <a:xfrm>
              <a:off x="2143441" y="2515673"/>
              <a:ext cx="2528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LIMIT THE RESULTS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2B850D-A830-529D-67F6-4753A95DD3FD}"/>
              </a:ext>
            </a:extLst>
          </p:cNvPr>
          <p:cNvGrpSpPr/>
          <p:nvPr/>
        </p:nvGrpSpPr>
        <p:grpSpPr>
          <a:xfrm>
            <a:off x="6006699" y="2757156"/>
            <a:ext cx="4500562" cy="1457319"/>
            <a:chOff x="6092427" y="1971680"/>
            <a:chExt cx="4500562" cy="1457319"/>
          </a:xfrm>
        </p:grpSpPr>
        <p:sp>
          <p:nvSpPr>
            <p:cNvPr id="29" name="Plaque 28">
              <a:extLst>
                <a:ext uri="{FF2B5EF4-FFF2-40B4-BE49-F238E27FC236}">
                  <a16:creationId xmlns:a16="http://schemas.microsoft.com/office/drawing/2014/main" id="{2F3CF604-562B-61D9-96C5-FB4CB9030D9F}"/>
                </a:ext>
              </a:extLst>
            </p:cNvPr>
            <p:cNvSpPr/>
            <p:nvPr/>
          </p:nvSpPr>
          <p:spPr>
            <a:xfrm>
              <a:off x="6092427" y="1971680"/>
              <a:ext cx="4500562" cy="1457319"/>
            </a:xfrm>
            <a:prstGeom prst="plaque">
              <a:avLst/>
            </a:prstGeom>
            <a:solidFill>
              <a:srgbClr val="FFF5DD"/>
            </a:solidFill>
            <a:ln w="63500" cmpd="sng">
              <a:solidFill>
                <a:srgbClr val="FEBA1E">
                  <a:alpha val="71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8D3C46-08AC-F3B4-6CED-7DC543EDAD03}"/>
                </a:ext>
              </a:extLst>
            </p:cNvPr>
            <p:cNvSpPr txBox="1"/>
            <p:nvPr/>
          </p:nvSpPr>
          <p:spPr>
            <a:xfrm>
              <a:off x="6608098" y="2377173"/>
              <a:ext cx="3469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REDUCE USING </a:t>
              </a:r>
            </a:p>
            <a:p>
              <a:pPr algn="ctr"/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DISTINCT KEYWORD OFTEN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6286FB-EF4B-0CAE-35BC-CD8090996156}"/>
              </a:ext>
            </a:extLst>
          </p:cNvPr>
          <p:cNvGrpSpPr/>
          <p:nvPr/>
        </p:nvGrpSpPr>
        <p:grpSpPr>
          <a:xfrm>
            <a:off x="1243016" y="4443758"/>
            <a:ext cx="4500562" cy="1457319"/>
            <a:chOff x="1157288" y="3844026"/>
            <a:chExt cx="4500562" cy="1457319"/>
          </a:xfrm>
        </p:grpSpPr>
        <p:sp>
          <p:nvSpPr>
            <p:cNvPr id="28" name="Plaque 27">
              <a:extLst>
                <a:ext uri="{FF2B5EF4-FFF2-40B4-BE49-F238E27FC236}">
                  <a16:creationId xmlns:a16="http://schemas.microsoft.com/office/drawing/2014/main" id="{3577981E-D97D-8C24-D481-5C95EA88B3E8}"/>
                </a:ext>
              </a:extLst>
            </p:cNvPr>
            <p:cNvSpPr/>
            <p:nvPr/>
          </p:nvSpPr>
          <p:spPr>
            <a:xfrm>
              <a:off x="1157288" y="3844026"/>
              <a:ext cx="4500562" cy="1457319"/>
            </a:xfrm>
            <a:prstGeom prst="plaque">
              <a:avLst/>
            </a:prstGeom>
            <a:solidFill>
              <a:srgbClr val="FFF5DD"/>
            </a:solidFill>
            <a:ln w="63500" cmpd="sng">
              <a:solidFill>
                <a:srgbClr val="FEBA1E">
                  <a:alpha val="71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39372C-C464-1F58-65F7-A237E1E1DE43}"/>
                </a:ext>
              </a:extLst>
            </p:cNvPr>
            <p:cNvSpPr txBox="1"/>
            <p:nvPr/>
          </p:nvSpPr>
          <p:spPr>
            <a:xfrm>
              <a:off x="1445333" y="4111020"/>
              <a:ext cx="39244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AVOID USING </a:t>
              </a:r>
              <a:r>
                <a:rPr lang="en-US" b="1" dirty="0">
                  <a:solidFill>
                    <a:srgbClr val="30445B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SELECT *</a:t>
              </a:r>
            </a:p>
            <a:p>
              <a:pPr algn="ctr"/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INSTEAD </a:t>
              </a:r>
            </a:p>
            <a:p>
              <a:pPr algn="ctr"/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RETRIEVE SELECTIVE COLUMNS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AEFBBD-5504-E4F2-ED81-2BC36A97C079}"/>
              </a:ext>
            </a:extLst>
          </p:cNvPr>
          <p:cNvGrpSpPr/>
          <p:nvPr/>
        </p:nvGrpSpPr>
        <p:grpSpPr>
          <a:xfrm>
            <a:off x="6006699" y="4443758"/>
            <a:ext cx="4500562" cy="1457319"/>
            <a:chOff x="6092427" y="3844026"/>
            <a:chExt cx="4500562" cy="1457319"/>
          </a:xfrm>
        </p:grpSpPr>
        <p:sp>
          <p:nvSpPr>
            <p:cNvPr id="30" name="Plaque 29">
              <a:extLst>
                <a:ext uri="{FF2B5EF4-FFF2-40B4-BE49-F238E27FC236}">
                  <a16:creationId xmlns:a16="http://schemas.microsoft.com/office/drawing/2014/main" id="{0B44B419-CD32-3654-1211-02930C1CFB8A}"/>
                </a:ext>
              </a:extLst>
            </p:cNvPr>
            <p:cNvSpPr/>
            <p:nvPr/>
          </p:nvSpPr>
          <p:spPr>
            <a:xfrm>
              <a:off x="6092427" y="3844026"/>
              <a:ext cx="4500562" cy="1457319"/>
            </a:xfrm>
            <a:prstGeom prst="plaque">
              <a:avLst/>
            </a:prstGeom>
            <a:solidFill>
              <a:srgbClr val="FFF6DD"/>
            </a:solidFill>
            <a:ln w="63500" cmpd="sng">
              <a:solidFill>
                <a:srgbClr val="FEBA1E">
                  <a:alpha val="71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1A30DE-5BBE-DC27-BB2E-62C7F90B0183}"/>
                </a:ext>
              </a:extLst>
            </p:cNvPr>
            <p:cNvSpPr txBox="1"/>
            <p:nvPr/>
          </p:nvSpPr>
          <p:spPr>
            <a:xfrm>
              <a:off x="6418777" y="4249519"/>
              <a:ext cx="3853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 INDEXING </a:t>
              </a:r>
            </a:p>
            <a:p>
              <a:pPr algn="ctr"/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 MOST QUERYING COLUMNS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F90220A-4813-8701-4F80-FF79336D070D}"/>
              </a:ext>
            </a:extLst>
          </p:cNvPr>
          <p:cNvSpPr txBox="1"/>
          <p:nvPr/>
        </p:nvSpPr>
        <p:spPr>
          <a:xfrm>
            <a:off x="1054787" y="1663519"/>
            <a:ext cx="8741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i="0" dirty="0">
                <a:solidFill>
                  <a:srgbClr val="FEBA1E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optimization</a:t>
            </a:r>
            <a:r>
              <a:rPr lang="en-IN" b="1" i="0" dirty="0">
                <a:solidFill>
                  <a:srgbClr val="30445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crucial aspect of database performance tuning.</a:t>
            </a:r>
          </a:p>
          <a:p>
            <a:endParaRPr lang="en-IN" b="1" i="0" dirty="0">
              <a:solidFill>
                <a:srgbClr val="30445B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b="1" i="0" dirty="0">
                <a:solidFill>
                  <a:srgbClr val="30445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of the optimisation techniques:</a:t>
            </a:r>
            <a:endParaRPr lang="en-US" b="1" dirty="0">
              <a:solidFill>
                <a:srgbClr val="30445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48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B064EB-4C7D-1739-760D-BF2DED8E538E}"/>
              </a:ext>
            </a:extLst>
          </p:cNvPr>
          <p:cNvSpPr txBox="1"/>
          <p:nvPr/>
        </p:nvSpPr>
        <p:spPr>
          <a:xfrm>
            <a:off x="3580865" y="2828835"/>
            <a:ext cx="5726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5713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483" y="6052197"/>
            <a:ext cx="1119191" cy="30291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A094BB0-9EAD-4B0B-F6DC-CB14B6093D82}"/>
              </a:ext>
            </a:extLst>
          </p:cNvPr>
          <p:cNvSpPr txBox="1"/>
          <p:nvPr/>
        </p:nvSpPr>
        <p:spPr>
          <a:xfrm>
            <a:off x="4811709" y="795485"/>
            <a:ext cx="2367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52152DC-11E9-76B1-5B8B-7D9906A03E55}"/>
              </a:ext>
            </a:extLst>
          </p:cNvPr>
          <p:cNvGrpSpPr/>
          <p:nvPr/>
        </p:nvGrpSpPr>
        <p:grpSpPr>
          <a:xfrm>
            <a:off x="1301456" y="1895633"/>
            <a:ext cx="4059560" cy="830997"/>
            <a:chOff x="918737" y="1638628"/>
            <a:chExt cx="4059560" cy="83099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3EED92F-EA09-CBD6-2B20-DCE0D1763357}"/>
                </a:ext>
              </a:extLst>
            </p:cNvPr>
            <p:cNvGrpSpPr/>
            <p:nvPr/>
          </p:nvGrpSpPr>
          <p:grpSpPr>
            <a:xfrm>
              <a:off x="918737" y="1638628"/>
              <a:ext cx="816175" cy="830997"/>
              <a:chOff x="950612" y="1752020"/>
              <a:chExt cx="816175" cy="830997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91E68ED-F2AB-3701-50FB-D80EB55F98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0612" y="1752020"/>
                <a:ext cx="816175" cy="830997"/>
              </a:xfrm>
              <a:custGeom>
                <a:avLst/>
                <a:gdLst>
                  <a:gd name="connsiteX0" fmla="*/ 1205151 w 2410302"/>
                  <a:gd name="connsiteY0" fmla="*/ 0 h 2454076"/>
                  <a:gd name="connsiteX1" fmla="*/ 2410302 w 2410302"/>
                  <a:gd name="connsiteY1" fmla="*/ 1227038 h 2454076"/>
                  <a:gd name="connsiteX2" fmla="*/ 1205151 w 2410302"/>
                  <a:gd name="connsiteY2" fmla="*/ 2454076 h 2454076"/>
                  <a:gd name="connsiteX3" fmla="*/ 0 w 2410302"/>
                  <a:gd name="connsiteY3" fmla="*/ 1227038 h 2454076"/>
                  <a:gd name="connsiteX4" fmla="*/ 1205151 w 2410302"/>
                  <a:gd name="connsiteY4" fmla="*/ 0 h 2454076"/>
                  <a:gd name="connsiteX5" fmla="*/ 1205151 w 2410302"/>
                  <a:gd name="connsiteY5" fmla="*/ 187147 h 2454076"/>
                  <a:gd name="connsiteX6" fmla="*/ 190622 w 2410302"/>
                  <a:gd name="connsiteY6" fmla="*/ 1220101 h 2454076"/>
                  <a:gd name="connsiteX7" fmla="*/ 1205151 w 2410302"/>
                  <a:gd name="connsiteY7" fmla="*/ 2253055 h 2454076"/>
                  <a:gd name="connsiteX8" fmla="*/ 2219680 w 2410302"/>
                  <a:gd name="connsiteY8" fmla="*/ 1220101 h 2454076"/>
                  <a:gd name="connsiteX9" fmla="*/ 1205151 w 2410302"/>
                  <a:gd name="connsiteY9" fmla="*/ 187147 h 245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10302" h="2454076">
                    <a:moveTo>
                      <a:pt x="1205151" y="0"/>
                    </a:moveTo>
                    <a:cubicBezTo>
                      <a:pt x="1870738" y="0"/>
                      <a:pt x="2410302" y="549364"/>
                      <a:pt x="2410302" y="1227038"/>
                    </a:cubicBezTo>
                    <a:cubicBezTo>
                      <a:pt x="2410302" y="1904712"/>
                      <a:pt x="1870738" y="2454076"/>
                      <a:pt x="1205151" y="2454076"/>
                    </a:cubicBezTo>
                    <a:cubicBezTo>
                      <a:pt x="539564" y="2454076"/>
                      <a:pt x="0" y="1904712"/>
                      <a:pt x="0" y="1227038"/>
                    </a:cubicBezTo>
                    <a:cubicBezTo>
                      <a:pt x="0" y="549364"/>
                      <a:pt x="539564" y="0"/>
                      <a:pt x="1205151" y="0"/>
                    </a:cubicBezTo>
                    <a:close/>
                    <a:moveTo>
                      <a:pt x="1205151" y="187147"/>
                    </a:moveTo>
                    <a:cubicBezTo>
                      <a:pt x="644842" y="187147"/>
                      <a:pt x="190622" y="649616"/>
                      <a:pt x="190622" y="1220101"/>
                    </a:cubicBezTo>
                    <a:cubicBezTo>
                      <a:pt x="190622" y="1790586"/>
                      <a:pt x="644842" y="2253055"/>
                      <a:pt x="1205151" y="2253055"/>
                    </a:cubicBezTo>
                    <a:cubicBezTo>
                      <a:pt x="1765460" y="2253055"/>
                      <a:pt x="2219680" y="1790586"/>
                      <a:pt x="2219680" y="1220101"/>
                    </a:cubicBezTo>
                    <a:cubicBezTo>
                      <a:pt x="2219680" y="649616"/>
                      <a:pt x="1765460" y="187147"/>
                      <a:pt x="1205151" y="187147"/>
                    </a:cubicBezTo>
                    <a:close/>
                  </a:path>
                </a:pathLst>
              </a:custGeom>
              <a:solidFill>
                <a:srgbClr val="FEBA1E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7E1902C-1593-609B-33DF-80306B8243B8}"/>
                  </a:ext>
                </a:extLst>
              </p:cNvPr>
              <p:cNvSpPr txBox="1"/>
              <p:nvPr/>
            </p:nvSpPr>
            <p:spPr>
              <a:xfrm>
                <a:off x="1174995" y="1905908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1</a:t>
                </a:r>
              </a:p>
            </p:txBody>
          </p:sp>
        </p:grp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EB424B46-C6D1-BB65-FBE8-F38BD78D6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486" y="1663473"/>
              <a:ext cx="3661811" cy="801446"/>
            </a:xfrm>
            <a:custGeom>
              <a:avLst/>
              <a:gdLst>
                <a:gd name="connsiteX0" fmla="*/ 149035 w 3661811"/>
                <a:gd name="connsiteY0" fmla="*/ 0 h 801446"/>
                <a:gd name="connsiteX1" fmla="*/ 3243262 w 3661811"/>
                <a:gd name="connsiteY1" fmla="*/ 0 h 801446"/>
                <a:gd name="connsiteX2" fmla="*/ 3661811 w 3661811"/>
                <a:gd name="connsiteY2" fmla="*/ 400723 h 801446"/>
                <a:gd name="connsiteX3" fmla="*/ 3243262 w 3661811"/>
                <a:gd name="connsiteY3" fmla="*/ 801446 h 801446"/>
                <a:gd name="connsiteX4" fmla="*/ 0 w 3661811"/>
                <a:gd name="connsiteY4" fmla="*/ 801446 h 801446"/>
                <a:gd name="connsiteX5" fmla="*/ 408087 w 3661811"/>
                <a:gd name="connsiteY5" fmla="*/ 385948 h 801446"/>
                <a:gd name="connsiteX6" fmla="*/ 158846 w 3661811"/>
                <a:gd name="connsiteY6" fmla="*/ 3101 h 801446"/>
                <a:gd name="connsiteX7" fmla="*/ 149035 w 3661811"/>
                <a:gd name="connsiteY7" fmla="*/ 0 h 80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1811" h="801446">
                  <a:moveTo>
                    <a:pt x="149035" y="0"/>
                  </a:moveTo>
                  <a:lnTo>
                    <a:pt x="3243262" y="0"/>
                  </a:lnTo>
                  <a:cubicBezTo>
                    <a:pt x="3474420" y="0"/>
                    <a:pt x="3661811" y="179410"/>
                    <a:pt x="3661811" y="400723"/>
                  </a:cubicBezTo>
                  <a:cubicBezTo>
                    <a:pt x="3661811" y="622036"/>
                    <a:pt x="3474420" y="801446"/>
                    <a:pt x="3243262" y="801446"/>
                  </a:cubicBezTo>
                  <a:lnTo>
                    <a:pt x="0" y="801446"/>
                  </a:lnTo>
                  <a:cubicBezTo>
                    <a:pt x="225380" y="801446"/>
                    <a:pt x="408087" y="615421"/>
                    <a:pt x="408087" y="385948"/>
                  </a:cubicBezTo>
                  <a:cubicBezTo>
                    <a:pt x="408087" y="213843"/>
                    <a:pt x="305314" y="66177"/>
                    <a:pt x="158846" y="3101"/>
                  </a:cubicBezTo>
                  <a:lnTo>
                    <a:pt x="149035" y="0"/>
                  </a:lnTo>
                  <a:close/>
                </a:path>
              </a:pathLst>
            </a:custGeom>
            <a:solidFill>
              <a:srgbClr val="FEBA1E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5061AC2-4EC9-E367-509F-61000A6EC6AB}"/>
              </a:ext>
            </a:extLst>
          </p:cNvPr>
          <p:cNvGrpSpPr/>
          <p:nvPr/>
        </p:nvGrpSpPr>
        <p:grpSpPr>
          <a:xfrm>
            <a:off x="1301456" y="3226889"/>
            <a:ext cx="4059560" cy="830997"/>
            <a:chOff x="918737" y="1638628"/>
            <a:chExt cx="4059560" cy="830997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2663190-275A-2776-35F4-6FA3655FF64C}"/>
                </a:ext>
              </a:extLst>
            </p:cNvPr>
            <p:cNvGrpSpPr/>
            <p:nvPr/>
          </p:nvGrpSpPr>
          <p:grpSpPr>
            <a:xfrm>
              <a:off x="918737" y="1638628"/>
              <a:ext cx="816175" cy="830997"/>
              <a:chOff x="950612" y="1752020"/>
              <a:chExt cx="816175" cy="830997"/>
            </a:xfrm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4CF5604C-F8E0-46B0-C16F-48E1D7A772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0612" y="1752020"/>
                <a:ext cx="816175" cy="830997"/>
              </a:xfrm>
              <a:custGeom>
                <a:avLst/>
                <a:gdLst>
                  <a:gd name="connsiteX0" fmla="*/ 1205151 w 2410302"/>
                  <a:gd name="connsiteY0" fmla="*/ 0 h 2454076"/>
                  <a:gd name="connsiteX1" fmla="*/ 2410302 w 2410302"/>
                  <a:gd name="connsiteY1" fmla="*/ 1227038 h 2454076"/>
                  <a:gd name="connsiteX2" fmla="*/ 1205151 w 2410302"/>
                  <a:gd name="connsiteY2" fmla="*/ 2454076 h 2454076"/>
                  <a:gd name="connsiteX3" fmla="*/ 0 w 2410302"/>
                  <a:gd name="connsiteY3" fmla="*/ 1227038 h 2454076"/>
                  <a:gd name="connsiteX4" fmla="*/ 1205151 w 2410302"/>
                  <a:gd name="connsiteY4" fmla="*/ 0 h 2454076"/>
                  <a:gd name="connsiteX5" fmla="*/ 1205151 w 2410302"/>
                  <a:gd name="connsiteY5" fmla="*/ 187147 h 2454076"/>
                  <a:gd name="connsiteX6" fmla="*/ 190622 w 2410302"/>
                  <a:gd name="connsiteY6" fmla="*/ 1220101 h 2454076"/>
                  <a:gd name="connsiteX7" fmla="*/ 1205151 w 2410302"/>
                  <a:gd name="connsiteY7" fmla="*/ 2253055 h 2454076"/>
                  <a:gd name="connsiteX8" fmla="*/ 2219680 w 2410302"/>
                  <a:gd name="connsiteY8" fmla="*/ 1220101 h 2454076"/>
                  <a:gd name="connsiteX9" fmla="*/ 1205151 w 2410302"/>
                  <a:gd name="connsiteY9" fmla="*/ 187147 h 245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10302" h="2454076">
                    <a:moveTo>
                      <a:pt x="1205151" y="0"/>
                    </a:moveTo>
                    <a:cubicBezTo>
                      <a:pt x="1870738" y="0"/>
                      <a:pt x="2410302" y="549364"/>
                      <a:pt x="2410302" y="1227038"/>
                    </a:cubicBezTo>
                    <a:cubicBezTo>
                      <a:pt x="2410302" y="1904712"/>
                      <a:pt x="1870738" y="2454076"/>
                      <a:pt x="1205151" y="2454076"/>
                    </a:cubicBezTo>
                    <a:cubicBezTo>
                      <a:pt x="539564" y="2454076"/>
                      <a:pt x="0" y="1904712"/>
                      <a:pt x="0" y="1227038"/>
                    </a:cubicBezTo>
                    <a:cubicBezTo>
                      <a:pt x="0" y="549364"/>
                      <a:pt x="539564" y="0"/>
                      <a:pt x="1205151" y="0"/>
                    </a:cubicBezTo>
                    <a:close/>
                    <a:moveTo>
                      <a:pt x="1205151" y="187147"/>
                    </a:moveTo>
                    <a:cubicBezTo>
                      <a:pt x="644842" y="187147"/>
                      <a:pt x="190622" y="649616"/>
                      <a:pt x="190622" y="1220101"/>
                    </a:cubicBezTo>
                    <a:cubicBezTo>
                      <a:pt x="190622" y="1790586"/>
                      <a:pt x="644842" y="2253055"/>
                      <a:pt x="1205151" y="2253055"/>
                    </a:cubicBezTo>
                    <a:cubicBezTo>
                      <a:pt x="1765460" y="2253055"/>
                      <a:pt x="2219680" y="1790586"/>
                      <a:pt x="2219680" y="1220101"/>
                    </a:cubicBezTo>
                    <a:cubicBezTo>
                      <a:pt x="2219680" y="649616"/>
                      <a:pt x="1765460" y="187147"/>
                      <a:pt x="1205151" y="187147"/>
                    </a:cubicBezTo>
                    <a:close/>
                  </a:path>
                </a:pathLst>
              </a:custGeom>
              <a:solidFill>
                <a:srgbClr val="FEBA1E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3E49960-E8C3-DF05-24B9-78273B866BAB}"/>
                  </a:ext>
                </a:extLst>
              </p:cNvPr>
              <p:cNvSpPr txBox="1"/>
              <p:nvPr/>
            </p:nvSpPr>
            <p:spPr>
              <a:xfrm>
                <a:off x="1174995" y="1905908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2</a:t>
                </a:r>
              </a:p>
            </p:txBody>
          </p:sp>
        </p:grp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3365B569-6BD4-82A9-BFEC-D2F53807E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486" y="1663473"/>
              <a:ext cx="3661811" cy="801446"/>
            </a:xfrm>
            <a:custGeom>
              <a:avLst/>
              <a:gdLst>
                <a:gd name="connsiteX0" fmla="*/ 149035 w 3661811"/>
                <a:gd name="connsiteY0" fmla="*/ 0 h 801446"/>
                <a:gd name="connsiteX1" fmla="*/ 3243262 w 3661811"/>
                <a:gd name="connsiteY1" fmla="*/ 0 h 801446"/>
                <a:gd name="connsiteX2" fmla="*/ 3661811 w 3661811"/>
                <a:gd name="connsiteY2" fmla="*/ 400723 h 801446"/>
                <a:gd name="connsiteX3" fmla="*/ 3243262 w 3661811"/>
                <a:gd name="connsiteY3" fmla="*/ 801446 h 801446"/>
                <a:gd name="connsiteX4" fmla="*/ 0 w 3661811"/>
                <a:gd name="connsiteY4" fmla="*/ 801446 h 801446"/>
                <a:gd name="connsiteX5" fmla="*/ 408087 w 3661811"/>
                <a:gd name="connsiteY5" fmla="*/ 385948 h 801446"/>
                <a:gd name="connsiteX6" fmla="*/ 158846 w 3661811"/>
                <a:gd name="connsiteY6" fmla="*/ 3101 h 801446"/>
                <a:gd name="connsiteX7" fmla="*/ 149035 w 3661811"/>
                <a:gd name="connsiteY7" fmla="*/ 0 h 80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1811" h="801446">
                  <a:moveTo>
                    <a:pt x="149035" y="0"/>
                  </a:moveTo>
                  <a:lnTo>
                    <a:pt x="3243262" y="0"/>
                  </a:lnTo>
                  <a:cubicBezTo>
                    <a:pt x="3474420" y="0"/>
                    <a:pt x="3661811" y="179410"/>
                    <a:pt x="3661811" y="400723"/>
                  </a:cubicBezTo>
                  <a:cubicBezTo>
                    <a:pt x="3661811" y="622036"/>
                    <a:pt x="3474420" y="801446"/>
                    <a:pt x="3243262" y="801446"/>
                  </a:cubicBezTo>
                  <a:lnTo>
                    <a:pt x="0" y="801446"/>
                  </a:lnTo>
                  <a:cubicBezTo>
                    <a:pt x="225380" y="801446"/>
                    <a:pt x="408087" y="615421"/>
                    <a:pt x="408087" y="385948"/>
                  </a:cubicBezTo>
                  <a:cubicBezTo>
                    <a:pt x="408087" y="213843"/>
                    <a:pt x="305314" y="66177"/>
                    <a:pt x="158846" y="3101"/>
                  </a:cubicBezTo>
                  <a:lnTo>
                    <a:pt x="149035" y="0"/>
                  </a:lnTo>
                  <a:close/>
                </a:path>
              </a:pathLst>
            </a:custGeom>
            <a:solidFill>
              <a:srgbClr val="FEBA1E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C284A5-A728-78AB-FF54-F17F25A1E3E4}"/>
              </a:ext>
            </a:extLst>
          </p:cNvPr>
          <p:cNvGrpSpPr/>
          <p:nvPr/>
        </p:nvGrpSpPr>
        <p:grpSpPr>
          <a:xfrm>
            <a:off x="1301456" y="4558146"/>
            <a:ext cx="4059560" cy="830997"/>
            <a:chOff x="918737" y="1638628"/>
            <a:chExt cx="4059560" cy="830997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E5D8C46-8DE0-67BA-EFD4-D664883A4776}"/>
                </a:ext>
              </a:extLst>
            </p:cNvPr>
            <p:cNvGrpSpPr/>
            <p:nvPr/>
          </p:nvGrpSpPr>
          <p:grpSpPr>
            <a:xfrm>
              <a:off x="918737" y="1638628"/>
              <a:ext cx="816175" cy="830997"/>
              <a:chOff x="950612" y="1752020"/>
              <a:chExt cx="816175" cy="830997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16BF2028-D537-7815-79EE-41AD8C2212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0612" y="1752020"/>
                <a:ext cx="816175" cy="830997"/>
              </a:xfrm>
              <a:custGeom>
                <a:avLst/>
                <a:gdLst>
                  <a:gd name="connsiteX0" fmla="*/ 1205151 w 2410302"/>
                  <a:gd name="connsiteY0" fmla="*/ 0 h 2454076"/>
                  <a:gd name="connsiteX1" fmla="*/ 2410302 w 2410302"/>
                  <a:gd name="connsiteY1" fmla="*/ 1227038 h 2454076"/>
                  <a:gd name="connsiteX2" fmla="*/ 1205151 w 2410302"/>
                  <a:gd name="connsiteY2" fmla="*/ 2454076 h 2454076"/>
                  <a:gd name="connsiteX3" fmla="*/ 0 w 2410302"/>
                  <a:gd name="connsiteY3" fmla="*/ 1227038 h 2454076"/>
                  <a:gd name="connsiteX4" fmla="*/ 1205151 w 2410302"/>
                  <a:gd name="connsiteY4" fmla="*/ 0 h 2454076"/>
                  <a:gd name="connsiteX5" fmla="*/ 1205151 w 2410302"/>
                  <a:gd name="connsiteY5" fmla="*/ 187147 h 2454076"/>
                  <a:gd name="connsiteX6" fmla="*/ 190622 w 2410302"/>
                  <a:gd name="connsiteY6" fmla="*/ 1220101 h 2454076"/>
                  <a:gd name="connsiteX7" fmla="*/ 1205151 w 2410302"/>
                  <a:gd name="connsiteY7" fmla="*/ 2253055 h 2454076"/>
                  <a:gd name="connsiteX8" fmla="*/ 2219680 w 2410302"/>
                  <a:gd name="connsiteY8" fmla="*/ 1220101 h 2454076"/>
                  <a:gd name="connsiteX9" fmla="*/ 1205151 w 2410302"/>
                  <a:gd name="connsiteY9" fmla="*/ 187147 h 245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10302" h="2454076">
                    <a:moveTo>
                      <a:pt x="1205151" y="0"/>
                    </a:moveTo>
                    <a:cubicBezTo>
                      <a:pt x="1870738" y="0"/>
                      <a:pt x="2410302" y="549364"/>
                      <a:pt x="2410302" y="1227038"/>
                    </a:cubicBezTo>
                    <a:cubicBezTo>
                      <a:pt x="2410302" y="1904712"/>
                      <a:pt x="1870738" y="2454076"/>
                      <a:pt x="1205151" y="2454076"/>
                    </a:cubicBezTo>
                    <a:cubicBezTo>
                      <a:pt x="539564" y="2454076"/>
                      <a:pt x="0" y="1904712"/>
                      <a:pt x="0" y="1227038"/>
                    </a:cubicBezTo>
                    <a:cubicBezTo>
                      <a:pt x="0" y="549364"/>
                      <a:pt x="539564" y="0"/>
                      <a:pt x="1205151" y="0"/>
                    </a:cubicBezTo>
                    <a:close/>
                    <a:moveTo>
                      <a:pt x="1205151" y="187147"/>
                    </a:moveTo>
                    <a:cubicBezTo>
                      <a:pt x="644842" y="187147"/>
                      <a:pt x="190622" y="649616"/>
                      <a:pt x="190622" y="1220101"/>
                    </a:cubicBezTo>
                    <a:cubicBezTo>
                      <a:pt x="190622" y="1790586"/>
                      <a:pt x="644842" y="2253055"/>
                      <a:pt x="1205151" y="2253055"/>
                    </a:cubicBezTo>
                    <a:cubicBezTo>
                      <a:pt x="1765460" y="2253055"/>
                      <a:pt x="2219680" y="1790586"/>
                      <a:pt x="2219680" y="1220101"/>
                    </a:cubicBezTo>
                    <a:cubicBezTo>
                      <a:pt x="2219680" y="649616"/>
                      <a:pt x="1765460" y="187147"/>
                      <a:pt x="1205151" y="187147"/>
                    </a:cubicBezTo>
                    <a:close/>
                  </a:path>
                </a:pathLst>
              </a:custGeom>
              <a:solidFill>
                <a:srgbClr val="FEBA1E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D5E8A9-5477-18F2-39A6-08D408C79818}"/>
                  </a:ext>
                </a:extLst>
              </p:cNvPr>
              <p:cNvSpPr txBox="1"/>
              <p:nvPr/>
            </p:nvSpPr>
            <p:spPr>
              <a:xfrm>
                <a:off x="1174995" y="1905908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3</a:t>
                </a:r>
              </a:p>
            </p:txBody>
          </p: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7018FB5A-A3BC-1F20-560C-6215368F3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486" y="1663473"/>
              <a:ext cx="3661811" cy="801446"/>
            </a:xfrm>
            <a:custGeom>
              <a:avLst/>
              <a:gdLst>
                <a:gd name="connsiteX0" fmla="*/ 149035 w 3661811"/>
                <a:gd name="connsiteY0" fmla="*/ 0 h 801446"/>
                <a:gd name="connsiteX1" fmla="*/ 3243262 w 3661811"/>
                <a:gd name="connsiteY1" fmla="*/ 0 h 801446"/>
                <a:gd name="connsiteX2" fmla="*/ 3661811 w 3661811"/>
                <a:gd name="connsiteY2" fmla="*/ 400723 h 801446"/>
                <a:gd name="connsiteX3" fmla="*/ 3243262 w 3661811"/>
                <a:gd name="connsiteY3" fmla="*/ 801446 h 801446"/>
                <a:gd name="connsiteX4" fmla="*/ 0 w 3661811"/>
                <a:gd name="connsiteY4" fmla="*/ 801446 h 801446"/>
                <a:gd name="connsiteX5" fmla="*/ 408087 w 3661811"/>
                <a:gd name="connsiteY5" fmla="*/ 385948 h 801446"/>
                <a:gd name="connsiteX6" fmla="*/ 158846 w 3661811"/>
                <a:gd name="connsiteY6" fmla="*/ 3101 h 801446"/>
                <a:gd name="connsiteX7" fmla="*/ 149035 w 3661811"/>
                <a:gd name="connsiteY7" fmla="*/ 0 h 80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1811" h="801446">
                  <a:moveTo>
                    <a:pt x="149035" y="0"/>
                  </a:moveTo>
                  <a:lnTo>
                    <a:pt x="3243262" y="0"/>
                  </a:lnTo>
                  <a:cubicBezTo>
                    <a:pt x="3474420" y="0"/>
                    <a:pt x="3661811" y="179410"/>
                    <a:pt x="3661811" y="400723"/>
                  </a:cubicBezTo>
                  <a:cubicBezTo>
                    <a:pt x="3661811" y="622036"/>
                    <a:pt x="3474420" y="801446"/>
                    <a:pt x="3243262" y="801446"/>
                  </a:cubicBezTo>
                  <a:lnTo>
                    <a:pt x="0" y="801446"/>
                  </a:lnTo>
                  <a:cubicBezTo>
                    <a:pt x="225380" y="801446"/>
                    <a:pt x="408087" y="615421"/>
                    <a:pt x="408087" y="385948"/>
                  </a:cubicBezTo>
                  <a:cubicBezTo>
                    <a:pt x="408087" y="213843"/>
                    <a:pt x="305314" y="66177"/>
                    <a:pt x="158846" y="3101"/>
                  </a:cubicBezTo>
                  <a:lnTo>
                    <a:pt x="149035" y="0"/>
                  </a:lnTo>
                  <a:close/>
                </a:path>
              </a:pathLst>
            </a:custGeom>
            <a:solidFill>
              <a:srgbClr val="FEBA1E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FFD8094-B3C1-4D5D-9C0E-7F7338B5FA92}"/>
              </a:ext>
            </a:extLst>
          </p:cNvPr>
          <p:cNvGrpSpPr/>
          <p:nvPr/>
        </p:nvGrpSpPr>
        <p:grpSpPr>
          <a:xfrm>
            <a:off x="6589565" y="1916329"/>
            <a:ext cx="4059560" cy="830997"/>
            <a:chOff x="6882629" y="1636555"/>
            <a:chExt cx="4059560" cy="83099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2480699-43F2-99E3-FF4F-CE0678F9817A}"/>
                </a:ext>
              </a:extLst>
            </p:cNvPr>
            <p:cNvGrpSpPr/>
            <p:nvPr/>
          </p:nvGrpSpPr>
          <p:grpSpPr>
            <a:xfrm>
              <a:off x="10126014" y="1636555"/>
              <a:ext cx="816175" cy="830997"/>
              <a:chOff x="950612" y="1752020"/>
              <a:chExt cx="816175" cy="830997"/>
            </a:xfrm>
          </p:grpSpPr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5245ABA1-AE46-51C7-EFB6-EBEA7269E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0612" y="1752020"/>
                <a:ext cx="816175" cy="830997"/>
              </a:xfrm>
              <a:custGeom>
                <a:avLst/>
                <a:gdLst>
                  <a:gd name="connsiteX0" fmla="*/ 1205151 w 2410302"/>
                  <a:gd name="connsiteY0" fmla="*/ 0 h 2454076"/>
                  <a:gd name="connsiteX1" fmla="*/ 2410302 w 2410302"/>
                  <a:gd name="connsiteY1" fmla="*/ 1227038 h 2454076"/>
                  <a:gd name="connsiteX2" fmla="*/ 1205151 w 2410302"/>
                  <a:gd name="connsiteY2" fmla="*/ 2454076 h 2454076"/>
                  <a:gd name="connsiteX3" fmla="*/ 0 w 2410302"/>
                  <a:gd name="connsiteY3" fmla="*/ 1227038 h 2454076"/>
                  <a:gd name="connsiteX4" fmla="*/ 1205151 w 2410302"/>
                  <a:gd name="connsiteY4" fmla="*/ 0 h 2454076"/>
                  <a:gd name="connsiteX5" fmla="*/ 1205151 w 2410302"/>
                  <a:gd name="connsiteY5" fmla="*/ 187147 h 2454076"/>
                  <a:gd name="connsiteX6" fmla="*/ 190622 w 2410302"/>
                  <a:gd name="connsiteY6" fmla="*/ 1220101 h 2454076"/>
                  <a:gd name="connsiteX7" fmla="*/ 1205151 w 2410302"/>
                  <a:gd name="connsiteY7" fmla="*/ 2253055 h 2454076"/>
                  <a:gd name="connsiteX8" fmla="*/ 2219680 w 2410302"/>
                  <a:gd name="connsiteY8" fmla="*/ 1220101 h 2454076"/>
                  <a:gd name="connsiteX9" fmla="*/ 1205151 w 2410302"/>
                  <a:gd name="connsiteY9" fmla="*/ 187147 h 245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10302" h="2454076">
                    <a:moveTo>
                      <a:pt x="1205151" y="0"/>
                    </a:moveTo>
                    <a:cubicBezTo>
                      <a:pt x="1870738" y="0"/>
                      <a:pt x="2410302" y="549364"/>
                      <a:pt x="2410302" y="1227038"/>
                    </a:cubicBezTo>
                    <a:cubicBezTo>
                      <a:pt x="2410302" y="1904712"/>
                      <a:pt x="1870738" y="2454076"/>
                      <a:pt x="1205151" y="2454076"/>
                    </a:cubicBezTo>
                    <a:cubicBezTo>
                      <a:pt x="539564" y="2454076"/>
                      <a:pt x="0" y="1904712"/>
                      <a:pt x="0" y="1227038"/>
                    </a:cubicBezTo>
                    <a:cubicBezTo>
                      <a:pt x="0" y="549364"/>
                      <a:pt x="539564" y="0"/>
                      <a:pt x="1205151" y="0"/>
                    </a:cubicBezTo>
                    <a:close/>
                    <a:moveTo>
                      <a:pt x="1205151" y="187147"/>
                    </a:moveTo>
                    <a:cubicBezTo>
                      <a:pt x="644842" y="187147"/>
                      <a:pt x="190622" y="649616"/>
                      <a:pt x="190622" y="1220101"/>
                    </a:cubicBezTo>
                    <a:cubicBezTo>
                      <a:pt x="190622" y="1790586"/>
                      <a:pt x="644842" y="2253055"/>
                      <a:pt x="1205151" y="2253055"/>
                    </a:cubicBezTo>
                    <a:cubicBezTo>
                      <a:pt x="1765460" y="2253055"/>
                      <a:pt x="2219680" y="1790586"/>
                      <a:pt x="2219680" y="1220101"/>
                    </a:cubicBezTo>
                    <a:cubicBezTo>
                      <a:pt x="2219680" y="649616"/>
                      <a:pt x="1765460" y="187147"/>
                      <a:pt x="1205151" y="187147"/>
                    </a:cubicBezTo>
                    <a:close/>
                  </a:path>
                </a:pathLst>
              </a:custGeom>
              <a:solidFill>
                <a:srgbClr val="FEBA1E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4B1F445-842B-CAB5-89F4-6B44661F2E93}"/>
                  </a:ext>
                </a:extLst>
              </p:cNvPr>
              <p:cNvSpPr txBox="1"/>
              <p:nvPr/>
            </p:nvSpPr>
            <p:spPr>
              <a:xfrm>
                <a:off x="1174995" y="1905908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4</a:t>
                </a:r>
              </a:p>
            </p:txBody>
          </p:sp>
        </p:grp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86364A6A-C94A-67D9-B871-70F9B20A9F4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82629" y="1641801"/>
              <a:ext cx="3661811" cy="801446"/>
            </a:xfrm>
            <a:custGeom>
              <a:avLst/>
              <a:gdLst>
                <a:gd name="connsiteX0" fmla="*/ 149035 w 3661811"/>
                <a:gd name="connsiteY0" fmla="*/ 0 h 801446"/>
                <a:gd name="connsiteX1" fmla="*/ 3243262 w 3661811"/>
                <a:gd name="connsiteY1" fmla="*/ 0 h 801446"/>
                <a:gd name="connsiteX2" fmla="*/ 3661811 w 3661811"/>
                <a:gd name="connsiteY2" fmla="*/ 400723 h 801446"/>
                <a:gd name="connsiteX3" fmla="*/ 3243262 w 3661811"/>
                <a:gd name="connsiteY3" fmla="*/ 801446 h 801446"/>
                <a:gd name="connsiteX4" fmla="*/ 0 w 3661811"/>
                <a:gd name="connsiteY4" fmla="*/ 801446 h 801446"/>
                <a:gd name="connsiteX5" fmla="*/ 408087 w 3661811"/>
                <a:gd name="connsiteY5" fmla="*/ 385948 h 801446"/>
                <a:gd name="connsiteX6" fmla="*/ 158846 w 3661811"/>
                <a:gd name="connsiteY6" fmla="*/ 3101 h 801446"/>
                <a:gd name="connsiteX7" fmla="*/ 149035 w 3661811"/>
                <a:gd name="connsiteY7" fmla="*/ 0 h 80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1811" h="801446">
                  <a:moveTo>
                    <a:pt x="149035" y="0"/>
                  </a:moveTo>
                  <a:lnTo>
                    <a:pt x="3243262" y="0"/>
                  </a:lnTo>
                  <a:cubicBezTo>
                    <a:pt x="3474420" y="0"/>
                    <a:pt x="3661811" y="179410"/>
                    <a:pt x="3661811" y="400723"/>
                  </a:cubicBezTo>
                  <a:cubicBezTo>
                    <a:pt x="3661811" y="622036"/>
                    <a:pt x="3474420" y="801446"/>
                    <a:pt x="3243262" y="801446"/>
                  </a:cubicBezTo>
                  <a:lnTo>
                    <a:pt x="0" y="801446"/>
                  </a:lnTo>
                  <a:cubicBezTo>
                    <a:pt x="225380" y="801446"/>
                    <a:pt x="408087" y="615421"/>
                    <a:pt x="408087" y="385948"/>
                  </a:cubicBezTo>
                  <a:cubicBezTo>
                    <a:pt x="408087" y="213843"/>
                    <a:pt x="305314" y="66177"/>
                    <a:pt x="158846" y="3101"/>
                  </a:cubicBezTo>
                  <a:lnTo>
                    <a:pt x="149035" y="0"/>
                  </a:lnTo>
                  <a:close/>
                </a:path>
              </a:pathLst>
            </a:custGeom>
            <a:solidFill>
              <a:srgbClr val="FEBA1E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2EE2D42-479C-7951-A078-866C7440277A}"/>
              </a:ext>
            </a:extLst>
          </p:cNvPr>
          <p:cNvGrpSpPr/>
          <p:nvPr/>
        </p:nvGrpSpPr>
        <p:grpSpPr>
          <a:xfrm>
            <a:off x="6589565" y="3253878"/>
            <a:ext cx="4059560" cy="830997"/>
            <a:chOff x="6882629" y="1636555"/>
            <a:chExt cx="4059560" cy="83099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EAE2DCF-6DB6-0B9A-CBF6-D603C205C45D}"/>
                </a:ext>
              </a:extLst>
            </p:cNvPr>
            <p:cNvGrpSpPr/>
            <p:nvPr/>
          </p:nvGrpSpPr>
          <p:grpSpPr>
            <a:xfrm>
              <a:off x="10126014" y="1636555"/>
              <a:ext cx="816175" cy="830997"/>
              <a:chOff x="950612" y="1752020"/>
              <a:chExt cx="816175" cy="830997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87F07769-2996-7C3D-1D48-1AF316F976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0612" y="1752020"/>
                <a:ext cx="816175" cy="830997"/>
              </a:xfrm>
              <a:custGeom>
                <a:avLst/>
                <a:gdLst>
                  <a:gd name="connsiteX0" fmla="*/ 1205151 w 2410302"/>
                  <a:gd name="connsiteY0" fmla="*/ 0 h 2454076"/>
                  <a:gd name="connsiteX1" fmla="*/ 2410302 w 2410302"/>
                  <a:gd name="connsiteY1" fmla="*/ 1227038 h 2454076"/>
                  <a:gd name="connsiteX2" fmla="*/ 1205151 w 2410302"/>
                  <a:gd name="connsiteY2" fmla="*/ 2454076 h 2454076"/>
                  <a:gd name="connsiteX3" fmla="*/ 0 w 2410302"/>
                  <a:gd name="connsiteY3" fmla="*/ 1227038 h 2454076"/>
                  <a:gd name="connsiteX4" fmla="*/ 1205151 w 2410302"/>
                  <a:gd name="connsiteY4" fmla="*/ 0 h 2454076"/>
                  <a:gd name="connsiteX5" fmla="*/ 1205151 w 2410302"/>
                  <a:gd name="connsiteY5" fmla="*/ 187147 h 2454076"/>
                  <a:gd name="connsiteX6" fmla="*/ 190622 w 2410302"/>
                  <a:gd name="connsiteY6" fmla="*/ 1220101 h 2454076"/>
                  <a:gd name="connsiteX7" fmla="*/ 1205151 w 2410302"/>
                  <a:gd name="connsiteY7" fmla="*/ 2253055 h 2454076"/>
                  <a:gd name="connsiteX8" fmla="*/ 2219680 w 2410302"/>
                  <a:gd name="connsiteY8" fmla="*/ 1220101 h 2454076"/>
                  <a:gd name="connsiteX9" fmla="*/ 1205151 w 2410302"/>
                  <a:gd name="connsiteY9" fmla="*/ 187147 h 245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10302" h="2454076">
                    <a:moveTo>
                      <a:pt x="1205151" y="0"/>
                    </a:moveTo>
                    <a:cubicBezTo>
                      <a:pt x="1870738" y="0"/>
                      <a:pt x="2410302" y="549364"/>
                      <a:pt x="2410302" y="1227038"/>
                    </a:cubicBezTo>
                    <a:cubicBezTo>
                      <a:pt x="2410302" y="1904712"/>
                      <a:pt x="1870738" y="2454076"/>
                      <a:pt x="1205151" y="2454076"/>
                    </a:cubicBezTo>
                    <a:cubicBezTo>
                      <a:pt x="539564" y="2454076"/>
                      <a:pt x="0" y="1904712"/>
                      <a:pt x="0" y="1227038"/>
                    </a:cubicBezTo>
                    <a:cubicBezTo>
                      <a:pt x="0" y="549364"/>
                      <a:pt x="539564" y="0"/>
                      <a:pt x="1205151" y="0"/>
                    </a:cubicBezTo>
                    <a:close/>
                    <a:moveTo>
                      <a:pt x="1205151" y="187147"/>
                    </a:moveTo>
                    <a:cubicBezTo>
                      <a:pt x="644842" y="187147"/>
                      <a:pt x="190622" y="649616"/>
                      <a:pt x="190622" y="1220101"/>
                    </a:cubicBezTo>
                    <a:cubicBezTo>
                      <a:pt x="190622" y="1790586"/>
                      <a:pt x="644842" y="2253055"/>
                      <a:pt x="1205151" y="2253055"/>
                    </a:cubicBezTo>
                    <a:cubicBezTo>
                      <a:pt x="1765460" y="2253055"/>
                      <a:pt x="2219680" y="1790586"/>
                      <a:pt x="2219680" y="1220101"/>
                    </a:cubicBezTo>
                    <a:cubicBezTo>
                      <a:pt x="2219680" y="649616"/>
                      <a:pt x="1765460" y="187147"/>
                      <a:pt x="1205151" y="187147"/>
                    </a:cubicBezTo>
                    <a:close/>
                  </a:path>
                </a:pathLst>
              </a:custGeom>
              <a:solidFill>
                <a:srgbClr val="FEBA1E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B7636C3-40B9-017B-4007-0A14A048A504}"/>
                  </a:ext>
                </a:extLst>
              </p:cNvPr>
              <p:cNvSpPr txBox="1"/>
              <p:nvPr/>
            </p:nvSpPr>
            <p:spPr>
              <a:xfrm>
                <a:off x="1174995" y="1905908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5</a:t>
                </a:r>
              </a:p>
            </p:txBody>
          </p:sp>
        </p:grp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98225E1E-1165-A9BE-317D-D7AD91E04A9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82629" y="1641801"/>
              <a:ext cx="3661811" cy="801446"/>
            </a:xfrm>
            <a:custGeom>
              <a:avLst/>
              <a:gdLst>
                <a:gd name="connsiteX0" fmla="*/ 149035 w 3661811"/>
                <a:gd name="connsiteY0" fmla="*/ 0 h 801446"/>
                <a:gd name="connsiteX1" fmla="*/ 3243262 w 3661811"/>
                <a:gd name="connsiteY1" fmla="*/ 0 h 801446"/>
                <a:gd name="connsiteX2" fmla="*/ 3661811 w 3661811"/>
                <a:gd name="connsiteY2" fmla="*/ 400723 h 801446"/>
                <a:gd name="connsiteX3" fmla="*/ 3243262 w 3661811"/>
                <a:gd name="connsiteY3" fmla="*/ 801446 h 801446"/>
                <a:gd name="connsiteX4" fmla="*/ 0 w 3661811"/>
                <a:gd name="connsiteY4" fmla="*/ 801446 h 801446"/>
                <a:gd name="connsiteX5" fmla="*/ 408087 w 3661811"/>
                <a:gd name="connsiteY5" fmla="*/ 385948 h 801446"/>
                <a:gd name="connsiteX6" fmla="*/ 158846 w 3661811"/>
                <a:gd name="connsiteY6" fmla="*/ 3101 h 801446"/>
                <a:gd name="connsiteX7" fmla="*/ 149035 w 3661811"/>
                <a:gd name="connsiteY7" fmla="*/ 0 h 80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1811" h="801446">
                  <a:moveTo>
                    <a:pt x="149035" y="0"/>
                  </a:moveTo>
                  <a:lnTo>
                    <a:pt x="3243262" y="0"/>
                  </a:lnTo>
                  <a:cubicBezTo>
                    <a:pt x="3474420" y="0"/>
                    <a:pt x="3661811" y="179410"/>
                    <a:pt x="3661811" y="400723"/>
                  </a:cubicBezTo>
                  <a:cubicBezTo>
                    <a:pt x="3661811" y="622036"/>
                    <a:pt x="3474420" y="801446"/>
                    <a:pt x="3243262" y="801446"/>
                  </a:cubicBezTo>
                  <a:lnTo>
                    <a:pt x="0" y="801446"/>
                  </a:lnTo>
                  <a:cubicBezTo>
                    <a:pt x="225380" y="801446"/>
                    <a:pt x="408087" y="615421"/>
                    <a:pt x="408087" y="385948"/>
                  </a:cubicBezTo>
                  <a:cubicBezTo>
                    <a:pt x="408087" y="213843"/>
                    <a:pt x="305314" y="66177"/>
                    <a:pt x="158846" y="3101"/>
                  </a:cubicBezTo>
                  <a:lnTo>
                    <a:pt x="149035" y="0"/>
                  </a:lnTo>
                  <a:close/>
                </a:path>
              </a:pathLst>
            </a:custGeom>
            <a:solidFill>
              <a:srgbClr val="FEBA1E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8E30146-4632-5895-5130-1B3E67366B67}"/>
              </a:ext>
            </a:extLst>
          </p:cNvPr>
          <p:cNvGrpSpPr/>
          <p:nvPr/>
        </p:nvGrpSpPr>
        <p:grpSpPr>
          <a:xfrm>
            <a:off x="6589565" y="4583713"/>
            <a:ext cx="4059560" cy="830997"/>
            <a:chOff x="6882629" y="1636555"/>
            <a:chExt cx="4059560" cy="83099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0F310DC-1DFC-0C66-52F8-FD35A5AE5CC6}"/>
                </a:ext>
              </a:extLst>
            </p:cNvPr>
            <p:cNvGrpSpPr/>
            <p:nvPr/>
          </p:nvGrpSpPr>
          <p:grpSpPr>
            <a:xfrm>
              <a:off x="10126014" y="1636555"/>
              <a:ext cx="816175" cy="830997"/>
              <a:chOff x="950612" y="1752020"/>
              <a:chExt cx="816175" cy="830997"/>
            </a:xfrm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90B28DA8-32A3-2519-5915-AD1F8DD3E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0612" y="1752020"/>
                <a:ext cx="816175" cy="830997"/>
              </a:xfrm>
              <a:custGeom>
                <a:avLst/>
                <a:gdLst>
                  <a:gd name="connsiteX0" fmla="*/ 1205151 w 2410302"/>
                  <a:gd name="connsiteY0" fmla="*/ 0 h 2454076"/>
                  <a:gd name="connsiteX1" fmla="*/ 2410302 w 2410302"/>
                  <a:gd name="connsiteY1" fmla="*/ 1227038 h 2454076"/>
                  <a:gd name="connsiteX2" fmla="*/ 1205151 w 2410302"/>
                  <a:gd name="connsiteY2" fmla="*/ 2454076 h 2454076"/>
                  <a:gd name="connsiteX3" fmla="*/ 0 w 2410302"/>
                  <a:gd name="connsiteY3" fmla="*/ 1227038 h 2454076"/>
                  <a:gd name="connsiteX4" fmla="*/ 1205151 w 2410302"/>
                  <a:gd name="connsiteY4" fmla="*/ 0 h 2454076"/>
                  <a:gd name="connsiteX5" fmla="*/ 1205151 w 2410302"/>
                  <a:gd name="connsiteY5" fmla="*/ 187147 h 2454076"/>
                  <a:gd name="connsiteX6" fmla="*/ 190622 w 2410302"/>
                  <a:gd name="connsiteY6" fmla="*/ 1220101 h 2454076"/>
                  <a:gd name="connsiteX7" fmla="*/ 1205151 w 2410302"/>
                  <a:gd name="connsiteY7" fmla="*/ 2253055 h 2454076"/>
                  <a:gd name="connsiteX8" fmla="*/ 2219680 w 2410302"/>
                  <a:gd name="connsiteY8" fmla="*/ 1220101 h 2454076"/>
                  <a:gd name="connsiteX9" fmla="*/ 1205151 w 2410302"/>
                  <a:gd name="connsiteY9" fmla="*/ 187147 h 245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10302" h="2454076">
                    <a:moveTo>
                      <a:pt x="1205151" y="0"/>
                    </a:moveTo>
                    <a:cubicBezTo>
                      <a:pt x="1870738" y="0"/>
                      <a:pt x="2410302" y="549364"/>
                      <a:pt x="2410302" y="1227038"/>
                    </a:cubicBezTo>
                    <a:cubicBezTo>
                      <a:pt x="2410302" y="1904712"/>
                      <a:pt x="1870738" y="2454076"/>
                      <a:pt x="1205151" y="2454076"/>
                    </a:cubicBezTo>
                    <a:cubicBezTo>
                      <a:pt x="539564" y="2454076"/>
                      <a:pt x="0" y="1904712"/>
                      <a:pt x="0" y="1227038"/>
                    </a:cubicBezTo>
                    <a:cubicBezTo>
                      <a:pt x="0" y="549364"/>
                      <a:pt x="539564" y="0"/>
                      <a:pt x="1205151" y="0"/>
                    </a:cubicBezTo>
                    <a:close/>
                    <a:moveTo>
                      <a:pt x="1205151" y="187147"/>
                    </a:moveTo>
                    <a:cubicBezTo>
                      <a:pt x="644842" y="187147"/>
                      <a:pt x="190622" y="649616"/>
                      <a:pt x="190622" y="1220101"/>
                    </a:cubicBezTo>
                    <a:cubicBezTo>
                      <a:pt x="190622" y="1790586"/>
                      <a:pt x="644842" y="2253055"/>
                      <a:pt x="1205151" y="2253055"/>
                    </a:cubicBezTo>
                    <a:cubicBezTo>
                      <a:pt x="1765460" y="2253055"/>
                      <a:pt x="2219680" y="1790586"/>
                      <a:pt x="2219680" y="1220101"/>
                    </a:cubicBezTo>
                    <a:cubicBezTo>
                      <a:pt x="2219680" y="649616"/>
                      <a:pt x="1765460" y="187147"/>
                      <a:pt x="1205151" y="187147"/>
                    </a:cubicBezTo>
                    <a:close/>
                  </a:path>
                </a:pathLst>
              </a:custGeom>
              <a:solidFill>
                <a:srgbClr val="FEBA1E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30266F6-B562-1207-EDFC-60AAD05B9576}"/>
                  </a:ext>
                </a:extLst>
              </p:cNvPr>
              <p:cNvSpPr txBox="1"/>
              <p:nvPr/>
            </p:nvSpPr>
            <p:spPr>
              <a:xfrm>
                <a:off x="1174995" y="1905908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6</a:t>
                </a:r>
              </a:p>
            </p:txBody>
          </p:sp>
        </p:grp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5075A0E-DFE4-164E-F4E2-FF8D81BFBC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82629" y="1641801"/>
              <a:ext cx="3661811" cy="801446"/>
            </a:xfrm>
            <a:custGeom>
              <a:avLst/>
              <a:gdLst>
                <a:gd name="connsiteX0" fmla="*/ 149035 w 3661811"/>
                <a:gd name="connsiteY0" fmla="*/ 0 h 801446"/>
                <a:gd name="connsiteX1" fmla="*/ 3243262 w 3661811"/>
                <a:gd name="connsiteY1" fmla="*/ 0 h 801446"/>
                <a:gd name="connsiteX2" fmla="*/ 3661811 w 3661811"/>
                <a:gd name="connsiteY2" fmla="*/ 400723 h 801446"/>
                <a:gd name="connsiteX3" fmla="*/ 3243262 w 3661811"/>
                <a:gd name="connsiteY3" fmla="*/ 801446 h 801446"/>
                <a:gd name="connsiteX4" fmla="*/ 0 w 3661811"/>
                <a:gd name="connsiteY4" fmla="*/ 801446 h 801446"/>
                <a:gd name="connsiteX5" fmla="*/ 408087 w 3661811"/>
                <a:gd name="connsiteY5" fmla="*/ 385948 h 801446"/>
                <a:gd name="connsiteX6" fmla="*/ 158846 w 3661811"/>
                <a:gd name="connsiteY6" fmla="*/ 3101 h 801446"/>
                <a:gd name="connsiteX7" fmla="*/ 149035 w 3661811"/>
                <a:gd name="connsiteY7" fmla="*/ 0 h 80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1811" h="801446">
                  <a:moveTo>
                    <a:pt x="149035" y="0"/>
                  </a:moveTo>
                  <a:lnTo>
                    <a:pt x="3243262" y="0"/>
                  </a:lnTo>
                  <a:cubicBezTo>
                    <a:pt x="3474420" y="0"/>
                    <a:pt x="3661811" y="179410"/>
                    <a:pt x="3661811" y="400723"/>
                  </a:cubicBezTo>
                  <a:cubicBezTo>
                    <a:pt x="3661811" y="622036"/>
                    <a:pt x="3474420" y="801446"/>
                    <a:pt x="3243262" y="801446"/>
                  </a:cubicBezTo>
                  <a:lnTo>
                    <a:pt x="0" y="801446"/>
                  </a:lnTo>
                  <a:cubicBezTo>
                    <a:pt x="225380" y="801446"/>
                    <a:pt x="408087" y="615421"/>
                    <a:pt x="408087" y="385948"/>
                  </a:cubicBezTo>
                  <a:cubicBezTo>
                    <a:pt x="408087" y="213843"/>
                    <a:pt x="305314" y="66177"/>
                    <a:pt x="158846" y="3101"/>
                  </a:cubicBezTo>
                  <a:lnTo>
                    <a:pt x="149035" y="0"/>
                  </a:lnTo>
                  <a:close/>
                </a:path>
              </a:pathLst>
            </a:custGeom>
            <a:solidFill>
              <a:srgbClr val="FEBA1E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92386C7-E392-785D-7A64-2A8D4F73169B}"/>
              </a:ext>
            </a:extLst>
          </p:cNvPr>
          <p:cNvSpPr txBox="1"/>
          <p:nvPr/>
        </p:nvSpPr>
        <p:spPr>
          <a:xfrm>
            <a:off x="2437696" y="2124112"/>
            <a:ext cx="2184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OVERVIEW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C22E6FF-9F44-711F-6221-92B3DD3BC96C}"/>
              </a:ext>
            </a:extLst>
          </p:cNvPr>
          <p:cNvSpPr txBox="1"/>
          <p:nvPr/>
        </p:nvSpPr>
        <p:spPr>
          <a:xfrm>
            <a:off x="2480226" y="3457913"/>
            <a:ext cx="209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A8AC52B-E2C7-19EB-A6DA-BA26BD1DD583}"/>
              </a:ext>
            </a:extLst>
          </p:cNvPr>
          <p:cNvSpPr txBox="1"/>
          <p:nvPr/>
        </p:nvSpPr>
        <p:spPr>
          <a:xfrm>
            <a:off x="2458961" y="4799156"/>
            <a:ext cx="214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INSIGHTS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E18DAC3-28C7-AF47-EF23-BCF74A3EAE32}"/>
              </a:ext>
            </a:extLst>
          </p:cNvPr>
          <p:cNvSpPr txBox="1"/>
          <p:nvPr/>
        </p:nvSpPr>
        <p:spPr>
          <a:xfrm>
            <a:off x="6717881" y="2124278"/>
            <a:ext cx="300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 ENHANCEMENT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03D250-8486-0D79-D10F-65FCDD9B4174}"/>
              </a:ext>
            </a:extLst>
          </p:cNvPr>
          <p:cNvSpPr txBox="1"/>
          <p:nvPr/>
        </p:nvSpPr>
        <p:spPr>
          <a:xfrm>
            <a:off x="6739324" y="3459792"/>
            <a:ext cx="2943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OPTIMIZATION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C425083-B905-408E-A0C3-B894EB2BCD7E}"/>
              </a:ext>
            </a:extLst>
          </p:cNvPr>
          <p:cNvSpPr txBox="1"/>
          <p:nvPr/>
        </p:nvSpPr>
        <p:spPr>
          <a:xfrm>
            <a:off x="7293693" y="4783659"/>
            <a:ext cx="1835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64719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B064EB-4C7D-1739-760D-BF2DED8E538E}"/>
              </a:ext>
            </a:extLst>
          </p:cNvPr>
          <p:cNvSpPr txBox="1"/>
          <p:nvPr/>
        </p:nvSpPr>
        <p:spPr>
          <a:xfrm>
            <a:off x="3655401" y="606597"/>
            <a:ext cx="46057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C5CBB-52FA-5471-7012-4F82CBF20469}"/>
              </a:ext>
            </a:extLst>
          </p:cNvPr>
          <p:cNvSpPr txBox="1"/>
          <p:nvPr/>
        </p:nvSpPr>
        <p:spPr>
          <a:xfrm>
            <a:off x="1005022" y="1618749"/>
            <a:ext cx="9906505" cy="694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3044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dataset </a:t>
            </a:r>
            <a:r>
              <a:rPr lang="en-US" sz="1400" b="1" dirty="0">
                <a:solidFill>
                  <a:srgbClr val="FEBA1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.xlxs </a:t>
            </a:r>
            <a:r>
              <a:rPr lang="en-US" sz="1400" b="1" dirty="0">
                <a:solidFill>
                  <a:srgbClr val="3044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 and has </a:t>
            </a:r>
            <a:r>
              <a:rPr lang="en-US" sz="1400" b="1" dirty="0">
                <a:solidFill>
                  <a:srgbClr val="FEBA1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1,00,000</a:t>
            </a:r>
            <a:r>
              <a:rPr lang="en-US" sz="1400" b="1" dirty="0">
                <a:solidFill>
                  <a:srgbClr val="3044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>
                <a:solidFill>
                  <a:srgbClr val="FEBA1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rows</a:t>
            </a:r>
            <a:r>
              <a:rPr lang="en-US" sz="1400" b="1" dirty="0">
                <a:solidFill>
                  <a:srgbClr val="3044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400" b="1" dirty="0">
                <a:solidFill>
                  <a:srgbClr val="FEBA1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 columns </a:t>
            </a:r>
            <a:r>
              <a:rPr lang="en-US" sz="1400" b="1" dirty="0">
                <a:solidFill>
                  <a:srgbClr val="3044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making it ideal for analysis.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3044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 and its datatype 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A67D7-2CA7-7AFA-5BED-0D00508E5BB3}"/>
              </a:ext>
            </a:extLst>
          </p:cNvPr>
          <p:cNvSpPr txBox="1"/>
          <p:nvPr/>
        </p:nvSpPr>
        <p:spPr>
          <a:xfrm>
            <a:off x="1921070" y="5788754"/>
            <a:ext cx="8503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 :  While importing data into SQL developer an incorrect column name found and was renamed.  </a:t>
            </a:r>
            <a:r>
              <a:rPr lang="en-US" sz="1100" dirty="0">
                <a:solidFill>
                  <a:srgbClr val="30445B"/>
                </a:solidFill>
              </a:rPr>
              <a:t>Employeename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</a:t>
            </a:r>
            <a:r>
              <a:rPr lang="en-US" sz="1100" dirty="0">
                <a:solidFill>
                  <a:srgbClr val="FEBA1E"/>
                </a:solidFill>
                <a:sym typeface="Wingdings" pitchFamily="2" charset="2"/>
              </a:rPr>
              <a:t>Patient_name</a:t>
            </a:r>
            <a:endParaRPr lang="en-US" sz="1100" dirty="0">
              <a:solidFill>
                <a:srgbClr val="FEBA1E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8B2F85-EEE0-FC1B-816E-A428C9EB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86098"/>
              </p:ext>
            </p:extLst>
          </p:nvPr>
        </p:nvGraphicFramePr>
        <p:xfrm>
          <a:off x="1312860" y="2536993"/>
          <a:ext cx="959961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30">
                  <a:extLst>
                    <a:ext uri="{9D8B030D-6E8A-4147-A177-3AD203B41FA5}">
                      <a16:colId xmlns:a16="http://schemas.microsoft.com/office/drawing/2014/main" val="1409713705"/>
                    </a:ext>
                  </a:extLst>
                </a:gridCol>
                <a:gridCol w="1464952">
                  <a:extLst>
                    <a:ext uri="{9D8B030D-6E8A-4147-A177-3AD203B41FA5}">
                      <a16:colId xmlns:a16="http://schemas.microsoft.com/office/drawing/2014/main" val="3513944264"/>
                    </a:ext>
                  </a:extLst>
                </a:gridCol>
                <a:gridCol w="1672475">
                  <a:extLst>
                    <a:ext uri="{9D8B030D-6E8A-4147-A177-3AD203B41FA5}">
                      <a16:colId xmlns:a16="http://schemas.microsoft.com/office/drawing/2014/main" val="2961414402"/>
                    </a:ext>
                  </a:extLst>
                </a:gridCol>
                <a:gridCol w="5903959">
                  <a:extLst>
                    <a:ext uri="{9D8B030D-6E8A-4147-A177-3AD203B41FA5}">
                      <a16:colId xmlns:a16="http://schemas.microsoft.com/office/drawing/2014/main" val="1242029907"/>
                    </a:ext>
                  </a:extLst>
                </a:gridCol>
              </a:tblGrid>
              <a:tr h="2581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Sl.No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304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Attribute Name</a:t>
                      </a:r>
                    </a:p>
                  </a:txBody>
                  <a:tcPr anchor="ctr">
                    <a:solidFill>
                      <a:srgbClr val="304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Type</a:t>
                      </a:r>
                    </a:p>
                  </a:txBody>
                  <a:tcPr anchor="ctr">
                    <a:solidFill>
                      <a:srgbClr val="304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304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92774"/>
                  </a:ext>
                </a:extLst>
              </a:tr>
              <a:tr h="25811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Patient_name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VARCHAR2(50)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 of the patient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81244"/>
                  </a:ext>
                </a:extLst>
              </a:tr>
              <a:tr h="25811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Patient_id</a:t>
                      </a:r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VARCHAR2(20)</a:t>
                      </a: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Unique identifier of each patient</a:t>
                      </a: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536310"/>
                  </a:ext>
                </a:extLst>
              </a:tr>
              <a:tr h="25811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Gender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VARCHAR2(10)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Gender of Patient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79904"/>
                  </a:ext>
                </a:extLst>
              </a:tr>
              <a:tr h="25811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Age</a:t>
                      </a: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NUMBER(3)</a:t>
                      </a: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Age of patient</a:t>
                      </a: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76454"/>
                  </a:ext>
                </a:extLst>
              </a:tr>
              <a:tr h="25811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Hypertension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NUMBER(1)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Indicates whether the patient has hypertension (1 for yes, 0 for no)</a:t>
                      </a:r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200935"/>
                  </a:ext>
                </a:extLst>
              </a:tr>
              <a:tr h="25811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Heart_disease</a:t>
                      </a:r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NUMBER(1)</a:t>
                      </a: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Indicates whether the patient has heart diseases (1 for yes, 0 for no)</a:t>
                      </a:r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67904"/>
                  </a:ext>
                </a:extLst>
              </a:tr>
              <a:tr h="25811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Smoking_history</a:t>
                      </a:r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VARCHAR2(15)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Smoking history of patient 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699196"/>
                  </a:ext>
                </a:extLst>
              </a:tr>
              <a:tr h="25811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BMI</a:t>
                      </a: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NUMBER(5,2)</a:t>
                      </a: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Body Mass Index of patient</a:t>
                      </a: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542455"/>
                  </a:ext>
                </a:extLst>
              </a:tr>
              <a:tr h="25811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HbA1c_level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NUMBER(3,1)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Haemoglobin</a:t>
                      </a: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A1c level of patient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418923"/>
                  </a:ext>
                </a:extLst>
              </a:tr>
              <a:tr h="25811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Blood_glucose_level</a:t>
                      </a:r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NUMBER(4)</a:t>
                      </a: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Blood_glucose_level</a:t>
                      </a: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patient</a:t>
                      </a:r>
                    </a:p>
                  </a:txBody>
                  <a:tcPr anchor="ctr">
                    <a:solidFill>
                      <a:srgbClr val="FEBA1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257657"/>
                  </a:ext>
                </a:extLst>
              </a:tr>
              <a:tr h="25811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Diabetes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NUMBER(1)</a:t>
                      </a: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Indicates whether the patient has Diabetes (1 for yes, 0 for no)</a:t>
                      </a:r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FEBA1E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96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575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4D82226-76EC-F73D-BBE5-BF88DF006310}"/>
              </a:ext>
            </a:extLst>
          </p:cNvPr>
          <p:cNvSpPr/>
          <p:nvPr/>
        </p:nvSpPr>
        <p:spPr>
          <a:xfrm>
            <a:off x="842961" y="1285907"/>
            <a:ext cx="547687" cy="557180"/>
          </a:xfrm>
          <a:prstGeom prst="ellipse">
            <a:avLst/>
          </a:prstGeom>
          <a:solidFill>
            <a:srgbClr val="3044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56552-4375-B976-E267-CC79693DB4FA}"/>
              </a:ext>
            </a:extLst>
          </p:cNvPr>
          <p:cNvSpPr/>
          <p:nvPr/>
        </p:nvSpPr>
        <p:spPr>
          <a:xfrm>
            <a:off x="1490663" y="1785939"/>
            <a:ext cx="5081589" cy="45719"/>
          </a:xfrm>
          <a:prstGeom prst="rect">
            <a:avLst/>
          </a:prstGeom>
          <a:solidFill>
            <a:srgbClr val="FEB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9BBBF-9B60-85A3-D395-68D73118ADF6}"/>
              </a:ext>
            </a:extLst>
          </p:cNvPr>
          <p:cNvSpPr txBox="1"/>
          <p:nvPr/>
        </p:nvSpPr>
        <p:spPr>
          <a:xfrm>
            <a:off x="1576385" y="1348226"/>
            <a:ext cx="518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Retrieve the patient_id and ages of all patients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4CF6D0F0-F154-4945-3CB0-A246999FF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" r="48985"/>
          <a:stretch/>
        </p:blipFill>
        <p:spPr>
          <a:xfrm>
            <a:off x="7392808" y="2084007"/>
            <a:ext cx="4089580" cy="3693700"/>
          </a:xfrm>
          <a:prstGeom prst="roundRect">
            <a:avLst>
              <a:gd name="adj" fmla="val 378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0182DA-A938-598D-DFC8-714AE1D57A11}"/>
              </a:ext>
            </a:extLst>
          </p:cNvPr>
          <p:cNvSpPr txBox="1"/>
          <p:nvPr/>
        </p:nvSpPr>
        <p:spPr>
          <a:xfrm>
            <a:off x="4051209" y="521782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AED10-DE3A-243A-BB4F-C372B7302A3E}"/>
              </a:ext>
            </a:extLst>
          </p:cNvPr>
          <p:cNvSpPr txBox="1"/>
          <p:nvPr/>
        </p:nvSpPr>
        <p:spPr>
          <a:xfrm>
            <a:off x="1576385" y="2238011"/>
            <a:ext cx="3536656" cy="799258"/>
          </a:xfrm>
          <a:prstGeom prst="rect">
            <a:avLst/>
          </a:prstGeom>
          <a:solidFill>
            <a:srgbClr val="FCF5D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sz="1600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patient_id</a:t>
            </a:r>
            <a:r>
              <a:rPr lang="en-US" sz="1600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sz="1600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FEBA1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  <a:r>
              <a:rPr lang="en-US" sz="1600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446D3-CAF4-DF68-9159-C4274342D615}"/>
              </a:ext>
            </a:extLst>
          </p:cNvPr>
          <p:cNvSpPr txBox="1"/>
          <p:nvPr/>
        </p:nvSpPr>
        <p:spPr>
          <a:xfrm>
            <a:off x="1554663" y="3472890"/>
            <a:ext cx="4902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 ID and Age of all patients were retrieved.</a:t>
            </a:r>
          </a:p>
        </p:txBody>
      </p:sp>
    </p:spTree>
    <p:extLst>
      <p:ext uri="{BB962C8B-B14F-4D97-AF65-F5344CB8AC3E}">
        <p14:creationId xmlns:p14="http://schemas.microsoft.com/office/powerpoint/2010/main" val="3133079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4D82226-76EC-F73D-BBE5-BF88DF006310}"/>
              </a:ext>
            </a:extLst>
          </p:cNvPr>
          <p:cNvSpPr/>
          <p:nvPr/>
        </p:nvSpPr>
        <p:spPr>
          <a:xfrm>
            <a:off x="842961" y="1285907"/>
            <a:ext cx="547687" cy="557180"/>
          </a:xfrm>
          <a:prstGeom prst="ellipse">
            <a:avLst/>
          </a:prstGeom>
          <a:solidFill>
            <a:srgbClr val="3044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56552-4375-B976-E267-CC79693DB4FA}"/>
              </a:ext>
            </a:extLst>
          </p:cNvPr>
          <p:cNvSpPr/>
          <p:nvPr/>
        </p:nvSpPr>
        <p:spPr>
          <a:xfrm>
            <a:off x="1490663" y="1785939"/>
            <a:ext cx="5081589" cy="45719"/>
          </a:xfrm>
          <a:prstGeom prst="rect">
            <a:avLst/>
          </a:prstGeom>
          <a:solidFill>
            <a:srgbClr val="FEB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9BBBF-9B60-85A3-D395-68D73118ADF6}"/>
              </a:ext>
            </a:extLst>
          </p:cNvPr>
          <p:cNvSpPr txBox="1"/>
          <p:nvPr/>
        </p:nvSpPr>
        <p:spPr>
          <a:xfrm>
            <a:off x="1576385" y="1348226"/>
            <a:ext cx="518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all female patients who are older than 40.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F4DF95-79D8-0A22-22C3-33D1F417A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5" t="1445" r="-1485" b="782"/>
          <a:stretch/>
        </p:blipFill>
        <p:spPr>
          <a:xfrm>
            <a:off x="7292970" y="2105707"/>
            <a:ext cx="4189418" cy="3672000"/>
          </a:xfrm>
          <a:prstGeom prst="roundRect">
            <a:avLst>
              <a:gd name="adj" fmla="val 404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CA35A5-B6C9-0D8B-BF60-2F2D1DFC6CA2}"/>
              </a:ext>
            </a:extLst>
          </p:cNvPr>
          <p:cNvSpPr txBox="1"/>
          <p:nvPr/>
        </p:nvSpPr>
        <p:spPr>
          <a:xfrm>
            <a:off x="4051209" y="521782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FD4ED-E954-DE70-292C-EF59C84C2565}"/>
              </a:ext>
            </a:extLst>
          </p:cNvPr>
          <p:cNvSpPr txBox="1"/>
          <p:nvPr/>
        </p:nvSpPr>
        <p:spPr>
          <a:xfrm>
            <a:off x="1390648" y="2105707"/>
            <a:ext cx="5367341" cy="1168590"/>
          </a:xfrm>
          <a:prstGeom prst="rect">
            <a:avLst/>
          </a:prstGeom>
          <a:solidFill>
            <a:srgbClr val="FCF5D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patient_id</a:t>
            </a:r>
            <a:r>
              <a:rPr lang="en-US" sz="1600" dirty="0" err="1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patient_name</a:t>
            </a:r>
            <a:r>
              <a:rPr lang="en-US" sz="1600" dirty="0" err="1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gender</a:t>
            </a:r>
            <a:r>
              <a:rPr lang="en-US" sz="1600" dirty="0" err="1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endParaRPr lang="en-US" sz="1600" dirty="0">
              <a:solidFill>
                <a:srgbClr val="7030A0"/>
              </a:solidFill>
              <a:latin typeface="Courier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600" dirty="0">
                <a:solidFill>
                  <a:srgbClr val="FEBA1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gender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= '</a:t>
            </a:r>
            <a:r>
              <a:rPr lang="en-US" sz="1600" dirty="0">
                <a:solidFill>
                  <a:srgbClr val="92D05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Female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’ AND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&gt; </a:t>
            </a:r>
            <a:r>
              <a:rPr lang="en-US" sz="1600" dirty="0">
                <a:solidFill>
                  <a:srgbClr val="92D05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40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87A52-E1B3-4176-36A1-1CF3FF029001}"/>
              </a:ext>
            </a:extLst>
          </p:cNvPr>
          <p:cNvSpPr txBox="1"/>
          <p:nvPr/>
        </p:nvSpPr>
        <p:spPr>
          <a:xfrm>
            <a:off x="1295899" y="3754018"/>
            <a:ext cx="5799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29626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patients found to be female and are above the age of 40</a:t>
            </a:r>
          </a:p>
        </p:txBody>
      </p:sp>
    </p:spTree>
    <p:extLst>
      <p:ext uri="{BB962C8B-B14F-4D97-AF65-F5344CB8AC3E}">
        <p14:creationId xmlns:p14="http://schemas.microsoft.com/office/powerpoint/2010/main" val="2069706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4D82226-76EC-F73D-BBE5-BF88DF006310}"/>
              </a:ext>
            </a:extLst>
          </p:cNvPr>
          <p:cNvSpPr/>
          <p:nvPr/>
        </p:nvSpPr>
        <p:spPr>
          <a:xfrm>
            <a:off x="842961" y="1285907"/>
            <a:ext cx="547687" cy="557180"/>
          </a:xfrm>
          <a:prstGeom prst="ellipse">
            <a:avLst/>
          </a:prstGeom>
          <a:solidFill>
            <a:srgbClr val="3044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56552-4375-B976-E267-CC79693DB4FA}"/>
              </a:ext>
            </a:extLst>
          </p:cNvPr>
          <p:cNvSpPr/>
          <p:nvPr/>
        </p:nvSpPr>
        <p:spPr>
          <a:xfrm>
            <a:off x="1490663" y="1785939"/>
            <a:ext cx="5081589" cy="45719"/>
          </a:xfrm>
          <a:prstGeom prst="rect">
            <a:avLst/>
          </a:prstGeom>
          <a:solidFill>
            <a:srgbClr val="FEB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9BBBF-9B60-85A3-D395-68D73118ADF6}"/>
              </a:ext>
            </a:extLst>
          </p:cNvPr>
          <p:cNvSpPr txBox="1"/>
          <p:nvPr/>
        </p:nvSpPr>
        <p:spPr>
          <a:xfrm>
            <a:off x="1576385" y="1348226"/>
            <a:ext cx="518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the average BMI of patients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C4FAA96E-4491-2591-4C15-1F9A86E5B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807" y="2083180"/>
            <a:ext cx="4089581" cy="2017275"/>
          </a:xfrm>
          <a:prstGeom prst="roundRect">
            <a:avLst>
              <a:gd name="adj" fmla="val 673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1544607-5701-B55E-0340-FF412A02C3F2}"/>
              </a:ext>
            </a:extLst>
          </p:cNvPr>
          <p:cNvSpPr txBox="1"/>
          <p:nvPr/>
        </p:nvSpPr>
        <p:spPr>
          <a:xfrm>
            <a:off x="4051209" y="521782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D4BA2-271E-9A3B-C3E4-12A0690359AD}"/>
              </a:ext>
            </a:extLst>
          </p:cNvPr>
          <p:cNvSpPr txBox="1"/>
          <p:nvPr/>
        </p:nvSpPr>
        <p:spPr>
          <a:xfrm>
            <a:off x="1390648" y="2193873"/>
            <a:ext cx="5367341" cy="799258"/>
          </a:xfrm>
          <a:prstGeom prst="rect">
            <a:avLst/>
          </a:prstGeom>
          <a:solidFill>
            <a:srgbClr val="FCF5D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dirty="0">
                <a:solidFill>
                  <a:srgbClr val="DF7CF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AVG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bmi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sz="1600" dirty="0" err="1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Average_bmi</a:t>
            </a:r>
            <a:endParaRPr lang="en-US" sz="1600" dirty="0">
              <a:solidFill>
                <a:srgbClr val="30445B"/>
              </a:solidFill>
              <a:latin typeface="Courier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600" dirty="0">
                <a:solidFill>
                  <a:srgbClr val="FEBA1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57B80-8844-E025-8BDC-00287A71E0BF}"/>
              </a:ext>
            </a:extLst>
          </p:cNvPr>
          <p:cNvSpPr txBox="1"/>
          <p:nvPr/>
        </p:nvSpPr>
        <p:spPr>
          <a:xfrm>
            <a:off x="1275970" y="3646776"/>
            <a:ext cx="5799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average Body Mass Index of patients found to be approximately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27.3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585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4D82226-76EC-F73D-BBE5-BF88DF006310}"/>
              </a:ext>
            </a:extLst>
          </p:cNvPr>
          <p:cNvSpPr/>
          <p:nvPr/>
        </p:nvSpPr>
        <p:spPr>
          <a:xfrm>
            <a:off x="842961" y="1285907"/>
            <a:ext cx="547687" cy="557180"/>
          </a:xfrm>
          <a:prstGeom prst="ellipse">
            <a:avLst/>
          </a:prstGeom>
          <a:solidFill>
            <a:srgbClr val="3044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56552-4375-B976-E267-CC79693DB4FA}"/>
              </a:ext>
            </a:extLst>
          </p:cNvPr>
          <p:cNvSpPr/>
          <p:nvPr/>
        </p:nvSpPr>
        <p:spPr>
          <a:xfrm>
            <a:off x="1519239" y="1785939"/>
            <a:ext cx="5853112" cy="45719"/>
          </a:xfrm>
          <a:prstGeom prst="rect">
            <a:avLst/>
          </a:prstGeom>
          <a:solidFill>
            <a:srgbClr val="FEB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9BBBF-9B60-85A3-D395-68D73118ADF6}"/>
              </a:ext>
            </a:extLst>
          </p:cNvPr>
          <p:cNvSpPr txBox="1"/>
          <p:nvPr/>
        </p:nvSpPr>
        <p:spPr>
          <a:xfrm>
            <a:off x="1576384" y="1348226"/>
            <a:ext cx="665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patients in descending order of blood glucose levels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3A0472-CC61-89B8-2AC4-AAC18C5E4517}"/>
              </a:ext>
            </a:extLst>
          </p:cNvPr>
          <p:cNvSpPr txBox="1"/>
          <p:nvPr/>
        </p:nvSpPr>
        <p:spPr>
          <a:xfrm>
            <a:off x="4051209" y="521782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F0B1B-3D85-E95A-60CC-BECD0E9D441D}"/>
              </a:ext>
            </a:extLst>
          </p:cNvPr>
          <p:cNvSpPr txBox="1"/>
          <p:nvPr/>
        </p:nvSpPr>
        <p:spPr>
          <a:xfrm>
            <a:off x="1390648" y="2193873"/>
            <a:ext cx="5853112" cy="1537922"/>
          </a:xfrm>
          <a:prstGeom prst="rect">
            <a:avLst/>
          </a:prstGeom>
          <a:solidFill>
            <a:srgbClr val="FCF5D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patient_id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patient_name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blood_glucose_level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600" dirty="0">
                <a:solidFill>
                  <a:srgbClr val="FEBA1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blood_glucose_level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DESC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F8ECAD2B-3185-94D5-D006-223822527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0" t="1021"/>
          <a:stretch/>
        </p:blipFill>
        <p:spPr>
          <a:xfrm>
            <a:off x="7372351" y="2067041"/>
            <a:ext cx="4330681" cy="3771216"/>
          </a:xfrm>
          <a:prstGeom prst="roundRect">
            <a:avLst>
              <a:gd name="adj" fmla="val 338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F33BBAA-DA9D-903E-6FAA-7347992739C8}"/>
              </a:ext>
            </a:extLst>
          </p:cNvPr>
          <p:cNvSpPr txBox="1"/>
          <p:nvPr/>
        </p:nvSpPr>
        <p:spPr>
          <a:xfrm>
            <a:off x="1275970" y="4055926"/>
            <a:ext cx="5799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patient details have been sorted in descending order of blood glucose level.</a:t>
            </a:r>
          </a:p>
        </p:txBody>
      </p:sp>
    </p:spTree>
    <p:extLst>
      <p:ext uri="{BB962C8B-B14F-4D97-AF65-F5344CB8AC3E}">
        <p14:creationId xmlns:p14="http://schemas.microsoft.com/office/powerpoint/2010/main" val="250662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CD6E62-AF03-158F-9A48-47C3A0DB620B}"/>
              </a:ext>
            </a:extLst>
          </p:cNvPr>
          <p:cNvGrpSpPr/>
          <p:nvPr/>
        </p:nvGrpSpPr>
        <p:grpSpPr>
          <a:xfrm>
            <a:off x="-14288" y="-14289"/>
            <a:ext cx="12220576" cy="3443290"/>
            <a:chOff x="-14288" y="-14289"/>
            <a:chExt cx="12220576" cy="3443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DA4CA-89CA-0E05-CE3B-2845E3857A75}"/>
                </a:ext>
              </a:extLst>
            </p:cNvPr>
            <p:cNvGrpSpPr/>
            <p:nvPr/>
          </p:nvGrpSpPr>
          <p:grpSpPr>
            <a:xfrm>
              <a:off x="-14288" y="-14289"/>
              <a:ext cx="12220576" cy="1771652"/>
              <a:chOff x="-14288" y="-14289"/>
              <a:chExt cx="12220576" cy="1771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B719A-1200-CEFB-82F1-E16FDBD60CD0}"/>
                  </a:ext>
                </a:extLst>
              </p:cNvPr>
              <p:cNvSpPr/>
              <p:nvPr/>
            </p:nvSpPr>
            <p:spPr>
              <a:xfrm>
                <a:off x="-14288" y="-14289"/>
                <a:ext cx="12206288" cy="417513"/>
              </a:xfrm>
              <a:prstGeom prst="rect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673D1979-A041-5599-7ECB-5675CB447C52}"/>
                  </a:ext>
                </a:extLst>
              </p:cNvPr>
              <p:cNvSpPr/>
              <p:nvPr/>
            </p:nvSpPr>
            <p:spPr>
              <a:xfrm rot="10800000">
                <a:off x="10758488" y="403224"/>
                <a:ext cx="1447800" cy="1354139"/>
              </a:xfrm>
              <a:prstGeom prst="rtTriangle">
                <a:avLst/>
              </a:pr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61B45-B69D-60D7-74B7-A49CE5DE7624}"/>
                </a:ext>
              </a:extLst>
            </p:cNvPr>
            <p:cNvSpPr/>
            <p:nvPr/>
          </p:nvSpPr>
          <p:spPr>
            <a:xfrm>
              <a:off x="-14288" y="403225"/>
              <a:ext cx="314325" cy="3025776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BD73F-073F-9453-7EFD-41364D2D8AD7}"/>
              </a:ext>
            </a:extLst>
          </p:cNvPr>
          <p:cNvGrpSpPr/>
          <p:nvPr/>
        </p:nvGrpSpPr>
        <p:grpSpPr>
          <a:xfrm>
            <a:off x="-14288" y="3429000"/>
            <a:ext cx="12206288" cy="3443289"/>
            <a:chOff x="-14288" y="3429000"/>
            <a:chExt cx="12206288" cy="3443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BE75A4-8CD8-DD84-A0D2-47BBB9CB0C90}"/>
                </a:ext>
              </a:extLst>
            </p:cNvPr>
            <p:cNvGrpSpPr/>
            <p:nvPr/>
          </p:nvGrpSpPr>
          <p:grpSpPr>
            <a:xfrm>
              <a:off x="-14288" y="5100637"/>
              <a:ext cx="12206288" cy="1771652"/>
              <a:chOff x="-14288" y="5100637"/>
              <a:chExt cx="12206288" cy="1771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AFD5EE-054B-D253-B9B4-880570133C2B}"/>
                  </a:ext>
                </a:extLst>
              </p:cNvPr>
              <p:cNvSpPr/>
              <p:nvPr/>
            </p:nvSpPr>
            <p:spPr>
              <a:xfrm>
                <a:off x="-14288" y="6454776"/>
                <a:ext cx="12206288" cy="417513"/>
              </a:xfrm>
              <a:prstGeom prst="rect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4374E21-B1B6-00CC-F297-EA20B6AB416D}"/>
                  </a:ext>
                </a:extLst>
              </p:cNvPr>
              <p:cNvSpPr/>
              <p:nvPr/>
            </p:nvSpPr>
            <p:spPr>
              <a:xfrm>
                <a:off x="-14288" y="5100637"/>
                <a:ext cx="1447800" cy="1354139"/>
              </a:xfrm>
              <a:prstGeom prst="rtTriangle">
                <a:avLst/>
              </a:prstGeom>
              <a:solidFill>
                <a:srgbClr val="FEBA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4120-B03C-5E5F-7510-E585E02A3FEC}"/>
                </a:ext>
              </a:extLst>
            </p:cNvPr>
            <p:cNvSpPr/>
            <p:nvPr/>
          </p:nvSpPr>
          <p:spPr>
            <a:xfrm>
              <a:off x="11877674" y="3429000"/>
              <a:ext cx="314326" cy="3025776"/>
            </a:xfrm>
            <a:prstGeom prst="rect">
              <a:avLst/>
            </a:prstGeom>
            <a:solidFill>
              <a:srgbClr val="FEBA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60A7D-32A1-4BC5-BEE5-7ECB5A9E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7" y="5963450"/>
            <a:ext cx="1604962" cy="49424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4D82226-76EC-F73D-BBE5-BF88DF006310}"/>
              </a:ext>
            </a:extLst>
          </p:cNvPr>
          <p:cNvSpPr/>
          <p:nvPr/>
        </p:nvSpPr>
        <p:spPr>
          <a:xfrm>
            <a:off x="842961" y="1285907"/>
            <a:ext cx="547687" cy="557180"/>
          </a:xfrm>
          <a:prstGeom prst="ellipse">
            <a:avLst/>
          </a:prstGeom>
          <a:solidFill>
            <a:srgbClr val="3044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56552-4375-B976-E267-CC79693DB4FA}"/>
              </a:ext>
            </a:extLst>
          </p:cNvPr>
          <p:cNvSpPr/>
          <p:nvPr/>
        </p:nvSpPr>
        <p:spPr>
          <a:xfrm>
            <a:off x="1490663" y="1785939"/>
            <a:ext cx="5467350" cy="45719"/>
          </a:xfrm>
          <a:prstGeom prst="rect">
            <a:avLst/>
          </a:prstGeom>
          <a:solidFill>
            <a:srgbClr val="FEB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9BBBF-9B60-85A3-D395-68D73118ADF6}"/>
              </a:ext>
            </a:extLst>
          </p:cNvPr>
          <p:cNvSpPr txBox="1"/>
          <p:nvPr/>
        </p:nvSpPr>
        <p:spPr>
          <a:xfrm>
            <a:off x="1576384" y="1348226"/>
            <a:ext cx="616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patients who have hypertension and diabetes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350C7B5E-65A3-F48A-6FD5-0F9E6AE6C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" r="-845"/>
          <a:stretch/>
        </p:blipFill>
        <p:spPr>
          <a:xfrm>
            <a:off x="7378700" y="2114656"/>
            <a:ext cx="4379838" cy="3822945"/>
          </a:xfrm>
          <a:prstGeom prst="roundRect">
            <a:avLst>
              <a:gd name="adj" fmla="val 356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2CF2D3-2856-FAB0-564E-A18D25B41519}"/>
              </a:ext>
            </a:extLst>
          </p:cNvPr>
          <p:cNvSpPr txBox="1"/>
          <p:nvPr/>
        </p:nvSpPr>
        <p:spPr>
          <a:xfrm>
            <a:off x="4051209" y="521782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CEF9BC-DE90-2793-973E-657A84EEE9B7}"/>
              </a:ext>
            </a:extLst>
          </p:cNvPr>
          <p:cNvSpPr txBox="1"/>
          <p:nvPr/>
        </p:nvSpPr>
        <p:spPr>
          <a:xfrm>
            <a:off x="1390648" y="2193873"/>
            <a:ext cx="5853112" cy="1537922"/>
          </a:xfrm>
          <a:prstGeom prst="rect">
            <a:avLst/>
          </a:prstGeom>
          <a:solidFill>
            <a:srgbClr val="FCF5D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patient_id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patient_name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hypertension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diabetes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600" dirty="0">
                <a:solidFill>
                  <a:srgbClr val="FEBA1E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health_record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hypertension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600" dirty="0">
                <a:solidFill>
                  <a:srgbClr val="92D05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diabetes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600" dirty="0">
                <a:solidFill>
                  <a:srgbClr val="92D05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600" dirty="0">
                <a:solidFill>
                  <a:srgbClr val="30445B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2BFE2-FA0F-2C1D-6B25-CDD6375739D0}"/>
              </a:ext>
            </a:extLst>
          </p:cNvPr>
          <p:cNvSpPr txBox="1"/>
          <p:nvPr/>
        </p:nvSpPr>
        <p:spPr>
          <a:xfrm>
            <a:off x="1275970" y="4055926"/>
            <a:ext cx="5799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1730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patients in dataset found to have hypertension and diabetes.</a:t>
            </a:r>
          </a:p>
        </p:txBody>
      </p:sp>
    </p:spTree>
    <p:extLst>
      <p:ext uri="{BB962C8B-B14F-4D97-AF65-F5344CB8AC3E}">
        <p14:creationId xmlns:p14="http://schemas.microsoft.com/office/powerpoint/2010/main" val="1384779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1463</Words>
  <Application>Microsoft Macintosh PowerPoint</Application>
  <PresentationFormat>Widescreen</PresentationFormat>
  <Paragraphs>219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Söhne</vt:lpstr>
      <vt:lpstr>Arial</vt:lpstr>
      <vt:lpstr>Calibri</vt:lpstr>
      <vt:lpstr>Calibri Light</vt:lpstr>
      <vt:lpstr>Courier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Office323</dc:creator>
  <cp:lastModifiedBy>Office323</cp:lastModifiedBy>
  <cp:revision>14</cp:revision>
  <dcterms:created xsi:type="dcterms:W3CDTF">2024-01-08T08:14:58Z</dcterms:created>
  <dcterms:modified xsi:type="dcterms:W3CDTF">2024-01-17T13:12:43Z</dcterms:modified>
</cp:coreProperties>
</file>