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5" r:id="rId2"/>
    <p:sldId id="257" r:id="rId3"/>
    <p:sldId id="262" r:id="rId4"/>
    <p:sldId id="276" r:id="rId5"/>
    <p:sldId id="258" r:id="rId6"/>
    <p:sldId id="259" r:id="rId7"/>
    <p:sldId id="260" r:id="rId8"/>
    <p:sldId id="274" r:id="rId9"/>
    <p:sldId id="275" r:id="rId10"/>
    <p:sldId id="277" r:id="rId11"/>
    <p:sldId id="278" r:id="rId12"/>
    <p:sldId id="280" r:id="rId13"/>
    <p:sldId id="281" r:id="rId14"/>
    <p:sldId id="282" r:id="rId15"/>
    <p:sldId id="283" r:id="rId16"/>
    <p:sldId id="291" r:id="rId17"/>
    <p:sldId id="292" r:id="rId18"/>
    <p:sldId id="293" r:id="rId19"/>
    <p:sldId id="294" r:id="rId20"/>
    <p:sldId id="284" r:id="rId21"/>
    <p:sldId id="295" r:id="rId22"/>
    <p:sldId id="296" r:id="rId23"/>
    <p:sldId id="297" r:id="rId24"/>
    <p:sldId id="298" r:id="rId25"/>
    <p:sldId id="301" r:id="rId26"/>
    <p:sldId id="299" r:id="rId27"/>
    <p:sldId id="300" r:id="rId28"/>
    <p:sldId id="302" r:id="rId29"/>
    <p:sldId id="288" r:id="rId30"/>
    <p:sldId id="289" r:id="rId31"/>
    <p:sldId id="29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p:cViewPr>
        <p:scale>
          <a:sx n="120" d="100"/>
          <a:sy n="120" d="100"/>
        </p:scale>
        <p:origin x="-1374"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2699B-1F87-4BC9-8A95-F554699944A4}" type="datetimeFigureOut">
              <a:rPr lang="en-IN" smtClean="0"/>
              <a:t>03-08-2021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43859-6596-46CD-8EFD-D85ED2C9D20E}" type="slidenum">
              <a:rPr lang="en-IN" smtClean="0"/>
              <a:t>‹#›</a:t>
            </a:fld>
            <a:endParaRPr lang="en-IN"/>
          </a:p>
        </p:txBody>
      </p:sp>
    </p:spTree>
    <p:extLst>
      <p:ext uri="{BB962C8B-B14F-4D97-AF65-F5344CB8AC3E}">
        <p14:creationId xmlns:p14="http://schemas.microsoft.com/office/powerpoint/2010/main" val="3508509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B70B8F0-4BBF-4AF3-B489-19A90DEA322F}" type="datetime1">
              <a:rPr lang="en-IN" smtClean="0"/>
              <a:t>03-08-2021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FFFE9-2673-4DFD-A0FE-E8E073DA5BBC}" type="slidenum">
              <a:rPr lang="en-IN" smtClean="0"/>
              <a:t>‹#›</a:t>
            </a:fld>
            <a:endParaRPr lang="en-IN"/>
          </a:p>
        </p:txBody>
      </p:sp>
    </p:spTree>
    <p:extLst>
      <p:ext uri="{BB962C8B-B14F-4D97-AF65-F5344CB8AC3E}">
        <p14:creationId xmlns:p14="http://schemas.microsoft.com/office/powerpoint/2010/main" val="1352855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FE83721-1780-40F6-8039-E0AAC6EFF165}" type="datetime1">
              <a:rPr lang="en-IN" smtClean="0"/>
              <a:t>03-08-2021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FFFE9-2673-4DFD-A0FE-E8E073DA5BBC}" type="slidenum">
              <a:rPr lang="en-IN" smtClean="0"/>
              <a:t>‹#›</a:t>
            </a:fld>
            <a:endParaRPr lang="en-IN"/>
          </a:p>
        </p:txBody>
      </p:sp>
    </p:spTree>
    <p:extLst>
      <p:ext uri="{BB962C8B-B14F-4D97-AF65-F5344CB8AC3E}">
        <p14:creationId xmlns:p14="http://schemas.microsoft.com/office/powerpoint/2010/main" val="2109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07386C1-B098-4549-9A05-93E8232F6DBD}" type="datetime1">
              <a:rPr lang="en-IN" smtClean="0"/>
              <a:t>03-08-2021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FFFE9-2673-4DFD-A0FE-E8E073DA5BBC}" type="slidenum">
              <a:rPr lang="en-IN" smtClean="0"/>
              <a:t>‹#›</a:t>
            </a:fld>
            <a:endParaRPr lang="en-IN"/>
          </a:p>
        </p:txBody>
      </p:sp>
    </p:spTree>
    <p:extLst>
      <p:ext uri="{BB962C8B-B14F-4D97-AF65-F5344CB8AC3E}">
        <p14:creationId xmlns:p14="http://schemas.microsoft.com/office/powerpoint/2010/main" val="387937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5C49FB-EA08-437C-A4D3-CF85AF01DEB3}" type="datetime1">
              <a:rPr lang="en-IN" smtClean="0"/>
              <a:t>03-08-2021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FFFE9-2673-4DFD-A0FE-E8E073DA5BBC}" type="slidenum">
              <a:rPr lang="en-IN" smtClean="0"/>
              <a:t>‹#›</a:t>
            </a:fld>
            <a:endParaRPr lang="en-IN"/>
          </a:p>
        </p:txBody>
      </p:sp>
    </p:spTree>
    <p:extLst>
      <p:ext uri="{BB962C8B-B14F-4D97-AF65-F5344CB8AC3E}">
        <p14:creationId xmlns:p14="http://schemas.microsoft.com/office/powerpoint/2010/main" val="166250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334AC-EB84-4F5B-834A-350C0C8AD775}" type="datetime1">
              <a:rPr lang="en-IN" smtClean="0"/>
              <a:t>03-08-2021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FFFE9-2673-4DFD-A0FE-E8E073DA5BBC}" type="slidenum">
              <a:rPr lang="en-IN" smtClean="0"/>
              <a:t>‹#›</a:t>
            </a:fld>
            <a:endParaRPr lang="en-IN"/>
          </a:p>
        </p:txBody>
      </p:sp>
    </p:spTree>
    <p:extLst>
      <p:ext uri="{BB962C8B-B14F-4D97-AF65-F5344CB8AC3E}">
        <p14:creationId xmlns:p14="http://schemas.microsoft.com/office/powerpoint/2010/main" val="152410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191E8BF-C40C-408B-80BA-3B59D17445DA}" type="datetime1">
              <a:rPr lang="en-IN" smtClean="0"/>
              <a:t>03-08-2021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FFFFE9-2673-4DFD-A0FE-E8E073DA5BBC}" type="slidenum">
              <a:rPr lang="en-IN" smtClean="0"/>
              <a:t>‹#›</a:t>
            </a:fld>
            <a:endParaRPr lang="en-IN"/>
          </a:p>
        </p:txBody>
      </p:sp>
    </p:spTree>
    <p:extLst>
      <p:ext uri="{BB962C8B-B14F-4D97-AF65-F5344CB8AC3E}">
        <p14:creationId xmlns:p14="http://schemas.microsoft.com/office/powerpoint/2010/main" val="2806722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FAB520E-9B99-4058-944F-C1E5EC7F97B8}" type="datetime1">
              <a:rPr lang="en-IN" smtClean="0"/>
              <a:t>03-08-2021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FFFFE9-2673-4DFD-A0FE-E8E073DA5BBC}" type="slidenum">
              <a:rPr lang="en-IN" smtClean="0"/>
              <a:t>‹#›</a:t>
            </a:fld>
            <a:endParaRPr lang="en-IN"/>
          </a:p>
        </p:txBody>
      </p:sp>
    </p:spTree>
    <p:extLst>
      <p:ext uri="{BB962C8B-B14F-4D97-AF65-F5344CB8AC3E}">
        <p14:creationId xmlns:p14="http://schemas.microsoft.com/office/powerpoint/2010/main" val="771662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5DBE0F-EDCB-47DD-8739-0A3B6A367B0E}" type="datetime1">
              <a:rPr lang="en-IN" smtClean="0"/>
              <a:t>03-08-2021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FFFFE9-2673-4DFD-A0FE-E8E073DA5BBC}" type="slidenum">
              <a:rPr lang="en-IN" smtClean="0"/>
              <a:t>‹#›</a:t>
            </a:fld>
            <a:endParaRPr lang="en-IN"/>
          </a:p>
        </p:txBody>
      </p:sp>
    </p:spTree>
    <p:extLst>
      <p:ext uri="{BB962C8B-B14F-4D97-AF65-F5344CB8AC3E}">
        <p14:creationId xmlns:p14="http://schemas.microsoft.com/office/powerpoint/2010/main" val="163420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3652A8-7251-4AC1-88AD-641CA07C14DF}" type="datetime1">
              <a:rPr lang="en-IN" smtClean="0"/>
              <a:t>03-08-2021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FFFFE9-2673-4DFD-A0FE-E8E073DA5BBC}" type="slidenum">
              <a:rPr lang="en-IN" smtClean="0"/>
              <a:t>‹#›</a:t>
            </a:fld>
            <a:endParaRPr lang="en-IN"/>
          </a:p>
        </p:txBody>
      </p:sp>
    </p:spTree>
    <p:extLst>
      <p:ext uri="{BB962C8B-B14F-4D97-AF65-F5344CB8AC3E}">
        <p14:creationId xmlns:p14="http://schemas.microsoft.com/office/powerpoint/2010/main" val="3888013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EF906A-A687-4EDF-B7F1-77F1B5927BD3}" type="datetime1">
              <a:rPr lang="en-IN" smtClean="0"/>
              <a:t>03-08-2021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FFFFE9-2673-4DFD-A0FE-E8E073DA5BBC}" type="slidenum">
              <a:rPr lang="en-IN" smtClean="0"/>
              <a:t>‹#›</a:t>
            </a:fld>
            <a:endParaRPr lang="en-IN"/>
          </a:p>
        </p:txBody>
      </p:sp>
    </p:spTree>
    <p:extLst>
      <p:ext uri="{BB962C8B-B14F-4D97-AF65-F5344CB8AC3E}">
        <p14:creationId xmlns:p14="http://schemas.microsoft.com/office/powerpoint/2010/main" val="3911836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9D9489-57A5-409B-8EFE-C5D6C3E74F9B}" type="datetime1">
              <a:rPr lang="en-IN" smtClean="0"/>
              <a:t>03-08-2021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FFFFE9-2673-4DFD-A0FE-E8E073DA5BBC}" type="slidenum">
              <a:rPr lang="en-IN" smtClean="0"/>
              <a:t>‹#›</a:t>
            </a:fld>
            <a:endParaRPr lang="en-IN"/>
          </a:p>
        </p:txBody>
      </p:sp>
    </p:spTree>
    <p:extLst>
      <p:ext uri="{BB962C8B-B14F-4D97-AF65-F5344CB8AC3E}">
        <p14:creationId xmlns:p14="http://schemas.microsoft.com/office/powerpoint/2010/main" val="3200059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199FB-E29F-4F86-B8AC-4B54F4F89149}" type="datetime1">
              <a:rPr lang="en-IN" smtClean="0"/>
              <a:t>03-08-2021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FFFFE9-2673-4DFD-A0FE-E8E073DA5BBC}" type="slidenum">
              <a:rPr lang="en-IN" smtClean="0"/>
              <a:t>‹#›</a:t>
            </a:fld>
            <a:endParaRPr lang="en-IN"/>
          </a:p>
        </p:txBody>
      </p:sp>
    </p:spTree>
    <p:extLst>
      <p:ext uri="{BB962C8B-B14F-4D97-AF65-F5344CB8AC3E}">
        <p14:creationId xmlns:p14="http://schemas.microsoft.com/office/powerpoint/2010/main" val="700952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Anna University - Wikipedia">
            <a:extLst>
              <a:ext uri="{FF2B5EF4-FFF2-40B4-BE49-F238E27FC236}">
                <a16:creationId xmlns="" xmlns:a16="http://schemas.microsoft.com/office/drawing/2014/main" id="{D6A094F9-77C3-45C3-9A48-8D52C03CE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7336" y="110911"/>
            <a:ext cx="1283823" cy="12781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1017383E-C6FC-49E7-A521-82BA6750D5ED}"/>
              </a:ext>
            </a:extLst>
          </p:cNvPr>
          <p:cNvPicPr>
            <a:picLocks noChangeAspect="1"/>
          </p:cNvPicPr>
          <p:nvPr/>
        </p:nvPicPr>
        <p:blipFill rotWithShape="1">
          <a:blip r:embed="rId3"/>
          <a:srcRect l="13540" r="13797"/>
          <a:stretch/>
        </p:blipFill>
        <p:spPr>
          <a:xfrm>
            <a:off x="164608" y="75743"/>
            <a:ext cx="1078929" cy="1246182"/>
          </a:xfrm>
          <a:prstGeom prst="rect">
            <a:avLst/>
          </a:prstGeom>
        </p:spPr>
      </p:pic>
      <p:sp>
        <p:nvSpPr>
          <p:cNvPr id="8" name="Rectangle 7">
            <a:extLst>
              <a:ext uri="{FF2B5EF4-FFF2-40B4-BE49-F238E27FC236}">
                <a16:creationId xmlns="" xmlns:a16="http://schemas.microsoft.com/office/drawing/2014/main" id="{BBD1A1D2-5320-4019-9B64-B90CB29E9B12}"/>
              </a:ext>
            </a:extLst>
          </p:cNvPr>
          <p:cNvSpPr/>
          <p:nvPr/>
        </p:nvSpPr>
        <p:spPr>
          <a:xfrm>
            <a:off x="797872" y="329337"/>
            <a:ext cx="7389888" cy="523220"/>
          </a:xfrm>
          <a:prstGeom prst="rect">
            <a:avLst/>
          </a:prstGeom>
          <a:noFill/>
        </p:spPr>
        <p:txBody>
          <a:bodyPr wrap="square" lIns="91440" tIns="45720" rIns="91440" bIns="45720">
            <a:spAutoFit/>
          </a:bodyPr>
          <a:lstStyle/>
          <a:p>
            <a:pPr algn="ctr"/>
            <a:r>
              <a:rPr lang="en-US" sz="2800" b="0" cap="none" spc="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PANIMALAR ENGINEERING COLLEGE</a:t>
            </a:r>
          </a:p>
        </p:txBody>
      </p:sp>
      <p:sp>
        <p:nvSpPr>
          <p:cNvPr id="13" name="TextBox 12">
            <a:extLst>
              <a:ext uri="{FF2B5EF4-FFF2-40B4-BE49-F238E27FC236}">
                <a16:creationId xmlns="" xmlns:a16="http://schemas.microsoft.com/office/drawing/2014/main" id="{036F5FA9-0A71-48B8-AEAE-E35B120A096B}"/>
              </a:ext>
            </a:extLst>
          </p:cNvPr>
          <p:cNvSpPr txBox="1"/>
          <p:nvPr/>
        </p:nvSpPr>
        <p:spPr>
          <a:xfrm>
            <a:off x="390735" y="851826"/>
            <a:ext cx="8120000" cy="461665"/>
          </a:xfrm>
          <a:prstGeom prst="rect">
            <a:avLst/>
          </a:prstGeom>
          <a:noFill/>
        </p:spPr>
        <p:txBody>
          <a:bodyPr wrap="square">
            <a:spAutoFit/>
          </a:bodyPr>
          <a:lstStyle/>
          <a:p>
            <a:pPr algn="ctr"/>
            <a:r>
              <a:rPr lang="en-US" sz="2400" i="1" dirty="0">
                <a:solidFill>
                  <a:srgbClr val="C00000"/>
                </a:solidFill>
                <a:latin typeface="Times New Roman" panose="02020603050405020304" pitchFamily="18" charset="0"/>
              </a:rPr>
              <a:t>Department of Computer Science and Engineering </a:t>
            </a:r>
            <a:endParaRPr lang="en-IN" sz="2400" i="1" dirty="0">
              <a:solidFill>
                <a:srgbClr val="C00000"/>
              </a:solidFill>
            </a:endParaRPr>
          </a:p>
        </p:txBody>
      </p:sp>
      <p:sp>
        <p:nvSpPr>
          <p:cNvPr id="9" name="TextBox 8">
            <a:extLst>
              <a:ext uri="{FF2B5EF4-FFF2-40B4-BE49-F238E27FC236}">
                <a16:creationId xmlns="" xmlns:a16="http://schemas.microsoft.com/office/drawing/2014/main" id="{E2AB4079-B959-438A-8887-B4E86C814C3D}"/>
              </a:ext>
            </a:extLst>
          </p:cNvPr>
          <p:cNvSpPr txBox="1"/>
          <p:nvPr/>
        </p:nvSpPr>
        <p:spPr>
          <a:xfrm flipH="1">
            <a:off x="321733" y="2015565"/>
            <a:ext cx="8500534" cy="954107"/>
          </a:xfrm>
          <a:prstGeom prst="rect">
            <a:avLst/>
          </a:prstGeom>
          <a:noFill/>
        </p:spPr>
        <p:txBody>
          <a:bodyPr wrap="square" lIns="91440" tIns="45720" rIns="91440" bIns="45720" rtlCol="0" anchor="t">
            <a:spAutoFit/>
          </a:bodyPr>
          <a:lstStyle/>
          <a:p>
            <a:pPr algn="ctr"/>
            <a:r>
              <a:rPr lang="en-IN" sz="2800" b="1" dirty="0">
                <a:latin typeface="+mj-lt"/>
              </a:rPr>
              <a:t>VOCAL AND GESTURE BASED COMMUNICATION FOR/BY DISABLED PERSONS.</a:t>
            </a:r>
          </a:p>
        </p:txBody>
      </p:sp>
      <p:sp>
        <p:nvSpPr>
          <p:cNvPr id="16" name="TextBox 15">
            <a:extLst>
              <a:ext uri="{FF2B5EF4-FFF2-40B4-BE49-F238E27FC236}">
                <a16:creationId xmlns="" xmlns:a16="http://schemas.microsoft.com/office/drawing/2014/main" id="{1330EC8A-088B-458F-9182-920EE3139846}"/>
              </a:ext>
            </a:extLst>
          </p:cNvPr>
          <p:cNvSpPr txBox="1"/>
          <p:nvPr/>
        </p:nvSpPr>
        <p:spPr>
          <a:xfrm rot="10800000" flipH="1" flipV="1">
            <a:off x="5072883" y="4472385"/>
            <a:ext cx="4035621" cy="2169825"/>
          </a:xfrm>
          <a:prstGeom prst="rect">
            <a:avLst/>
          </a:prstGeom>
          <a:noFill/>
        </p:spPr>
        <p:txBody>
          <a:bodyPr wrap="square" rtlCol="0">
            <a:spAutoFit/>
          </a:bodyPr>
          <a:lstStyle/>
          <a:p>
            <a:pPr>
              <a:lnSpc>
                <a:spcPct val="150000"/>
              </a:lnSpc>
            </a:pPr>
            <a:r>
              <a:rPr lang="en-US" b="1" dirty="0" smtClean="0"/>
              <a:t>Guide :</a:t>
            </a:r>
          </a:p>
          <a:p>
            <a:pPr>
              <a:lnSpc>
                <a:spcPct val="150000"/>
              </a:lnSpc>
            </a:pPr>
            <a:r>
              <a:rPr lang="en-US" b="1" dirty="0"/>
              <a:t> </a:t>
            </a:r>
            <a:r>
              <a:rPr lang="en-US" b="1" dirty="0" smtClean="0"/>
              <a:t>        </a:t>
            </a:r>
            <a:r>
              <a:rPr lang="en-US" dirty="0" smtClean="0"/>
              <a:t>A. Karthekeyan</a:t>
            </a:r>
            <a:endParaRPr lang="en-US" dirty="0" smtClean="0"/>
          </a:p>
          <a:p>
            <a:pPr>
              <a:lnSpc>
                <a:spcPct val="150000"/>
              </a:lnSpc>
            </a:pPr>
            <a:r>
              <a:rPr lang="en-US" b="1" dirty="0" smtClean="0"/>
              <a:t>Team </a:t>
            </a:r>
            <a:r>
              <a:rPr lang="en-US" b="1" dirty="0"/>
              <a:t>Members:</a:t>
            </a:r>
          </a:p>
          <a:p>
            <a:pPr lvl="1"/>
            <a:r>
              <a:rPr lang="en-US" dirty="0" smtClean="0"/>
              <a:t>M.SRINIVASAN (211417104269)</a:t>
            </a:r>
            <a:endParaRPr lang="en-US" dirty="0"/>
          </a:p>
          <a:p>
            <a:pPr lvl="1"/>
            <a:r>
              <a:rPr lang="en-US" dirty="0" smtClean="0"/>
              <a:t>M.MILIND KUMAR  (211417104326)</a:t>
            </a:r>
          </a:p>
          <a:p>
            <a:pPr lvl="1"/>
            <a:r>
              <a:rPr lang="en-US" dirty="0" smtClean="0"/>
              <a:t>S.RIYAZ UDEEN (211417104501)</a:t>
            </a:r>
            <a:endParaRPr lang="en-IN" dirty="0"/>
          </a:p>
        </p:txBody>
      </p:sp>
      <p:sp>
        <p:nvSpPr>
          <p:cNvPr id="10" name="TextBox 9">
            <a:extLst>
              <a:ext uri="{FF2B5EF4-FFF2-40B4-BE49-F238E27FC236}">
                <a16:creationId xmlns="" xmlns:a16="http://schemas.microsoft.com/office/drawing/2014/main" id="{D73ECABA-4ECA-4292-BC71-DDC0605DFCD6}"/>
              </a:ext>
            </a:extLst>
          </p:cNvPr>
          <p:cNvSpPr txBox="1"/>
          <p:nvPr/>
        </p:nvSpPr>
        <p:spPr>
          <a:xfrm>
            <a:off x="512000" y="3274795"/>
            <a:ext cx="5572168" cy="830997"/>
          </a:xfrm>
          <a:prstGeom prst="rect">
            <a:avLst/>
          </a:prstGeom>
          <a:noFill/>
        </p:spPr>
        <p:txBody>
          <a:bodyPr wrap="square">
            <a:spAutoFit/>
          </a:bodyPr>
          <a:lstStyle/>
          <a:p>
            <a:r>
              <a:rPr lang="en-IN" sz="2400" b="1" dirty="0"/>
              <a:t> Domain:</a:t>
            </a:r>
          </a:p>
          <a:p>
            <a:r>
              <a:rPr lang="en-IN" sz="2400" dirty="0">
                <a:latin typeface="+mj-lt"/>
              </a:rPr>
              <a:t>(IOT , NLP, DEEP LEARNING)</a:t>
            </a: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1D5BBF7-AADA-4E56-ABDB-4DA6956F2B73}"/>
              </a:ext>
            </a:extLst>
          </p:cNvPr>
          <p:cNvSpPr>
            <a:spLocks noGrp="1"/>
          </p:cNvSpPr>
          <p:nvPr>
            <p:ph type="sldNum" sz="quarter" idx="12"/>
          </p:nvPr>
        </p:nvSpPr>
        <p:spPr/>
        <p:txBody>
          <a:bodyPr/>
          <a:lstStyle/>
          <a:p>
            <a:fld id="{01FFFFE9-2673-4DFD-A0FE-E8E073DA5BBC}" type="slidenum">
              <a:rPr lang="en-IN" smtClean="0"/>
              <a:t>10</a:t>
            </a:fld>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
        <p:nvSpPr>
          <p:cNvPr id="5" name="TextBox 4"/>
          <p:cNvSpPr txBox="1"/>
          <p:nvPr/>
        </p:nvSpPr>
        <p:spPr>
          <a:xfrm>
            <a:off x="2915816" y="5554106"/>
            <a:ext cx="3761030" cy="646331"/>
          </a:xfrm>
          <a:prstGeom prst="rect">
            <a:avLst/>
          </a:prstGeom>
          <a:noFill/>
        </p:spPr>
        <p:txBody>
          <a:bodyPr wrap="none" rtlCol="0">
            <a:spAutoFit/>
          </a:bodyPr>
          <a:lstStyle/>
          <a:p>
            <a:r>
              <a:rPr lang="en-US" dirty="0"/>
              <a:t>Fig </a:t>
            </a:r>
            <a:r>
              <a:rPr lang="en-US" dirty="0" smtClean="0"/>
              <a:t>2: Normal to Disabled Architecture</a:t>
            </a:r>
            <a:endParaRPr lang="en-IN" dirty="0"/>
          </a:p>
          <a:p>
            <a:endParaRPr lang="en-IN" dirty="0"/>
          </a:p>
        </p:txBody>
      </p:sp>
    </p:spTree>
    <p:extLst>
      <p:ext uri="{BB962C8B-B14F-4D97-AF65-F5344CB8AC3E}">
        <p14:creationId xmlns:p14="http://schemas.microsoft.com/office/powerpoint/2010/main" val="3306631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7C99B7-C393-4BA5-A23D-D675152FF156}"/>
              </a:ext>
            </a:extLst>
          </p:cNvPr>
          <p:cNvSpPr>
            <a:spLocks noGrp="1"/>
          </p:cNvSpPr>
          <p:nvPr>
            <p:ph type="title"/>
          </p:nvPr>
        </p:nvSpPr>
        <p:spPr>
          <a:xfrm>
            <a:off x="457200" y="55104"/>
            <a:ext cx="8229600" cy="1069640"/>
          </a:xfrm>
        </p:spPr>
        <p:txBody>
          <a:bodyPr>
            <a:normAutofit fontScale="90000"/>
          </a:bodyPr>
          <a:lstStyle/>
          <a:p>
            <a:r>
              <a:rPr lang="en-US" dirty="0"/>
              <a:t>Data-flow diagram</a:t>
            </a:r>
            <a:br>
              <a:rPr lang="en-US" dirty="0"/>
            </a:br>
            <a:endParaRPr lang="en-IN" dirty="0"/>
          </a:p>
        </p:txBody>
      </p:sp>
      <p:sp>
        <p:nvSpPr>
          <p:cNvPr id="3" name="Slide Number Placeholder 2">
            <a:extLst>
              <a:ext uri="{FF2B5EF4-FFF2-40B4-BE49-F238E27FC236}">
                <a16:creationId xmlns="" xmlns:a16="http://schemas.microsoft.com/office/drawing/2014/main" id="{F8B531AB-1186-413F-9863-B5405CAFC85D}"/>
              </a:ext>
            </a:extLst>
          </p:cNvPr>
          <p:cNvSpPr>
            <a:spLocks noGrp="1"/>
          </p:cNvSpPr>
          <p:nvPr>
            <p:ph type="sldNum" sz="quarter" idx="12"/>
          </p:nvPr>
        </p:nvSpPr>
        <p:spPr/>
        <p:txBody>
          <a:bodyPr/>
          <a:lstStyle/>
          <a:p>
            <a:fld id="{01FFFFE9-2673-4DFD-A0FE-E8E073DA5BBC}" type="slidenum">
              <a:rPr lang="en-IN" smtClean="0"/>
              <a:t>11</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0688"/>
            <a:ext cx="9108504" cy="6237312"/>
          </a:xfrm>
          <a:prstGeom prst="rect">
            <a:avLst/>
          </a:prstGeom>
        </p:spPr>
      </p:pic>
      <p:sp>
        <p:nvSpPr>
          <p:cNvPr id="8" name="TextBox 7"/>
          <p:cNvSpPr txBox="1"/>
          <p:nvPr/>
        </p:nvSpPr>
        <p:spPr>
          <a:xfrm>
            <a:off x="2771800" y="5733256"/>
            <a:ext cx="2679580" cy="646331"/>
          </a:xfrm>
          <a:prstGeom prst="rect">
            <a:avLst/>
          </a:prstGeom>
          <a:noFill/>
        </p:spPr>
        <p:txBody>
          <a:bodyPr wrap="none" rtlCol="0">
            <a:spAutoFit/>
          </a:bodyPr>
          <a:lstStyle/>
          <a:p>
            <a:r>
              <a:rPr lang="en-US" dirty="0"/>
              <a:t>Fig 3</a:t>
            </a:r>
            <a:r>
              <a:rPr lang="en-US" dirty="0" smtClean="0"/>
              <a:t>: Data Flow Diagram 1</a:t>
            </a:r>
            <a:endParaRPr lang="en-IN" dirty="0"/>
          </a:p>
          <a:p>
            <a:endParaRPr lang="en-IN" dirty="0"/>
          </a:p>
        </p:txBody>
      </p:sp>
    </p:spTree>
    <p:extLst>
      <p:ext uri="{BB962C8B-B14F-4D97-AF65-F5344CB8AC3E}">
        <p14:creationId xmlns:p14="http://schemas.microsoft.com/office/powerpoint/2010/main" val="1158812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A17A01-FCDB-40F1-B15A-4A8185CB561E}"/>
              </a:ext>
            </a:extLst>
          </p:cNvPr>
          <p:cNvSpPr>
            <a:spLocks noGrp="1"/>
          </p:cNvSpPr>
          <p:nvPr>
            <p:ph type="title"/>
          </p:nvPr>
        </p:nvSpPr>
        <p:spPr>
          <a:xfrm>
            <a:off x="457200" y="0"/>
            <a:ext cx="8229600" cy="1143000"/>
          </a:xfrm>
        </p:spPr>
        <p:txBody>
          <a:bodyPr/>
          <a:lstStyle/>
          <a:p>
            <a:endParaRPr lang="en-IN" dirty="0"/>
          </a:p>
        </p:txBody>
      </p:sp>
      <p:sp>
        <p:nvSpPr>
          <p:cNvPr id="4" name="Slide Number Placeholder 3">
            <a:extLst>
              <a:ext uri="{FF2B5EF4-FFF2-40B4-BE49-F238E27FC236}">
                <a16:creationId xmlns="" xmlns:a16="http://schemas.microsoft.com/office/drawing/2014/main" id="{50556B62-AEB9-42DA-BF77-C429B21DBB5E}"/>
              </a:ext>
            </a:extLst>
          </p:cNvPr>
          <p:cNvSpPr>
            <a:spLocks noGrp="1"/>
          </p:cNvSpPr>
          <p:nvPr>
            <p:ph type="sldNum" sz="quarter" idx="12"/>
          </p:nvPr>
        </p:nvSpPr>
        <p:spPr/>
        <p:txBody>
          <a:bodyPr/>
          <a:lstStyle/>
          <a:p>
            <a:fld id="{01FFFFE9-2673-4DFD-A0FE-E8E073DA5BBC}" type="slidenum">
              <a:rPr lang="en-IN" smtClean="0"/>
              <a:t>12</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093296"/>
          </a:xfrm>
          <a:prstGeom prst="rect">
            <a:avLst/>
          </a:prstGeom>
        </p:spPr>
      </p:pic>
      <p:sp>
        <p:nvSpPr>
          <p:cNvPr id="6" name="TextBox 5"/>
          <p:cNvSpPr txBox="1"/>
          <p:nvPr/>
        </p:nvSpPr>
        <p:spPr>
          <a:xfrm>
            <a:off x="2843808" y="5925587"/>
            <a:ext cx="2679580" cy="646331"/>
          </a:xfrm>
          <a:prstGeom prst="rect">
            <a:avLst/>
          </a:prstGeom>
          <a:noFill/>
        </p:spPr>
        <p:txBody>
          <a:bodyPr wrap="none" rtlCol="0">
            <a:spAutoFit/>
          </a:bodyPr>
          <a:lstStyle/>
          <a:p>
            <a:r>
              <a:rPr lang="en-US" dirty="0"/>
              <a:t>Fig </a:t>
            </a:r>
            <a:r>
              <a:rPr lang="en-US" dirty="0" smtClean="0"/>
              <a:t>4: </a:t>
            </a:r>
            <a:r>
              <a:rPr lang="en-US" dirty="0"/>
              <a:t>Data Flow Diagram </a:t>
            </a:r>
            <a:r>
              <a:rPr lang="en-US" dirty="0" smtClean="0"/>
              <a:t>2</a:t>
            </a:r>
            <a:endParaRPr lang="en-IN" dirty="0"/>
          </a:p>
          <a:p>
            <a:endParaRPr lang="en-IN" dirty="0"/>
          </a:p>
        </p:txBody>
      </p:sp>
    </p:spTree>
    <p:extLst>
      <p:ext uri="{BB962C8B-B14F-4D97-AF65-F5344CB8AC3E}">
        <p14:creationId xmlns:p14="http://schemas.microsoft.com/office/powerpoint/2010/main" val="1083549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CC0B46-B905-45BF-924F-5523847AC070}"/>
              </a:ext>
            </a:extLst>
          </p:cNvPr>
          <p:cNvSpPr>
            <a:spLocks noGrp="1"/>
          </p:cNvSpPr>
          <p:nvPr>
            <p:ph type="title"/>
          </p:nvPr>
        </p:nvSpPr>
        <p:spPr>
          <a:xfrm>
            <a:off x="457200" y="35361"/>
            <a:ext cx="8229600" cy="1143000"/>
          </a:xfrm>
        </p:spPr>
        <p:txBody>
          <a:bodyPr/>
          <a:lstStyle/>
          <a:p>
            <a:r>
              <a:rPr lang="en-US" dirty="0"/>
              <a:t>Use-Case diagram</a:t>
            </a:r>
            <a:endParaRPr lang="en-IN" dirty="0"/>
          </a:p>
        </p:txBody>
      </p:sp>
      <p:sp>
        <p:nvSpPr>
          <p:cNvPr id="3" name="Slide Number Placeholder 2">
            <a:extLst>
              <a:ext uri="{FF2B5EF4-FFF2-40B4-BE49-F238E27FC236}">
                <a16:creationId xmlns="" xmlns:a16="http://schemas.microsoft.com/office/drawing/2014/main" id="{50049843-4C53-4276-8176-7A30C5981CEA}"/>
              </a:ext>
            </a:extLst>
          </p:cNvPr>
          <p:cNvSpPr>
            <a:spLocks noGrp="1"/>
          </p:cNvSpPr>
          <p:nvPr>
            <p:ph type="sldNum" sz="quarter" idx="12"/>
          </p:nvPr>
        </p:nvSpPr>
        <p:spPr/>
        <p:txBody>
          <a:bodyPr/>
          <a:lstStyle/>
          <a:p>
            <a:fld id="{01FFFFE9-2673-4DFD-A0FE-E8E073DA5BBC}" type="slidenum">
              <a:rPr lang="en-IN" smtClean="0"/>
              <a:t>13</a:t>
            </a:fld>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052736"/>
            <a:ext cx="8640960" cy="4896544"/>
          </a:xfrm>
          <a:prstGeom prst="rect">
            <a:avLst/>
          </a:prstGeom>
        </p:spPr>
      </p:pic>
      <p:sp>
        <p:nvSpPr>
          <p:cNvPr id="6" name="TextBox 5"/>
          <p:cNvSpPr txBox="1"/>
          <p:nvPr/>
        </p:nvSpPr>
        <p:spPr>
          <a:xfrm>
            <a:off x="3851920" y="6309320"/>
            <a:ext cx="2420919" cy="646331"/>
          </a:xfrm>
          <a:prstGeom prst="rect">
            <a:avLst/>
          </a:prstGeom>
          <a:noFill/>
        </p:spPr>
        <p:txBody>
          <a:bodyPr wrap="none" rtlCol="0">
            <a:spAutoFit/>
          </a:bodyPr>
          <a:lstStyle/>
          <a:p>
            <a:r>
              <a:rPr lang="en-US" dirty="0"/>
              <a:t>Fig </a:t>
            </a:r>
            <a:r>
              <a:rPr lang="en-US" dirty="0" smtClean="0"/>
              <a:t>6: Use Case Diagram</a:t>
            </a:r>
            <a:endParaRPr lang="en-IN" dirty="0"/>
          </a:p>
          <a:p>
            <a:endParaRPr lang="en-IN" dirty="0"/>
          </a:p>
        </p:txBody>
      </p:sp>
    </p:spTree>
    <p:extLst>
      <p:ext uri="{BB962C8B-B14F-4D97-AF65-F5344CB8AC3E}">
        <p14:creationId xmlns:p14="http://schemas.microsoft.com/office/powerpoint/2010/main" val="1945467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DA2144-CF2E-4391-8D78-2384CB0013CC}"/>
              </a:ext>
            </a:extLst>
          </p:cNvPr>
          <p:cNvSpPr>
            <a:spLocks noGrp="1"/>
          </p:cNvSpPr>
          <p:nvPr>
            <p:ph type="title"/>
          </p:nvPr>
        </p:nvSpPr>
        <p:spPr>
          <a:xfrm>
            <a:off x="107504" y="0"/>
            <a:ext cx="8928992" cy="692696"/>
          </a:xfrm>
        </p:spPr>
        <p:txBody>
          <a:bodyPr>
            <a:normAutofit fontScale="90000"/>
          </a:bodyPr>
          <a:lstStyle/>
          <a:p>
            <a:r>
              <a:rPr lang="en-US" b="1" dirty="0">
                <a:solidFill>
                  <a:schemeClr val="accent1"/>
                </a:solidFill>
              </a:rPr>
              <a:t> ALGORITHM AND MODEL DESCRIPTION:</a:t>
            </a:r>
            <a:endParaRPr lang="en-IN" dirty="0"/>
          </a:p>
        </p:txBody>
      </p:sp>
      <p:sp>
        <p:nvSpPr>
          <p:cNvPr id="3" name="Content Placeholder 2">
            <a:extLst>
              <a:ext uri="{FF2B5EF4-FFF2-40B4-BE49-F238E27FC236}">
                <a16:creationId xmlns="" xmlns:a16="http://schemas.microsoft.com/office/drawing/2014/main" id="{3E71AF13-8C2B-4C5D-B1CC-3BB61E5ABA76}"/>
              </a:ext>
            </a:extLst>
          </p:cNvPr>
          <p:cNvSpPr>
            <a:spLocks noGrp="1"/>
          </p:cNvSpPr>
          <p:nvPr>
            <p:ph idx="1"/>
          </p:nvPr>
        </p:nvSpPr>
        <p:spPr>
          <a:xfrm>
            <a:off x="457200" y="692696"/>
            <a:ext cx="8229600" cy="5976664"/>
          </a:xfrm>
        </p:spPr>
        <p:txBody>
          <a:bodyPr>
            <a:normAutofit fontScale="55000" lnSpcReduction="20000"/>
          </a:bodyPr>
          <a:lstStyle/>
          <a:p>
            <a:pPr marL="0" indent="0">
              <a:lnSpc>
                <a:spcPct val="120000"/>
              </a:lnSpc>
              <a:buNone/>
            </a:pPr>
            <a:r>
              <a:rPr lang="en-US" sz="5100" b="1" dirty="0"/>
              <a:t>Disabled to Normal:</a:t>
            </a:r>
          </a:p>
          <a:p>
            <a:pPr>
              <a:lnSpc>
                <a:spcPct val="120000"/>
              </a:lnSpc>
            </a:pPr>
            <a:endParaRPr lang="en-US" dirty="0"/>
          </a:p>
          <a:p>
            <a:pPr>
              <a:lnSpc>
                <a:spcPct val="120000"/>
              </a:lnSpc>
            </a:pPr>
            <a:r>
              <a:rPr lang="en-US" sz="3800" dirty="0"/>
              <a:t>Step 1: A disabled person performs gesture through sign language.</a:t>
            </a:r>
          </a:p>
          <a:p>
            <a:pPr>
              <a:lnSpc>
                <a:spcPct val="120000"/>
              </a:lnSpc>
            </a:pPr>
            <a:r>
              <a:rPr lang="en-US" sz="3800" dirty="0"/>
              <a:t>Step 2: This sign language is captured by the RPI camera</a:t>
            </a:r>
          </a:p>
          <a:p>
            <a:pPr>
              <a:lnSpc>
                <a:spcPct val="120000"/>
              </a:lnSpc>
            </a:pPr>
            <a:r>
              <a:rPr lang="en-US" sz="3800" dirty="0"/>
              <a:t>Step 3: This image is converted from raw content into a processed image.</a:t>
            </a:r>
          </a:p>
          <a:p>
            <a:pPr>
              <a:lnSpc>
                <a:spcPct val="120000"/>
              </a:lnSpc>
            </a:pPr>
            <a:r>
              <a:rPr lang="en-US" sz="3800" dirty="0"/>
              <a:t>Step 4: This image is sent into the Mongo database for further development.</a:t>
            </a:r>
          </a:p>
          <a:p>
            <a:pPr>
              <a:lnSpc>
                <a:spcPct val="120000"/>
              </a:lnSpc>
            </a:pPr>
            <a:r>
              <a:rPr lang="en-US" sz="3800" dirty="0"/>
              <a:t>Step 5: This image is Compared using CNN (Convolutional Neural Network) with the images in the database.</a:t>
            </a:r>
          </a:p>
          <a:p>
            <a:pPr>
              <a:lnSpc>
                <a:spcPct val="120000"/>
              </a:lnSpc>
            </a:pPr>
            <a:r>
              <a:rPr lang="en-US" sz="3800" dirty="0"/>
              <a:t>Step 6: The matched images are retrieved from the database as a text.</a:t>
            </a:r>
          </a:p>
          <a:p>
            <a:pPr>
              <a:lnSpc>
                <a:spcPct val="120000"/>
              </a:lnSpc>
            </a:pPr>
            <a:r>
              <a:rPr lang="en-US" sz="3800" dirty="0"/>
              <a:t>Step 7: Then this text is converted into speech using NLP (Natural language processing).T</a:t>
            </a:r>
          </a:p>
          <a:p>
            <a:pPr>
              <a:lnSpc>
                <a:spcPct val="120000"/>
              </a:lnSpc>
            </a:pPr>
            <a:r>
              <a:rPr lang="en-US" sz="3800" dirty="0"/>
              <a:t>Step 8: This text is then fed into the speaker</a:t>
            </a:r>
          </a:p>
          <a:p>
            <a:pPr>
              <a:lnSpc>
                <a:spcPct val="120000"/>
              </a:lnSpc>
            </a:pPr>
            <a:r>
              <a:rPr lang="en-US" sz="3800" dirty="0"/>
              <a:t>step 9: Thus the communication between the disabled and normal person is achieved.</a:t>
            </a:r>
            <a:endParaRPr lang="en-IN" sz="3800" dirty="0"/>
          </a:p>
        </p:txBody>
      </p:sp>
      <p:sp>
        <p:nvSpPr>
          <p:cNvPr id="4" name="Slide Number Placeholder 3">
            <a:extLst>
              <a:ext uri="{FF2B5EF4-FFF2-40B4-BE49-F238E27FC236}">
                <a16:creationId xmlns="" xmlns:a16="http://schemas.microsoft.com/office/drawing/2014/main" id="{E8B965CE-7C42-44E4-B520-592011FE3223}"/>
              </a:ext>
            </a:extLst>
          </p:cNvPr>
          <p:cNvSpPr>
            <a:spLocks noGrp="1"/>
          </p:cNvSpPr>
          <p:nvPr>
            <p:ph type="sldNum" sz="quarter" idx="12"/>
          </p:nvPr>
        </p:nvSpPr>
        <p:spPr/>
        <p:txBody>
          <a:bodyPr/>
          <a:lstStyle/>
          <a:p>
            <a:fld id="{01FFFFE9-2673-4DFD-A0FE-E8E073DA5BBC}" type="slidenum">
              <a:rPr lang="en-IN" smtClean="0"/>
              <a:t>14</a:t>
            </a:fld>
            <a:endParaRPr lang="en-IN"/>
          </a:p>
        </p:txBody>
      </p:sp>
    </p:spTree>
    <p:extLst>
      <p:ext uri="{BB962C8B-B14F-4D97-AF65-F5344CB8AC3E}">
        <p14:creationId xmlns:p14="http://schemas.microsoft.com/office/powerpoint/2010/main" val="255848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8F3F0A6-F707-4792-B8AB-7F968DC94C47}"/>
              </a:ext>
            </a:extLst>
          </p:cNvPr>
          <p:cNvSpPr>
            <a:spLocks noGrp="1"/>
          </p:cNvSpPr>
          <p:nvPr>
            <p:ph idx="1"/>
          </p:nvPr>
        </p:nvSpPr>
        <p:spPr>
          <a:xfrm>
            <a:off x="457200" y="332656"/>
            <a:ext cx="8229600" cy="6336704"/>
          </a:xfrm>
        </p:spPr>
        <p:txBody>
          <a:bodyPr>
            <a:normAutofit fontScale="70000" lnSpcReduction="20000"/>
          </a:bodyPr>
          <a:lstStyle/>
          <a:p>
            <a:pPr marL="0" indent="0">
              <a:buNone/>
            </a:pPr>
            <a:r>
              <a:rPr lang="en-US" sz="4600" b="1" dirty="0"/>
              <a:t>Normal to Disabled:</a:t>
            </a:r>
          </a:p>
          <a:p>
            <a:endParaRPr lang="en-US" dirty="0"/>
          </a:p>
          <a:p>
            <a:r>
              <a:rPr lang="en-US" dirty="0"/>
              <a:t>Step 1: The normal person speaks through the mike to communicate.</a:t>
            </a:r>
          </a:p>
          <a:p>
            <a:r>
              <a:rPr lang="en-US" dirty="0"/>
              <a:t>Step 2: This vocal input is converted into text using NLP (Natural Language Processing)</a:t>
            </a:r>
          </a:p>
          <a:p>
            <a:r>
              <a:rPr lang="en-US" dirty="0"/>
              <a:t>Step 3: Then this raw data goes under various process to turn it into a processed data</a:t>
            </a:r>
          </a:p>
          <a:p>
            <a:r>
              <a:rPr lang="en-US" dirty="0"/>
              <a:t>Step 4: this process undergoes segmentation, tokenization, text cleaning, lemmatization and stemming.</a:t>
            </a:r>
          </a:p>
          <a:p>
            <a:r>
              <a:rPr lang="en-US" dirty="0"/>
              <a:t>Step 5: now the raw data is converted into a processed text.</a:t>
            </a:r>
          </a:p>
          <a:p>
            <a:r>
              <a:rPr lang="en-US" dirty="0"/>
              <a:t>Step 6: this processed text is compared with the text contained in 0the mongo database.</a:t>
            </a:r>
          </a:p>
          <a:p>
            <a:r>
              <a:rPr lang="en-US" dirty="0"/>
              <a:t>Step 7: The corresponding gesture images of the matched text is retrieved.</a:t>
            </a:r>
          </a:p>
          <a:p>
            <a:r>
              <a:rPr lang="en-US" dirty="0"/>
              <a:t>Step 8: The retrieved text is displayed through a screen to make it understandable for the disabled person.</a:t>
            </a:r>
          </a:p>
          <a:p>
            <a:r>
              <a:rPr lang="en-US" dirty="0"/>
              <a:t>Step 9: Thus the communication between the normal and the disabled person is achieved.</a:t>
            </a:r>
          </a:p>
          <a:p>
            <a:endParaRPr lang="en-IN" dirty="0"/>
          </a:p>
        </p:txBody>
      </p:sp>
      <p:sp>
        <p:nvSpPr>
          <p:cNvPr id="2" name="Slide Number Placeholder 1">
            <a:extLst>
              <a:ext uri="{FF2B5EF4-FFF2-40B4-BE49-F238E27FC236}">
                <a16:creationId xmlns="" xmlns:a16="http://schemas.microsoft.com/office/drawing/2014/main" id="{B5D642E8-6AD9-4915-B8D1-CD2E151DB413}"/>
              </a:ext>
            </a:extLst>
          </p:cNvPr>
          <p:cNvSpPr>
            <a:spLocks noGrp="1"/>
          </p:cNvSpPr>
          <p:nvPr>
            <p:ph type="sldNum" sz="quarter" idx="12"/>
          </p:nvPr>
        </p:nvSpPr>
        <p:spPr/>
        <p:txBody>
          <a:bodyPr/>
          <a:lstStyle/>
          <a:p>
            <a:fld id="{01FFFFE9-2673-4DFD-A0FE-E8E073DA5BBC}" type="slidenum">
              <a:rPr lang="en-IN" smtClean="0"/>
              <a:t>15</a:t>
            </a:fld>
            <a:endParaRPr lang="en-IN"/>
          </a:p>
        </p:txBody>
      </p:sp>
    </p:spTree>
    <p:extLst>
      <p:ext uri="{BB962C8B-B14F-4D97-AF65-F5344CB8AC3E}">
        <p14:creationId xmlns:p14="http://schemas.microsoft.com/office/powerpoint/2010/main" val="1786333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sz="4000" dirty="0">
                <a:latin typeface="Times New Roman" pitchFamily="18" charset="0"/>
                <a:cs typeface="Times New Roman" pitchFamily="18" charset="0"/>
              </a:rPr>
              <a:t>Module Description </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As the communication in the device is happened, the modules developed for the system includes</a:t>
            </a:r>
            <a:endParaRPr lang="en-IN"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1) Training of Sign Language </a:t>
            </a:r>
            <a:endParaRPr lang="en-IN"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2) Implementation of Sign Language using IOT</a:t>
            </a:r>
            <a:endParaRPr lang="en-IN"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3) Training and Implementation using NLP</a:t>
            </a:r>
            <a:endParaRPr lang="en-IN" dirty="0">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2"/>
          </p:nvPr>
        </p:nvSpPr>
        <p:spPr/>
        <p:txBody>
          <a:bodyPr/>
          <a:lstStyle/>
          <a:p>
            <a:fld id="{01FFFFE9-2673-4DFD-A0FE-E8E073DA5BBC}" type="slidenum">
              <a:rPr lang="en-IN" smtClean="0"/>
              <a:t>16</a:t>
            </a:fld>
            <a:endParaRPr lang="en-IN"/>
          </a:p>
        </p:txBody>
      </p:sp>
    </p:spTree>
    <p:extLst>
      <p:ext uri="{BB962C8B-B14F-4D97-AF65-F5344CB8AC3E}">
        <p14:creationId xmlns:p14="http://schemas.microsoft.com/office/powerpoint/2010/main" val="320509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Training of Sign Language </a:t>
            </a:r>
            <a:endParaRPr lang="en-IN" dirty="0"/>
          </a:p>
        </p:txBody>
      </p:sp>
      <p:sp>
        <p:nvSpPr>
          <p:cNvPr id="3" name="Content Placeholder 2"/>
          <p:cNvSpPr>
            <a:spLocks noGrp="1"/>
          </p:cNvSpPr>
          <p:nvPr>
            <p:ph idx="1"/>
          </p:nvPr>
        </p:nvSpPr>
        <p:spPr/>
        <p:txBody>
          <a:bodyPr/>
          <a:lstStyle/>
          <a:p>
            <a:r>
              <a:rPr lang="en-US" sz="2800" dirty="0">
                <a:latin typeface="Times New Roman" pitchFamily="18" charset="0"/>
                <a:cs typeface="Times New Roman" pitchFamily="18" charset="0"/>
              </a:rPr>
              <a:t>In this module, the image captured during the sign language communication is trained using CNN for image dataset. </a:t>
            </a:r>
          </a:p>
          <a:p>
            <a:r>
              <a:rPr lang="en-US" sz="2800" dirty="0">
                <a:latin typeface="Times New Roman" pitchFamily="18" charset="0"/>
                <a:cs typeface="Times New Roman" pitchFamily="18" charset="0"/>
              </a:rPr>
              <a:t>The voice captured during communication is trained for vocal dataset using NLP and RNN. We use ISTM for immediate recovery of data and to prevent false prediction. </a:t>
            </a:r>
            <a:endParaRPr lang="en-IN" sz="2800" dirty="0">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2"/>
          </p:nvPr>
        </p:nvSpPr>
        <p:spPr/>
        <p:txBody>
          <a:bodyPr/>
          <a:lstStyle/>
          <a:p>
            <a:fld id="{01FFFFE9-2673-4DFD-A0FE-E8E073DA5BBC}" type="slidenum">
              <a:rPr lang="en-IN" smtClean="0"/>
              <a:t>17</a:t>
            </a:fld>
            <a:endParaRPr lang="en-IN"/>
          </a:p>
        </p:txBody>
      </p:sp>
    </p:spTree>
    <p:extLst>
      <p:ext uri="{BB962C8B-B14F-4D97-AF65-F5344CB8AC3E}">
        <p14:creationId xmlns:p14="http://schemas.microsoft.com/office/powerpoint/2010/main" val="1503145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itchFamily="18" charset="0"/>
                <a:cs typeface="Times New Roman" pitchFamily="18" charset="0"/>
              </a:rPr>
              <a:t>Implementation of Sign Language using IOT</a:t>
            </a:r>
            <a:endParaRPr lang="en-IN"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In this module, the RPI camera is used for capturing image with Azure IOT Hub with Azure ML Platform. </a:t>
            </a:r>
          </a:p>
          <a:p>
            <a:r>
              <a:rPr lang="en-US" dirty="0">
                <a:latin typeface="Times New Roman" pitchFamily="18" charset="0"/>
                <a:cs typeface="Times New Roman" pitchFamily="18" charset="0"/>
              </a:rPr>
              <a:t>The hand gestures of sign language is captured and sent to the cloud for processing. Results after processing are fetched and data is stored in ISTM. </a:t>
            </a:r>
            <a:endParaRPr lang="en-IN" dirty="0">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2"/>
          </p:nvPr>
        </p:nvSpPr>
        <p:spPr/>
        <p:txBody>
          <a:bodyPr/>
          <a:lstStyle/>
          <a:p>
            <a:fld id="{01FFFFE9-2673-4DFD-A0FE-E8E073DA5BBC}" type="slidenum">
              <a:rPr lang="en-IN" smtClean="0"/>
              <a:t>18</a:t>
            </a:fld>
            <a:endParaRPr lang="en-IN"/>
          </a:p>
        </p:txBody>
      </p:sp>
    </p:spTree>
    <p:extLst>
      <p:ext uri="{BB962C8B-B14F-4D97-AF65-F5344CB8AC3E}">
        <p14:creationId xmlns:p14="http://schemas.microsoft.com/office/powerpoint/2010/main" val="1492185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Training and Implementation using NLP</a:t>
            </a:r>
            <a:endParaRPr lang="en-IN"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In this module, Natural Language Processing is done over cloud in Azure. Auto correction is done on the vocal input and converted to text using RNN. </a:t>
            </a:r>
          </a:p>
          <a:p>
            <a:r>
              <a:rPr lang="en-US" dirty="0">
                <a:latin typeface="Times New Roman" pitchFamily="18" charset="0"/>
                <a:cs typeface="Times New Roman" pitchFamily="18" charset="0"/>
              </a:rPr>
              <a:t>String stripping and keyword identification is done in processed text to detect accurate sign language. </a:t>
            </a:r>
            <a:endParaRPr lang="en-IN" dirty="0">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2"/>
          </p:nvPr>
        </p:nvSpPr>
        <p:spPr/>
        <p:txBody>
          <a:bodyPr/>
          <a:lstStyle/>
          <a:p>
            <a:fld id="{01FFFFE9-2673-4DFD-A0FE-E8E073DA5BBC}" type="slidenum">
              <a:rPr lang="en-IN" smtClean="0"/>
              <a:t>19</a:t>
            </a:fld>
            <a:endParaRPr lang="en-IN"/>
          </a:p>
        </p:txBody>
      </p:sp>
    </p:spTree>
    <p:extLst>
      <p:ext uri="{BB962C8B-B14F-4D97-AF65-F5344CB8AC3E}">
        <p14:creationId xmlns:p14="http://schemas.microsoft.com/office/powerpoint/2010/main" val="236711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887223"/>
          </a:xfrm>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96752"/>
            <a:ext cx="8229600" cy="5400600"/>
          </a:xfrm>
        </p:spPr>
        <p:txBody>
          <a:bodyPr>
            <a:noAutofit/>
          </a:bodyPr>
          <a:lstStyle/>
          <a:p>
            <a:pPr>
              <a:lnSpc>
                <a:spcPct val="150000"/>
              </a:lnSpc>
            </a:pPr>
            <a:r>
              <a:rPr lang="en-IN" sz="2000" dirty="0">
                <a:latin typeface="Times New Roman" pitchFamily="18" charset="0"/>
                <a:cs typeface="Times New Roman" pitchFamily="18" charset="0"/>
              </a:rPr>
              <a:t>There is a huge communication gap between a normal and a differently-abled person, our project mainly aims to bridge the communication gap between them.</a:t>
            </a:r>
          </a:p>
          <a:p>
            <a:pPr>
              <a:lnSpc>
                <a:spcPct val="150000"/>
              </a:lnSpc>
            </a:pPr>
            <a:r>
              <a:rPr lang="en-IN" sz="2000" dirty="0">
                <a:latin typeface="Times New Roman" pitchFamily="18" charset="0"/>
                <a:cs typeface="Times New Roman" pitchFamily="18" charset="0"/>
              </a:rPr>
              <a:t>It is really difficult for us to understand what they are trying to say exactly and vice versa in case of deaf and dumb. </a:t>
            </a:r>
          </a:p>
          <a:p>
            <a:pPr>
              <a:lnSpc>
                <a:spcPct val="150000"/>
              </a:lnSpc>
            </a:pPr>
            <a:r>
              <a:rPr lang="en-IN" sz="2000" dirty="0">
                <a:latin typeface="Times New Roman" pitchFamily="18" charset="0"/>
                <a:cs typeface="Times New Roman" pitchFamily="18" charset="0"/>
              </a:rPr>
              <a:t>To avoid this complexity in understanding each other we develop a Vocal and Gesture based Companion for disabled persons.</a:t>
            </a:r>
          </a:p>
          <a:p>
            <a:pPr>
              <a:lnSpc>
                <a:spcPct val="150000"/>
              </a:lnSpc>
            </a:pPr>
            <a:r>
              <a:rPr lang="en-IN" sz="2000" dirty="0">
                <a:latin typeface="Times New Roman" pitchFamily="18" charset="0"/>
                <a:cs typeface="Times New Roman" pitchFamily="18" charset="0"/>
              </a:rPr>
              <a:t>This product is used for two way communication.</a:t>
            </a:r>
          </a:p>
        </p:txBody>
      </p:sp>
      <p:sp>
        <p:nvSpPr>
          <p:cNvPr id="4" name="Slide Number Placeholder 3">
            <a:extLst>
              <a:ext uri="{FF2B5EF4-FFF2-40B4-BE49-F238E27FC236}">
                <a16:creationId xmlns="" xmlns:a16="http://schemas.microsoft.com/office/drawing/2014/main" id="{60952F91-70E9-4FF9-B7BB-1D57843261CF}"/>
              </a:ext>
            </a:extLst>
          </p:cNvPr>
          <p:cNvSpPr>
            <a:spLocks noGrp="1"/>
          </p:cNvSpPr>
          <p:nvPr>
            <p:ph type="sldNum" sz="quarter" idx="12"/>
          </p:nvPr>
        </p:nvSpPr>
        <p:spPr/>
        <p:txBody>
          <a:bodyPr/>
          <a:lstStyle/>
          <a:p>
            <a:fld id="{01FFFFE9-2673-4DFD-A0FE-E8E073DA5BBC}" type="slidenum">
              <a:rPr lang="en-IN" smtClean="0"/>
              <a:t>2</a:t>
            </a:fld>
            <a:endParaRPr lang="en-IN"/>
          </a:p>
        </p:txBody>
      </p:sp>
    </p:spTree>
    <p:extLst>
      <p:ext uri="{BB962C8B-B14F-4D97-AF65-F5344CB8AC3E}">
        <p14:creationId xmlns:p14="http://schemas.microsoft.com/office/powerpoint/2010/main" val="2714712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E06295-2A90-4AB1-A3B3-7747E508C79C}"/>
              </a:ext>
            </a:extLst>
          </p:cNvPr>
          <p:cNvSpPr>
            <a:spLocks noGrp="1"/>
          </p:cNvSpPr>
          <p:nvPr>
            <p:ph type="title"/>
          </p:nvPr>
        </p:nvSpPr>
        <p:spPr>
          <a:xfrm>
            <a:off x="457199" y="0"/>
            <a:ext cx="8229600" cy="692696"/>
          </a:xfrm>
        </p:spPr>
        <p:txBody>
          <a:bodyPr>
            <a:normAutofit fontScale="90000"/>
          </a:bodyPr>
          <a:lstStyle/>
          <a:p>
            <a:r>
              <a:rPr lang="en-IN" b="1" dirty="0">
                <a:solidFill>
                  <a:schemeClr val="accent1"/>
                </a:solidFill>
              </a:rPr>
              <a:t>TESTING/PERFORMANCE ANALYSIS:</a:t>
            </a:r>
            <a:endParaRPr lang="en-IN" dirty="0"/>
          </a:p>
        </p:txBody>
      </p:sp>
      <p:graphicFrame>
        <p:nvGraphicFramePr>
          <p:cNvPr id="6" name="Table 5">
            <a:extLst>
              <a:ext uri="{FF2B5EF4-FFF2-40B4-BE49-F238E27FC236}">
                <a16:creationId xmlns="" xmlns:a16="http://schemas.microsoft.com/office/drawing/2014/main" id="{B8738A64-505F-451D-8FE0-A5D8DBE158E9}"/>
              </a:ext>
            </a:extLst>
          </p:cNvPr>
          <p:cNvGraphicFramePr>
            <a:graphicFrameLocks noGrp="1"/>
          </p:cNvGraphicFramePr>
          <p:nvPr>
            <p:extLst>
              <p:ext uri="{D42A27DB-BD31-4B8C-83A1-F6EECF244321}">
                <p14:modId xmlns:p14="http://schemas.microsoft.com/office/powerpoint/2010/main" val="653429224"/>
              </p:ext>
            </p:extLst>
          </p:nvPr>
        </p:nvGraphicFramePr>
        <p:xfrm>
          <a:off x="179512" y="836712"/>
          <a:ext cx="8640959" cy="5830599"/>
        </p:xfrm>
        <a:graphic>
          <a:graphicData uri="http://schemas.openxmlformats.org/drawingml/2006/table">
            <a:tbl>
              <a:tblPr bandRow="1">
                <a:tableStyleId>{5C22544A-7EE6-4342-B048-85BDC9FD1C3A}</a:tableStyleId>
              </a:tblPr>
              <a:tblGrid>
                <a:gridCol w="1169994">
                  <a:extLst>
                    <a:ext uri="{9D8B030D-6E8A-4147-A177-3AD203B41FA5}">
                      <a16:colId xmlns="" xmlns:a16="http://schemas.microsoft.com/office/drawing/2014/main" val="20000"/>
                    </a:ext>
                  </a:extLst>
                </a:gridCol>
                <a:gridCol w="1464805">
                  <a:extLst>
                    <a:ext uri="{9D8B030D-6E8A-4147-A177-3AD203B41FA5}">
                      <a16:colId xmlns="" xmlns:a16="http://schemas.microsoft.com/office/drawing/2014/main" val="20001"/>
                    </a:ext>
                  </a:extLst>
                </a:gridCol>
                <a:gridCol w="1381690">
                  <a:extLst>
                    <a:ext uri="{9D8B030D-6E8A-4147-A177-3AD203B41FA5}">
                      <a16:colId xmlns="" xmlns:a16="http://schemas.microsoft.com/office/drawing/2014/main" val="20002"/>
                    </a:ext>
                  </a:extLst>
                </a:gridCol>
                <a:gridCol w="1764174">
                  <a:extLst>
                    <a:ext uri="{9D8B030D-6E8A-4147-A177-3AD203B41FA5}">
                      <a16:colId xmlns="" xmlns:a16="http://schemas.microsoft.com/office/drawing/2014/main" val="20003"/>
                    </a:ext>
                  </a:extLst>
                </a:gridCol>
                <a:gridCol w="1337269">
                  <a:extLst>
                    <a:ext uri="{9D8B030D-6E8A-4147-A177-3AD203B41FA5}">
                      <a16:colId xmlns="" xmlns:a16="http://schemas.microsoft.com/office/drawing/2014/main" val="20004"/>
                    </a:ext>
                  </a:extLst>
                </a:gridCol>
                <a:gridCol w="1523027">
                  <a:extLst>
                    <a:ext uri="{9D8B030D-6E8A-4147-A177-3AD203B41FA5}">
                      <a16:colId xmlns="" xmlns:a16="http://schemas.microsoft.com/office/drawing/2014/main" val="20005"/>
                    </a:ext>
                  </a:extLst>
                </a:gridCol>
              </a:tblGrid>
              <a:tr h="661191">
                <a:tc>
                  <a:txBody>
                    <a:bodyPr/>
                    <a:lstStyle/>
                    <a:p>
                      <a:pPr>
                        <a:lnSpc>
                          <a:spcPct val="150000"/>
                        </a:lnSpc>
                        <a:spcAft>
                          <a:spcPts val="0"/>
                        </a:spcAft>
                        <a:tabLst>
                          <a:tab pos="331470" algn="l"/>
                        </a:tabLst>
                      </a:pPr>
                      <a:r>
                        <a:rPr lang="en-US" sz="1800" dirty="0">
                          <a:effectLst/>
                        </a:rPr>
                        <a:t>HOST ID</a:t>
                      </a:r>
                      <a:endParaRPr lang="en-IN" sz="18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800" dirty="0">
                          <a:effectLst/>
                        </a:rPr>
                        <a:t>MODULE NAME</a:t>
                      </a:r>
                      <a:endParaRPr lang="en-IN" sz="18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800">
                          <a:effectLst/>
                        </a:rPr>
                        <a:t>INPUT</a:t>
                      </a:r>
                      <a:endParaRPr lang="en-IN" sz="180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800" dirty="0">
                          <a:effectLst/>
                        </a:rPr>
                        <a:t>EXPECTED OUTPUT</a:t>
                      </a:r>
                      <a:endParaRPr lang="en-IN" sz="18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800">
                          <a:effectLst/>
                        </a:rPr>
                        <a:t>ACTUAL OUTPUT</a:t>
                      </a:r>
                      <a:endParaRPr lang="en-IN" sz="180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800" dirty="0">
                          <a:effectLst/>
                        </a:rPr>
                        <a:t>REMARKS</a:t>
                      </a:r>
                      <a:endParaRPr lang="en-IN" sz="1800" dirty="0">
                        <a:effectLst/>
                        <a:latin typeface="Times New Roman"/>
                        <a:ea typeface="Times New Roman"/>
                        <a:cs typeface="Times New Roman"/>
                      </a:endParaRPr>
                    </a:p>
                  </a:txBody>
                  <a:tcPr marL="62162" marR="62162" marT="0" marB="0"/>
                </a:tc>
                <a:extLst>
                  <a:ext uri="{0D108BD9-81ED-4DB2-BD59-A6C34878D82A}">
                    <a16:rowId xmlns="" xmlns:a16="http://schemas.microsoft.com/office/drawing/2014/main" val="10000"/>
                  </a:ext>
                </a:extLst>
              </a:tr>
              <a:tr h="1657128">
                <a:tc>
                  <a:txBody>
                    <a:bodyPr/>
                    <a:lstStyle/>
                    <a:p>
                      <a:pPr>
                        <a:lnSpc>
                          <a:spcPct val="150000"/>
                        </a:lnSpc>
                        <a:spcAft>
                          <a:spcPts val="0"/>
                        </a:spcAft>
                        <a:tabLst>
                          <a:tab pos="331470" algn="l"/>
                        </a:tabLst>
                      </a:pPr>
                      <a:r>
                        <a:rPr lang="en-US" sz="1800" dirty="0">
                          <a:effectLst/>
                        </a:rPr>
                        <a:t>TC01</a:t>
                      </a:r>
                      <a:endParaRPr lang="en-IN" sz="18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800" dirty="0" smtClean="0">
                          <a:effectLst/>
                          <a:latin typeface="+mn-lt"/>
                          <a:ea typeface="+mn-ea"/>
                          <a:cs typeface="+mn-cs"/>
                        </a:rPr>
                        <a:t>Sign</a:t>
                      </a:r>
                      <a:r>
                        <a:rPr lang="en-US" sz="1800" baseline="0" dirty="0" smtClean="0">
                          <a:effectLst/>
                          <a:latin typeface="+mn-lt"/>
                          <a:ea typeface="+mn-ea"/>
                          <a:cs typeface="+mn-cs"/>
                        </a:rPr>
                        <a:t> Language gesture Module</a:t>
                      </a:r>
                      <a:endParaRPr lang="en-IN" sz="1800" dirty="0">
                        <a:effectLst/>
                        <a:latin typeface="Times New Roman"/>
                        <a:ea typeface="Times New Roman"/>
                        <a:cs typeface="Times New Roman"/>
                      </a:endParaRPr>
                    </a:p>
                  </a:txBody>
                  <a:tcPr marL="62162" marR="62162"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tab pos="331470" algn="l"/>
                        </a:tabLst>
                        <a:defRPr/>
                      </a:pPr>
                      <a:r>
                        <a:rPr lang="en-US" sz="1800" dirty="0">
                          <a:effectLst/>
                        </a:rPr>
                        <a:t>Detection of the sign languages.</a:t>
                      </a:r>
                      <a:endParaRPr lang="en-IN" sz="1800" dirty="0">
                        <a:effectLst/>
                        <a:latin typeface="Times New Roman"/>
                        <a:ea typeface="Times New Roman"/>
                        <a:cs typeface="Times New Roman"/>
                      </a:endParaRPr>
                    </a:p>
                    <a:p>
                      <a:pPr>
                        <a:lnSpc>
                          <a:spcPct val="150000"/>
                        </a:lnSpc>
                        <a:spcAft>
                          <a:spcPts val="0"/>
                        </a:spcAft>
                        <a:tabLst>
                          <a:tab pos="331470" algn="l"/>
                        </a:tabLst>
                      </a:pPr>
                      <a:endParaRPr lang="en-IN" sz="18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800" dirty="0">
                          <a:effectLst/>
                          <a:latin typeface="Times New Roman"/>
                          <a:ea typeface="Times New Roman"/>
                          <a:cs typeface="Times New Roman"/>
                        </a:rPr>
                        <a:t>Corresponding meaning to those sign languages in vocal format</a:t>
                      </a:r>
                      <a:endParaRPr lang="en-IN" sz="18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800" dirty="0">
                          <a:effectLst/>
                        </a:rPr>
                        <a:t>Pass</a:t>
                      </a:r>
                      <a:endParaRPr lang="en-IN" sz="18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800" dirty="0">
                          <a:effectLst/>
                        </a:rPr>
                        <a:t>Module works as expected.</a:t>
                      </a:r>
                      <a:endParaRPr lang="en-IN" sz="1800" dirty="0">
                        <a:effectLst/>
                        <a:latin typeface="Times New Roman"/>
                        <a:ea typeface="Times New Roman"/>
                        <a:cs typeface="Times New Roman"/>
                      </a:endParaRPr>
                    </a:p>
                  </a:txBody>
                  <a:tcPr marL="62162" marR="62162" marT="0" marB="0"/>
                </a:tc>
                <a:extLst>
                  <a:ext uri="{0D108BD9-81ED-4DB2-BD59-A6C34878D82A}">
                    <a16:rowId xmlns="" xmlns:a16="http://schemas.microsoft.com/office/drawing/2014/main" val="10001"/>
                  </a:ext>
                </a:extLst>
              </a:tr>
              <a:tr h="3350511">
                <a:tc>
                  <a:txBody>
                    <a:bodyPr/>
                    <a:lstStyle/>
                    <a:p>
                      <a:pPr>
                        <a:lnSpc>
                          <a:spcPct val="150000"/>
                        </a:lnSpc>
                        <a:spcAft>
                          <a:spcPts val="0"/>
                        </a:spcAft>
                        <a:tabLst>
                          <a:tab pos="331470" algn="l"/>
                        </a:tabLst>
                      </a:pPr>
                      <a:r>
                        <a:rPr lang="en-US" sz="1800">
                          <a:effectLst/>
                        </a:rPr>
                        <a:t>TC02</a:t>
                      </a:r>
                      <a:endParaRPr lang="en-IN" sz="180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800" dirty="0" smtClean="0">
                          <a:effectLst/>
                          <a:latin typeface="Times New Roman"/>
                          <a:ea typeface="Times New Roman"/>
                          <a:cs typeface="Times New Roman"/>
                        </a:rPr>
                        <a:t>Vocal</a:t>
                      </a:r>
                      <a:r>
                        <a:rPr lang="en-US" sz="1800" baseline="0" dirty="0" smtClean="0">
                          <a:effectLst/>
                          <a:latin typeface="Times New Roman"/>
                          <a:ea typeface="Times New Roman"/>
                          <a:cs typeface="Times New Roman"/>
                        </a:rPr>
                        <a:t> input Module</a:t>
                      </a:r>
                      <a:endParaRPr lang="en-IN" sz="18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800" dirty="0">
                          <a:effectLst/>
                        </a:rPr>
                        <a:t>The message to be sent is spoken</a:t>
                      </a:r>
                      <a:endParaRPr lang="en-IN" sz="18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800" dirty="0">
                          <a:effectLst/>
                          <a:latin typeface="Times New Roman"/>
                          <a:ea typeface="Times New Roman"/>
                          <a:cs typeface="Times New Roman"/>
                        </a:rPr>
                        <a:t>The words spoken is converted into a sign language </a:t>
                      </a:r>
                      <a:endParaRPr lang="en-IN" sz="18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800" dirty="0">
                          <a:effectLst/>
                        </a:rPr>
                        <a:t>Pass</a:t>
                      </a:r>
                      <a:endParaRPr lang="en-IN" sz="18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800" dirty="0" smtClean="0">
                          <a:effectLst/>
                        </a:rPr>
                        <a:t>Module works as expected.</a:t>
                      </a:r>
                      <a:endParaRPr lang="en-IN" sz="1800" dirty="0">
                        <a:effectLst/>
                        <a:latin typeface="Times New Roman"/>
                        <a:ea typeface="Times New Roman"/>
                        <a:cs typeface="Times New Roman"/>
                      </a:endParaRPr>
                    </a:p>
                  </a:txBody>
                  <a:tcPr marL="62162" marR="62162" marT="0" marB="0"/>
                </a:tc>
                <a:extLst>
                  <a:ext uri="{0D108BD9-81ED-4DB2-BD59-A6C34878D82A}">
                    <a16:rowId xmlns="" xmlns:a16="http://schemas.microsoft.com/office/drawing/2014/main" val="10002"/>
                  </a:ext>
                </a:extLst>
              </a:tr>
            </a:tbl>
          </a:graphicData>
        </a:graphic>
      </p:graphicFrame>
      <p:sp>
        <p:nvSpPr>
          <p:cNvPr id="3" name="Slide Number Placeholder 2">
            <a:extLst>
              <a:ext uri="{FF2B5EF4-FFF2-40B4-BE49-F238E27FC236}">
                <a16:creationId xmlns="" xmlns:a16="http://schemas.microsoft.com/office/drawing/2014/main" id="{69FEEAE2-8562-478F-815E-97798C45198C}"/>
              </a:ext>
            </a:extLst>
          </p:cNvPr>
          <p:cNvSpPr>
            <a:spLocks noGrp="1"/>
          </p:cNvSpPr>
          <p:nvPr>
            <p:ph type="sldNum" sz="quarter" idx="12"/>
          </p:nvPr>
        </p:nvSpPr>
        <p:spPr/>
        <p:txBody>
          <a:bodyPr/>
          <a:lstStyle/>
          <a:p>
            <a:fld id="{01FFFFE9-2673-4DFD-A0FE-E8E073DA5BBC}" type="slidenum">
              <a:rPr lang="en-IN" smtClean="0"/>
              <a:t>20</a:t>
            </a:fld>
            <a:endParaRPr lang="en-IN"/>
          </a:p>
        </p:txBody>
      </p:sp>
    </p:spTree>
    <p:extLst>
      <p:ext uri="{BB962C8B-B14F-4D97-AF65-F5344CB8AC3E}">
        <p14:creationId xmlns:p14="http://schemas.microsoft.com/office/powerpoint/2010/main" val="152066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EAD8E49D-28E0-4BA3-80E6-D2FEEACC73CD}"/>
              </a:ext>
            </a:extLst>
          </p:cNvPr>
          <p:cNvGraphicFramePr>
            <a:graphicFrameLocks noGrp="1"/>
          </p:cNvGraphicFramePr>
          <p:nvPr>
            <p:ph idx="1"/>
            <p:extLst>
              <p:ext uri="{D42A27DB-BD31-4B8C-83A1-F6EECF244321}">
                <p14:modId xmlns:p14="http://schemas.microsoft.com/office/powerpoint/2010/main" val="869200509"/>
              </p:ext>
            </p:extLst>
          </p:nvPr>
        </p:nvGraphicFramePr>
        <p:xfrm>
          <a:off x="0" y="741212"/>
          <a:ext cx="9118361" cy="6123432"/>
        </p:xfrm>
        <a:graphic>
          <a:graphicData uri="http://schemas.openxmlformats.org/drawingml/2006/table">
            <a:tbl>
              <a:tblPr firstRow="1" bandRow="1">
                <a:tableStyleId>{5C22544A-7EE6-4342-B048-85BDC9FD1C3A}</a:tableStyleId>
              </a:tblPr>
              <a:tblGrid>
                <a:gridCol w="1230195">
                  <a:extLst>
                    <a:ext uri="{9D8B030D-6E8A-4147-A177-3AD203B41FA5}">
                      <a16:colId xmlns="" xmlns:a16="http://schemas.microsoft.com/office/drawing/2014/main" val="1686376418"/>
                    </a:ext>
                  </a:extLst>
                </a:gridCol>
                <a:gridCol w="1325581">
                  <a:extLst>
                    <a:ext uri="{9D8B030D-6E8A-4147-A177-3AD203B41FA5}">
                      <a16:colId xmlns="" xmlns:a16="http://schemas.microsoft.com/office/drawing/2014/main" val="3857137646"/>
                    </a:ext>
                  </a:extLst>
                </a:gridCol>
                <a:gridCol w="864096">
                  <a:extLst>
                    <a:ext uri="{9D8B030D-6E8A-4147-A177-3AD203B41FA5}">
                      <a16:colId xmlns="" xmlns:a16="http://schemas.microsoft.com/office/drawing/2014/main" val="749486845"/>
                    </a:ext>
                  </a:extLst>
                </a:gridCol>
                <a:gridCol w="1080120">
                  <a:extLst>
                    <a:ext uri="{9D8B030D-6E8A-4147-A177-3AD203B41FA5}">
                      <a16:colId xmlns="" xmlns:a16="http://schemas.microsoft.com/office/drawing/2014/main" val="2188076257"/>
                    </a:ext>
                  </a:extLst>
                </a:gridCol>
                <a:gridCol w="4618369">
                  <a:extLst>
                    <a:ext uri="{9D8B030D-6E8A-4147-A177-3AD203B41FA5}">
                      <a16:colId xmlns="" xmlns:a16="http://schemas.microsoft.com/office/drawing/2014/main" val="3299841935"/>
                    </a:ext>
                  </a:extLst>
                </a:gridCol>
              </a:tblGrid>
              <a:tr h="3492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8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effectLst/>
                        </a:rPr>
                        <a:t>TITLE</a:t>
                      </a:r>
                      <a:endParaRPr lang="en-IN" sz="1800" dirty="0">
                        <a:effectLst/>
                        <a:latin typeface="Arial" panose="020B0604020202020204" pitchFamily="34" charset="0"/>
                        <a:ea typeface="Arial" panose="020B0604020202020204" pitchFamily="34" charset="0"/>
                      </a:endParaRPr>
                    </a:p>
                    <a:p>
                      <a:pPr algn="ctr"/>
                      <a:endParaRPr lang="en-IN" dirty="0"/>
                    </a:p>
                  </a:txBody>
                  <a:tcPr/>
                </a:tc>
                <a:tc>
                  <a:txBody>
                    <a:bodyPr/>
                    <a:lstStyle/>
                    <a:p>
                      <a:pPr algn="ctr"/>
                      <a:endParaRPr lang="en-GB" sz="1800" dirty="0">
                        <a:effectLst/>
                      </a:endParaRPr>
                    </a:p>
                    <a:p>
                      <a:pPr algn="ctr"/>
                      <a:r>
                        <a:rPr lang="en-GB" sz="1800" dirty="0">
                          <a:effectLst/>
                        </a:rPr>
                        <a:t>AUTHOR</a:t>
                      </a:r>
                      <a:endParaRPr lang="en-IN" dirty="0"/>
                    </a:p>
                  </a:txBody>
                  <a:tcPr/>
                </a:tc>
                <a:tc>
                  <a:txBody>
                    <a:bodyPr/>
                    <a:lstStyle/>
                    <a:p>
                      <a:pPr algn="ctr"/>
                      <a:endParaRPr lang="en-GB" sz="1800" dirty="0">
                        <a:effectLst/>
                      </a:endParaRPr>
                    </a:p>
                    <a:p>
                      <a:pPr algn="ctr"/>
                      <a:r>
                        <a:rPr lang="en-GB" sz="1800" dirty="0">
                          <a:effectLst/>
                        </a:rPr>
                        <a:t>YEAR</a:t>
                      </a:r>
                      <a:endParaRPr lang="en-IN" dirty="0"/>
                    </a:p>
                  </a:txBody>
                  <a:tcPr/>
                </a:tc>
                <a:tc>
                  <a:txBody>
                    <a:bodyPr/>
                    <a:lstStyle/>
                    <a:p>
                      <a:pPr>
                        <a:lnSpc>
                          <a:spcPct val="115000"/>
                        </a:lnSpc>
                        <a:spcAft>
                          <a:spcPts val="0"/>
                        </a:spcAft>
                      </a:pPr>
                      <a:endParaRPr lang="en-GB" sz="1800" dirty="0">
                        <a:effectLst/>
                      </a:endParaRPr>
                    </a:p>
                    <a:p>
                      <a:pPr>
                        <a:lnSpc>
                          <a:spcPct val="115000"/>
                        </a:lnSpc>
                        <a:spcAft>
                          <a:spcPts val="0"/>
                        </a:spcAft>
                      </a:pPr>
                      <a:r>
                        <a:rPr lang="en-GB" sz="1800" dirty="0">
                          <a:effectLst/>
                        </a:rPr>
                        <a:t>JOURNAL</a:t>
                      </a:r>
                      <a:endParaRPr lang="en-IN" sz="1800" dirty="0">
                        <a:effectLst/>
                      </a:endParaRPr>
                    </a:p>
                    <a:p>
                      <a:pPr algn="ctr">
                        <a:lnSpc>
                          <a:spcPct val="115000"/>
                        </a:lnSpc>
                        <a:spcAft>
                          <a:spcPts val="0"/>
                        </a:spcAft>
                      </a:pPr>
                      <a:endParaRPr lang="en-IN" sz="1600" dirty="0">
                        <a:effectLst/>
                        <a:latin typeface="Arial" panose="020B0604020202020204" pitchFamily="34" charset="0"/>
                        <a:ea typeface="Arial" panose="020B0604020202020204" pitchFamily="34" charset="0"/>
                      </a:endParaRPr>
                    </a:p>
                    <a:p>
                      <a:pPr algn="ct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rPr>
                        <a:t>     INFERENCE</a:t>
                      </a:r>
                      <a:endParaRPr lang="en-IN" sz="1800" dirty="0">
                        <a:effectLst/>
                        <a:latin typeface="Arial" panose="020B0604020202020204" pitchFamily="34" charset="0"/>
                        <a:ea typeface="Arial" panose="020B0604020202020204" pitchFamily="34" charset="0"/>
                      </a:endParaRPr>
                    </a:p>
                    <a:p>
                      <a:pPr algn="ctr"/>
                      <a:endParaRPr lang="en-IN" dirty="0"/>
                    </a:p>
                  </a:txBody>
                  <a:tcPr/>
                </a:tc>
                <a:extLst>
                  <a:ext uri="{0D108BD9-81ED-4DB2-BD59-A6C34878D82A}">
                    <a16:rowId xmlns="" xmlns:a16="http://schemas.microsoft.com/office/drawing/2014/main" val="1770650854"/>
                  </a:ext>
                </a:extLst>
              </a:tr>
              <a:tr h="4209514">
                <a:tc>
                  <a:txBody>
                    <a:bodyPr/>
                    <a:lstStyle/>
                    <a:p>
                      <a:endParaRPr lang="en-US" sz="1800" b="1" dirty="0"/>
                    </a:p>
                    <a:p>
                      <a:r>
                        <a:rPr lang="en-US" sz="1800" b="1" dirty="0"/>
                        <a:t>PAPER 1:</a:t>
                      </a:r>
                    </a:p>
                    <a:p>
                      <a:endParaRPr lang="en-US" sz="1800" b="1" dirty="0"/>
                    </a:p>
                    <a:p>
                      <a:r>
                        <a:rPr lang="en-US" sz="1800" b="1" dirty="0"/>
                        <a:t>HOG-based Hand Gesture Recognition Using Kinect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Kevin Nathanael Kris Andria, Bima Sena Bayu Dewantara, Dadet Pramadihato.</a:t>
                      </a:r>
                      <a:endParaRPr lang="en-IN" sz="1800" dirty="0"/>
                    </a:p>
                    <a:p>
                      <a:endParaRPr lang="en-IN" dirty="0"/>
                    </a:p>
                  </a:txBody>
                  <a:tcPr/>
                </a:tc>
                <a:tc>
                  <a:txBody>
                    <a:bodyPr/>
                    <a:lstStyle/>
                    <a:p>
                      <a:pPr algn="ctr"/>
                      <a:r>
                        <a:rPr lang="en-US" sz="1800" dirty="0"/>
                        <a:t>       </a:t>
                      </a:r>
                    </a:p>
                    <a:p>
                      <a:pPr algn="ctr"/>
                      <a:endParaRPr lang="en-US" sz="1800" dirty="0"/>
                    </a:p>
                    <a:p>
                      <a:pPr algn="ctr"/>
                      <a:r>
                        <a:rPr lang="en-US" sz="1800" dirty="0"/>
                        <a:t> </a:t>
                      </a:r>
                    </a:p>
                    <a:p>
                      <a:pPr algn="l"/>
                      <a:r>
                        <a:rPr lang="en-US" sz="1800" dirty="0"/>
                        <a:t>          2019</a:t>
                      </a:r>
                      <a:endParaRPr lang="en-IN" dirty="0"/>
                    </a:p>
                  </a:txBody>
                  <a:tcPr/>
                </a:tc>
                <a:tc>
                  <a:txBody>
                    <a:bodyPr/>
                    <a:lstStyle/>
                    <a:p>
                      <a:pPr algn="ctr"/>
                      <a:endParaRPr lang="en-US" dirty="0"/>
                    </a:p>
                    <a:p>
                      <a:pPr algn="ctr"/>
                      <a:endParaRPr lang="en-US" dirty="0"/>
                    </a:p>
                    <a:p>
                      <a:pPr algn="ctr"/>
                      <a:endParaRPr lang="en-US" dirty="0"/>
                    </a:p>
                    <a:p>
                      <a:pPr algn="ctr"/>
                      <a:endParaRPr lang="en-US" dirty="0"/>
                    </a:p>
                    <a:p>
                      <a:pPr algn="ctr"/>
                      <a:r>
                        <a:rPr lang="en-US" dirty="0"/>
                        <a:t>IEE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In this paper, we build interactions between humans and computers using hand gestures. The hand gesture is recognized by the palm of the hand which is obtained from the results of human skeleton segmentation through camera Kinect. Recognition of palm gestures is performed on a series of RGB Kinect output frames. Dynamic Time Warping (DTW) is used as a classifier that will compare the description of the input gesture with the template gesture description. Based on the results of the experiment, the performance of the hand gesture recognition system reached 76.7%.</a:t>
                      </a:r>
                      <a:endParaRPr lang="en-IN" sz="1800" dirty="0"/>
                    </a:p>
                    <a:p>
                      <a:endParaRPr lang="en-IN" dirty="0"/>
                    </a:p>
                    <a:p>
                      <a:endParaRPr lang="en-IN" dirty="0"/>
                    </a:p>
                  </a:txBody>
                  <a:tcPr/>
                </a:tc>
                <a:extLst>
                  <a:ext uri="{0D108BD9-81ED-4DB2-BD59-A6C34878D82A}">
                    <a16:rowId xmlns="" xmlns:a16="http://schemas.microsoft.com/office/drawing/2014/main" val="1311152741"/>
                  </a:ext>
                </a:extLst>
              </a:tr>
              <a:tr h="343770">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 xmlns:a16="http://schemas.microsoft.com/office/drawing/2014/main" val="1341451885"/>
                  </a:ext>
                </a:extLst>
              </a:tr>
            </a:tbl>
          </a:graphicData>
        </a:graphic>
      </p:graphicFrame>
      <p:sp>
        <p:nvSpPr>
          <p:cNvPr id="4" name="Slide Number Placeholder 3">
            <a:extLst>
              <a:ext uri="{FF2B5EF4-FFF2-40B4-BE49-F238E27FC236}">
                <a16:creationId xmlns="" xmlns:a16="http://schemas.microsoft.com/office/drawing/2014/main" id="{1B5899D7-0EF2-49E3-A104-C191F9F600B4}"/>
              </a:ext>
            </a:extLst>
          </p:cNvPr>
          <p:cNvSpPr>
            <a:spLocks noGrp="1"/>
          </p:cNvSpPr>
          <p:nvPr>
            <p:ph type="sldNum" sz="quarter" idx="12"/>
          </p:nvPr>
        </p:nvSpPr>
        <p:spPr/>
        <p:txBody>
          <a:bodyPr/>
          <a:lstStyle/>
          <a:p>
            <a:fld id="{01FFFFE9-2673-4DFD-A0FE-E8E073DA5BBC}" type="slidenum">
              <a:rPr lang="en-IN" smtClean="0"/>
              <a:t>21</a:t>
            </a:fld>
            <a:endParaRPr lang="en-IN"/>
          </a:p>
        </p:txBody>
      </p:sp>
      <p:sp>
        <p:nvSpPr>
          <p:cNvPr id="7" name="TextBox 6">
            <a:extLst>
              <a:ext uri="{FF2B5EF4-FFF2-40B4-BE49-F238E27FC236}">
                <a16:creationId xmlns="" xmlns:a16="http://schemas.microsoft.com/office/drawing/2014/main" id="{55F7C4B3-DDFF-41FF-B5E5-874481A96E40}"/>
              </a:ext>
            </a:extLst>
          </p:cNvPr>
          <p:cNvSpPr txBox="1"/>
          <p:nvPr/>
        </p:nvSpPr>
        <p:spPr>
          <a:xfrm>
            <a:off x="-19240" y="-50192"/>
            <a:ext cx="9118361" cy="584775"/>
          </a:xfrm>
          <a:prstGeom prst="rect">
            <a:avLst/>
          </a:prstGeom>
          <a:noFill/>
        </p:spPr>
        <p:txBody>
          <a:bodyPr wrap="square" rtlCol="0">
            <a:spAutoFit/>
          </a:bodyPr>
          <a:lstStyle/>
          <a:p>
            <a:pPr algn="ctr"/>
            <a:r>
              <a:rPr lang="en-US" sz="3200" dirty="0">
                <a:solidFill>
                  <a:schemeClr val="accent1"/>
                </a:solidFill>
              </a:rPr>
              <a:t>LITERATURE SURVEY</a:t>
            </a:r>
            <a:endParaRPr lang="en-IN" sz="3200" dirty="0"/>
          </a:p>
        </p:txBody>
      </p:sp>
    </p:spTree>
    <p:extLst>
      <p:ext uri="{BB962C8B-B14F-4D97-AF65-F5344CB8AC3E}">
        <p14:creationId xmlns:p14="http://schemas.microsoft.com/office/powerpoint/2010/main" val="3794082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AC4AB382-5701-4000-A7FE-319329CA2D1C}"/>
              </a:ext>
            </a:extLst>
          </p:cNvPr>
          <p:cNvSpPr>
            <a:spLocks noGrp="1"/>
          </p:cNvSpPr>
          <p:nvPr>
            <p:ph type="sldNum" sz="quarter" idx="12"/>
          </p:nvPr>
        </p:nvSpPr>
        <p:spPr/>
        <p:txBody>
          <a:bodyPr/>
          <a:lstStyle/>
          <a:p>
            <a:fld id="{01FFFFE9-2673-4DFD-A0FE-E8E073DA5BBC}" type="slidenum">
              <a:rPr lang="en-IN" smtClean="0"/>
              <a:t>22</a:t>
            </a:fld>
            <a:endParaRPr lang="en-IN"/>
          </a:p>
        </p:txBody>
      </p:sp>
      <p:graphicFrame>
        <p:nvGraphicFramePr>
          <p:cNvPr id="8" name="Table 8">
            <a:extLst>
              <a:ext uri="{FF2B5EF4-FFF2-40B4-BE49-F238E27FC236}">
                <a16:creationId xmlns="" xmlns:a16="http://schemas.microsoft.com/office/drawing/2014/main" id="{DE740C65-3A5A-43B5-809E-118EE79E426D}"/>
              </a:ext>
            </a:extLst>
          </p:cNvPr>
          <p:cNvGraphicFramePr>
            <a:graphicFrameLocks noGrp="1"/>
          </p:cNvGraphicFramePr>
          <p:nvPr>
            <p:ph idx="1"/>
            <p:extLst>
              <p:ext uri="{D42A27DB-BD31-4B8C-83A1-F6EECF244321}">
                <p14:modId xmlns:p14="http://schemas.microsoft.com/office/powerpoint/2010/main" val="3203142945"/>
              </p:ext>
            </p:extLst>
          </p:nvPr>
        </p:nvGraphicFramePr>
        <p:xfrm>
          <a:off x="53752" y="0"/>
          <a:ext cx="9090248" cy="6858000"/>
        </p:xfrm>
        <a:graphic>
          <a:graphicData uri="http://schemas.openxmlformats.org/drawingml/2006/table">
            <a:tbl>
              <a:tblPr firstRow="1" bandRow="1">
                <a:tableStyleId>{5C22544A-7EE6-4342-B048-85BDC9FD1C3A}</a:tableStyleId>
              </a:tblPr>
              <a:tblGrid>
                <a:gridCol w="1565330">
                  <a:extLst>
                    <a:ext uri="{9D8B030D-6E8A-4147-A177-3AD203B41FA5}">
                      <a16:colId xmlns="" xmlns:a16="http://schemas.microsoft.com/office/drawing/2014/main" val="2439905900"/>
                    </a:ext>
                  </a:extLst>
                </a:gridCol>
                <a:gridCol w="1332122">
                  <a:extLst>
                    <a:ext uri="{9D8B030D-6E8A-4147-A177-3AD203B41FA5}">
                      <a16:colId xmlns="" xmlns:a16="http://schemas.microsoft.com/office/drawing/2014/main" val="1206685802"/>
                    </a:ext>
                  </a:extLst>
                </a:gridCol>
                <a:gridCol w="1158981">
                  <a:extLst>
                    <a:ext uri="{9D8B030D-6E8A-4147-A177-3AD203B41FA5}">
                      <a16:colId xmlns="" xmlns:a16="http://schemas.microsoft.com/office/drawing/2014/main" val="3325786704"/>
                    </a:ext>
                  </a:extLst>
                </a:gridCol>
                <a:gridCol w="1448727">
                  <a:extLst>
                    <a:ext uri="{9D8B030D-6E8A-4147-A177-3AD203B41FA5}">
                      <a16:colId xmlns="" xmlns:a16="http://schemas.microsoft.com/office/drawing/2014/main" val="3640120987"/>
                    </a:ext>
                  </a:extLst>
                </a:gridCol>
                <a:gridCol w="3585088">
                  <a:extLst>
                    <a:ext uri="{9D8B030D-6E8A-4147-A177-3AD203B41FA5}">
                      <a16:colId xmlns="" xmlns:a16="http://schemas.microsoft.com/office/drawing/2014/main" val="4032193131"/>
                    </a:ext>
                  </a:extLst>
                </a:gridCol>
              </a:tblGrid>
              <a:tr h="1067212">
                <a:tc>
                  <a:txBody>
                    <a:bodyPr/>
                    <a:lstStyle/>
                    <a:p>
                      <a:pPr algn="ctr"/>
                      <a:r>
                        <a:rPr lang="en-GB" sz="1800" dirty="0">
                          <a:effectLst/>
                        </a:rPr>
                        <a:t>TITLE</a:t>
                      </a:r>
                      <a:endParaRPr lang="en-IN" dirty="0"/>
                    </a:p>
                  </a:txBody>
                  <a:tcPr/>
                </a:tc>
                <a:tc>
                  <a:txBody>
                    <a:bodyPr/>
                    <a:lstStyle/>
                    <a:p>
                      <a:pPr algn="ctr"/>
                      <a:r>
                        <a:rPr lang="en-GB" sz="1800" dirty="0">
                          <a:effectLst/>
                        </a:rPr>
                        <a:t>AUTHOR</a:t>
                      </a:r>
                      <a:endParaRPr lang="en-IN" dirty="0"/>
                    </a:p>
                  </a:txBody>
                  <a:tcPr/>
                </a:tc>
                <a:tc>
                  <a:txBody>
                    <a:bodyPr/>
                    <a:lstStyle/>
                    <a:p>
                      <a:pPr algn="ctr"/>
                      <a:r>
                        <a:rPr lang="en-GB" sz="1800" dirty="0">
                          <a:effectLst/>
                        </a:rPr>
                        <a:t>YEAR</a:t>
                      </a:r>
                      <a:endParaRPr lang="en-IN" dirty="0"/>
                    </a:p>
                  </a:txBody>
                  <a:tcPr/>
                </a:tc>
                <a:tc>
                  <a:txBody>
                    <a:bodyPr/>
                    <a:lstStyle/>
                    <a:p>
                      <a:pPr algn="ctr"/>
                      <a:r>
                        <a:rPr lang="en-GB" sz="1800" dirty="0">
                          <a:effectLst/>
                        </a:rPr>
                        <a:t>JOURNAL</a:t>
                      </a:r>
                      <a:endParaRPr lang="en-IN" dirty="0"/>
                    </a:p>
                  </a:txBody>
                  <a:tcPr/>
                </a:tc>
                <a:tc>
                  <a:txBody>
                    <a:bodyPr/>
                    <a:lstStyle/>
                    <a:p>
                      <a:r>
                        <a:rPr lang="en-GB" sz="1800" dirty="0">
                          <a:effectLst/>
                        </a:rPr>
                        <a:t>INFERENCE</a:t>
                      </a:r>
                      <a:endParaRPr lang="en-IN" dirty="0"/>
                    </a:p>
                  </a:txBody>
                  <a:tcPr/>
                </a:tc>
                <a:extLst>
                  <a:ext uri="{0D108BD9-81ED-4DB2-BD59-A6C34878D82A}">
                    <a16:rowId xmlns="" xmlns:a16="http://schemas.microsoft.com/office/drawing/2014/main" val="2773774927"/>
                  </a:ext>
                </a:extLst>
              </a:tr>
              <a:tr h="57907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Paper 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“IoT Device for Disabled People”</a:t>
                      </a:r>
                      <a:endParaRPr lang="en-IN" dirty="0"/>
                    </a:p>
                    <a:p>
                      <a:endParaRPr lang="en-IN" dirty="0"/>
                    </a:p>
                  </a:txBody>
                  <a:tcPr/>
                </a:tc>
                <a:tc>
                  <a:txBody>
                    <a:bodyPr/>
                    <a:lstStyle/>
                    <a:p>
                      <a:endParaRPr lang="en-US" dirty="0"/>
                    </a:p>
                    <a:p>
                      <a:endParaRPr lang="en-US" dirty="0"/>
                    </a:p>
                    <a:p>
                      <a:endParaRPr lang="en-US" dirty="0"/>
                    </a:p>
                    <a:p>
                      <a:r>
                        <a:rPr lang="en-US" dirty="0"/>
                        <a:t>Shankar, Mallika Chowdhary, Priyadarshini. </a:t>
                      </a:r>
                      <a:endParaRPr lang="en-IN" dirty="0"/>
                    </a:p>
                  </a:txBody>
                  <a:tcPr/>
                </a:tc>
                <a:tc>
                  <a:txBody>
                    <a:bodyPr/>
                    <a:lstStyle/>
                    <a:p>
                      <a:pPr algn="ctr"/>
                      <a:endParaRPr lang="en-US" dirty="0"/>
                    </a:p>
                    <a:p>
                      <a:pPr algn="ctr"/>
                      <a:endParaRPr lang="en-US" dirty="0"/>
                    </a:p>
                    <a:p>
                      <a:pPr algn="ctr"/>
                      <a:endParaRPr lang="en-US" dirty="0"/>
                    </a:p>
                    <a:p>
                      <a:pPr algn="ctr"/>
                      <a:r>
                        <a:rPr lang="en-US" dirty="0"/>
                        <a:t>2019</a:t>
                      </a:r>
                      <a:endParaRPr lang="en-IN" dirty="0"/>
                    </a:p>
                  </a:txBody>
                  <a:tcPr/>
                </a:tc>
                <a:tc>
                  <a:txBody>
                    <a:bodyPr/>
                    <a:lstStyle/>
                    <a:p>
                      <a:pPr algn="ctr"/>
                      <a:endParaRPr lang="en-US" dirty="0"/>
                    </a:p>
                    <a:p>
                      <a:pPr algn="ctr"/>
                      <a:endParaRPr lang="en-US" dirty="0"/>
                    </a:p>
                    <a:p>
                      <a:pPr algn="ctr"/>
                      <a:endParaRPr lang="en-US" dirty="0"/>
                    </a:p>
                    <a:p>
                      <a:pPr algn="ctr"/>
                      <a:r>
                        <a:rPr lang="en-US" dirty="0"/>
                        <a:t>IOT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In this paper, we build interactions between humans and computers using hand gestures. The hand gesture is recognized by the palm of the hand which is obtained from the results of human skeleton segmentation through camera Kinect. Recognition of palm gestures is performed on a series of RGB Kinect output frames. </a:t>
                      </a:r>
                      <a:endParaRPr lang="en-IN" dirty="0"/>
                    </a:p>
                  </a:txBody>
                  <a:tcPr/>
                </a:tc>
                <a:extLst>
                  <a:ext uri="{0D108BD9-81ED-4DB2-BD59-A6C34878D82A}">
                    <a16:rowId xmlns="" xmlns:a16="http://schemas.microsoft.com/office/drawing/2014/main" val="314992779"/>
                  </a:ext>
                </a:extLst>
              </a:tr>
            </a:tbl>
          </a:graphicData>
        </a:graphic>
      </p:graphicFrame>
    </p:spTree>
    <p:extLst>
      <p:ext uri="{BB962C8B-B14F-4D97-AF65-F5344CB8AC3E}">
        <p14:creationId xmlns:p14="http://schemas.microsoft.com/office/powerpoint/2010/main" val="1904135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E40F3732-D2F2-4D1D-9B1A-53625F9716F9}"/>
              </a:ext>
            </a:extLst>
          </p:cNvPr>
          <p:cNvGraphicFramePr>
            <a:graphicFrameLocks noGrp="1"/>
          </p:cNvGraphicFramePr>
          <p:nvPr>
            <p:ph idx="1"/>
            <p:extLst>
              <p:ext uri="{D42A27DB-BD31-4B8C-83A1-F6EECF244321}">
                <p14:modId xmlns:p14="http://schemas.microsoft.com/office/powerpoint/2010/main" val="1299218082"/>
              </p:ext>
            </p:extLst>
          </p:nvPr>
        </p:nvGraphicFramePr>
        <p:xfrm>
          <a:off x="0" y="1"/>
          <a:ext cx="9144000" cy="7160145"/>
        </p:xfrm>
        <a:graphic>
          <a:graphicData uri="http://schemas.openxmlformats.org/drawingml/2006/table">
            <a:tbl>
              <a:tblPr firstRow="1" bandRow="1">
                <a:tableStyleId>{5C22544A-7EE6-4342-B048-85BDC9FD1C3A}</a:tableStyleId>
              </a:tblPr>
              <a:tblGrid>
                <a:gridCol w="1331640">
                  <a:extLst>
                    <a:ext uri="{9D8B030D-6E8A-4147-A177-3AD203B41FA5}">
                      <a16:colId xmlns="" xmlns:a16="http://schemas.microsoft.com/office/drawing/2014/main" val="167668181"/>
                    </a:ext>
                  </a:extLst>
                </a:gridCol>
                <a:gridCol w="1800200">
                  <a:extLst>
                    <a:ext uri="{9D8B030D-6E8A-4147-A177-3AD203B41FA5}">
                      <a16:colId xmlns="" xmlns:a16="http://schemas.microsoft.com/office/drawing/2014/main" val="799521186"/>
                    </a:ext>
                  </a:extLst>
                </a:gridCol>
                <a:gridCol w="1152128">
                  <a:extLst>
                    <a:ext uri="{9D8B030D-6E8A-4147-A177-3AD203B41FA5}">
                      <a16:colId xmlns="" xmlns:a16="http://schemas.microsoft.com/office/drawing/2014/main" val="3838143783"/>
                    </a:ext>
                  </a:extLst>
                </a:gridCol>
                <a:gridCol w="1665632">
                  <a:extLst>
                    <a:ext uri="{9D8B030D-6E8A-4147-A177-3AD203B41FA5}">
                      <a16:colId xmlns="" xmlns:a16="http://schemas.microsoft.com/office/drawing/2014/main" val="330767211"/>
                    </a:ext>
                  </a:extLst>
                </a:gridCol>
                <a:gridCol w="3194400">
                  <a:extLst>
                    <a:ext uri="{9D8B030D-6E8A-4147-A177-3AD203B41FA5}">
                      <a16:colId xmlns="" xmlns:a16="http://schemas.microsoft.com/office/drawing/2014/main" val="2119231410"/>
                    </a:ext>
                  </a:extLst>
                </a:gridCol>
              </a:tblGrid>
              <a:tr h="759345">
                <a:tc>
                  <a:txBody>
                    <a:bodyPr/>
                    <a:lstStyle/>
                    <a:p>
                      <a:pPr algn="ctr"/>
                      <a:r>
                        <a:rPr lang="en-GB" sz="1800" dirty="0">
                          <a:effectLst/>
                        </a:rPr>
                        <a:t>TITLE</a:t>
                      </a:r>
                      <a:endParaRPr lang="en-IN" dirty="0"/>
                    </a:p>
                  </a:txBody>
                  <a:tcPr/>
                </a:tc>
                <a:tc>
                  <a:txBody>
                    <a:bodyPr/>
                    <a:lstStyle/>
                    <a:p>
                      <a:r>
                        <a:rPr lang="en-GB" sz="1800" dirty="0">
                          <a:effectLst/>
                        </a:rPr>
                        <a:t>AUTHOR</a:t>
                      </a:r>
                      <a:endParaRPr lang="en-IN" dirty="0"/>
                    </a:p>
                  </a:txBody>
                  <a:tcPr/>
                </a:tc>
                <a:tc>
                  <a:txBody>
                    <a:bodyPr/>
                    <a:lstStyle/>
                    <a:p>
                      <a:r>
                        <a:rPr lang="en-GB" sz="1800" dirty="0">
                          <a:effectLst/>
                        </a:rPr>
                        <a:t>YEAR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rPr>
                        <a:t>JOURNAL</a:t>
                      </a:r>
                      <a:endParaRPr lang="en-IN" dirty="0"/>
                    </a:p>
                    <a:p>
                      <a:endParaRPr lang="en-IN" dirty="0"/>
                    </a:p>
                  </a:txBody>
                  <a:tcPr/>
                </a:tc>
                <a:tc>
                  <a:txBody>
                    <a:bodyPr/>
                    <a:lstStyle/>
                    <a:p>
                      <a:r>
                        <a:rPr lang="en-GB" sz="1800" dirty="0">
                          <a:effectLst/>
                        </a:rPr>
                        <a:t>INFERENCE</a:t>
                      </a:r>
                      <a:endParaRPr lang="en-IN" dirty="0"/>
                    </a:p>
                  </a:txBody>
                  <a:tcPr/>
                </a:tc>
                <a:extLst>
                  <a:ext uri="{0D108BD9-81ED-4DB2-BD59-A6C34878D82A}">
                    <a16:rowId xmlns="" xmlns:a16="http://schemas.microsoft.com/office/drawing/2014/main" val="345679630"/>
                  </a:ext>
                </a:extLst>
              </a:tr>
              <a:tr h="5333951">
                <a:tc>
                  <a:txBody>
                    <a:bodyPr/>
                    <a:lstStyle/>
                    <a:p>
                      <a:endParaRPr lang="en-US" dirty="0"/>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Paper 3: “Smart hand gloves for disable people for communication”</a:t>
                      </a:r>
                      <a:endParaRPr lang="en-IN" dirty="0"/>
                    </a:p>
                    <a:p>
                      <a:endParaRPr lang="en-IN" dirty="0"/>
                    </a:p>
                  </a:txBody>
                  <a:tcPr/>
                </a:tc>
                <a:tc>
                  <a:txBody>
                    <a:bodyPr/>
                    <a:lstStyle/>
                    <a:p>
                      <a:endParaRPr lang="en-US" dirty="0"/>
                    </a:p>
                    <a:p>
                      <a:endParaRPr lang="en-US" dirty="0"/>
                    </a:p>
                    <a:p>
                      <a:endParaRPr lang="en-US" dirty="0"/>
                    </a:p>
                    <a:p>
                      <a:r>
                        <a:rPr lang="en-US" dirty="0"/>
                        <a:t>Dhaval L. Patel, Hershel S. Tapase, Praful A. Landge,</a:t>
                      </a:r>
                      <a:endParaRPr lang="en-IN" dirty="0"/>
                    </a:p>
                  </a:txBody>
                  <a:tcPr/>
                </a:tc>
                <a:tc>
                  <a:txBody>
                    <a:bodyPr/>
                    <a:lstStyle/>
                    <a:p>
                      <a:endParaRPr lang="en-US" dirty="0"/>
                    </a:p>
                    <a:p>
                      <a:endParaRPr lang="en-IN" dirty="0"/>
                    </a:p>
                    <a:p>
                      <a:endParaRPr lang="en-IN" dirty="0"/>
                    </a:p>
                    <a:p>
                      <a:r>
                        <a:rPr lang="en-IN" dirty="0"/>
                        <a:t>    2018</a:t>
                      </a:r>
                    </a:p>
                  </a:txBody>
                  <a:tcPr/>
                </a:tc>
                <a:tc>
                  <a:txBody>
                    <a:bodyPr/>
                    <a:lstStyle/>
                    <a:p>
                      <a:endParaRPr lang="en-US" dirty="0"/>
                    </a:p>
                    <a:p>
                      <a:endParaRPr lang="en-US" dirty="0"/>
                    </a:p>
                    <a:p>
                      <a:endParaRPr lang="en-US" dirty="0"/>
                    </a:p>
                    <a:p>
                      <a:r>
                        <a:rPr lang="en-US" dirty="0"/>
                        <a:t>       IOT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Smart Hand Gloves help disable people to live with normal people. As dumb person cannot speak then this smart glove helps him to convert his hand gesture into text and pre-recorded voice. This also help normal person to understand what he is trying to say and reply accordingly. This Smart Gloves has facility of Home Appliance control from which a physically impaired person become independent to live. The main objective of the implemented project is to develop a reliable, easy to use, light weight smart hand gloves system which can minimizes the obstacles for disable people where they can stand with the race.</a:t>
                      </a:r>
                      <a:endParaRPr lang="en-IN" dirty="0"/>
                    </a:p>
                    <a:p>
                      <a:endParaRPr lang="en-IN" dirty="0"/>
                    </a:p>
                  </a:txBody>
                  <a:tcPr/>
                </a:tc>
                <a:extLst>
                  <a:ext uri="{0D108BD9-81ED-4DB2-BD59-A6C34878D82A}">
                    <a16:rowId xmlns="" xmlns:a16="http://schemas.microsoft.com/office/drawing/2014/main" val="406686800"/>
                  </a:ext>
                </a:extLst>
              </a:tr>
            </a:tbl>
          </a:graphicData>
        </a:graphic>
      </p:graphicFrame>
      <p:sp>
        <p:nvSpPr>
          <p:cNvPr id="4" name="Slide Number Placeholder 3">
            <a:extLst>
              <a:ext uri="{FF2B5EF4-FFF2-40B4-BE49-F238E27FC236}">
                <a16:creationId xmlns="" xmlns:a16="http://schemas.microsoft.com/office/drawing/2014/main" id="{69152D44-4D87-48F1-AA88-79D2D854B5A8}"/>
              </a:ext>
            </a:extLst>
          </p:cNvPr>
          <p:cNvSpPr>
            <a:spLocks noGrp="1"/>
          </p:cNvSpPr>
          <p:nvPr>
            <p:ph type="sldNum" sz="quarter" idx="12"/>
          </p:nvPr>
        </p:nvSpPr>
        <p:spPr/>
        <p:txBody>
          <a:bodyPr/>
          <a:lstStyle/>
          <a:p>
            <a:fld id="{01FFFFE9-2673-4DFD-A0FE-E8E073DA5BBC}" type="slidenum">
              <a:rPr lang="en-IN" smtClean="0"/>
              <a:t>23</a:t>
            </a:fld>
            <a:endParaRPr lang="en-IN"/>
          </a:p>
        </p:txBody>
      </p:sp>
    </p:spTree>
    <p:extLst>
      <p:ext uri="{BB962C8B-B14F-4D97-AF65-F5344CB8AC3E}">
        <p14:creationId xmlns:p14="http://schemas.microsoft.com/office/powerpoint/2010/main" val="2486500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a:t>
            </a:r>
            <a:endParaRPr lang="en-IN" dirty="0"/>
          </a:p>
        </p:txBody>
      </p:sp>
      <p:sp>
        <p:nvSpPr>
          <p:cNvPr id="4" name="Slide Number Placeholder 3"/>
          <p:cNvSpPr>
            <a:spLocks noGrp="1"/>
          </p:cNvSpPr>
          <p:nvPr>
            <p:ph type="sldNum" sz="quarter" idx="12"/>
          </p:nvPr>
        </p:nvSpPr>
        <p:spPr/>
        <p:txBody>
          <a:bodyPr/>
          <a:lstStyle/>
          <a:p>
            <a:fld id="{01FFFFE9-2673-4DFD-A0FE-E8E073DA5BBC}" type="slidenum">
              <a:rPr lang="en-IN" smtClean="0"/>
              <a:t>24</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68760"/>
            <a:ext cx="8496944" cy="4968552"/>
          </a:xfrm>
          <a:prstGeom prst="rect">
            <a:avLst/>
          </a:prstGeom>
        </p:spPr>
      </p:pic>
      <p:sp>
        <p:nvSpPr>
          <p:cNvPr id="3" name="TextBox 2"/>
          <p:cNvSpPr txBox="1"/>
          <p:nvPr/>
        </p:nvSpPr>
        <p:spPr>
          <a:xfrm>
            <a:off x="3563888" y="6353904"/>
            <a:ext cx="2641749" cy="369332"/>
          </a:xfrm>
          <a:prstGeom prst="rect">
            <a:avLst/>
          </a:prstGeom>
          <a:noFill/>
        </p:spPr>
        <p:txBody>
          <a:bodyPr wrap="none" rtlCol="0">
            <a:spAutoFit/>
          </a:bodyPr>
          <a:lstStyle/>
          <a:p>
            <a:r>
              <a:rPr lang="en-US" dirty="0" smtClean="0"/>
              <a:t>Fig 7: Gesture Recognition</a:t>
            </a:r>
            <a:endParaRPr lang="en-IN" dirty="0"/>
          </a:p>
        </p:txBody>
      </p:sp>
    </p:spTree>
    <p:extLst>
      <p:ext uri="{BB962C8B-B14F-4D97-AF65-F5344CB8AC3E}">
        <p14:creationId xmlns:p14="http://schemas.microsoft.com/office/powerpoint/2010/main" val="516396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1FFFFE9-2673-4DFD-A0FE-E8E073DA5BBC}" type="slidenum">
              <a:rPr lang="en-IN" smtClean="0"/>
              <a:t>25</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0"/>
            <a:ext cx="8424936" cy="6021288"/>
          </a:xfrm>
          <a:prstGeom prst="rect">
            <a:avLst/>
          </a:prstGeom>
        </p:spPr>
      </p:pic>
      <p:sp>
        <p:nvSpPr>
          <p:cNvPr id="6" name="TextBox 5"/>
          <p:cNvSpPr txBox="1"/>
          <p:nvPr/>
        </p:nvSpPr>
        <p:spPr>
          <a:xfrm>
            <a:off x="3635896" y="6309320"/>
            <a:ext cx="2289538" cy="369332"/>
          </a:xfrm>
          <a:prstGeom prst="rect">
            <a:avLst/>
          </a:prstGeom>
          <a:noFill/>
        </p:spPr>
        <p:txBody>
          <a:bodyPr wrap="none" rtlCol="0">
            <a:spAutoFit/>
          </a:bodyPr>
          <a:lstStyle/>
          <a:p>
            <a:r>
              <a:rPr lang="en-US" dirty="0" smtClean="0"/>
              <a:t>Fig 8: Voice to Gesture</a:t>
            </a:r>
            <a:endParaRPr lang="en-IN" dirty="0"/>
          </a:p>
        </p:txBody>
      </p:sp>
    </p:spTree>
    <p:extLst>
      <p:ext uri="{BB962C8B-B14F-4D97-AF65-F5344CB8AC3E}">
        <p14:creationId xmlns:p14="http://schemas.microsoft.com/office/powerpoint/2010/main" val="1664243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1FFFFE9-2673-4DFD-A0FE-E8E073DA5BBC}" type="slidenum">
              <a:rPr lang="en-IN" smtClean="0"/>
              <a:t>26</a:t>
            </a:fld>
            <a:endParaRPr lang="en-IN"/>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11560" y="0"/>
            <a:ext cx="7848872" cy="6165304"/>
          </a:xfrm>
          <a:prstGeom prst="rect">
            <a:avLst/>
          </a:prstGeom>
          <a:noFill/>
          <a:ln>
            <a:noFill/>
          </a:ln>
        </p:spPr>
      </p:pic>
      <p:sp>
        <p:nvSpPr>
          <p:cNvPr id="7" name="TextBox 6"/>
          <p:cNvSpPr txBox="1"/>
          <p:nvPr/>
        </p:nvSpPr>
        <p:spPr>
          <a:xfrm>
            <a:off x="3366445" y="6265547"/>
            <a:ext cx="2411109" cy="369332"/>
          </a:xfrm>
          <a:prstGeom prst="rect">
            <a:avLst/>
          </a:prstGeom>
          <a:noFill/>
        </p:spPr>
        <p:txBody>
          <a:bodyPr wrap="none" rtlCol="0">
            <a:spAutoFit/>
          </a:bodyPr>
          <a:lstStyle/>
          <a:p>
            <a:r>
              <a:rPr lang="en-US" dirty="0" smtClean="0"/>
              <a:t>Fig 9: Preloaded Images</a:t>
            </a:r>
            <a:endParaRPr lang="en-IN" dirty="0"/>
          </a:p>
        </p:txBody>
      </p:sp>
    </p:spTree>
    <p:extLst>
      <p:ext uri="{BB962C8B-B14F-4D97-AF65-F5344CB8AC3E}">
        <p14:creationId xmlns:p14="http://schemas.microsoft.com/office/powerpoint/2010/main" val="106984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1FFFFE9-2673-4DFD-A0FE-E8E073DA5BBC}" type="slidenum">
              <a:rPr lang="en-IN" smtClean="0"/>
              <a:t>27</a:t>
            </a:fld>
            <a:endParaRPr lang="en-IN"/>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539552" y="0"/>
            <a:ext cx="7848872" cy="6165304"/>
          </a:xfrm>
          <a:prstGeom prst="rect">
            <a:avLst/>
          </a:prstGeom>
        </p:spPr>
      </p:pic>
      <p:sp>
        <p:nvSpPr>
          <p:cNvPr id="6" name="TextBox 5"/>
          <p:cNvSpPr txBox="1"/>
          <p:nvPr/>
        </p:nvSpPr>
        <p:spPr>
          <a:xfrm>
            <a:off x="3275855" y="6300028"/>
            <a:ext cx="2302169" cy="369332"/>
          </a:xfrm>
          <a:prstGeom prst="rect">
            <a:avLst/>
          </a:prstGeom>
          <a:noFill/>
        </p:spPr>
        <p:txBody>
          <a:bodyPr wrap="none" rtlCol="0">
            <a:spAutoFit/>
          </a:bodyPr>
          <a:lstStyle/>
          <a:p>
            <a:r>
              <a:rPr lang="en-US" dirty="0" smtClean="0"/>
              <a:t>Fig 10: Working Model</a:t>
            </a:r>
            <a:endParaRPr lang="en-IN" dirty="0"/>
          </a:p>
        </p:txBody>
      </p:sp>
    </p:spTree>
    <p:extLst>
      <p:ext uri="{BB962C8B-B14F-4D97-AF65-F5344CB8AC3E}">
        <p14:creationId xmlns:p14="http://schemas.microsoft.com/office/powerpoint/2010/main" val="4203741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1FFFFE9-2673-4DFD-A0FE-E8E073DA5BBC}" type="slidenum">
              <a:rPr lang="en-IN" smtClean="0"/>
              <a:t>28</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16632"/>
            <a:ext cx="8640960" cy="5904656"/>
          </a:xfrm>
          <a:prstGeom prst="rect">
            <a:avLst/>
          </a:prstGeom>
        </p:spPr>
      </p:pic>
      <p:sp>
        <p:nvSpPr>
          <p:cNvPr id="7" name="TextBox 6"/>
          <p:cNvSpPr txBox="1"/>
          <p:nvPr/>
        </p:nvSpPr>
        <p:spPr>
          <a:xfrm>
            <a:off x="3635896" y="6381328"/>
            <a:ext cx="2452723" cy="369332"/>
          </a:xfrm>
          <a:prstGeom prst="rect">
            <a:avLst/>
          </a:prstGeom>
          <a:noFill/>
        </p:spPr>
        <p:txBody>
          <a:bodyPr wrap="none" rtlCol="0">
            <a:spAutoFit/>
          </a:bodyPr>
          <a:lstStyle/>
          <a:p>
            <a:r>
              <a:rPr lang="en-US" dirty="0" smtClean="0"/>
              <a:t>Fig 11: Vocal to Gesture </a:t>
            </a:r>
            <a:endParaRPr lang="en-IN" dirty="0"/>
          </a:p>
        </p:txBody>
      </p:sp>
    </p:spTree>
    <p:extLst>
      <p:ext uri="{BB962C8B-B14F-4D97-AF65-F5344CB8AC3E}">
        <p14:creationId xmlns:p14="http://schemas.microsoft.com/office/powerpoint/2010/main" val="3288539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089D0-8DF3-4CE2-B3FC-9801B4870085}"/>
              </a:ext>
            </a:extLst>
          </p:cNvPr>
          <p:cNvSpPr>
            <a:spLocks noGrp="1"/>
          </p:cNvSpPr>
          <p:nvPr>
            <p:ph type="title"/>
          </p:nvPr>
        </p:nvSpPr>
        <p:spPr>
          <a:xfrm>
            <a:off x="457200" y="116632"/>
            <a:ext cx="8229600" cy="792088"/>
          </a:xfrm>
        </p:spPr>
        <p:txBody>
          <a:bodyPr/>
          <a:lstStyle/>
          <a:p>
            <a:r>
              <a:rPr lang="en-IN" b="1" dirty="0">
                <a:solidFill>
                  <a:schemeClr val="accent1"/>
                </a:solidFill>
              </a:rPr>
              <a:t>CONCLUSION</a:t>
            </a:r>
            <a:endParaRPr lang="en-IN" dirty="0"/>
          </a:p>
        </p:txBody>
      </p:sp>
      <p:sp>
        <p:nvSpPr>
          <p:cNvPr id="3" name="Content Placeholder 2">
            <a:extLst>
              <a:ext uri="{FF2B5EF4-FFF2-40B4-BE49-F238E27FC236}">
                <a16:creationId xmlns="" xmlns:a16="http://schemas.microsoft.com/office/drawing/2014/main" id="{2CDC6051-60B8-4D00-A01D-A9311176C097}"/>
              </a:ext>
            </a:extLst>
          </p:cNvPr>
          <p:cNvSpPr>
            <a:spLocks noGrp="1"/>
          </p:cNvSpPr>
          <p:nvPr>
            <p:ph idx="1"/>
          </p:nvPr>
        </p:nvSpPr>
        <p:spPr>
          <a:xfrm>
            <a:off x="457200" y="901148"/>
            <a:ext cx="8229600" cy="5840220"/>
          </a:xfrm>
        </p:spPr>
        <p:txBody>
          <a:bodyPr/>
          <a:lstStyle/>
          <a:p>
            <a:r>
              <a:rPr lang="en-US" dirty="0">
                <a:latin typeface="Times New Roman" pitchFamily="18" charset="0"/>
                <a:cs typeface="Times New Roman" pitchFamily="18" charset="0"/>
              </a:rPr>
              <a:t>The main objective of this project is to solve the </a:t>
            </a:r>
            <a:r>
              <a:rPr lang="en-IN" dirty="0">
                <a:latin typeface="Times New Roman" pitchFamily="18" charset="0"/>
                <a:cs typeface="Times New Roman" pitchFamily="18" charset="0"/>
              </a:rPr>
              <a:t>difficulty for us to understand what they are trying to say exactly and vice versa in case of deaf and dumb. </a:t>
            </a:r>
          </a:p>
          <a:p>
            <a:r>
              <a:rPr lang="en-IN" dirty="0">
                <a:latin typeface="Times New Roman" pitchFamily="18" charset="0"/>
                <a:cs typeface="Times New Roman" pitchFamily="18" charset="0"/>
              </a:rPr>
              <a:t>This process is made hassle-free as a normal person doesn’t have to know sign language to communicate. </a:t>
            </a:r>
          </a:p>
          <a:p>
            <a:r>
              <a:rPr lang="en-IN" dirty="0">
                <a:latin typeface="Times New Roman" pitchFamily="18" charset="0"/>
                <a:cs typeface="Times New Roman" pitchFamily="18" charset="0"/>
              </a:rPr>
              <a:t>Thus the main problem of bridging the communication gap between the normal and differently-abled is solved.</a:t>
            </a:r>
          </a:p>
        </p:txBody>
      </p:sp>
      <p:sp>
        <p:nvSpPr>
          <p:cNvPr id="4" name="Slide Number Placeholder 3">
            <a:extLst>
              <a:ext uri="{FF2B5EF4-FFF2-40B4-BE49-F238E27FC236}">
                <a16:creationId xmlns="" xmlns:a16="http://schemas.microsoft.com/office/drawing/2014/main" id="{C97CDDFE-3FA6-401A-A053-1537D9ECE6FF}"/>
              </a:ext>
            </a:extLst>
          </p:cNvPr>
          <p:cNvSpPr>
            <a:spLocks noGrp="1"/>
          </p:cNvSpPr>
          <p:nvPr>
            <p:ph type="sldNum" sz="quarter" idx="12"/>
          </p:nvPr>
        </p:nvSpPr>
        <p:spPr/>
        <p:txBody>
          <a:bodyPr/>
          <a:lstStyle/>
          <a:p>
            <a:fld id="{01FFFFE9-2673-4DFD-A0FE-E8E073DA5BBC}" type="slidenum">
              <a:rPr lang="en-IN" smtClean="0"/>
              <a:t>29</a:t>
            </a:fld>
            <a:endParaRPr lang="en-IN"/>
          </a:p>
        </p:txBody>
      </p:sp>
    </p:spTree>
    <p:extLst>
      <p:ext uri="{BB962C8B-B14F-4D97-AF65-F5344CB8AC3E}">
        <p14:creationId xmlns:p14="http://schemas.microsoft.com/office/powerpoint/2010/main" val="196276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3CB56A7-6BB6-4F96-86C0-2B752400E4B9}"/>
              </a:ext>
            </a:extLst>
          </p:cNvPr>
          <p:cNvSpPr>
            <a:spLocks noGrp="1"/>
          </p:cNvSpPr>
          <p:nvPr>
            <p:ph idx="1"/>
          </p:nvPr>
        </p:nvSpPr>
        <p:spPr>
          <a:xfrm>
            <a:off x="179512" y="116633"/>
            <a:ext cx="8964488" cy="6408712"/>
          </a:xfrm>
        </p:spPr>
        <p:txBody>
          <a:bodyPr/>
          <a:lstStyle/>
          <a:p>
            <a:pPr>
              <a:lnSpc>
                <a:spcPct val="200000"/>
              </a:lnSpc>
            </a:pPr>
            <a:r>
              <a:rPr lang="en-IN" sz="2000" dirty="0">
                <a:latin typeface="Times New Roman" pitchFamily="18" charset="0"/>
                <a:cs typeface="Times New Roman" pitchFamily="18" charset="0"/>
              </a:rPr>
              <a:t>In case of a Normal person-&gt; Differently abled:</a:t>
            </a:r>
          </a:p>
          <a:p>
            <a:pPr marL="0" indent="0">
              <a:lnSpc>
                <a:spcPct val="150000"/>
              </a:lnSpc>
              <a:buNone/>
            </a:pPr>
            <a:r>
              <a:rPr lang="en-IN" sz="2000" dirty="0">
                <a:latin typeface="Times New Roman" pitchFamily="18" charset="0"/>
                <a:cs typeface="Times New Roman" pitchFamily="18" charset="0"/>
              </a:rPr>
              <a:t>The person speaks the content like(ONE, TWO, ALL THE BEST, etc..) and this will get converted into sign language using NLP and is fed as a sign language on the display screen.</a:t>
            </a:r>
          </a:p>
          <a:p>
            <a:pPr>
              <a:lnSpc>
                <a:spcPct val="120000"/>
              </a:lnSpc>
            </a:pPr>
            <a:r>
              <a:rPr lang="en-IN" sz="2000" dirty="0">
                <a:latin typeface="Times New Roman" pitchFamily="18" charset="0"/>
                <a:cs typeface="Times New Roman" pitchFamily="18" charset="0"/>
              </a:rPr>
              <a:t>So as a result, this device acts as an interface between the two parties.</a:t>
            </a:r>
          </a:p>
          <a:p>
            <a:pPr>
              <a:lnSpc>
                <a:spcPct val="120000"/>
              </a:lnSpc>
            </a:pPr>
            <a:r>
              <a:rPr lang="en-IN" sz="2000" dirty="0">
                <a:latin typeface="Times New Roman" pitchFamily="18" charset="0"/>
                <a:cs typeface="Times New Roman" pitchFamily="18" charset="0"/>
              </a:rPr>
              <a:t>The output will be in vocal and pictorial representation.</a:t>
            </a:r>
          </a:p>
          <a:p>
            <a:r>
              <a:rPr lang="en-IN" sz="2000" dirty="0">
                <a:latin typeface="Times New Roman" pitchFamily="18" charset="0"/>
                <a:cs typeface="Times New Roman" pitchFamily="18" charset="0"/>
              </a:rPr>
              <a:t>For Differently abled -&gt;Normal person</a:t>
            </a:r>
          </a:p>
          <a:p>
            <a:pPr marL="0" indent="0">
              <a:lnSpc>
                <a:spcPct val="150000"/>
              </a:lnSpc>
              <a:buNone/>
            </a:pPr>
            <a:r>
              <a:rPr lang="en-IN" sz="2000" dirty="0">
                <a:latin typeface="Times New Roman" pitchFamily="18" charset="0"/>
                <a:cs typeface="Times New Roman" pitchFamily="18" charset="0"/>
              </a:rPr>
              <a:t>We use Deep Learning to analyse sign language shown by the disabled person and the analysed result is converted into text format and produced as vocal output.</a:t>
            </a:r>
          </a:p>
          <a:p>
            <a:pPr>
              <a:lnSpc>
                <a:spcPct val="120000"/>
              </a:lnSpc>
            </a:pPr>
            <a:r>
              <a:rPr lang="en-IN" sz="2000" dirty="0">
                <a:latin typeface="Times New Roman" pitchFamily="18" charset="0"/>
                <a:cs typeface="Times New Roman" pitchFamily="18" charset="0"/>
              </a:rPr>
              <a:t>So as a result, this device acts as an interface between the two parties.</a:t>
            </a:r>
          </a:p>
          <a:p>
            <a:pPr>
              <a:lnSpc>
                <a:spcPct val="120000"/>
              </a:lnSpc>
            </a:pPr>
            <a:r>
              <a:rPr lang="en-IN" sz="2000" dirty="0">
                <a:latin typeface="Times New Roman" pitchFamily="18" charset="0"/>
                <a:cs typeface="Times New Roman" pitchFamily="18" charset="0"/>
              </a:rPr>
              <a:t>The output will be in vocal and pictorial representation.</a:t>
            </a:r>
          </a:p>
          <a:p>
            <a:pPr marL="0" indent="0">
              <a:lnSpc>
                <a:spcPct val="150000"/>
              </a:lnSpc>
              <a:buNone/>
            </a:pPr>
            <a:endParaRPr lang="en-IN" sz="2000" dirty="0">
              <a:latin typeface="Times New Roman" pitchFamily="18" charset="0"/>
              <a:cs typeface="Times New Roman" pitchFamily="18" charset="0"/>
            </a:endParaRPr>
          </a:p>
          <a:p>
            <a:pPr>
              <a:lnSpc>
                <a:spcPct val="120000"/>
              </a:lnSpc>
            </a:pPr>
            <a:endParaRPr lang="en-IN" sz="2400" dirty="0"/>
          </a:p>
          <a:p>
            <a:pPr marL="0" indent="0">
              <a:lnSpc>
                <a:spcPct val="150000"/>
              </a:lnSpc>
              <a:buNone/>
            </a:pPr>
            <a:endParaRPr lang="en-IN" sz="2400" dirty="0"/>
          </a:p>
          <a:p>
            <a:pPr marL="0" indent="0">
              <a:lnSpc>
                <a:spcPct val="150000"/>
              </a:lnSpc>
              <a:buNone/>
            </a:pPr>
            <a:endParaRPr lang="en-IN" sz="2400" dirty="0"/>
          </a:p>
          <a:p>
            <a:pPr marL="0" indent="0">
              <a:lnSpc>
                <a:spcPct val="150000"/>
              </a:lnSpc>
              <a:buNone/>
            </a:pPr>
            <a:endParaRPr lang="en-IN" sz="2400" dirty="0"/>
          </a:p>
          <a:p>
            <a:endParaRPr lang="en-IN" dirty="0"/>
          </a:p>
        </p:txBody>
      </p:sp>
      <p:sp>
        <p:nvSpPr>
          <p:cNvPr id="2" name="Slide Number Placeholder 1">
            <a:extLst>
              <a:ext uri="{FF2B5EF4-FFF2-40B4-BE49-F238E27FC236}">
                <a16:creationId xmlns="" xmlns:a16="http://schemas.microsoft.com/office/drawing/2014/main" id="{CE67B363-D67A-40FB-B5DF-F15A89C9A605}"/>
              </a:ext>
            </a:extLst>
          </p:cNvPr>
          <p:cNvSpPr>
            <a:spLocks noGrp="1"/>
          </p:cNvSpPr>
          <p:nvPr>
            <p:ph type="sldNum" sz="quarter" idx="12"/>
          </p:nvPr>
        </p:nvSpPr>
        <p:spPr/>
        <p:txBody>
          <a:bodyPr/>
          <a:lstStyle/>
          <a:p>
            <a:fld id="{01FFFFE9-2673-4DFD-A0FE-E8E073DA5BBC}" type="slidenum">
              <a:rPr lang="en-IN" smtClean="0"/>
              <a:t>3</a:t>
            </a:fld>
            <a:endParaRPr lang="en-IN"/>
          </a:p>
        </p:txBody>
      </p:sp>
    </p:spTree>
    <p:extLst>
      <p:ext uri="{BB962C8B-B14F-4D97-AF65-F5344CB8AC3E}">
        <p14:creationId xmlns:p14="http://schemas.microsoft.com/office/powerpoint/2010/main" val="1440685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D16180-8A7D-4E07-B928-0DE76F886795}"/>
              </a:ext>
            </a:extLst>
          </p:cNvPr>
          <p:cNvSpPr>
            <a:spLocks noGrp="1"/>
          </p:cNvSpPr>
          <p:nvPr>
            <p:ph type="title"/>
          </p:nvPr>
        </p:nvSpPr>
        <p:spPr/>
        <p:txBody>
          <a:bodyPr/>
          <a:lstStyle/>
          <a:p>
            <a:r>
              <a:rPr lang="en-IN" b="1" dirty="0">
                <a:solidFill>
                  <a:schemeClr val="accent1"/>
                </a:solidFill>
              </a:rPr>
              <a:t>FUTURE SCOPE</a:t>
            </a:r>
            <a:endParaRPr lang="en-IN" dirty="0"/>
          </a:p>
        </p:txBody>
      </p:sp>
      <p:sp>
        <p:nvSpPr>
          <p:cNvPr id="3" name="Content Placeholder 2">
            <a:extLst>
              <a:ext uri="{FF2B5EF4-FFF2-40B4-BE49-F238E27FC236}">
                <a16:creationId xmlns="" xmlns:a16="http://schemas.microsoft.com/office/drawing/2014/main" id="{AC5D0E69-C79E-4539-8196-F60D02E9D9F0}"/>
              </a:ext>
            </a:extLst>
          </p:cNvPr>
          <p:cNvSpPr>
            <a:spLocks noGrp="1"/>
          </p:cNvSpPr>
          <p:nvPr>
            <p:ph idx="1"/>
          </p:nvPr>
        </p:nvSpPr>
        <p:spPr/>
        <p:txBody>
          <a:bodyPr/>
          <a:lstStyle/>
          <a:p>
            <a:r>
              <a:rPr lang="en-US" dirty="0">
                <a:latin typeface="Times New Roman" pitchFamily="18" charset="0"/>
                <a:cs typeface="Times New Roman" pitchFamily="18" charset="0"/>
              </a:rPr>
              <a:t>The future scope is to overcome the conventional technology and to develop a much easier and better technology for the communication process.</a:t>
            </a:r>
            <a:endParaRPr lang="en-IN"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9D392C4C-C5D0-480D-99F2-C7946447F472}"/>
              </a:ext>
            </a:extLst>
          </p:cNvPr>
          <p:cNvSpPr>
            <a:spLocks noGrp="1"/>
          </p:cNvSpPr>
          <p:nvPr>
            <p:ph type="sldNum" sz="quarter" idx="12"/>
          </p:nvPr>
        </p:nvSpPr>
        <p:spPr/>
        <p:txBody>
          <a:bodyPr/>
          <a:lstStyle/>
          <a:p>
            <a:fld id="{01FFFFE9-2673-4DFD-A0FE-E8E073DA5BBC}" type="slidenum">
              <a:rPr lang="en-IN" smtClean="0"/>
              <a:t>30</a:t>
            </a:fld>
            <a:endParaRPr lang="en-IN"/>
          </a:p>
        </p:txBody>
      </p:sp>
    </p:spTree>
    <p:extLst>
      <p:ext uri="{BB962C8B-B14F-4D97-AF65-F5344CB8AC3E}">
        <p14:creationId xmlns:p14="http://schemas.microsoft.com/office/powerpoint/2010/main" val="607970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467544" y="1412776"/>
            <a:ext cx="8229600" cy="4525963"/>
          </a:xfrm>
        </p:spPr>
        <p:txBody>
          <a:bodyPr>
            <a:noAutofit/>
          </a:bodyPr>
          <a:lstStyle/>
          <a:p>
            <a:r>
              <a:rPr lang="en-IN" sz="1400" dirty="0">
                <a:latin typeface="Times New Roman" pitchFamily="18" charset="0"/>
                <a:cs typeface="Times New Roman" pitchFamily="18" charset="0"/>
              </a:rPr>
              <a:t> K. V. </a:t>
            </a:r>
            <a:r>
              <a:rPr lang="en-IN" sz="1400" dirty="0" err="1">
                <a:latin typeface="Times New Roman" pitchFamily="18" charset="0"/>
                <a:cs typeface="Times New Roman" pitchFamily="18" charset="0"/>
              </a:rPr>
              <a:t>Fale</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Akshay</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Phalke</a:t>
            </a:r>
            <a:r>
              <a:rPr lang="en-IN" sz="1400" dirty="0">
                <a:latin typeface="Times New Roman" pitchFamily="18" charset="0"/>
                <a:cs typeface="Times New Roman" pitchFamily="18" charset="0"/>
              </a:rPr>
              <a:t>, Pratik </a:t>
            </a:r>
            <a:r>
              <a:rPr lang="en-IN" sz="1400" dirty="0" err="1">
                <a:latin typeface="Times New Roman" pitchFamily="18" charset="0"/>
                <a:cs typeface="Times New Roman" pitchFamily="18" charset="0"/>
              </a:rPr>
              <a:t>Chaudhari</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Pradeep</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Jadhav</a:t>
            </a:r>
            <a:r>
              <a:rPr lang="en-IN" sz="1400" dirty="0">
                <a:latin typeface="Times New Roman" pitchFamily="18" charset="0"/>
                <a:cs typeface="Times New Roman" pitchFamily="18" charset="0"/>
              </a:rPr>
              <a:t>. “Smart Glove: Gesture Vocalizer for Deaf</a:t>
            </a:r>
            <a:r>
              <a:rPr lang="en-IN" sz="1400" b="1" dirty="0">
                <a:latin typeface="Times New Roman" pitchFamily="18" charset="0"/>
                <a:cs typeface="Times New Roman" pitchFamily="18" charset="0"/>
              </a:rPr>
              <a:t> </a:t>
            </a:r>
            <a:r>
              <a:rPr lang="en-IN" sz="1400" dirty="0">
                <a:latin typeface="Times New Roman" pitchFamily="18" charset="0"/>
                <a:cs typeface="Times New Roman" pitchFamily="18" charset="0"/>
              </a:rPr>
              <a:t>and Dumb People”. International Journal of Innovative Research in Computer and Communication Engineering,</a:t>
            </a:r>
            <a:r>
              <a:rPr lang="en-IN" sz="1400" b="1" dirty="0">
                <a:latin typeface="Times New Roman" pitchFamily="18" charset="0"/>
                <a:cs typeface="Times New Roman" pitchFamily="18" charset="0"/>
              </a:rPr>
              <a:t> </a:t>
            </a:r>
            <a:r>
              <a:rPr lang="en-IN" sz="1400" dirty="0">
                <a:latin typeface="Times New Roman" pitchFamily="18" charset="0"/>
                <a:cs typeface="Times New Roman" pitchFamily="18" charset="0"/>
              </a:rPr>
              <a:t>Vol. 4, Issue 4, April 2016.</a:t>
            </a:r>
          </a:p>
          <a:p>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Ms.</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Pallavi</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Verma</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Mrs.</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Shimi</a:t>
            </a:r>
            <a:r>
              <a:rPr lang="en-IN" sz="1400" dirty="0">
                <a:latin typeface="Times New Roman" pitchFamily="18" charset="0"/>
                <a:cs typeface="Times New Roman" pitchFamily="18" charset="0"/>
              </a:rPr>
              <a:t> S. L., D r. S. </a:t>
            </a:r>
            <a:r>
              <a:rPr lang="en-IN" sz="1400" dirty="0" err="1">
                <a:latin typeface="Times New Roman" pitchFamily="18" charset="0"/>
                <a:cs typeface="Times New Roman" pitchFamily="18" charset="0"/>
              </a:rPr>
              <a:t>Chatterji</a:t>
            </a:r>
            <a:r>
              <a:rPr lang="en-IN" sz="1400" dirty="0">
                <a:latin typeface="Times New Roman" pitchFamily="18" charset="0"/>
                <a:cs typeface="Times New Roman" pitchFamily="18" charset="0"/>
              </a:rPr>
              <a:t>. ”Design of Smart Gloves”. International Journal of</a:t>
            </a:r>
            <a:r>
              <a:rPr lang="en-IN" sz="1400" b="1" dirty="0">
                <a:latin typeface="Times New Roman" pitchFamily="18" charset="0"/>
                <a:cs typeface="Times New Roman" pitchFamily="18" charset="0"/>
              </a:rPr>
              <a:t> </a:t>
            </a:r>
            <a:r>
              <a:rPr lang="en-IN" sz="1400" dirty="0">
                <a:latin typeface="Times New Roman" pitchFamily="18" charset="0"/>
                <a:cs typeface="Times New Roman" pitchFamily="18" charset="0"/>
              </a:rPr>
              <a:t>Engineering Research &amp; Technology (IJERT), ISSN: 2278-0181.Vol. 3 Issue 11, November-2014.</a:t>
            </a:r>
          </a:p>
          <a:p>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Harmeet</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Kaur</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Amit</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Saxena</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Abhishek</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Tandon</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Keshav</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Mehrotra</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Khushboo</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Kashyap</a:t>
            </a:r>
            <a:r>
              <a:rPr lang="en-IN" sz="1400" dirty="0">
                <a:latin typeface="Times New Roman" pitchFamily="18" charset="0"/>
                <a:cs typeface="Times New Roman" pitchFamily="18" charset="0"/>
              </a:rPr>
              <a:t>. “A Review  Paper</a:t>
            </a:r>
            <a:r>
              <a:rPr lang="en-IN" sz="1400" b="1" dirty="0">
                <a:latin typeface="Times New Roman" pitchFamily="18" charset="0"/>
                <a:cs typeface="Times New Roman" pitchFamily="18" charset="0"/>
              </a:rPr>
              <a:t> </a:t>
            </a:r>
            <a:r>
              <a:rPr lang="en-IN" sz="1400" dirty="0">
                <a:latin typeface="Times New Roman" pitchFamily="18" charset="0"/>
                <a:cs typeface="Times New Roman" pitchFamily="18" charset="0"/>
              </a:rPr>
              <a:t>On Evolution Of Smart Glove”. International Journal of Scientific Research and Management Studies</a:t>
            </a:r>
            <a:r>
              <a:rPr lang="en-IN" sz="1400" b="1" dirty="0">
                <a:latin typeface="Times New Roman" pitchFamily="18" charset="0"/>
                <a:cs typeface="Times New Roman" pitchFamily="18" charset="0"/>
              </a:rPr>
              <a:t> </a:t>
            </a:r>
            <a:r>
              <a:rPr lang="en-IN" sz="1400" dirty="0">
                <a:latin typeface="Times New Roman" pitchFamily="18" charset="0"/>
                <a:cs typeface="Times New Roman" pitchFamily="18" charset="0"/>
              </a:rPr>
              <a:t>(IJSRMS), ISSN: 2349-3771, Volume 3 Issue 3, </a:t>
            </a:r>
            <a:r>
              <a:rPr lang="en-IN" sz="1400" dirty="0" err="1">
                <a:latin typeface="Times New Roman" pitchFamily="18" charset="0"/>
                <a:cs typeface="Times New Roman" pitchFamily="18" charset="0"/>
              </a:rPr>
              <a:t>pg</a:t>
            </a:r>
            <a:r>
              <a:rPr lang="en-IN" sz="1400" dirty="0">
                <a:latin typeface="Times New Roman" pitchFamily="18" charset="0"/>
                <a:cs typeface="Times New Roman" pitchFamily="18" charset="0"/>
              </a:rPr>
              <a:t>: 124-128.</a:t>
            </a:r>
          </a:p>
          <a:p>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Rafiqul</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Zaman</a:t>
            </a:r>
            <a:r>
              <a:rPr lang="en-IN" sz="1400" dirty="0">
                <a:latin typeface="Times New Roman" pitchFamily="18" charset="0"/>
                <a:cs typeface="Times New Roman" pitchFamily="18" charset="0"/>
              </a:rPr>
              <a:t> Khan and Noor Adnan </a:t>
            </a:r>
            <a:r>
              <a:rPr lang="en-IN" sz="1400" dirty="0" err="1">
                <a:latin typeface="Times New Roman" pitchFamily="18" charset="0"/>
                <a:cs typeface="Times New Roman" pitchFamily="18" charset="0"/>
              </a:rPr>
              <a:t>Ibraheem</a:t>
            </a:r>
            <a:r>
              <a:rPr lang="en-IN" sz="1400" dirty="0">
                <a:latin typeface="Times New Roman" pitchFamily="18" charset="0"/>
                <a:cs typeface="Times New Roman" pitchFamily="18" charset="0"/>
              </a:rPr>
              <a:t>, “Hand Gesture Recognition: A Literature Review”,</a:t>
            </a:r>
            <a:r>
              <a:rPr lang="en-IN" sz="1400" b="1" dirty="0">
                <a:latin typeface="Times New Roman" pitchFamily="18" charset="0"/>
                <a:cs typeface="Times New Roman" pitchFamily="18" charset="0"/>
              </a:rPr>
              <a:t> </a:t>
            </a:r>
            <a:r>
              <a:rPr lang="en-IN" sz="1400" dirty="0">
                <a:latin typeface="Times New Roman" pitchFamily="18" charset="0"/>
                <a:cs typeface="Times New Roman" pitchFamily="18" charset="0"/>
              </a:rPr>
              <a:t>International Journal of Artificial Intelligence &amp; Applications (IJAIA), Vol.3, No.4, July 2012.</a:t>
            </a:r>
          </a:p>
          <a:p>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Priya</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Matnani</a:t>
            </a:r>
            <a:r>
              <a:rPr lang="en-IN" sz="1400" dirty="0">
                <a:latin typeface="Times New Roman" pitchFamily="18" charset="0"/>
                <a:cs typeface="Times New Roman" pitchFamily="18" charset="0"/>
              </a:rPr>
              <a:t>, “Glove Based And Accelerometer Based Gesture Control: A Literature Review”,</a:t>
            </a:r>
            <a:r>
              <a:rPr lang="en-IN" sz="1400" b="1" dirty="0">
                <a:latin typeface="Times New Roman" pitchFamily="18" charset="0"/>
                <a:cs typeface="Times New Roman" pitchFamily="18" charset="0"/>
              </a:rPr>
              <a:t> </a:t>
            </a:r>
            <a:r>
              <a:rPr lang="en-IN" sz="1400" dirty="0">
                <a:latin typeface="Times New Roman" pitchFamily="18" charset="0"/>
                <a:cs typeface="Times New Roman" pitchFamily="18" charset="0"/>
              </a:rPr>
              <a:t>International Journal of Technical Research and Applications e-ISSN: 2320-8163, www.ijtra.com Volume 3,</a:t>
            </a:r>
            <a:r>
              <a:rPr lang="en-IN" sz="1400" b="1" dirty="0">
                <a:latin typeface="Times New Roman" pitchFamily="18" charset="0"/>
                <a:cs typeface="Times New Roman" pitchFamily="18" charset="0"/>
              </a:rPr>
              <a:t> </a:t>
            </a:r>
            <a:r>
              <a:rPr lang="en-IN" sz="1400" dirty="0">
                <a:latin typeface="Times New Roman" pitchFamily="18" charset="0"/>
                <a:cs typeface="Times New Roman" pitchFamily="18" charset="0"/>
              </a:rPr>
              <a:t>Issue 6 (November-December, 2015), PP. 216-221.</a:t>
            </a:r>
          </a:p>
          <a:p>
            <a:r>
              <a:rPr lang="en-IN" sz="1400" dirty="0">
                <a:latin typeface="Times New Roman" pitchFamily="18" charset="0"/>
                <a:cs typeface="Times New Roman" pitchFamily="18" charset="0"/>
              </a:rPr>
              <a:t> Laura </a:t>
            </a:r>
            <a:r>
              <a:rPr lang="en-IN" sz="1400" dirty="0" err="1">
                <a:latin typeface="Times New Roman" pitchFamily="18" charset="0"/>
                <a:cs typeface="Times New Roman" pitchFamily="18" charset="0"/>
              </a:rPr>
              <a:t>Dipietro</a:t>
            </a:r>
            <a:r>
              <a:rPr lang="en-IN" sz="1400" dirty="0">
                <a:latin typeface="Times New Roman" pitchFamily="18" charset="0"/>
                <a:cs typeface="Times New Roman" pitchFamily="18" charset="0"/>
              </a:rPr>
              <a:t>, Angelo M. </a:t>
            </a:r>
            <a:r>
              <a:rPr lang="en-IN" sz="1400" dirty="0" err="1">
                <a:latin typeface="Times New Roman" pitchFamily="18" charset="0"/>
                <a:cs typeface="Times New Roman" pitchFamily="18" charset="0"/>
              </a:rPr>
              <a:t>Sabatin</a:t>
            </a:r>
            <a:r>
              <a:rPr lang="en-IN" sz="1400" dirty="0">
                <a:latin typeface="Times New Roman" pitchFamily="18" charset="0"/>
                <a:cs typeface="Times New Roman" pitchFamily="18" charset="0"/>
              </a:rPr>
              <a:t>, ―A Survey of Glove-Based Systems and Their Applications‖, IEEE</a:t>
            </a:r>
            <a:r>
              <a:rPr lang="en-IN" sz="1400" b="1" dirty="0">
                <a:latin typeface="Times New Roman" pitchFamily="18" charset="0"/>
                <a:cs typeface="Times New Roman" pitchFamily="18" charset="0"/>
              </a:rPr>
              <a:t> </a:t>
            </a:r>
            <a:r>
              <a:rPr lang="en-IN" sz="1400" dirty="0">
                <a:latin typeface="Times New Roman" pitchFamily="18" charset="0"/>
                <a:cs typeface="Times New Roman" pitchFamily="18" charset="0"/>
              </a:rPr>
              <a:t>Transactions on systems, man, and cybernetics-part c: applications and reviews, Vol-38, No-4, pp-461-482, July</a:t>
            </a:r>
            <a:r>
              <a:rPr lang="en-IN" sz="1400" b="1" dirty="0">
                <a:latin typeface="Times New Roman" pitchFamily="18" charset="0"/>
                <a:cs typeface="Times New Roman" pitchFamily="18" charset="0"/>
              </a:rPr>
              <a:t> </a:t>
            </a:r>
            <a:r>
              <a:rPr lang="en-IN" sz="1400" dirty="0">
                <a:latin typeface="Times New Roman" pitchFamily="18" charset="0"/>
                <a:cs typeface="Times New Roman" pitchFamily="18" charset="0"/>
              </a:rPr>
              <a:t>2008.</a:t>
            </a:r>
          </a:p>
          <a:p>
            <a:r>
              <a:rPr lang="en-IN" sz="1400" dirty="0" err="1">
                <a:latin typeface="Times New Roman" pitchFamily="18" charset="0"/>
                <a:cs typeface="Times New Roman" pitchFamily="18" charset="0"/>
              </a:rPr>
              <a:t>Rajam</a:t>
            </a:r>
            <a:r>
              <a:rPr lang="en-IN" sz="1400" dirty="0">
                <a:latin typeface="Times New Roman" pitchFamily="18" charset="0"/>
                <a:cs typeface="Times New Roman" pitchFamily="18" charset="0"/>
              </a:rPr>
              <a:t>, P. </a:t>
            </a:r>
            <a:r>
              <a:rPr lang="en-IN" sz="1400" dirty="0" err="1">
                <a:latin typeface="Times New Roman" pitchFamily="18" charset="0"/>
                <a:cs typeface="Times New Roman" pitchFamily="18" charset="0"/>
              </a:rPr>
              <a:t>Subha</a:t>
            </a:r>
            <a:r>
              <a:rPr lang="en-IN" sz="1400" dirty="0">
                <a:latin typeface="Times New Roman" pitchFamily="18" charset="0"/>
                <a:cs typeface="Times New Roman" pitchFamily="18" charset="0"/>
              </a:rPr>
              <a:t> and </a:t>
            </a:r>
            <a:r>
              <a:rPr lang="en-IN" sz="1400" dirty="0" err="1">
                <a:latin typeface="Times New Roman" pitchFamily="18" charset="0"/>
                <a:cs typeface="Times New Roman" pitchFamily="18" charset="0"/>
              </a:rPr>
              <a:t>Dr.</a:t>
            </a:r>
            <a:r>
              <a:rPr lang="en-IN" sz="1400" dirty="0">
                <a:latin typeface="Times New Roman" pitchFamily="18" charset="0"/>
                <a:cs typeface="Times New Roman" pitchFamily="18" charset="0"/>
              </a:rPr>
              <a:t> G </a:t>
            </a:r>
            <a:r>
              <a:rPr lang="en-IN" sz="1400" dirty="0" err="1">
                <a:latin typeface="Times New Roman" pitchFamily="18" charset="0"/>
                <a:cs typeface="Times New Roman" pitchFamily="18" charset="0"/>
              </a:rPr>
              <a:t>Balakrishnan</a:t>
            </a:r>
            <a:r>
              <a:rPr lang="en-IN" sz="1400" dirty="0">
                <a:latin typeface="Times New Roman" pitchFamily="18" charset="0"/>
                <a:cs typeface="Times New Roman" pitchFamily="18" charset="0"/>
              </a:rPr>
              <a:t>, "Real Time Indian Sign Language Recognition System to aid</a:t>
            </a:r>
            <a:r>
              <a:rPr lang="en-IN" sz="1400" b="1" dirty="0">
                <a:latin typeface="Times New Roman" pitchFamily="18" charset="0"/>
                <a:cs typeface="Times New Roman" pitchFamily="18" charset="0"/>
              </a:rPr>
              <a:t> </a:t>
            </a:r>
            <a:r>
              <a:rPr lang="en-IN" sz="1400" dirty="0">
                <a:latin typeface="Times New Roman" pitchFamily="18" charset="0"/>
                <a:cs typeface="Times New Roman" pitchFamily="18" charset="0"/>
              </a:rPr>
              <a:t>Deaf and Dumb people", 13th International Conference on Communication Technology (ICCT), pp. 737- 742,</a:t>
            </a:r>
            <a:r>
              <a:rPr lang="en-IN" sz="1400" b="1" dirty="0">
                <a:latin typeface="Times New Roman" pitchFamily="18" charset="0"/>
                <a:cs typeface="Times New Roman" pitchFamily="18" charset="0"/>
              </a:rPr>
              <a:t> </a:t>
            </a:r>
            <a:r>
              <a:rPr lang="en-IN" sz="1400" dirty="0">
                <a:latin typeface="Times New Roman" pitchFamily="18" charset="0"/>
                <a:cs typeface="Times New Roman" pitchFamily="18" charset="0"/>
              </a:rPr>
              <a:t>2011.</a:t>
            </a:r>
          </a:p>
          <a:p>
            <a:endParaRPr lang="en-IN" sz="1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FFFFE9-2673-4DFD-A0FE-E8E073DA5BBC}" type="slidenum">
              <a:rPr lang="en-IN" smtClean="0"/>
              <a:t>31</a:t>
            </a:fld>
            <a:endParaRPr lang="en-IN"/>
          </a:p>
        </p:txBody>
      </p:sp>
    </p:spTree>
    <p:extLst>
      <p:ext uri="{BB962C8B-B14F-4D97-AF65-F5344CB8AC3E}">
        <p14:creationId xmlns:p14="http://schemas.microsoft.com/office/powerpoint/2010/main" val="230800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89DB2A-58CA-4709-B26B-E1B7A83431D0}"/>
              </a:ext>
            </a:extLst>
          </p:cNvPr>
          <p:cNvSpPr>
            <a:spLocks noGrp="1"/>
          </p:cNvSpPr>
          <p:nvPr>
            <p:ph type="title"/>
          </p:nvPr>
        </p:nvSpPr>
        <p:spPr>
          <a:xfrm>
            <a:off x="457200" y="-10143"/>
            <a:ext cx="8229600" cy="741980"/>
          </a:xfrm>
        </p:spPr>
        <p:txBody>
          <a:bodyPr>
            <a:normAutofit fontScale="90000"/>
          </a:bodyPr>
          <a:lstStyle/>
          <a:p>
            <a:r>
              <a:rPr lang="en-US" dirty="0">
                <a:solidFill>
                  <a:schemeClr val="accent5"/>
                </a:solidFill>
              </a:rPr>
              <a:t>OBJECTIVE OF THE PROJECT</a:t>
            </a:r>
            <a:endParaRPr lang="en-IN" dirty="0"/>
          </a:p>
        </p:txBody>
      </p:sp>
      <p:sp>
        <p:nvSpPr>
          <p:cNvPr id="3" name="Content Placeholder 2">
            <a:extLst>
              <a:ext uri="{FF2B5EF4-FFF2-40B4-BE49-F238E27FC236}">
                <a16:creationId xmlns="" xmlns:a16="http://schemas.microsoft.com/office/drawing/2014/main" id="{09CBA0DD-541E-4966-AA25-84D1761A00B2}"/>
              </a:ext>
            </a:extLst>
          </p:cNvPr>
          <p:cNvSpPr>
            <a:spLocks noGrp="1"/>
          </p:cNvSpPr>
          <p:nvPr>
            <p:ph idx="1"/>
          </p:nvPr>
        </p:nvSpPr>
        <p:spPr>
          <a:xfrm>
            <a:off x="457200" y="731838"/>
            <a:ext cx="8229600" cy="5721498"/>
          </a:xfrm>
        </p:spPr>
        <p:txBody>
          <a:bodyPr>
            <a:normAutofit/>
          </a:bodyPr>
          <a:lstStyle/>
          <a:p>
            <a:r>
              <a:rPr lang="en-US" sz="2400" dirty="0">
                <a:latin typeface="Times New Roman" pitchFamily="18" charset="0"/>
                <a:cs typeface="Times New Roman" pitchFamily="18" charset="0"/>
              </a:rPr>
              <a:t>The main objective of this project is to bridge the communication gap between the differently-abled and the normal person and make the process comfortable.</a:t>
            </a:r>
          </a:p>
          <a:p>
            <a:r>
              <a:rPr lang="en-IN" sz="2400" dirty="0">
                <a:latin typeface="Times New Roman" pitchFamily="18" charset="0"/>
                <a:cs typeface="Times New Roman" pitchFamily="18" charset="0"/>
              </a:rPr>
              <a:t>It is really difficult for us to understand what they are trying to say exactly and vice versa in case of deaf and dumb. </a:t>
            </a:r>
          </a:p>
          <a:p>
            <a:r>
              <a:rPr lang="en-IN" sz="2400" dirty="0">
                <a:latin typeface="Times New Roman" pitchFamily="18" charset="0"/>
                <a:cs typeface="Times New Roman" pitchFamily="18" charset="0"/>
              </a:rPr>
              <a:t>To avoid this complexity in understanding each other we develop a Vocal and Gesture based Companion for disabled persons.</a:t>
            </a:r>
          </a:p>
          <a:p>
            <a:r>
              <a:rPr lang="en-IN" sz="2400" dirty="0">
                <a:latin typeface="Times New Roman" pitchFamily="18" charset="0"/>
                <a:cs typeface="Times New Roman" pitchFamily="18" charset="0"/>
              </a:rPr>
              <a:t>This device interprets the sign language for us to be understood and interprets our speech into sign language which can be viewed by </a:t>
            </a:r>
            <a:r>
              <a:rPr lang="en-US" sz="2400" dirty="0">
                <a:latin typeface="Times New Roman" pitchFamily="18" charset="0"/>
                <a:cs typeface="Times New Roman" pitchFamily="18" charset="0"/>
              </a:rPr>
              <a:t>differently-abled.</a:t>
            </a:r>
            <a:endParaRPr lang="en-IN" dirty="0"/>
          </a:p>
          <a:p>
            <a:endParaRPr lang="en-US" dirty="0"/>
          </a:p>
          <a:p>
            <a:endParaRPr lang="en-US" dirty="0"/>
          </a:p>
          <a:p>
            <a:endParaRPr lang="en-IN" dirty="0"/>
          </a:p>
        </p:txBody>
      </p:sp>
      <p:sp>
        <p:nvSpPr>
          <p:cNvPr id="4" name="Slide Number Placeholder 3">
            <a:extLst>
              <a:ext uri="{FF2B5EF4-FFF2-40B4-BE49-F238E27FC236}">
                <a16:creationId xmlns="" xmlns:a16="http://schemas.microsoft.com/office/drawing/2014/main" id="{3A6A6D84-C124-476A-AB55-86D56A281855}"/>
              </a:ext>
            </a:extLst>
          </p:cNvPr>
          <p:cNvSpPr>
            <a:spLocks noGrp="1"/>
          </p:cNvSpPr>
          <p:nvPr>
            <p:ph type="sldNum" sz="quarter" idx="12"/>
          </p:nvPr>
        </p:nvSpPr>
        <p:spPr/>
        <p:txBody>
          <a:bodyPr/>
          <a:lstStyle/>
          <a:p>
            <a:fld id="{01FFFFE9-2673-4DFD-A0FE-E8E073DA5BBC}" type="slidenum">
              <a:rPr lang="en-IN" smtClean="0"/>
              <a:t>4</a:t>
            </a:fld>
            <a:endParaRPr lang="en-IN"/>
          </a:p>
        </p:txBody>
      </p:sp>
    </p:spTree>
    <p:extLst>
      <p:ext uri="{BB962C8B-B14F-4D97-AF65-F5344CB8AC3E}">
        <p14:creationId xmlns:p14="http://schemas.microsoft.com/office/powerpoint/2010/main" val="2525772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itchFamily="82" charset="0"/>
              </a:rPr>
              <a:t>EXISTING SYSTEM</a:t>
            </a:r>
          </a:p>
        </p:txBody>
      </p:sp>
      <p:sp>
        <p:nvSpPr>
          <p:cNvPr id="3" name="Content Placeholder 2"/>
          <p:cNvSpPr>
            <a:spLocks noGrp="1"/>
          </p:cNvSpPr>
          <p:nvPr>
            <p:ph idx="1"/>
          </p:nvPr>
        </p:nvSpPr>
        <p:spPr/>
        <p:txBody>
          <a:bodyPr>
            <a:normAutofit/>
          </a:bodyPr>
          <a:lstStyle/>
          <a:p>
            <a:r>
              <a:rPr lang="en-US" sz="2800" dirty="0">
                <a:cs typeface="Arial" pitchFamily="34" charset="0"/>
              </a:rPr>
              <a:t>There are very few Existing systems/devices for disabled persons (deaf and dumb) and one among them is the </a:t>
            </a:r>
            <a:r>
              <a:rPr lang="en-US" sz="2800" b="1" dirty="0">
                <a:cs typeface="Arial" pitchFamily="34" charset="0"/>
              </a:rPr>
              <a:t>Smart glove to Capture Gesture. </a:t>
            </a:r>
          </a:p>
          <a:p>
            <a:r>
              <a:rPr lang="en-US" sz="2800" dirty="0">
                <a:cs typeface="Arial" pitchFamily="34" charset="0"/>
              </a:rPr>
              <a:t>Even Though it’s existing it’s not affordable for real time utilization because of the following drawbacks.</a:t>
            </a:r>
          </a:p>
          <a:p>
            <a:pPr marL="0" indent="0">
              <a:buNone/>
            </a:pPr>
            <a:r>
              <a:rPr lang="en-US" sz="2800" dirty="0">
                <a:cs typeface="Arial" pitchFamily="34" charset="0"/>
              </a:rPr>
              <a:t>    1. Both the user should have a device</a:t>
            </a:r>
          </a:p>
          <a:p>
            <a:pPr marL="0" indent="0">
              <a:buNone/>
            </a:pPr>
            <a:r>
              <a:rPr lang="en-US" sz="2800" dirty="0">
                <a:cs typeface="Arial" pitchFamily="34" charset="0"/>
              </a:rPr>
              <a:t>    2. Bulky to wear and difficult to handle</a:t>
            </a:r>
          </a:p>
          <a:p>
            <a:pPr marL="0" indent="0">
              <a:buNone/>
            </a:pPr>
            <a:r>
              <a:rPr lang="en-US" sz="2800" dirty="0">
                <a:cs typeface="Arial" pitchFamily="34" charset="0"/>
              </a:rPr>
              <a:t>    3. Consist of dedicated components which are quite </a:t>
            </a:r>
          </a:p>
          <a:p>
            <a:pPr marL="0" indent="0">
              <a:buNone/>
            </a:pPr>
            <a:r>
              <a:rPr lang="en-US" sz="2800" dirty="0">
                <a:cs typeface="Arial" pitchFamily="34" charset="0"/>
              </a:rPr>
              <a:t>        expensive</a:t>
            </a:r>
            <a:r>
              <a:rPr lang="en-US" sz="2800" dirty="0">
                <a:latin typeface="Arial" pitchFamily="34" charset="0"/>
                <a:cs typeface="Arial" pitchFamily="34" charset="0"/>
              </a:rPr>
              <a:t>.</a:t>
            </a:r>
            <a:endParaRPr lang="en-IN" sz="2800" dirty="0">
              <a:latin typeface="Arial" pitchFamily="34" charset="0"/>
              <a:cs typeface="Arial" pitchFamily="34" charset="0"/>
            </a:endParaRPr>
          </a:p>
        </p:txBody>
      </p:sp>
      <p:sp>
        <p:nvSpPr>
          <p:cNvPr id="4" name="Slide Number Placeholder 3">
            <a:extLst>
              <a:ext uri="{FF2B5EF4-FFF2-40B4-BE49-F238E27FC236}">
                <a16:creationId xmlns="" xmlns:a16="http://schemas.microsoft.com/office/drawing/2014/main" id="{1C54F105-6EF6-4EFF-AF08-8C4C896DDF37}"/>
              </a:ext>
            </a:extLst>
          </p:cNvPr>
          <p:cNvSpPr>
            <a:spLocks noGrp="1"/>
          </p:cNvSpPr>
          <p:nvPr>
            <p:ph type="sldNum" sz="quarter" idx="12"/>
          </p:nvPr>
        </p:nvSpPr>
        <p:spPr/>
        <p:txBody>
          <a:bodyPr/>
          <a:lstStyle/>
          <a:p>
            <a:fld id="{01FFFFE9-2673-4DFD-A0FE-E8E073DA5BBC}" type="slidenum">
              <a:rPr lang="en-IN" smtClean="0"/>
              <a:t>5</a:t>
            </a:fld>
            <a:endParaRPr lang="en-IN"/>
          </a:p>
        </p:txBody>
      </p:sp>
    </p:spTree>
    <p:extLst>
      <p:ext uri="{BB962C8B-B14F-4D97-AF65-F5344CB8AC3E}">
        <p14:creationId xmlns:p14="http://schemas.microsoft.com/office/powerpoint/2010/main" val="16384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r>
              <a:rPr lang="en-IN" dirty="0"/>
              <a:t>PROPOSED SYSTEM</a:t>
            </a:r>
          </a:p>
        </p:txBody>
      </p:sp>
      <p:sp>
        <p:nvSpPr>
          <p:cNvPr id="3" name="Content Placeholder 2"/>
          <p:cNvSpPr>
            <a:spLocks noGrp="1"/>
          </p:cNvSpPr>
          <p:nvPr>
            <p:ph idx="1"/>
          </p:nvPr>
        </p:nvSpPr>
        <p:spPr>
          <a:xfrm>
            <a:off x="457200" y="908720"/>
            <a:ext cx="8229600" cy="5544616"/>
          </a:xfrm>
        </p:spPr>
        <p:txBody>
          <a:bodyPr>
            <a:noAutofit/>
          </a:bodyPr>
          <a:lstStyle/>
          <a:p>
            <a:r>
              <a:rPr lang="en-US" sz="2400" dirty="0"/>
              <a:t>We build a single wearable device for disabled people with an embedded camera, mike and  speaker.</a:t>
            </a:r>
          </a:p>
          <a:p>
            <a:r>
              <a:rPr lang="en-US" sz="2400" dirty="0"/>
              <a:t> A normal person just needs to speak, so the vocal input is captured and converted to a sign language which is visible for an disabled person to understand. </a:t>
            </a:r>
          </a:p>
          <a:p>
            <a:r>
              <a:rPr lang="en-US" sz="2400" dirty="0"/>
              <a:t>With the help of an Embedded camera and speaker, the gestural reply is captured, analyzed and converted to </a:t>
            </a:r>
            <a:r>
              <a:rPr lang="en-IN" sz="2400" dirty="0"/>
              <a:t>vocal format.</a:t>
            </a:r>
          </a:p>
          <a:p>
            <a:r>
              <a:rPr lang="en-IN" sz="2400" b="1" dirty="0"/>
              <a:t>Advantage:</a:t>
            </a:r>
          </a:p>
          <a:p>
            <a:pPr marL="0" indent="0">
              <a:buNone/>
            </a:pPr>
            <a:r>
              <a:rPr lang="en-IN" sz="2400" dirty="0"/>
              <a:t>      1. One device is sufficient</a:t>
            </a:r>
          </a:p>
          <a:p>
            <a:pPr marL="0" indent="0">
              <a:buNone/>
            </a:pPr>
            <a:r>
              <a:rPr lang="en-US" sz="2400" dirty="0"/>
              <a:t>      2. Lightweight and compact using 3D Modeling</a:t>
            </a:r>
          </a:p>
          <a:p>
            <a:pPr marL="0" indent="0">
              <a:buNone/>
            </a:pPr>
            <a:r>
              <a:rPr lang="en-US" sz="2400" dirty="0"/>
              <a:t>      </a:t>
            </a:r>
            <a:r>
              <a:rPr lang="en-IN" sz="2400" dirty="0"/>
              <a:t>3. Easy to handle</a:t>
            </a:r>
          </a:p>
        </p:txBody>
      </p:sp>
      <p:sp>
        <p:nvSpPr>
          <p:cNvPr id="4" name="Slide Number Placeholder 3">
            <a:extLst>
              <a:ext uri="{FF2B5EF4-FFF2-40B4-BE49-F238E27FC236}">
                <a16:creationId xmlns="" xmlns:a16="http://schemas.microsoft.com/office/drawing/2014/main" id="{27A4D624-438D-47CA-BC3A-AD4974D99627}"/>
              </a:ext>
            </a:extLst>
          </p:cNvPr>
          <p:cNvSpPr>
            <a:spLocks noGrp="1"/>
          </p:cNvSpPr>
          <p:nvPr>
            <p:ph type="sldNum" sz="quarter" idx="12"/>
          </p:nvPr>
        </p:nvSpPr>
        <p:spPr/>
        <p:txBody>
          <a:bodyPr/>
          <a:lstStyle/>
          <a:p>
            <a:fld id="{01FFFFE9-2673-4DFD-A0FE-E8E073DA5BBC}" type="slidenum">
              <a:rPr lang="en-IN" smtClean="0"/>
              <a:t>6</a:t>
            </a:fld>
            <a:endParaRPr lang="en-IN"/>
          </a:p>
        </p:txBody>
      </p:sp>
    </p:spTree>
    <p:extLst>
      <p:ext uri="{BB962C8B-B14F-4D97-AF65-F5344CB8AC3E}">
        <p14:creationId xmlns:p14="http://schemas.microsoft.com/office/powerpoint/2010/main" val="2655574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 Hardware</a:t>
            </a:r>
          </a:p>
        </p:txBody>
      </p:sp>
      <p:sp>
        <p:nvSpPr>
          <p:cNvPr id="3" name="Content Placeholder 2"/>
          <p:cNvSpPr>
            <a:spLocks noGrp="1"/>
          </p:cNvSpPr>
          <p:nvPr>
            <p:ph idx="1"/>
          </p:nvPr>
        </p:nvSpPr>
        <p:spPr/>
        <p:txBody>
          <a:bodyPr>
            <a:normAutofit fontScale="70000" lnSpcReduction="20000"/>
          </a:bodyPr>
          <a:lstStyle/>
          <a:p>
            <a:r>
              <a:rPr lang="en-IN" sz="3800" dirty="0"/>
              <a:t>Software :                               </a:t>
            </a:r>
          </a:p>
          <a:p>
            <a:pPr>
              <a:buFont typeface="Wingdings" pitchFamily="2" charset="2"/>
              <a:buChar char="Ø"/>
            </a:pPr>
            <a:r>
              <a:rPr lang="en-IN" dirty="0"/>
              <a:t>Python </a:t>
            </a:r>
          </a:p>
          <a:p>
            <a:pPr>
              <a:buFont typeface="Wingdings" pitchFamily="2" charset="2"/>
              <a:buChar char="Ø"/>
            </a:pPr>
            <a:r>
              <a:rPr lang="en-IN" dirty="0"/>
              <a:t>Embedded C/C++</a:t>
            </a:r>
          </a:p>
          <a:p>
            <a:pPr>
              <a:buFont typeface="Wingdings" pitchFamily="2" charset="2"/>
              <a:buChar char="Ø"/>
            </a:pPr>
            <a:r>
              <a:rPr lang="en-IN" dirty="0"/>
              <a:t>Fusion360 (3D modelling) </a:t>
            </a:r>
          </a:p>
          <a:p>
            <a:pPr marL="0" indent="0">
              <a:buNone/>
            </a:pPr>
            <a:endParaRPr lang="en-IN" dirty="0"/>
          </a:p>
          <a:p>
            <a:r>
              <a:rPr lang="en-IN" sz="3800" dirty="0"/>
              <a:t>Hardware :</a:t>
            </a:r>
          </a:p>
          <a:p>
            <a:pPr>
              <a:buFont typeface="Wingdings" pitchFamily="2" charset="2"/>
              <a:buChar char="Ø"/>
            </a:pPr>
            <a:r>
              <a:rPr lang="it-IT" sz="2900" dirty="0"/>
              <a:t>Raspberry pi 4 , RPI Camera</a:t>
            </a:r>
          </a:p>
          <a:p>
            <a:pPr>
              <a:buFont typeface="Wingdings" pitchFamily="2" charset="2"/>
              <a:buChar char="Ø"/>
            </a:pPr>
            <a:r>
              <a:rPr lang="en-IN" sz="2900" dirty="0"/>
              <a:t>Audio devices (Speaker, Mike)</a:t>
            </a:r>
          </a:p>
          <a:p>
            <a:pPr>
              <a:buFont typeface="Wingdings" pitchFamily="2" charset="2"/>
              <a:buChar char="Ø"/>
            </a:pPr>
            <a:r>
              <a:rPr lang="en-IN" sz="2900" dirty="0"/>
              <a:t>3D Printer</a:t>
            </a:r>
          </a:p>
          <a:p>
            <a:pPr>
              <a:buFont typeface="Wingdings" pitchFamily="2" charset="2"/>
              <a:buChar char="Ø"/>
            </a:pPr>
            <a:r>
              <a:rPr lang="en-IN" sz="2900" dirty="0"/>
              <a:t>Supporting IoT Components</a:t>
            </a:r>
          </a:p>
          <a:p>
            <a:endParaRPr lang="en-IN" dirty="0"/>
          </a:p>
          <a:p>
            <a:pPr>
              <a:buFont typeface="Wingdings" pitchFamily="2" charset="2"/>
              <a:buChar char="Ø"/>
            </a:pPr>
            <a:endParaRPr lang="en-IN" dirty="0"/>
          </a:p>
          <a:p>
            <a:pPr marL="0" indent="0">
              <a:buNone/>
            </a:pPr>
            <a:r>
              <a:rPr lang="en-IN" dirty="0"/>
              <a:t>                                    </a:t>
            </a:r>
          </a:p>
        </p:txBody>
      </p:sp>
      <p:sp>
        <p:nvSpPr>
          <p:cNvPr id="4" name="Slide Number Placeholder 3">
            <a:extLst>
              <a:ext uri="{FF2B5EF4-FFF2-40B4-BE49-F238E27FC236}">
                <a16:creationId xmlns="" xmlns:a16="http://schemas.microsoft.com/office/drawing/2014/main" id="{BC1DDF99-4E80-46DA-BBCC-56DD06F8A25B}"/>
              </a:ext>
            </a:extLst>
          </p:cNvPr>
          <p:cNvSpPr>
            <a:spLocks noGrp="1"/>
          </p:cNvSpPr>
          <p:nvPr>
            <p:ph type="sldNum" sz="quarter" idx="12"/>
          </p:nvPr>
        </p:nvSpPr>
        <p:spPr/>
        <p:txBody>
          <a:bodyPr/>
          <a:lstStyle/>
          <a:p>
            <a:fld id="{01FFFFE9-2673-4DFD-A0FE-E8E073DA5BBC}" type="slidenum">
              <a:rPr lang="en-IN" smtClean="0"/>
              <a:t>7</a:t>
            </a:fld>
            <a:endParaRPr lang="en-IN"/>
          </a:p>
        </p:txBody>
      </p:sp>
    </p:spTree>
    <p:extLst>
      <p:ext uri="{BB962C8B-B14F-4D97-AF65-F5344CB8AC3E}">
        <p14:creationId xmlns:p14="http://schemas.microsoft.com/office/powerpoint/2010/main" val="283591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260" y="1988840"/>
            <a:ext cx="7773479" cy="2162414"/>
          </a:xfrm>
        </p:spPr>
        <p:txBody>
          <a:bodyPr>
            <a:normAutofit/>
          </a:bodyPr>
          <a:lstStyle/>
          <a:p>
            <a:r>
              <a:rPr lang="en-IN" sz="6600" b="1" dirty="0">
                <a:solidFill>
                  <a:schemeClr val="accent6">
                    <a:lumMod val="75000"/>
                  </a:schemeClr>
                </a:solidFill>
              </a:rPr>
              <a:t>  SYSTEM DESIGN:</a:t>
            </a:r>
          </a:p>
        </p:txBody>
      </p:sp>
      <p:sp>
        <p:nvSpPr>
          <p:cNvPr id="4" name="Slide Number Placeholder 3"/>
          <p:cNvSpPr>
            <a:spLocks noGrp="1"/>
          </p:cNvSpPr>
          <p:nvPr>
            <p:ph type="sldNum" sz="quarter" idx="12"/>
          </p:nvPr>
        </p:nvSpPr>
        <p:spPr/>
        <p:txBody>
          <a:bodyPr/>
          <a:lstStyle/>
          <a:p>
            <a:fld id="{9D3FF152-60F5-4862-82F9-1190556AA56F}" type="slidenum">
              <a:rPr lang="en-IN" smtClean="0"/>
              <a:t>8</a:t>
            </a:fld>
            <a:endParaRPr lang="en-IN"/>
          </a:p>
        </p:txBody>
      </p:sp>
    </p:spTree>
    <p:extLst>
      <p:ext uri="{BB962C8B-B14F-4D97-AF65-F5344CB8AC3E}">
        <p14:creationId xmlns:p14="http://schemas.microsoft.com/office/powerpoint/2010/main" val="343290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21346F-5FF8-45F3-825A-A1E3AE89746D}"/>
              </a:ext>
            </a:extLst>
          </p:cNvPr>
          <p:cNvSpPr>
            <a:spLocks noGrp="1"/>
          </p:cNvSpPr>
          <p:nvPr>
            <p:ph type="title"/>
          </p:nvPr>
        </p:nvSpPr>
        <p:spPr>
          <a:xfrm>
            <a:off x="457200" y="8857"/>
            <a:ext cx="8229600" cy="1143000"/>
          </a:xfrm>
        </p:spPr>
        <p:txBody>
          <a:bodyPr/>
          <a:lstStyle/>
          <a:p>
            <a:r>
              <a:rPr lang="en-US" dirty="0">
                <a:solidFill>
                  <a:schemeClr val="accent1"/>
                </a:solidFill>
              </a:rPr>
              <a:t>Architecture / Methodology used</a:t>
            </a:r>
            <a:endParaRPr lang="en-IN" dirty="0"/>
          </a:p>
        </p:txBody>
      </p:sp>
      <p:sp>
        <p:nvSpPr>
          <p:cNvPr id="3" name="Slide Number Placeholder 2">
            <a:extLst>
              <a:ext uri="{FF2B5EF4-FFF2-40B4-BE49-F238E27FC236}">
                <a16:creationId xmlns="" xmlns:a16="http://schemas.microsoft.com/office/drawing/2014/main" id="{4BBE2AB9-ED7D-43CB-A776-C895A4E8EC19}"/>
              </a:ext>
            </a:extLst>
          </p:cNvPr>
          <p:cNvSpPr>
            <a:spLocks noGrp="1"/>
          </p:cNvSpPr>
          <p:nvPr>
            <p:ph type="sldNum" sz="quarter" idx="12"/>
          </p:nvPr>
        </p:nvSpPr>
        <p:spPr/>
        <p:txBody>
          <a:bodyPr/>
          <a:lstStyle/>
          <a:p>
            <a:fld id="{01FFFFE9-2673-4DFD-A0FE-E8E073DA5BBC}" type="slidenum">
              <a:rPr lang="en-IN" smtClean="0"/>
              <a:t>9</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124745"/>
            <a:ext cx="8136904" cy="4608512"/>
          </a:xfrm>
          <a:prstGeom prst="rect">
            <a:avLst/>
          </a:prstGeom>
        </p:spPr>
      </p:pic>
      <p:sp>
        <p:nvSpPr>
          <p:cNvPr id="7" name="TextBox 6"/>
          <p:cNvSpPr txBox="1"/>
          <p:nvPr/>
        </p:nvSpPr>
        <p:spPr>
          <a:xfrm>
            <a:off x="2583473" y="5562995"/>
            <a:ext cx="3761030" cy="369332"/>
          </a:xfrm>
          <a:prstGeom prst="rect">
            <a:avLst/>
          </a:prstGeom>
          <a:noFill/>
        </p:spPr>
        <p:txBody>
          <a:bodyPr wrap="none" rtlCol="0">
            <a:spAutoFit/>
          </a:bodyPr>
          <a:lstStyle/>
          <a:p>
            <a:r>
              <a:rPr lang="en-US" dirty="0" smtClean="0"/>
              <a:t>Fig 1: Disabled to Normal Architecture</a:t>
            </a:r>
            <a:endParaRPr lang="en-IN" dirty="0"/>
          </a:p>
        </p:txBody>
      </p:sp>
    </p:spTree>
    <p:extLst>
      <p:ext uri="{BB962C8B-B14F-4D97-AF65-F5344CB8AC3E}">
        <p14:creationId xmlns:p14="http://schemas.microsoft.com/office/powerpoint/2010/main" val="2667151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1999</Words>
  <Application>Microsoft Office PowerPoint</Application>
  <PresentationFormat>On-screen Show (4:3)</PresentationFormat>
  <Paragraphs>252</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Introduction</vt:lpstr>
      <vt:lpstr>PowerPoint Presentation</vt:lpstr>
      <vt:lpstr>OBJECTIVE OF THE PROJECT</vt:lpstr>
      <vt:lpstr>EXISTING SYSTEM</vt:lpstr>
      <vt:lpstr>PROPOSED SYSTEM</vt:lpstr>
      <vt:lpstr>Software / Hardware</vt:lpstr>
      <vt:lpstr>  SYSTEM DESIGN:</vt:lpstr>
      <vt:lpstr>Architecture / Methodology used</vt:lpstr>
      <vt:lpstr>PowerPoint Presentation</vt:lpstr>
      <vt:lpstr>Data-flow diagram </vt:lpstr>
      <vt:lpstr>PowerPoint Presentation</vt:lpstr>
      <vt:lpstr>Use-Case diagram</vt:lpstr>
      <vt:lpstr> ALGORITHM AND MODEL DESCRIPTION:</vt:lpstr>
      <vt:lpstr>PowerPoint Presentation</vt:lpstr>
      <vt:lpstr> Module Description  </vt:lpstr>
      <vt:lpstr>Training of Sign Language </vt:lpstr>
      <vt:lpstr>Implementation of Sign Language using IOT</vt:lpstr>
      <vt:lpstr>Training and Implementation using NLP</vt:lpstr>
      <vt:lpstr>TESTING/PERFORMANCE ANALYSIS:</vt:lpstr>
      <vt:lpstr>PowerPoint Presentation</vt:lpstr>
      <vt:lpstr>PowerPoint Presentation</vt:lpstr>
      <vt:lpstr>PowerPoint Presentation</vt:lpstr>
      <vt:lpstr>Screenshots.</vt:lpstr>
      <vt:lpstr>PowerPoint Presentation</vt:lpstr>
      <vt:lpstr>PowerPoint Presentation</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VOCAL AND GESTURE BASED COMMUNICATION FOR/BY DISABLED PERSONS.</dc:title>
  <dc:creator>Windows User</dc:creator>
  <cp:lastModifiedBy>New</cp:lastModifiedBy>
  <cp:revision>51</cp:revision>
  <dcterms:created xsi:type="dcterms:W3CDTF">2020-12-27T12:46:38Z</dcterms:created>
  <dcterms:modified xsi:type="dcterms:W3CDTF">2021-08-03T18:42:11Z</dcterms:modified>
</cp:coreProperties>
</file>