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9" r:id="rId3"/>
    <p:sldId id="260" r:id="rId4"/>
    <p:sldId id="258" r:id="rId5"/>
    <p:sldId id="257" r:id="rId6"/>
    <p:sldId id="261" r:id="rId7"/>
    <p:sldId id="262" r:id="rId8"/>
    <p:sldId id="263" r:id="rId9"/>
    <p:sldId id="266" r:id="rId10"/>
    <p:sldId id="268" r:id="rId11"/>
    <p:sldId id="269" r:id="rId12"/>
    <p:sldId id="271" r:id="rId13"/>
    <p:sldId id="275" r:id="rId14"/>
    <p:sldId id="278" r:id="rId15"/>
    <p:sldId id="276" r:id="rId16"/>
    <p:sldId id="277" r:id="rId17"/>
    <p:sldId id="283" r:id="rId18"/>
    <p:sldId id="280" r:id="rId19"/>
    <p:sldId id="281" r:id="rId20"/>
    <p:sldId id="282" r:id="rId21"/>
    <p:sldId id="267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B84448-5211-4792-8DC0-4E49E8A7CD51}">
          <p14:sldIdLst>
            <p14:sldId id="256"/>
            <p14:sldId id="279"/>
            <p14:sldId id="260"/>
            <p14:sldId id="258"/>
            <p14:sldId id="257"/>
          </p14:sldIdLst>
        </p14:section>
        <p14:section name="Untitled Section" id="{A3E14406-4160-41EE-8AE4-0DB4C887F971}">
          <p14:sldIdLst>
            <p14:sldId id="261"/>
            <p14:sldId id="262"/>
            <p14:sldId id="263"/>
            <p14:sldId id="266"/>
            <p14:sldId id="268"/>
            <p14:sldId id="269"/>
            <p14:sldId id="271"/>
            <p14:sldId id="275"/>
            <p14:sldId id="278"/>
            <p14:sldId id="276"/>
            <p14:sldId id="277"/>
            <p14:sldId id="283"/>
            <p14:sldId id="280"/>
            <p14:sldId id="281"/>
            <p14:sldId id="282"/>
            <p14:sldId id="267"/>
            <p14:sldId id="284"/>
          </p14:sldIdLst>
        </p14:section>
        <p14:section name="Untitled Section" id="{272F6748-0413-4BAD-8A32-97AEF2788CB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14" autoAdjust="0"/>
  </p:normalViewPr>
  <p:slideViewPr>
    <p:cSldViewPr>
      <p:cViewPr>
        <p:scale>
          <a:sx n="80" d="100"/>
          <a:sy n="80" d="100"/>
        </p:scale>
        <p:origin x="-1440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B362-CDD4-4B4A-ABB0-23FA25A555A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FEB0-FE82-4A7B-9133-834C63FC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DFEB0-FE82-4A7B-9133-834C63FCD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4951-4D3B-4F89-B74F-9DE6FE0DF06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EB05-C3E5-44F9-B36D-907A5B9F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00439"/>
            <a:ext cx="8784976" cy="6468921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NLP</a:t>
            </a:r>
            <a:br>
              <a:rPr lang="en-IN" dirty="0" smtClean="0"/>
            </a:br>
            <a:r>
              <a:rPr lang="en-IN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933056"/>
            <a:ext cx="7704856" cy="6480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2">
                    <a:lumMod val="10000"/>
                  </a:schemeClr>
                </a:solidFill>
              </a:rPr>
              <a:t>Emotion Mining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8056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19572" y="5229200"/>
            <a:ext cx="77048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bg2">
                    <a:lumMod val="10000"/>
                  </a:schemeClr>
                </a:solidFill>
              </a:rPr>
              <a:t>P125 , Team - 2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 err="1" smtClean="0">
                <a:solidFill>
                  <a:schemeClr val="accent1"/>
                </a:solidFill>
              </a:rPr>
              <a:t>WordCloud</a:t>
            </a:r>
            <a:r>
              <a:rPr lang="en-IN" b="1" u="sng" dirty="0" smtClean="0">
                <a:solidFill>
                  <a:schemeClr val="accent1"/>
                </a:solidFill>
              </a:rPr>
              <a:t>-</a:t>
            </a:r>
          </a:p>
          <a:p>
            <a:r>
              <a:rPr lang="en-IN" sz="2000" dirty="0" smtClean="0"/>
              <a:t>We use </a:t>
            </a:r>
            <a:r>
              <a:rPr lang="en-IN" sz="2000" dirty="0" err="1" smtClean="0"/>
              <a:t>wordcloud</a:t>
            </a:r>
            <a:r>
              <a:rPr lang="en-IN" sz="2000" dirty="0" smtClean="0"/>
              <a:t> to get frequency of words in the document.</a:t>
            </a:r>
          </a:p>
          <a:p>
            <a:pPr marL="0" indent="0">
              <a:buNone/>
            </a:pPr>
            <a:r>
              <a:rPr lang="en-IN" sz="2000" dirty="0" smtClean="0"/>
              <a:t>      </a:t>
            </a:r>
            <a:r>
              <a:rPr lang="en-US" sz="14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wordcloud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 smtClean="0">
                <a:solidFill>
                  <a:srgbClr val="7030A0"/>
                </a:solidFill>
                <a:latin typeface="Courier New"/>
              </a:rPr>
              <a:t>WordCloud</a:t>
            </a:r>
            <a:endParaRPr lang="en-IN" sz="2000" dirty="0" smtClean="0"/>
          </a:p>
          <a:p>
            <a:r>
              <a:rPr lang="en-IN" sz="2000" dirty="0" smtClean="0"/>
              <a:t>We use </a:t>
            </a:r>
            <a:r>
              <a:rPr lang="en-IN" sz="2000" dirty="0" err="1" smtClean="0"/>
              <a:t>matplot</a:t>
            </a:r>
            <a:r>
              <a:rPr lang="en-IN" sz="2000" dirty="0" smtClean="0"/>
              <a:t> library to visualise the word, word size will be shown by the frequency.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F00DB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plt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 %</a:t>
            </a:r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matplotlib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inline</a:t>
            </a:r>
            <a:endParaRPr lang="en-US" sz="2000" dirty="0" smtClean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987423" y="3212976"/>
            <a:ext cx="7328991" cy="331236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chemeClr val="accent1"/>
                </a:solidFill>
              </a:rPr>
              <a:t>Sentimental </a:t>
            </a:r>
            <a:r>
              <a:rPr lang="en-IN" sz="2400" b="1" u="sng" dirty="0" smtClean="0">
                <a:solidFill>
                  <a:schemeClr val="accent1"/>
                </a:solidFill>
              </a:rPr>
              <a:t>Score</a:t>
            </a:r>
            <a:r>
              <a:rPr lang="en-IN" sz="2400" b="1" dirty="0" smtClean="0">
                <a:solidFill>
                  <a:schemeClr val="accent1"/>
                </a:solidFill>
              </a:rPr>
              <a:t>- </a:t>
            </a:r>
          </a:p>
          <a:p>
            <a:r>
              <a:rPr lang="en-IN" sz="2000" dirty="0" smtClean="0"/>
              <a:t>It is a scaling system that  reflects the emotional depth of emotions in a piece of text via numbers.</a:t>
            </a:r>
          </a:p>
          <a:p>
            <a:r>
              <a:rPr lang="en-IN" sz="2000" dirty="0" smtClean="0"/>
              <a:t>We have use following </a:t>
            </a:r>
            <a:r>
              <a:rPr lang="en-IN" sz="2000" dirty="0" smtClean="0"/>
              <a:t>libraries </a:t>
            </a:r>
            <a:r>
              <a:rPr lang="en-IN" sz="2000" dirty="0" smtClean="0"/>
              <a:t>for sentimental score-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 smtClean="0"/>
              <a:t>Affin</a:t>
            </a:r>
            <a:endParaRPr lang="en-I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1800" dirty="0" err="1" smtClean="0"/>
              <a:t>Textlob</a:t>
            </a:r>
            <a:endParaRPr lang="en-I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1800" dirty="0" smtClean="0"/>
              <a:t>Vader</a:t>
            </a:r>
          </a:p>
          <a:p>
            <a:pPr marL="0" indent="0">
              <a:buNone/>
            </a:pPr>
            <a:endParaRPr lang="en-IN" sz="2000" b="1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b="1" u="sng" dirty="0" err="1" smtClean="0">
                <a:solidFill>
                  <a:schemeClr val="accent1"/>
                </a:solidFill>
              </a:rPr>
              <a:t>Textlob</a:t>
            </a:r>
            <a:r>
              <a:rPr lang="en-IN" sz="2000" b="1" dirty="0" smtClean="0">
                <a:solidFill>
                  <a:schemeClr val="accent1"/>
                </a:solidFill>
              </a:rPr>
              <a:t>-</a:t>
            </a:r>
            <a:endParaRPr lang="en-IN" sz="2000" b="1" dirty="0">
              <a:solidFill>
                <a:schemeClr val="accent1"/>
              </a:solidFill>
            </a:endParaRPr>
          </a:p>
          <a:p>
            <a:r>
              <a:rPr lang="en-IN" sz="1800" dirty="0" err="1"/>
              <a:t>Textlob</a:t>
            </a:r>
            <a:r>
              <a:rPr lang="en-IN" sz="1800" dirty="0"/>
              <a:t> return polarity value between -1.0 to 1.0 in float, where 0 is </a:t>
            </a:r>
            <a:r>
              <a:rPr lang="en-IN" sz="1800" dirty="0" err="1"/>
              <a:t>nutral</a:t>
            </a:r>
            <a:endParaRPr lang="en-IN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AF00DB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AF00DB"/>
                </a:solidFill>
                <a:latin typeface="Courier New"/>
              </a:rPr>
              <a:t>   from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textblob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2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TextBlob</a:t>
            </a: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200" dirty="0" smtClean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textblob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2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 Word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 smtClean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31449" r="54429" b="43334"/>
          <a:stretch/>
        </p:blipFill>
        <p:spPr bwMode="auto">
          <a:xfrm>
            <a:off x="1241556" y="4293096"/>
            <a:ext cx="6930843" cy="230425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87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" y="2132856"/>
            <a:ext cx="3438425" cy="3438425"/>
          </a:xfrm>
        </p:spPr>
      </p:pic>
      <p:sp>
        <p:nvSpPr>
          <p:cNvPr id="6" name="Rectangle 5"/>
          <p:cNvSpPr/>
          <p:nvPr/>
        </p:nvSpPr>
        <p:spPr>
          <a:xfrm>
            <a:off x="359532" y="799837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plt.pie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df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/>
              </a:rPr>
              <a:t>Reviews_Class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value_counts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(), labels=(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'Positive'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/>
              </a:rPr>
              <a:t>Negetive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'Neutral'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autopct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'%.2f'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plt.legend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en-US" sz="1200" dirty="0">
                <a:solidFill>
                  <a:srgbClr val="A31515"/>
                </a:solidFill>
                <a:latin typeface="Courier New"/>
              </a:rPr>
              <a:t> </a:t>
            </a:r>
            <a:endParaRPr lang="en-US" sz="1200" b="0" dirty="0">
              <a:solidFill>
                <a:srgbClr val="000000"/>
              </a:solidFill>
              <a:effectLst/>
              <a:latin typeface="Courier New"/>
            </a:endParaRPr>
          </a:p>
        </p:txBody>
      </p:sp>
      <p:pic>
        <p:nvPicPr>
          <p:cNvPr id="5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t="41304" r="71078" b="22898"/>
          <a:stretch/>
        </p:blipFill>
        <p:spPr bwMode="auto">
          <a:xfrm>
            <a:off x="3995936" y="1628800"/>
            <a:ext cx="4608512" cy="453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5863625"/>
            <a:ext cx="5472608" cy="67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/>
              </a:rPr>
              <a:t>-</a:t>
            </a:r>
            <a:r>
              <a:rPr lang="en-US" sz="2000" b="1" dirty="0" smtClean="0">
                <a:solidFill>
                  <a:schemeClr val="accent1"/>
                </a:solidFill>
                <a:latin typeface="Courier New"/>
              </a:rPr>
              <a:t>Positive    -Negative    -Neutral</a:t>
            </a:r>
            <a:endParaRPr lang="en-US" sz="2000" b="1" dirty="0">
              <a:solidFill>
                <a:schemeClr val="accent1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2934072"/>
            <a:ext cx="2952328" cy="1143000"/>
          </a:xfrm>
        </p:spPr>
        <p:txBody>
          <a:bodyPr>
            <a:normAutofit/>
          </a:bodyPr>
          <a:lstStyle/>
          <a:p>
            <a:r>
              <a:rPr lang="en-IN" sz="2000" b="1" u="sng" dirty="0" smtClean="0">
                <a:solidFill>
                  <a:schemeClr val="accent1"/>
                </a:solidFill>
              </a:rPr>
              <a:t>Negative </a:t>
            </a:r>
            <a:r>
              <a:rPr lang="en-IN" sz="2000" b="1" u="sng" dirty="0" smtClean="0">
                <a:solidFill>
                  <a:schemeClr val="accent1"/>
                </a:solidFill>
              </a:rPr>
              <a:t>word</a:t>
            </a:r>
            <a:r>
              <a:rPr lang="en-IN" sz="2000" b="1" dirty="0" smtClean="0">
                <a:solidFill>
                  <a:schemeClr val="accent1"/>
                </a:solidFill>
              </a:rPr>
              <a:t>-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371408"/>
            <a:ext cx="2170113" cy="358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u="sng" dirty="0" smtClean="0">
                <a:solidFill>
                  <a:schemeClr val="accent1"/>
                </a:solidFill>
              </a:rPr>
              <a:t>Positive </a:t>
            </a:r>
            <a:r>
              <a:rPr lang="en-IN" sz="2000" b="1" u="sng" dirty="0" smtClean="0">
                <a:solidFill>
                  <a:schemeClr val="accent1"/>
                </a:solidFill>
              </a:rPr>
              <a:t>word </a:t>
            </a:r>
            <a:r>
              <a:rPr lang="en-IN" sz="2000" b="1" dirty="0" smtClean="0">
                <a:solidFill>
                  <a:schemeClr val="accent1"/>
                </a:solidFill>
              </a:rPr>
              <a:t> </a:t>
            </a:r>
            <a:r>
              <a:rPr lang="en-IN" sz="2000" b="1" dirty="0" smtClean="0">
                <a:solidFill>
                  <a:schemeClr val="accent1"/>
                </a:solidFill>
              </a:rPr>
              <a:t>-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3"/>
          <a:stretch/>
        </p:blipFill>
        <p:spPr bwMode="auto">
          <a:xfrm>
            <a:off x="1763687" y="848865"/>
            <a:ext cx="6255841" cy="236411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1"/>
          <a:stretch/>
        </p:blipFill>
        <p:spPr bwMode="auto">
          <a:xfrm>
            <a:off x="1763688" y="3905250"/>
            <a:ext cx="6192688" cy="263582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endParaRPr lang="en-IN" sz="3600" b="1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800" b="1" u="sng" dirty="0" smtClean="0">
                <a:solidFill>
                  <a:schemeClr val="accent1"/>
                </a:solidFill>
              </a:rPr>
              <a:t>Features </a:t>
            </a:r>
            <a:r>
              <a:rPr lang="en-IN" sz="2800" b="1" u="sng" dirty="0">
                <a:solidFill>
                  <a:schemeClr val="accent1"/>
                </a:solidFill>
              </a:rPr>
              <a:t>and Target</a:t>
            </a:r>
            <a:r>
              <a:rPr lang="en-IN" sz="2800" b="1" dirty="0">
                <a:solidFill>
                  <a:schemeClr val="accent1"/>
                </a:solidFill>
              </a:rPr>
              <a:t> </a:t>
            </a:r>
            <a:r>
              <a:rPr lang="en-IN" sz="2800" b="1" dirty="0" smtClean="0">
                <a:solidFill>
                  <a:schemeClr val="accent1"/>
                </a:solidFill>
              </a:rPr>
              <a:t>–</a:t>
            </a:r>
            <a:endParaRPr lang="en-IN" sz="2800" b="1" dirty="0">
              <a:solidFill>
                <a:schemeClr val="accent1"/>
              </a:solidFill>
            </a:endParaRPr>
          </a:p>
          <a:p>
            <a:r>
              <a:rPr lang="en-IN" sz="2000" dirty="0"/>
              <a:t>Here the features is the review column which we have convert to numeric </a:t>
            </a:r>
            <a:r>
              <a:rPr lang="en-IN" sz="2000" dirty="0" smtClean="0"/>
              <a:t>format </a:t>
            </a:r>
            <a:r>
              <a:rPr lang="en-IN" sz="2000" dirty="0"/>
              <a:t>by using </a:t>
            </a:r>
            <a:r>
              <a:rPr lang="en-IN" sz="2000" dirty="0" err="1"/>
              <a:t>Tfidf</a:t>
            </a:r>
            <a:r>
              <a:rPr lang="en-IN" sz="2000" dirty="0"/>
              <a:t>  </a:t>
            </a:r>
            <a:r>
              <a:rPr lang="en-IN" sz="2000" dirty="0" err="1"/>
              <a:t>fit_transform</a:t>
            </a:r>
            <a:r>
              <a:rPr lang="en-IN" sz="2000" dirty="0"/>
              <a:t> .</a:t>
            </a:r>
          </a:p>
          <a:p>
            <a:r>
              <a:rPr lang="en-IN" sz="2000" dirty="0"/>
              <a:t>Target is the sentiment column.</a:t>
            </a:r>
            <a:endParaRPr lang="en-US" sz="20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t="36377" r="65896" b="23768"/>
          <a:stretch/>
        </p:blipFill>
        <p:spPr bwMode="auto">
          <a:xfrm>
            <a:off x="1724608" y="2924944"/>
            <a:ext cx="5727712" cy="316835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05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563662"/>
          </a:xfrm>
        </p:spPr>
        <p:txBody>
          <a:bodyPr>
            <a:normAutofit/>
          </a:bodyPr>
          <a:lstStyle/>
          <a:p>
            <a:r>
              <a:rPr lang="en-IN" sz="2400" u="sng" dirty="0" smtClean="0">
                <a:solidFill>
                  <a:schemeClr val="accent1"/>
                </a:solidFill>
              </a:rPr>
              <a:t>TFIDF-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065040" cy="32403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95536" y="1268761"/>
            <a:ext cx="8424936" cy="2232247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Term frequency Inverse document frequency.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We </a:t>
            </a:r>
            <a:r>
              <a:rPr lang="en-IN" sz="2000" dirty="0" smtClean="0"/>
              <a:t>TFIDF </a:t>
            </a:r>
            <a:r>
              <a:rPr lang="en-IN" sz="2000" dirty="0" smtClean="0"/>
              <a:t>to get words weightage and frequency on a given document.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We can select max feature s and the max frequency from the document.</a:t>
            </a:r>
          </a:p>
        </p:txBody>
      </p:sp>
      <p:pic>
        <p:nvPicPr>
          <p:cNvPr id="6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16632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528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chemeClr val="accent1"/>
                </a:solidFill>
              </a:rPr>
              <a:t>Model</a:t>
            </a:r>
            <a:r>
              <a:rPr lang="en-IN" b="1" dirty="0" smtClean="0">
                <a:solidFill>
                  <a:schemeClr val="accent1"/>
                </a:solidFill>
              </a:rPr>
              <a:t>-</a:t>
            </a:r>
          </a:p>
          <a:p>
            <a:r>
              <a:rPr lang="en-IN" sz="2000" dirty="0" smtClean="0"/>
              <a:t>In NLP we create models using various supervised </a:t>
            </a:r>
            <a:r>
              <a:rPr lang="en-IN" sz="2000" dirty="0" smtClean="0"/>
              <a:t>method-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MultinomialNB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Decision </a:t>
            </a:r>
            <a:r>
              <a:rPr lang="en-IN" sz="2000" dirty="0" smtClean="0"/>
              <a:t>tree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SVC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Logistic Regression</a:t>
            </a:r>
            <a:endParaRPr lang="en-IN" sz="2000" dirty="0" smtClean="0"/>
          </a:p>
          <a:p>
            <a:r>
              <a:rPr lang="en-IN" sz="2000" dirty="0" smtClean="0"/>
              <a:t>From the above model we did train test split of 75:25, and calculate the accuracy, confusion matrix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\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3466"/>
          <a:stretch/>
        </p:blipFill>
        <p:spPr bwMode="auto">
          <a:xfrm>
            <a:off x="1939408" y="3819525"/>
            <a:ext cx="5152872" cy="2854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29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6779096" cy="3600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>
                <a:solidFill>
                  <a:schemeClr val="accent1"/>
                </a:solidFill>
              </a:rPr>
              <a:t>Model </a:t>
            </a:r>
            <a:r>
              <a:rPr lang="en-IN" b="1" u="sng" dirty="0" smtClean="0">
                <a:solidFill>
                  <a:schemeClr val="accent1"/>
                </a:solidFill>
              </a:rPr>
              <a:t>S</a:t>
            </a:r>
            <a:r>
              <a:rPr lang="en-IN" b="1" u="sng" dirty="0" smtClean="0">
                <a:solidFill>
                  <a:schemeClr val="accent1"/>
                </a:solidFill>
              </a:rPr>
              <a:t>election-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2000" dirty="0"/>
              <a:t>We got best fit </a:t>
            </a:r>
            <a:r>
              <a:rPr lang="en-IN" sz="2000" dirty="0" smtClean="0"/>
              <a:t>for </a:t>
            </a:r>
            <a:r>
              <a:rPr lang="en-IN" sz="2000" dirty="0"/>
              <a:t>data </a:t>
            </a:r>
            <a:r>
              <a:rPr lang="en-IN" sz="2000" dirty="0" smtClean="0"/>
              <a:t>in </a:t>
            </a:r>
            <a:r>
              <a:rPr lang="en-IN" sz="2000" dirty="0" err="1" smtClean="0"/>
              <a:t>MultinomialNB</a:t>
            </a:r>
            <a:r>
              <a:rPr lang="en-IN" sz="2000" dirty="0" smtClean="0"/>
              <a:t> </a:t>
            </a:r>
            <a:r>
              <a:rPr lang="en-IN" sz="2000" dirty="0"/>
              <a:t>from the rest .</a:t>
            </a:r>
            <a:endParaRPr lang="en-US" sz="2000" dirty="0"/>
          </a:p>
          <a:p>
            <a:r>
              <a:rPr lang="en-IN" sz="2000" dirty="0" smtClean="0"/>
              <a:t>Got the accuracy approx. 80% </a:t>
            </a:r>
          </a:p>
          <a:p>
            <a:r>
              <a:rPr lang="en-IN" sz="2000" dirty="0" smtClean="0"/>
              <a:t>Then we decided to go with </a:t>
            </a:r>
            <a:r>
              <a:rPr lang="en-IN" sz="2000" dirty="0" err="1"/>
              <a:t>MultinomialNB</a:t>
            </a:r>
            <a:r>
              <a:rPr lang="en-IN" sz="2000" dirty="0"/>
              <a:t> </a:t>
            </a:r>
            <a:r>
              <a:rPr lang="en-IN" sz="2000" dirty="0" smtClean="0"/>
              <a:t>model</a:t>
            </a:r>
            <a:endParaRPr lang="en-IN" sz="2000" dirty="0" smtClean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865515"/>
          </a:xfrm>
        </p:spPr>
        <p:txBody>
          <a:bodyPr/>
          <a:lstStyle/>
          <a:p>
            <a:pPr algn="just"/>
            <a:r>
              <a:rPr lang="en-IN" sz="2400" dirty="0" smtClean="0"/>
              <a:t>Created user define function to check whether model is predicting output properly or not</a:t>
            </a:r>
          </a:p>
          <a:p>
            <a:pPr algn="just"/>
            <a:r>
              <a:rPr lang="en-IN" sz="2400" dirty="0" smtClean="0"/>
              <a:t>Then imported pickle library to dump </a:t>
            </a:r>
            <a:r>
              <a:rPr lang="en-IN" sz="2400" dirty="0" err="1" smtClean="0"/>
              <a:t>vectorizer</a:t>
            </a:r>
            <a:r>
              <a:rPr lang="en-IN" sz="2400" dirty="0" smtClean="0"/>
              <a:t> and model (</a:t>
            </a:r>
            <a:r>
              <a:rPr lang="en-IN" sz="2400" dirty="0" err="1" smtClean="0"/>
              <a:t>MultinomialNB</a:t>
            </a:r>
            <a:r>
              <a:rPr lang="en-IN" sz="2400" dirty="0" smtClean="0"/>
              <a:t>) file</a:t>
            </a:r>
          </a:p>
          <a:p>
            <a:pPr algn="just"/>
            <a:r>
              <a:rPr lang="en-IN" sz="2400" dirty="0" smtClean="0"/>
              <a:t>Then created pipeline to deploy code to check product review</a:t>
            </a:r>
          </a:p>
          <a:p>
            <a:pPr algn="just"/>
            <a:r>
              <a:rPr lang="en-IN" sz="2400" dirty="0" smtClean="0"/>
              <a:t>In pipeline we have added two pickle file </a:t>
            </a:r>
            <a:r>
              <a:rPr lang="en-IN" sz="2400" dirty="0" err="1" smtClean="0"/>
              <a:t>viz</a:t>
            </a:r>
            <a:r>
              <a:rPr lang="en-IN" sz="2400" dirty="0" smtClean="0"/>
              <a:t> </a:t>
            </a:r>
            <a:r>
              <a:rPr lang="en-IN" sz="2400" dirty="0" err="1" smtClean="0"/>
              <a:t>vectorizer</a:t>
            </a:r>
            <a:r>
              <a:rPr lang="en-IN" sz="2400" dirty="0" smtClean="0"/>
              <a:t> and model file and then added punctuation, stemming, </a:t>
            </a:r>
            <a:r>
              <a:rPr lang="en-IN" sz="2400" dirty="0" err="1" smtClean="0"/>
              <a:t>TextBlob</a:t>
            </a:r>
            <a:r>
              <a:rPr lang="en-IN" sz="2400" dirty="0" smtClean="0"/>
              <a:t> lexicon Library code.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6048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IN" sz="2800" b="1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800" b="1" u="sng" dirty="0" smtClean="0">
                <a:solidFill>
                  <a:schemeClr val="accent1"/>
                </a:solidFill>
              </a:rPr>
              <a:t>Model Deployment-</a:t>
            </a:r>
            <a:endParaRPr lang="en-IN" sz="2800" b="1" u="sng" dirty="0">
              <a:solidFill>
                <a:schemeClr val="accent1"/>
              </a:solidFill>
            </a:endParaRPr>
          </a:p>
          <a:p>
            <a:r>
              <a:rPr lang="en-IN" sz="2000" dirty="0" smtClean="0"/>
              <a:t>After creation of pipeline we open Anaconda command prompt</a:t>
            </a:r>
          </a:p>
          <a:p>
            <a:r>
              <a:rPr lang="en-IN" sz="2000" dirty="0" smtClean="0"/>
              <a:t>Then entered required command to deploy our model</a:t>
            </a:r>
            <a:endParaRPr lang="en-US" sz="2000" dirty="0"/>
          </a:p>
        </p:txBody>
      </p:sp>
      <p:pic>
        <p:nvPicPr>
          <p:cNvPr id="2050" name="Picture 2" descr="D:\Project\WhatsApp Image 2022-07-08 at 11.57.03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" y="2780928"/>
            <a:ext cx="8163596" cy="331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84168" y="2924944"/>
            <a:ext cx="2819400" cy="326672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Extracting sentiment form customer reviews on </a:t>
            </a:r>
            <a:r>
              <a:rPr lang="en-IN" b="1" dirty="0" smtClean="0">
                <a:solidFill>
                  <a:srgbClr val="FF0000"/>
                </a:solidFill>
              </a:rPr>
              <a:t>a product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0728"/>
            <a:ext cx="1584176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0" y="620688"/>
            <a:ext cx="5512924" cy="5976664"/>
          </a:xfrm>
          <a:prstGeom prst="rect">
            <a:avLst/>
          </a:prstGeom>
        </p:spPr>
      </p:pic>
      <p:pic>
        <p:nvPicPr>
          <p:cNvPr id="8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0648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729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b="1" u="sng" dirty="0">
                <a:solidFill>
                  <a:schemeClr val="accent1"/>
                </a:solidFill>
              </a:rPr>
              <a:t>Model Deployment-</a:t>
            </a:r>
          </a:p>
          <a:p>
            <a:pPr marL="0" indent="0">
              <a:buNone/>
            </a:pPr>
            <a:endParaRPr lang="en-IN" sz="3000" b="1" dirty="0" smtClean="0"/>
          </a:p>
          <a:p>
            <a:r>
              <a:rPr lang="en-IN" sz="3000" b="1" dirty="0" smtClean="0"/>
              <a:t>In Anaconda prompt we downloaded </a:t>
            </a:r>
            <a:r>
              <a:rPr lang="en-IN" sz="3000" b="1" dirty="0" err="1" smtClean="0"/>
              <a:t>streamlit</a:t>
            </a:r>
            <a:r>
              <a:rPr lang="en-IN" sz="3000" b="1" dirty="0" smtClean="0"/>
              <a:t> </a:t>
            </a:r>
          </a:p>
          <a:p>
            <a:r>
              <a:rPr lang="en-IN" sz="3000" b="1" dirty="0" smtClean="0"/>
              <a:t>Then open Visual Studio Code (</a:t>
            </a:r>
            <a:r>
              <a:rPr lang="en-IN" sz="3000" b="1" dirty="0" err="1" smtClean="0"/>
              <a:t>vs</a:t>
            </a:r>
            <a:r>
              <a:rPr lang="en-IN" sz="3000" b="1" dirty="0" smtClean="0"/>
              <a:t> code), save the pipeline file</a:t>
            </a:r>
          </a:p>
          <a:p>
            <a:r>
              <a:rPr lang="en-IN" sz="3000" b="1" dirty="0" smtClean="0"/>
              <a:t>Now run the code in anaconda prompt or </a:t>
            </a:r>
            <a:r>
              <a:rPr lang="en-IN" sz="3000" b="1" dirty="0" err="1" smtClean="0"/>
              <a:t>vs</a:t>
            </a:r>
            <a:r>
              <a:rPr lang="en-IN" sz="3000" b="1" dirty="0" smtClean="0"/>
              <a:t> code</a:t>
            </a:r>
          </a:p>
          <a:p>
            <a:r>
              <a:rPr lang="en-IN" sz="3000" b="1" dirty="0" err="1" smtClean="0"/>
              <a:t>streamlit</a:t>
            </a:r>
            <a:r>
              <a:rPr lang="en-IN" sz="3000" b="1" dirty="0" smtClean="0"/>
              <a:t> run dep.py (here .</a:t>
            </a:r>
            <a:r>
              <a:rPr lang="en-IN" sz="3000" b="1" dirty="0" err="1" smtClean="0"/>
              <a:t>py</a:t>
            </a:r>
            <a:r>
              <a:rPr lang="en-IN" sz="3000" b="1" dirty="0" smtClean="0"/>
              <a:t> is python file and </a:t>
            </a:r>
            <a:r>
              <a:rPr lang="en-IN" sz="3000" b="1" dirty="0" err="1" smtClean="0"/>
              <a:t>dep</a:t>
            </a:r>
            <a:r>
              <a:rPr lang="en-IN" sz="3000" b="1" dirty="0" smtClean="0"/>
              <a:t> could be any name) </a:t>
            </a:r>
          </a:p>
          <a:p>
            <a:r>
              <a:rPr lang="en-IN" sz="3000" b="1" dirty="0" smtClean="0"/>
              <a:t>After execution of code it will take you to browser </a:t>
            </a:r>
          </a:p>
          <a:p>
            <a:r>
              <a:rPr lang="en-IN" sz="3000" b="1" dirty="0" smtClean="0"/>
              <a:t>Now enter the review and get the result of sentiment and polarity.</a:t>
            </a:r>
          </a:p>
          <a:p>
            <a:endParaRPr lang="en-US" dirty="0"/>
          </a:p>
        </p:txBody>
      </p:sp>
      <p:pic>
        <p:nvPicPr>
          <p:cNvPr id="5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</a:rPr>
              <a:t>Conclusion</a:t>
            </a:r>
            <a:r>
              <a:rPr lang="en-IN" sz="3600" b="1" dirty="0">
                <a:solidFill>
                  <a:schemeClr val="accent1"/>
                </a:solidFill>
              </a:rPr>
              <a:t>-</a:t>
            </a:r>
          </a:p>
          <a:p>
            <a:r>
              <a:rPr lang="en-IN" sz="2000" dirty="0"/>
              <a:t>Now we have a clean data which can be use for </a:t>
            </a:r>
            <a:r>
              <a:rPr lang="en-IN" sz="2000" dirty="0" err="1"/>
              <a:t>worldcloud</a:t>
            </a:r>
            <a:r>
              <a:rPr lang="en-IN" sz="2000" dirty="0"/>
              <a:t>, Emotion </a:t>
            </a:r>
            <a:r>
              <a:rPr lang="en-IN" sz="2000" dirty="0" smtClean="0"/>
              <a:t>analysis, Positive</a:t>
            </a:r>
            <a:r>
              <a:rPr lang="en-IN" sz="2000" dirty="0"/>
              <a:t>, negative, neutral statement, model creation for </a:t>
            </a:r>
            <a:r>
              <a:rPr lang="en-IN" sz="2000" dirty="0" smtClean="0"/>
              <a:t>training </a:t>
            </a:r>
            <a:r>
              <a:rPr lang="en-IN" sz="2000" dirty="0"/>
              <a:t>and testing </a:t>
            </a:r>
            <a:r>
              <a:rPr lang="en-IN" sz="2000" dirty="0" smtClean="0"/>
              <a:t>data.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17291" r="10741" b="10000"/>
          <a:stretch/>
        </p:blipFill>
        <p:spPr bwMode="auto">
          <a:xfrm>
            <a:off x="1158229" y="2420888"/>
            <a:ext cx="6610351" cy="33242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26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6048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6" y="1988840"/>
            <a:ext cx="7773676" cy="256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116632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NLP is a application of Artificial Intelligence of Computer Science.</a:t>
            </a:r>
          </a:p>
          <a:p>
            <a:r>
              <a:rPr lang="en-IN" sz="2000" dirty="0" smtClean="0"/>
              <a:t>It is a inter mediation between human language and machine language.</a:t>
            </a:r>
          </a:p>
          <a:p>
            <a:r>
              <a:rPr lang="en-IN" sz="2000" dirty="0" smtClean="0"/>
              <a:t>Text are unstructured data.</a:t>
            </a:r>
          </a:p>
          <a:p>
            <a:r>
              <a:rPr lang="en-IN" sz="2000" dirty="0" smtClean="0"/>
              <a:t>Extracting high quality information from text.</a:t>
            </a:r>
          </a:p>
          <a:p>
            <a:r>
              <a:rPr lang="en-IN" sz="2000" dirty="0" smtClean="0"/>
              <a:t>We do text optimization by removing unwanted word, symbols and lemmatize the text.</a:t>
            </a:r>
          </a:p>
          <a:p>
            <a:r>
              <a:rPr lang="en-IN" sz="2000" dirty="0" smtClean="0"/>
              <a:t>After optimize the text we go for NLP by converting text to number then model creation and prediction.</a:t>
            </a:r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6048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0439" y="92578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Natural Language </a:t>
            </a:r>
            <a:r>
              <a:rPr lang="en-IN" sz="2400" b="1" u="sng" dirty="0" smtClean="0">
                <a:solidFill>
                  <a:schemeClr val="accent1"/>
                </a:solidFill>
              </a:rPr>
              <a:t>Processing-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 smtClean="0">
                <a:solidFill>
                  <a:schemeClr val="accent1"/>
                </a:solidFill>
              </a:rPr>
              <a:t>Emotion Mining- 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r>
              <a:rPr lang="en-US" sz="2000" dirty="0"/>
              <a:t>A major task that the NLP (Natural Language Processing) has to follow is Sentiments </a:t>
            </a:r>
            <a:r>
              <a:rPr lang="en-US" sz="2000" dirty="0" smtClean="0"/>
              <a:t>analysis.</a:t>
            </a:r>
            <a:endParaRPr lang="en-IN" sz="2000" dirty="0" smtClean="0"/>
          </a:p>
          <a:p>
            <a:pPr>
              <a:buFont typeface="Calibri" pitchFamily="34" charset="0"/>
              <a:buChar char="•"/>
            </a:pPr>
            <a:r>
              <a:rPr lang="en-US" sz="2000" dirty="0" smtClean="0"/>
              <a:t>Emotion mining from text refers to the detection of people’s emotions based on observations of their writings.</a:t>
            </a:r>
          </a:p>
          <a:p>
            <a:pPr>
              <a:buFont typeface="Calibri" pitchFamily="34" charset="0"/>
              <a:buChar char="•"/>
            </a:pPr>
            <a:r>
              <a:rPr lang="en-US" sz="2000" dirty="0" smtClean="0"/>
              <a:t> For finding whether the user’s attitude is positive, neutral or negative, it captures each user’s opinion and </a:t>
            </a:r>
            <a:r>
              <a:rPr lang="en-US" sz="2000" dirty="0"/>
              <a:t>feelings about the corresponding product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Calibri" pitchFamily="34" charset="0"/>
              <a:buChar char="•"/>
            </a:pPr>
            <a:r>
              <a:rPr lang="en-US" sz="2000" dirty="0" smtClean="0"/>
              <a:t>Through this, needed changes can well be done on the product for better customer contentment by the companies.</a:t>
            </a:r>
          </a:p>
          <a:p>
            <a:pPr>
              <a:buFont typeface="Calibri" pitchFamily="34" charset="0"/>
              <a:buChar char="•"/>
            </a:pPr>
            <a:endParaRPr lang="en-US" sz="2000" dirty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16632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solidFill>
                  <a:schemeClr val="accent1"/>
                </a:solidFill>
              </a:rPr>
              <a:t>Amazon Review</a:t>
            </a:r>
            <a:br>
              <a:rPr lang="en-IN" u="sng" dirty="0" smtClean="0">
                <a:solidFill>
                  <a:schemeClr val="accent1"/>
                </a:solidFill>
              </a:rPr>
            </a:br>
            <a:r>
              <a:rPr lang="en-IN" sz="2000" b="1" u="sng" dirty="0" smtClean="0">
                <a:solidFill>
                  <a:schemeClr val="accent1"/>
                </a:solidFill>
              </a:rPr>
              <a:t>Web Scraping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4618856" cy="468052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just"/>
            <a:r>
              <a:rPr lang="en-IN" sz="2000" dirty="0" smtClean="0"/>
              <a:t>Amazon review on boat </a:t>
            </a:r>
            <a:r>
              <a:rPr lang="en-IN" sz="2000" dirty="0" smtClean="0"/>
              <a:t>ear dopes.</a:t>
            </a:r>
            <a:endParaRPr lang="en-IN" sz="2000" dirty="0" smtClean="0"/>
          </a:p>
          <a:p>
            <a:pPr algn="just"/>
            <a:r>
              <a:rPr lang="en-IN" sz="2000" dirty="0" smtClean="0"/>
              <a:t>Scraping review from amazon website by using bs4 and request library.</a:t>
            </a:r>
          </a:p>
          <a:p>
            <a:pPr algn="just"/>
            <a:r>
              <a:rPr lang="en-US" sz="2000" dirty="0" smtClean="0"/>
              <a:t>Requests will allow you to send HTTP requests using Python.</a:t>
            </a:r>
            <a:endParaRPr lang="en-IN" sz="2000" dirty="0" smtClean="0"/>
          </a:p>
          <a:p>
            <a:pPr marL="0" indent="0" algn="just">
              <a:buSzPct val="120000"/>
              <a:buNone/>
            </a:pP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!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 install requests</a:t>
            </a:r>
          </a:p>
          <a:p>
            <a:pPr marL="0" indent="0" algn="just">
              <a:buClr>
                <a:schemeClr val="tx1">
                  <a:lumMod val="85000"/>
                  <a:lumOff val="15000"/>
                </a:schemeClr>
              </a:buClr>
              <a:buSzPct val="120000"/>
              <a:buNone/>
            </a:pPr>
            <a:r>
              <a:rPr lang="en-IN" sz="1600" dirty="0" smtClean="0">
                <a:solidFill>
                  <a:srgbClr val="00B050"/>
                </a:solidFill>
              </a:rPr>
              <a:t>         import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requests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Beautiful Soup is a Python library that is used for web scraping purposes to pull the data out of HTML and XML files.</a:t>
            </a:r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20000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It creates a parse tree from page source code that can be used to extract data in a hierarchical and more readable manner.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SzPct val="150000"/>
              <a:buNone/>
            </a:pP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         !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pip install bs4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SzPct val="150000"/>
              <a:buNone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        f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rom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bs4 </a:t>
            </a:r>
            <a:r>
              <a:rPr lang="en-IN" sz="1600" dirty="0" smtClean="0">
                <a:solidFill>
                  <a:srgbClr val="00B050"/>
                </a:solidFill>
              </a:rPr>
              <a:t>import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  BeautifulSoup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4" y="1628800"/>
            <a:ext cx="3330202" cy="460851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627087"/>
            <a:ext cx="8496944" cy="5567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check for null value and duplicate data in the review file.</a:t>
            </a:r>
          </a:p>
          <a:p>
            <a:r>
              <a:rPr lang="en-IN" sz="2000" dirty="0" smtClean="0"/>
              <a:t>We apply tokenization, normalisation, lemmatisation and transform text into Data Structure.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400" b="1" u="sng" dirty="0" smtClean="0">
                <a:solidFill>
                  <a:schemeClr val="accent1"/>
                </a:solidFill>
              </a:rPr>
              <a:t>  Tokenization</a:t>
            </a:r>
            <a:r>
              <a:rPr lang="en-IN" sz="2000" b="1" dirty="0" smtClean="0">
                <a:solidFill>
                  <a:schemeClr val="accent1"/>
                </a:solidFill>
              </a:rPr>
              <a:t>-</a:t>
            </a:r>
            <a:endParaRPr lang="en-IN" sz="2000" b="1" u="sng" dirty="0">
              <a:solidFill>
                <a:schemeClr val="accent1"/>
              </a:solidFill>
            </a:endParaRPr>
          </a:p>
          <a:p>
            <a:r>
              <a:rPr lang="en-IN" sz="2000" dirty="0" smtClean="0"/>
              <a:t>We split the sentences or document into chunks into meaningful words.</a:t>
            </a:r>
          </a:p>
          <a:p>
            <a:r>
              <a:rPr lang="en-IN" sz="2000" dirty="0" smtClean="0"/>
              <a:t>It generally comprise word and number but we can include punctuation mark, symbols etc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  </a:t>
            </a:r>
          </a:p>
          <a:p>
            <a:pPr marL="0" indent="0">
              <a:buNone/>
            </a:pPr>
            <a:endParaRPr lang="en-IN" sz="2000" u="sng" dirty="0" smtClean="0"/>
          </a:p>
          <a:p>
            <a:endParaRPr lang="en-IN" sz="2000" u="sng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544" y="128431"/>
            <a:ext cx="7596336" cy="562074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 smtClean="0">
                <a:solidFill>
                  <a:schemeClr val="accent1"/>
                </a:solidFill>
                <a:latin typeface="+mn-lt"/>
              </a:rPr>
              <a:t>EDA-</a:t>
            </a:r>
            <a:endParaRPr lang="en-US" sz="1800" b="1" u="sng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/>
          <a:stretch/>
        </p:blipFill>
        <p:spPr bwMode="auto">
          <a:xfrm>
            <a:off x="755576" y="3501008"/>
            <a:ext cx="6984776" cy="309634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400" b="1" u="sng" dirty="0" smtClean="0">
                <a:solidFill>
                  <a:schemeClr val="accent1"/>
                </a:solidFill>
              </a:rPr>
              <a:t>Normalisation</a:t>
            </a:r>
            <a:r>
              <a:rPr lang="en-IN" sz="3400" b="1" dirty="0" smtClean="0">
                <a:solidFill>
                  <a:schemeClr val="accent1"/>
                </a:solidFill>
              </a:rPr>
              <a:t>-</a:t>
            </a:r>
            <a:endParaRPr lang="en-IN" sz="3400" b="1" dirty="0">
              <a:solidFill>
                <a:schemeClr val="accent1"/>
              </a:solidFill>
            </a:endParaRPr>
          </a:p>
          <a:p>
            <a:r>
              <a:rPr lang="en-IN" sz="2600" dirty="0"/>
              <a:t>Transform various form of same word into a common form.</a:t>
            </a:r>
          </a:p>
          <a:p>
            <a:r>
              <a:rPr lang="en-IN" sz="2600" dirty="0"/>
              <a:t>We remove all the punctuation marks, special character and unwanted characters, extra spaces etc.</a:t>
            </a:r>
          </a:p>
          <a:p>
            <a:r>
              <a:rPr lang="en-IN" sz="2600" dirty="0"/>
              <a:t>Transform all words to </a:t>
            </a:r>
            <a:r>
              <a:rPr lang="en-IN" sz="2600" u="sng" dirty="0"/>
              <a:t>lower case</a:t>
            </a:r>
            <a:r>
              <a:rPr lang="en-IN" sz="2600" dirty="0"/>
              <a:t> .</a:t>
            </a:r>
          </a:p>
          <a:p>
            <a:pPr marL="0" indent="0">
              <a:buNone/>
            </a:pPr>
            <a:r>
              <a:rPr lang="en-IN" sz="2600" dirty="0"/>
              <a:t>  </a:t>
            </a:r>
            <a:r>
              <a:rPr lang="en-IN" sz="2600" dirty="0" smtClean="0"/>
              <a:t>      </a:t>
            </a:r>
            <a:r>
              <a:rPr lang="en-IN" sz="2600" dirty="0"/>
              <a:t>Ex-HAPPY, Happy, </a:t>
            </a:r>
            <a:r>
              <a:rPr lang="en-IN" sz="2600" dirty="0" err="1"/>
              <a:t>happY</a:t>
            </a:r>
            <a:r>
              <a:rPr lang="en-IN" sz="2600" dirty="0"/>
              <a:t> = </a:t>
            </a:r>
            <a:r>
              <a:rPr lang="en-IN" sz="2600" dirty="0" smtClean="0"/>
              <a:t>happy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3400" b="1" u="sng" dirty="0" smtClean="0">
                <a:solidFill>
                  <a:schemeClr val="accent1"/>
                </a:solidFill>
              </a:rPr>
              <a:t>Stop word</a:t>
            </a:r>
            <a:r>
              <a:rPr lang="en-IN" sz="4600" b="1" dirty="0" smtClean="0">
                <a:solidFill>
                  <a:schemeClr val="accent1"/>
                </a:solidFill>
              </a:rPr>
              <a:t>-</a:t>
            </a:r>
          </a:p>
          <a:p>
            <a:r>
              <a:rPr lang="en-IN" sz="2600" dirty="0"/>
              <a:t>S</a:t>
            </a:r>
            <a:r>
              <a:rPr lang="en-IN" sz="2600" dirty="0" smtClean="0"/>
              <a:t>top word have no significant importance or they carry very little useful information on the natural data so we remove the stop word.</a:t>
            </a:r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r>
              <a:rPr lang="en-IN" sz="2600" dirty="0" smtClean="0"/>
              <a:t>    </a:t>
            </a:r>
            <a:r>
              <a:rPr lang="en-IN" sz="2600" dirty="0" smtClean="0"/>
              <a:t>Ex- ‘a’, ‘the’, ‘is’, ‘are’ </a:t>
            </a:r>
            <a:r>
              <a:rPr lang="en-IN" sz="2600" dirty="0" err="1" smtClean="0"/>
              <a:t>etc</a:t>
            </a:r>
            <a:endParaRPr lang="en-IN" sz="2600" dirty="0" smtClean="0"/>
          </a:p>
          <a:p>
            <a:r>
              <a:rPr lang="en-IN" sz="2600" dirty="0" smtClean="0"/>
              <a:t>We remove ‘no’ and ‘not’ from </a:t>
            </a:r>
            <a:r>
              <a:rPr lang="en-IN" sz="2600" dirty="0" err="1" smtClean="0"/>
              <a:t>stopword</a:t>
            </a:r>
            <a:r>
              <a:rPr lang="en-IN" sz="2600" dirty="0" smtClean="0"/>
              <a:t> as they might change the meaning of some review.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400" u="sng" dirty="0" smtClean="0"/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endParaRPr lang="en-IN" sz="3400" b="1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3400" b="1" u="sng" dirty="0" smtClean="0">
                <a:solidFill>
                  <a:schemeClr val="accent1"/>
                </a:solidFill>
              </a:rPr>
              <a:t>Stemming </a:t>
            </a:r>
            <a:r>
              <a:rPr lang="en-IN" sz="3400" b="1" u="sng" dirty="0" smtClean="0">
                <a:solidFill>
                  <a:schemeClr val="accent1"/>
                </a:solidFill>
              </a:rPr>
              <a:t>and </a:t>
            </a:r>
            <a:r>
              <a:rPr lang="en-IN" sz="3400" b="1" u="sng" dirty="0" smtClean="0">
                <a:solidFill>
                  <a:schemeClr val="accent1"/>
                </a:solidFill>
              </a:rPr>
              <a:t>Lemmatization</a:t>
            </a:r>
            <a:r>
              <a:rPr lang="en-IN" sz="3400" b="1" dirty="0" smtClean="0">
                <a:solidFill>
                  <a:schemeClr val="accent1"/>
                </a:solidFill>
              </a:rPr>
              <a:t>-</a:t>
            </a:r>
            <a:endParaRPr lang="en-IN" sz="34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600" dirty="0" smtClean="0"/>
              <a:t>Stemming and lemmatization are methods used by search </a:t>
            </a:r>
            <a:r>
              <a:rPr lang="en-US" sz="2600" dirty="0" smtClean="0"/>
              <a:t>engines </a:t>
            </a:r>
            <a:r>
              <a:rPr lang="en-US" sz="2600" dirty="0" smtClean="0"/>
              <a:t>and </a:t>
            </a:r>
            <a:r>
              <a:rPr lang="en-US" sz="2600" dirty="0" smtClean="0"/>
              <a:t>chat bots </a:t>
            </a:r>
            <a:r>
              <a:rPr lang="en-US" sz="2600" dirty="0" smtClean="0"/>
              <a:t>to analyze the meaning behind a word.</a:t>
            </a:r>
          </a:p>
          <a:p>
            <a:pPr algn="just"/>
            <a:r>
              <a:rPr lang="en-US" sz="2600" dirty="0" smtClean="0"/>
              <a:t>Stemming uses the stem of the word. </a:t>
            </a:r>
          </a:p>
          <a:p>
            <a:pPr algn="just"/>
            <a:r>
              <a:rPr lang="en-US" sz="2600" dirty="0"/>
              <a:t>A</a:t>
            </a:r>
            <a:r>
              <a:rPr lang="en-US" sz="2600" dirty="0" smtClean="0"/>
              <a:t>lgorithms work by cutting off the end or the beginning of the word, taking into account a list of common prefixes and suffixes that can be found in an inflected word. </a:t>
            </a:r>
            <a:r>
              <a:rPr lang="en-US" sz="2600" dirty="0" smtClean="0"/>
              <a:t>Stemmed </a:t>
            </a:r>
            <a:r>
              <a:rPr lang="en-US" sz="2600" dirty="0" smtClean="0"/>
              <a:t>word might have or don’t have proper meaning.</a:t>
            </a:r>
          </a:p>
          <a:p>
            <a:pPr marL="0" indent="0" algn="just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r>
              <a:rPr lang="en-IN" sz="2600" dirty="0" smtClean="0"/>
              <a:t>    </a:t>
            </a:r>
            <a:r>
              <a:rPr lang="en-IN" sz="2600" dirty="0" smtClean="0"/>
              <a:t>Ex- </a:t>
            </a:r>
            <a:r>
              <a:rPr lang="en-US" sz="2600" dirty="0" smtClean="0"/>
              <a:t>run – </a:t>
            </a:r>
            <a:r>
              <a:rPr lang="en-US" sz="2600" dirty="0" smtClean="0"/>
              <a:t>run , running </a:t>
            </a:r>
            <a:r>
              <a:rPr lang="en-US" sz="2600" dirty="0" smtClean="0"/>
              <a:t>–run, ran –ran, runs – run, easily – </a:t>
            </a:r>
            <a:r>
              <a:rPr lang="en-US" sz="2600" dirty="0" smtClean="0"/>
              <a:t>easili , </a:t>
            </a:r>
            <a:r>
              <a:rPr lang="en-US" sz="2600" dirty="0" smtClean="0"/>
              <a:t>fairly – fairli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0" y="3429000"/>
            <a:ext cx="397192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1"/>
                </a:solidFill>
              </a:rPr>
              <a:t>Lemmatization-</a:t>
            </a:r>
            <a:endParaRPr lang="en-US" sz="2400" b="1" u="sng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Lemmatization uses the context in which the word is being used.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It </a:t>
            </a:r>
            <a:r>
              <a:rPr lang="en-US" sz="2000" dirty="0" smtClean="0"/>
              <a:t>consideration the morphological analysis of the words. To do so, it is        </a:t>
            </a:r>
            <a:r>
              <a:rPr lang="en-US" sz="2000" dirty="0" smtClean="0"/>
              <a:t>  necessary </a:t>
            </a:r>
            <a:r>
              <a:rPr lang="en-US" sz="2000" dirty="0" smtClean="0"/>
              <a:t>to have detailed dictionaries which the algorithm can look through to link the form back to its lemma</a:t>
            </a:r>
            <a:r>
              <a:rPr lang="en-US" sz="2400" dirty="0" smtClean="0"/>
              <a:t>.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smtClean="0"/>
              <a:t>  </a:t>
            </a:r>
            <a:r>
              <a:rPr lang="en-IN" sz="2000" dirty="0" smtClean="0"/>
              <a:t>Ex</a:t>
            </a:r>
            <a:r>
              <a:rPr lang="en-IN" sz="2400" dirty="0" smtClean="0"/>
              <a:t>-</a:t>
            </a:r>
            <a:r>
              <a:rPr lang="en-US" sz="1800" dirty="0" smtClean="0"/>
              <a:t>saw VERB </a:t>
            </a:r>
            <a:r>
              <a:rPr lang="en-US" sz="1800" dirty="0"/>
              <a:t>see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eighteen NUM </a:t>
            </a:r>
            <a:r>
              <a:rPr lang="en-US" sz="1800" dirty="0"/>
              <a:t>eighteen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mice NOUN </a:t>
            </a:r>
            <a:r>
              <a:rPr lang="en-US" sz="1800" dirty="0"/>
              <a:t>mouse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today </a:t>
            </a:r>
            <a:r>
              <a:rPr lang="en-US" sz="1800" dirty="0"/>
              <a:t>NOUN </a:t>
            </a:r>
            <a:r>
              <a:rPr lang="en-US" sz="1800" dirty="0" smtClean="0"/>
              <a:t>today</a:t>
            </a:r>
            <a:br>
              <a:rPr lang="en-US" sz="1800" dirty="0" smtClean="0"/>
            </a:br>
            <a:r>
              <a:rPr lang="en-US" sz="1800" dirty="0" smtClean="0"/>
              <a:t>     </a:t>
            </a:r>
            <a:r>
              <a:rPr lang="en-IN" sz="1800" dirty="0" smtClean="0"/>
              <a:t>    </a:t>
            </a: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4040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28431"/>
            <a:ext cx="8856984" cy="6612937"/>
          </a:xfrm>
          <a:prstGeom prst="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https://lh4.googleusercontent.com/AC_qd_bfyXKzkgep5Wv6a7210DB1fFfFJy4eEqrkCqWgQH7OYxkaTnfbbFn1gBrdxmRDhRDghFJFVSmoxSJ7gJzxBlv_5WJpPjAKc0sUt-jY_5E_MCxy4glnli5fB0RydhfWwqR44AU50Lel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6048"/>
            <a:ext cx="1440160" cy="4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555" y="102311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chemeClr val="accent1"/>
                </a:solidFill>
              </a:rPr>
              <a:t>Dataset-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9792" r="6641" b="16875"/>
          <a:stretch/>
        </p:blipFill>
        <p:spPr bwMode="auto">
          <a:xfrm>
            <a:off x="264087" y="1772816"/>
            <a:ext cx="877240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4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993</Words>
  <Application>Microsoft Office PowerPoint</Application>
  <PresentationFormat>On-screen Show (4:3)</PresentationFormat>
  <Paragraphs>129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NLP Natural Language Processing</vt:lpstr>
      <vt:lpstr>Extracting sentiment form customer reviews on a product.</vt:lpstr>
      <vt:lpstr>PowerPoint Presentation</vt:lpstr>
      <vt:lpstr>PowerPoint Presentation</vt:lpstr>
      <vt:lpstr>Amazon Review Web Scraping</vt:lpstr>
      <vt:lpstr>EDA-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word-</vt:lpstr>
      <vt:lpstr>PowerPoint Presentation</vt:lpstr>
      <vt:lpstr>TFIDF-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Natural Language Processing</dc:title>
  <dc:creator>ASUS</dc:creator>
  <cp:lastModifiedBy>ASUS</cp:lastModifiedBy>
  <cp:revision>73</cp:revision>
  <dcterms:created xsi:type="dcterms:W3CDTF">2022-06-15T09:22:31Z</dcterms:created>
  <dcterms:modified xsi:type="dcterms:W3CDTF">2022-07-08T06:58:27Z</dcterms:modified>
</cp:coreProperties>
</file>