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1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768427" y="1325922"/>
            <a:ext cx="5296319" cy="565964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741" y="604521"/>
            <a:ext cx="6770184" cy="3540761"/>
          </a:xfrm>
        </p:spPr>
        <p:txBody>
          <a:bodyPr anchor="b">
            <a:normAutofit/>
          </a:bodyPr>
          <a:lstStyle>
            <a:lvl1pPr algn="l">
              <a:defRPr sz="484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740" y="4356384"/>
            <a:ext cx="5449675" cy="2168595"/>
          </a:xfrm>
        </p:spPr>
        <p:txBody>
          <a:bodyPr anchor="t">
            <a:normAutofit/>
          </a:bodyPr>
          <a:lstStyle>
            <a:lvl1pPr marL="0" indent="0" algn="l">
              <a:buNone/>
              <a:defRPr sz="2200">
                <a:solidFill>
                  <a:schemeClr val="bg2">
                    <a:lumMod val="75000"/>
                  </a:schemeClr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3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" y="5095240"/>
            <a:ext cx="7210354" cy="172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86740" y="604520"/>
            <a:ext cx="8884920" cy="354076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2" y="4356383"/>
            <a:ext cx="8009465" cy="51816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760"/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" y="604520"/>
            <a:ext cx="8884920" cy="3281680"/>
          </a:xfrm>
        </p:spPr>
        <p:txBody>
          <a:bodyPr anchor="ctr">
            <a:normAutofit/>
          </a:bodyPr>
          <a:lstStyle>
            <a:lvl1pPr algn="l">
              <a:defRPr sz="308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740" y="4663440"/>
            <a:ext cx="7021907" cy="2159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bg2">
                    <a:lumMod val="7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75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912" y="604520"/>
            <a:ext cx="7545766" cy="3281680"/>
          </a:xfrm>
        </p:spPr>
        <p:txBody>
          <a:bodyPr anchor="ctr">
            <a:normAutofit/>
          </a:bodyPr>
          <a:lstStyle>
            <a:lvl1pPr algn="l">
              <a:defRPr sz="308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73480" y="3886200"/>
            <a:ext cx="7042714" cy="546947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741" y="4874546"/>
            <a:ext cx="7020597" cy="194789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>
                <a:solidFill>
                  <a:schemeClr val="bg2">
                    <a:lumMod val="7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1461" y="805374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65821" y="3137748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 algn="r"/>
            <a:r>
              <a:rPr lang="en-US" sz="88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3890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1" y="3886200"/>
            <a:ext cx="7020597" cy="1923720"/>
          </a:xfrm>
        </p:spPr>
        <p:txBody>
          <a:bodyPr anchor="b">
            <a:normAutofit/>
          </a:bodyPr>
          <a:lstStyle>
            <a:lvl1pPr algn="l">
              <a:defRPr sz="308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740" y="5817378"/>
            <a:ext cx="7021907" cy="1005062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bg2">
                    <a:lumMod val="7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3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912" y="604520"/>
            <a:ext cx="7545765" cy="3281680"/>
          </a:xfrm>
        </p:spPr>
        <p:txBody>
          <a:bodyPr anchor="ctr">
            <a:normAutofit/>
          </a:bodyPr>
          <a:lstStyle>
            <a:lvl1pPr algn="l">
              <a:defRPr sz="308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86741" y="4404360"/>
            <a:ext cx="7020597" cy="118984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740" y="5613400"/>
            <a:ext cx="7020596" cy="1209040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bg2">
                    <a:lumMod val="7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1461" y="805374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65821" y="3137748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 algn="r"/>
            <a:r>
              <a:rPr lang="en-US" sz="88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547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" y="604520"/>
            <a:ext cx="8278224" cy="328168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8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86741" y="4452339"/>
            <a:ext cx="7020597" cy="949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740" y="5402300"/>
            <a:ext cx="7020596" cy="1420140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bg2">
                    <a:lumMod val="7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91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" y="5095240"/>
            <a:ext cx="7210354" cy="1727200"/>
          </a:xfrm>
        </p:spPr>
        <p:txBody>
          <a:bodyPr>
            <a:normAutofit/>
          </a:bodyPr>
          <a:lstStyle>
            <a:lvl1pPr algn="l">
              <a:defRPr sz="3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6740" y="604521"/>
            <a:ext cx="7210354" cy="4270026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15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3047" y="604520"/>
            <a:ext cx="2248613" cy="5008880"/>
          </a:xfrm>
        </p:spPr>
        <p:txBody>
          <a:bodyPr vert="eaVert">
            <a:normAutofit/>
          </a:bodyPr>
          <a:lstStyle>
            <a:lvl1pPr>
              <a:defRPr sz="3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6740" y="604520"/>
            <a:ext cx="6435013" cy="621792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80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4087" y="2582687"/>
            <a:ext cx="7710225" cy="2061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62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" y="5095240"/>
            <a:ext cx="7210354" cy="172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" y="604520"/>
            <a:ext cx="7210354" cy="42700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8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" y="2245359"/>
            <a:ext cx="7042715" cy="2629183"/>
          </a:xfrm>
        </p:spPr>
        <p:txBody>
          <a:bodyPr anchor="b">
            <a:normAutofit/>
          </a:bodyPr>
          <a:lstStyle>
            <a:lvl1pPr algn="l">
              <a:defRPr sz="352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740" y="5085645"/>
            <a:ext cx="7042714" cy="1736796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bg2">
                    <a:lumMod val="7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9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" y="5095240"/>
            <a:ext cx="7210354" cy="1727200"/>
          </a:xfrm>
        </p:spPr>
        <p:txBody>
          <a:bodyPr>
            <a:normAutofit/>
          </a:bodyPr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86740" y="604520"/>
            <a:ext cx="4344964" cy="427002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5128598" y="604520"/>
            <a:ext cx="4343062" cy="426042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5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" y="5095240"/>
            <a:ext cx="7210354" cy="1727200"/>
          </a:xfrm>
        </p:spPr>
        <p:txBody>
          <a:bodyPr>
            <a:normAutofit/>
          </a:bodyPr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604520"/>
            <a:ext cx="4088553" cy="690880"/>
          </a:xfrm>
        </p:spPr>
        <p:txBody>
          <a:bodyPr anchor="b">
            <a:noAutofit/>
          </a:bodyPr>
          <a:lstStyle>
            <a:lvl1pPr marL="0" indent="0">
              <a:buNone/>
              <a:defRPr sz="2640" b="0" cap="all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39" y="1295400"/>
            <a:ext cx="4340014" cy="357914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0518" y="642303"/>
            <a:ext cx="4140456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 cap="all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8599" y="1295400"/>
            <a:ext cx="4352376" cy="356954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8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" y="5095240"/>
            <a:ext cx="7210354" cy="1727200"/>
          </a:xfrm>
        </p:spPr>
        <p:txBody>
          <a:bodyPr>
            <a:normAutofit/>
          </a:bodyPr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7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0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0534" y="604520"/>
            <a:ext cx="3520440" cy="17272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39" y="604520"/>
            <a:ext cx="4882631" cy="621792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0534" y="2504443"/>
            <a:ext cx="3520440" cy="2370103"/>
          </a:xfrm>
        </p:spPr>
        <p:txBody>
          <a:bodyPr anchor="t">
            <a:normAutofit/>
          </a:bodyPr>
          <a:lstStyle>
            <a:lvl1pPr marL="0" indent="0">
              <a:buNone/>
              <a:defRPr sz="176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4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380" y="1640840"/>
            <a:ext cx="3919584" cy="1295400"/>
          </a:xfrm>
        </p:spPr>
        <p:txBody>
          <a:bodyPr anchor="b">
            <a:normAutofit/>
          </a:bodyPr>
          <a:lstStyle>
            <a:lvl1pPr algn="l">
              <a:defRPr sz="26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838200" y="1036320"/>
            <a:ext cx="3609071" cy="544068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5630" y="3108960"/>
            <a:ext cx="3920645" cy="2360507"/>
          </a:xfrm>
        </p:spPr>
        <p:txBody>
          <a:bodyPr anchor="t">
            <a:normAutofit/>
          </a:bodyPr>
          <a:lstStyle>
            <a:lvl1pPr marL="0" indent="0">
              <a:buNone/>
              <a:defRPr sz="198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" y="6995161"/>
            <a:ext cx="6392896" cy="41380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5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337742" y="4413957"/>
            <a:ext cx="2717502" cy="3013004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6740" y="5095240"/>
            <a:ext cx="7210354" cy="1727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740" y="604521"/>
            <a:ext cx="7210354" cy="4270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3270" y="6995164"/>
            <a:ext cx="1320509" cy="41380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" y="6995161"/>
            <a:ext cx="6392896" cy="41380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1869" y="6322276"/>
            <a:ext cx="942598" cy="759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08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0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  <p:sldLayoutId id="2147484242" r:id="rId12"/>
    <p:sldLayoutId id="2147484243" r:id="rId13"/>
    <p:sldLayoutId id="2147484244" r:id="rId14"/>
    <p:sldLayoutId id="2147484245" r:id="rId15"/>
    <p:sldLayoutId id="2147484246" r:id="rId16"/>
    <p:sldLayoutId id="2147484247" r:id="rId17"/>
    <p:sldLayoutId id="2147484248" r:id="rId18"/>
  </p:sldLayoutIdLst>
  <p:txStyles>
    <p:titleStyle>
      <a:lvl1pPr algn="l" defTabSz="502920" rtl="0" eaLnBrk="1" latinLnBrk="0" hangingPunct="1">
        <a:spcBef>
          <a:spcPct val="0"/>
        </a:spcBef>
        <a:buNone/>
        <a:defRPr sz="352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325" indent="-314325" algn="l" defTabSz="502920" rtl="0" eaLnBrk="1" latinLnBrk="0" hangingPunct="1">
        <a:spcBef>
          <a:spcPct val="20000"/>
        </a:spcBef>
        <a:spcAft>
          <a:spcPts val="66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ct val="20000"/>
        </a:spcBef>
        <a:spcAft>
          <a:spcPts val="66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320165" indent="-314325" algn="l" defTabSz="502920" rtl="0" eaLnBrk="1" latinLnBrk="0" hangingPunct="1">
        <a:spcBef>
          <a:spcPct val="20000"/>
        </a:spcBef>
        <a:spcAft>
          <a:spcPts val="66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697355" indent="-188595" algn="l" defTabSz="502920" rtl="0" eaLnBrk="1" latinLnBrk="0" hangingPunct="1">
        <a:spcBef>
          <a:spcPct val="20000"/>
        </a:spcBef>
        <a:spcAft>
          <a:spcPts val="66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200275" indent="-188595" algn="l" defTabSz="502920" rtl="0" eaLnBrk="1" latinLnBrk="0" hangingPunct="1">
        <a:spcBef>
          <a:spcPct val="20000"/>
        </a:spcBef>
        <a:spcAft>
          <a:spcPts val="66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815" marR="5080" algn="ctr">
              <a:lnSpc>
                <a:spcPct val="100200"/>
              </a:lnSpc>
              <a:spcBef>
                <a:spcPts val="90"/>
              </a:spcBef>
            </a:pPr>
            <a:r>
              <a:rPr dirty="0">
                <a:solidFill>
                  <a:schemeClr val="tx1"/>
                </a:solidFill>
              </a:rPr>
              <a:t>Coursera </a:t>
            </a:r>
            <a:r>
              <a:rPr spc="-5" dirty="0">
                <a:solidFill>
                  <a:schemeClr val="tx1"/>
                </a:solidFill>
              </a:rPr>
              <a:t>IBM </a:t>
            </a:r>
            <a:r>
              <a:rPr spc="-10" dirty="0">
                <a:solidFill>
                  <a:schemeClr val="tx1"/>
                </a:solidFill>
              </a:rPr>
              <a:t>Data </a:t>
            </a:r>
            <a:r>
              <a:rPr spc="-5" dirty="0">
                <a:solidFill>
                  <a:schemeClr val="tx1"/>
                </a:solidFill>
              </a:rPr>
              <a:t>Science  Certification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–</a:t>
            </a:r>
          </a:p>
          <a:p>
            <a:pPr marL="158750" algn="ctr">
              <a:lnSpc>
                <a:spcPts val="5340"/>
              </a:lnSpc>
            </a:pPr>
            <a:r>
              <a:rPr dirty="0">
                <a:solidFill>
                  <a:schemeClr val="tx1"/>
                </a:solidFill>
              </a:rPr>
              <a:t>Capstone</a:t>
            </a:r>
            <a:r>
              <a:rPr spc="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22686" y="5109421"/>
            <a:ext cx="220345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b="1" spc="5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Riyazuddin</a:t>
            </a:r>
            <a:endParaRPr sz="32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293" y="2133600"/>
            <a:ext cx="49261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10" dirty="0">
                <a:latin typeface="Century Gothic"/>
                <a:cs typeface="Century Gothic"/>
              </a:rPr>
              <a:t>Venue</a:t>
            </a:r>
            <a:r>
              <a:rPr b="1" spc="-6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293" y="3227301"/>
            <a:ext cx="8888730" cy="182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910" marR="46355" indent="-283845">
              <a:lnSpc>
                <a:spcPct val="102800"/>
              </a:lnSpc>
              <a:spcBef>
                <a:spcPts val="9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Using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"one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map" above,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was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able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explore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all possibilities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since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popups provide</a:t>
            </a:r>
            <a:r>
              <a:rPr sz="1450" spc="-22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information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needed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good</a:t>
            </a:r>
            <a:r>
              <a:rPr sz="1450" spc="-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decision.</a:t>
            </a:r>
            <a:endParaRPr sz="1450">
              <a:latin typeface="Century Gothic"/>
              <a:cs typeface="Century Gothic"/>
            </a:endParaRPr>
          </a:p>
          <a:p>
            <a:pPr marL="295910" marR="391795" indent="-283845">
              <a:lnSpc>
                <a:spcPct val="102099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Financial District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having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Gyms,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Hotels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Restaurants similar to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Delhi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residence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is</a:t>
            </a:r>
            <a:r>
              <a:rPr sz="1450" spc="-28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my 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preferable choice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future</a:t>
            </a:r>
            <a:r>
              <a:rPr sz="1450" b="1" spc="-9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residence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.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400"/>
              </a:lnSpc>
              <a:spcBef>
                <a:spcPts val="83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Based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on current </a:t>
            </a:r>
            <a:r>
              <a:rPr sz="1450" spc="30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Delhi venue,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feel that Cluster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3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type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closer</a:t>
            </a:r>
            <a:r>
              <a:rPr sz="1450" spc="-21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resemblance 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my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current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place.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That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means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that Financial District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better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choice since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has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Gyms, 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Hotels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Restaurant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is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worth the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conveniences it</a:t>
            </a:r>
            <a:r>
              <a:rPr sz="1450" b="1" spc="-1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provides.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293" y="2209800"/>
            <a:ext cx="43927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10" dirty="0">
                <a:latin typeface="Century Gothic"/>
                <a:cs typeface="Century Gothic"/>
              </a:rPr>
              <a:t>5.0</a:t>
            </a:r>
            <a:r>
              <a:rPr b="1" spc="-4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293" y="3559553"/>
            <a:ext cx="8764270" cy="192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358140" indent="-283845">
              <a:lnSpc>
                <a:spcPct val="102099"/>
              </a:lnSpc>
              <a:spcBef>
                <a:spcPts val="10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In general,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am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positively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impressed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with the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overall organization,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content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lab</a:t>
            </a:r>
            <a:r>
              <a:rPr sz="1450" b="1" spc="-20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works  presented during the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Coursera IBM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Certification</a:t>
            </a:r>
            <a:r>
              <a:rPr sz="1450" b="1" spc="-16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Course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000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feel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this Capstone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project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presented </a:t>
            </a:r>
            <a:r>
              <a:rPr sz="1450" b="1" spc="30" dirty="0">
                <a:solidFill>
                  <a:srgbClr val="3F3F3F"/>
                </a:solidFill>
                <a:latin typeface="Century Gothic"/>
                <a:cs typeface="Century Gothic"/>
              </a:rPr>
              <a:t>me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great opportunity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practice and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apply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450" b="1" spc="-21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Data  Science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tools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methodologies</a:t>
            </a:r>
            <a:r>
              <a:rPr sz="1450" b="1" spc="-5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learned.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have created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good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project that I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can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present as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 example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show </a:t>
            </a:r>
            <a:r>
              <a:rPr sz="1450" b="1" spc="35" dirty="0">
                <a:solidFill>
                  <a:srgbClr val="3F3F3F"/>
                </a:solidFill>
                <a:latin typeface="Century Gothic"/>
                <a:cs typeface="Century Gothic"/>
              </a:rPr>
              <a:t>my</a:t>
            </a:r>
            <a:r>
              <a:rPr sz="1450" b="1" spc="-2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potential.</a:t>
            </a:r>
            <a:endParaRPr sz="1450">
              <a:latin typeface="Century Gothic"/>
              <a:cs typeface="Century Gothic"/>
            </a:endParaRPr>
          </a:p>
          <a:p>
            <a:pPr marL="295910" marR="36830" indent="-283845">
              <a:lnSpc>
                <a:spcPct val="102099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feel I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have acquired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good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starting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point to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become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professional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Scientist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</a:t>
            </a:r>
            <a:r>
              <a:rPr sz="1450" b="1" spc="-20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will  continue exploring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to creating examples </a:t>
            </a:r>
            <a:r>
              <a:rPr sz="1450" b="1" spc="5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practical</a:t>
            </a:r>
            <a:r>
              <a:rPr sz="1450" b="1" spc="-7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cases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083" y="1981200"/>
            <a:ext cx="46213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10" dirty="0">
                <a:latin typeface="Century Gothic"/>
                <a:cs typeface="Century Gothic"/>
              </a:rPr>
              <a:t>6.0</a:t>
            </a:r>
            <a:r>
              <a:rPr b="1" spc="-55" dirty="0">
                <a:latin typeface="Century Gothic"/>
                <a:cs typeface="Century Gothic"/>
              </a:rPr>
              <a:t> </a:t>
            </a:r>
            <a:r>
              <a:rPr b="1" spc="10" dirty="0">
                <a:latin typeface="Century Gothic"/>
                <a:cs typeface="Century Gothic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083" y="3228848"/>
            <a:ext cx="8970010" cy="2376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224154" indent="-283845">
              <a:lnSpc>
                <a:spcPct val="102099"/>
              </a:lnSpc>
              <a:spcBef>
                <a:spcPts val="10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feel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rewarded with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efforts,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time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and money spent.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believe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this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course with all the</a:t>
            </a:r>
            <a:r>
              <a:rPr sz="1450" b="1" spc="-1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topics 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covered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well worthy of</a:t>
            </a:r>
            <a:r>
              <a:rPr sz="1450" b="1" spc="-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appreciation.</a:t>
            </a:r>
            <a:endParaRPr sz="1450">
              <a:latin typeface="Century Gothic"/>
              <a:cs typeface="Century Gothic"/>
            </a:endParaRPr>
          </a:p>
          <a:p>
            <a:pPr marL="295910" marR="52069" indent="-283845">
              <a:lnSpc>
                <a:spcPct val="102699"/>
              </a:lnSpc>
              <a:spcBef>
                <a:spcPts val="81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This project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has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shown </a:t>
            </a:r>
            <a:r>
              <a:rPr sz="1450" b="1" spc="30" dirty="0">
                <a:solidFill>
                  <a:srgbClr val="3F3F3F"/>
                </a:solidFill>
                <a:latin typeface="Century Gothic"/>
                <a:cs typeface="Century Gothic"/>
              </a:rPr>
              <a:t>me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practical application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resolve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real situation that has</a:t>
            </a:r>
            <a:r>
              <a:rPr sz="1450" b="1" spc="-2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impacting  personal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financial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impact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using Data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Science</a:t>
            </a:r>
            <a:r>
              <a:rPr sz="1450" b="1" spc="-1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tools.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400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mapping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with Folium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very powerful technique to consolidate information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make</a:t>
            </a:r>
            <a:r>
              <a:rPr sz="1450" b="1" spc="-28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the  analysis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decision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thoroughly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with confidence.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would recommend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use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in similar 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situations.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699"/>
              </a:lnSpc>
              <a:spcBef>
                <a:spcPts val="81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One must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keep abreast of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tools for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Science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that continue to appear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application in  several business</a:t>
            </a:r>
            <a:r>
              <a:rPr sz="1450" b="1" spc="-6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fields.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55" y="1752600"/>
            <a:ext cx="29449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20" dirty="0">
                <a:latin typeface="Century Gothic"/>
                <a:cs typeface="Century Gothic"/>
              </a:rPr>
              <a:t>C</a:t>
            </a:r>
            <a:r>
              <a:rPr b="1" spc="10" dirty="0">
                <a:latin typeface="Century Gothic"/>
                <a:cs typeface="Century Gothic"/>
              </a:rPr>
              <a:t>on</a:t>
            </a:r>
            <a:r>
              <a:rPr b="1" spc="5" dirty="0">
                <a:latin typeface="Century Gothic"/>
                <a:cs typeface="Century Gothic"/>
              </a:rPr>
              <a:t>t</a:t>
            </a:r>
            <a:r>
              <a:rPr b="1" spc="10" dirty="0">
                <a:latin typeface="Century Gothic"/>
                <a:cs typeface="Century Gothic"/>
              </a:rPr>
              <a:t>en</a:t>
            </a:r>
            <a:r>
              <a:rPr b="1" spc="5" dirty="0">
                <a:latin typeface="Century Gothic"/>
                <a:cs typeface="Century Gothic"/>
              </a:rPr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762" y="2742702"/>
            <a:ext cx="7752080" cy="396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Introduction</a:t>
            </a:r>
            <a:r>
              <a:rPr sz="1300" b="1" u="heavy" spc="2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Section: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Discussion of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the "background situation"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leading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problem at</a:t>
            </a:r>
            <a:r>
              <a:rPr sz="1300" spc="-1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hand: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Problem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be</a:t>
            </a:r>
            <a:r>
              <a:rPr sz="1300" spc="-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resolved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5" dirty="0">
                <a:solidFill>
                  <a:srgbClr val="3F3F3F"/>
                </a:solidFill>
                <a:latin typeface="Century Gothic"/>
                <a:cs typeface="Century Gothic"/>
              </a:rPr>
              <a:t>Audience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300" spc="15" dirty="0">
                <a:solidFill>
                  <a:srgbClr val="3F3F3F"/>
                </a:solidFill>
                <a:latin typeface="Century Gothic"/>
                <a:cs typeface="Century Gothic"/>
              </a:rPr>
              <a:t>this</a:t>
            </a:r>
            <a:r>
              <a:rPr sz="1300" spc="-10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project.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Data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Section: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Data of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Current Situation </a:t>
            </a:r>
            <a:r>
              <a:rPr sz="1300" dirty="0">
                <a:solidFill>
                  <a:srgbClr val="3F3F3F"/>
                </a:solidFill>
                <a:latin typeface="Century Gothic"/>
                <a:cs typeface="Century Gothic"/>
              </a:rPr>
              <a:t>(current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residence</a:t>
            </a:r>
            <a:r>
              <a:rPr sz="1300" spc="-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place)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Data required </a:t>
            </a:r>
            <a:r>
              <a:rPr sz="130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resolve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300" spc="-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sources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data</a:t>
            </a:r>
            <a:r>
              <a:rPr sz="1300" spc="-5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manipulation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Methodology</a:t>
            </a:r>
            <a:r>
              <a:rPr sz="1300" b="1" u="heavy" spc="2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Section: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Process steps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strategy to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resolve the</a:t>
            </a:r>
            <a:r>
              <a:rPr sz="1300" spc="-3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Data Science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Methods,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machine learning, mapping tools and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exploratory data</a:t>
            </a:r>
            <a:r>
              <a:rPr sz="1300" spc="-14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analysis.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Results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</a:t>
            </a:r>
            <a:endParaRPr sz="1300">
              <a:latin typeface="Century Gothic"/>
              <a:cs typeface="Century Gothic"/>
            </a:endParaRPr>
          </a:p>
          <a:p>
            <a:pPr marL="295910">
              <a:lnSpc>
                <a:spcPct val="100000"/>
              </a:lnSpc>
              <a:spcBef>
                <a:spcPts val="25"/>
              </a:spcBef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Discussion </a:t>
            </a:r>
            <a:r>
              <a:rPr sz="130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results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and how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they help </a:t>
            </a:r>
            <a:r>
              <a:rPr sz="130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take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</a:t>
            </a:r>
            <a:r>
              <a:rPr sz="1300" spc="-10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decision.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Discussion</a:t>
            </a:r>
            <a:r>
              <a:rPr sz="1300" b="1" u="heavy" spc="4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</a:t>
            </a:r>
            <a:endParaRPr sz="1300">
              <a:latin typeface="Century Gothic"/>
              <a:cs typeface="Century Gothic"/>
            </a:endParaRPr>
          </a:p>
          <a:p>
            <a:pPr marL="295910">
              <a:lnSpc>
                <a:spcPct val="100000"/>
              </a:lnSpc>
              <a:spcBef>
                <a:spcPts val="25"/>
              </a:spcBef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Elaboration and discussion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on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any observations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and/or recommendations for</a:t>
            </a:r>
            <a:r>
              <a:rPr sz="1300" spc="-7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improvement.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Conclusion</a:t>
            </a:r>
            <a:r>
              <a:rPr sz="1300" b="1" u="heavy" spc="4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</a:t>
            </a:r>
            <a:endParaRPr sz="1300">
              <a:latin typeface="Century Gothic"/>
              <a:cs typeface="Century Gothic"/>
            </a:endParaRPr>
          </a:p>
          <a:p>
            <a:pPr marL="295910">
              <a:lnSpc>
                <a:spcPct val="100000"/>
              </a:lnSpc>
              <a:spcBef>
                <a:spcPts val="25"/>
              </a:spcBef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Decision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taken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Report</a:t>
            </a:r>
            <a:r>
              <a:rPr sz="1300" spc="-7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Conclusion.</a:t>
            </a:r>
            <a:endParaRPr sz="13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52600"/>
            <a:ext cx="75169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latin typeface="Century Gothic"/>
                <a:cs typeface="Century Gothic"/>
              </a:rPr>
              <a:t>1. Introduction </a:t>
            </a:r>
            <a:r>
              <a:rPr b="1" spc="10" dirty="0">
                <a:latin typeface="Century Gothic"/>
                <a:cs typeface="Century Gothic"/>
              </a:rPr>
              <a:t>Section</a:t>
            </a:r>
            <a:r>
              <a:rPr b="1" spc="-11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1424" y="2736530"/>
            <a:ext cx="9053195" cy="37503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294005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1.1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Scenario and</a:t>
            </a:r>
            <a:r>
              <a:rPr sz="1300" b="1" u="heavy" spc="3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Background</a:t>
            </a:r>
            <a:endParaRPr sz="1300">
              <a:latin typeface="Century Gothic"/>
              <a:cs typeface="Century Gothic"/>
            </a:endParaRPr>
          </a:p>
          <a:p>
            <a:pPr marL="390525" marR="267335" indent="-378460">
              <a:lnSpc>
                <a:spcPts val="1030"/>
              </a:lnSpc>
              <a:spcBef>
                <a:spcPts val="81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am 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scientist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residing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Dwarka, New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Delhi,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India.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currently live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within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walking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distance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many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amenities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 the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area,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such as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various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international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cuisine restaurants, cafes, gyms,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food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shops and</a:t>
            </a:r>
            <a:r>
              <a:rPr sz="1050" spc="18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entertainment.</a:t>
            </a:r>
            <a:endParaRPr sz="1050">
              <a:latin typeface="Century Gothic"/>
              <a:cs typeface="Century Gothic"/>
            </a:endParaRPr>
          </a:p>
          <a:p>
            <a:pPr marL="295910" marR="95250" indent="-283845">
              <a:lnSpc>
                <a:spcPct val="81600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have been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offered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great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opportunity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work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Manhattan,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NY.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Although,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am very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excited about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it,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am 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bit stress toward the  process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secure a comparable place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live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Manhattan. Therefore,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decided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apply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learned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skills during the Coursera  course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explore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ways to </a:t>
            </a:r>
            <a:r>
              <a:rPr sz="1050" spc="15" dirty="0">
                <a:solidFill>
                  <a:srgbClr val="3F3F3F"/>
                </a:solidFill>
                <a:latin typeface="Century Gothic"/>
                <a:cs typeface="Century Gothic"/>
              </a:rPr>
              <a:t>make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sure </a:t>
            </a:r>
            <a:r>
              <a:rPr sz="1050" spc="15" dirty="0">
                <a:solidFill>
                  <a:srgbClr val="3F3F3F"/>
                </a:solidFill>
                <a:latin typeface="Century Gothic"/>
                <a:cs typeface="Century Gothic"/>
              </a:rPr>
              <a:t>my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decision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factual and rewarding. Of course, there are alternatives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achieve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the answer  using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available Google and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Social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media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tools,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but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it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rewarding doing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it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myself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with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learned</a:t>
            </a:r>
            <a:r>
              <a:rPr sz="1050" spc="114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tools.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294005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1.2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Problem to 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be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resolved:</a:t>
            </a:r>
            <a:endParaRPr sz="1300">
              <a:latin typeface="Century Gothic"/>
              <a:cs typeface="Century Gothic"/>
            </a:endParaRPr>
          </a:p>
          <a:p>
            <a:pPr marL="295910" marR="5080" indent="-283845">
              <a:lnSpc>
                <a:spcPts val="1030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challenge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resolve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being able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find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apartment unit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Manhattan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NY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that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offers similar characteristics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benefits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my 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current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situation.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Therefore,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order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set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basis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comparison,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want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place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subject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following</a:t>
            </a:r>
            <a:r>
              <a:rPr sz="1050" spc="26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conditions: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Top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amenities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selected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neighborhood shall be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similar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current residence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(See item</a:t>
            </a:r>
            <a:r>
              <a:rPr sz="1050" spc="23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2.1)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Desirable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have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such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as Gyms, Restaurants, wine stores, and food</a:t>
            </a:r>
            <a:r>
              <a:rPr sz="1050" spc="1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shops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As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reference,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have included a </a:t>
            </a:r>
            <a:r>
              <a:rPr sz="1050" spc="15" dirty="0">
                <a:solidFill>
                  <a:srgbClr val="3F3F3F"/>
                </a:solidFill>
                <a:latin typeface="Century Gothic"/>
                <a:cs typeface="Century Gothic"/>
              </a:rPr>
              <a:t>map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venues near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current residence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Dwarka New</a:t>
            </a:r>
            <a:r>
              <a:rPr sz="1050" spc="8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Delhi.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  <a:tabLst>
                <a:tab pos="294005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1.3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Interested Audience</a:t>
            </a:r>
            <a:endParaRPr sz="1300">
              <a:latin typeface="Century Gothic"/>
              <a:cs typeface="Century Gothic"/>
            </a:endParaRPr>
          </a:p>
          <a:p>
            <a:pPr marL="295910" marR="130175" indent="-283845">
              <a:lnSpc>
                <a:spcPts val="1030"/>
              </a:lnSpc>
              <a:spcBef>
                <a:spcPts val="81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believe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this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relevant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project for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person or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entity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considering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moving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major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city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Europe, US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or Asia,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since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approach 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and methodologies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used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here are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applicable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all</a:t>
            </a:r>
            <a:r>
              <a:rPr sz="1050" spc="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cases.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use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FourSquare data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and mapping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techniques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combined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with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data analysis will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help resolve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key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questions</a:t>
            </a:r>
            <a:r>
              <a:rPr sz="1050" spc="204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arisen.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Lastly,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this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project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is 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good practical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case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toward 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development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of Data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Science</a:t>
            </a:r>
            <a:r>
              <a:rPr sz="1050" spc="22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skills.</a:t>
            </a:r>
            <a:endParaRPr sz="10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58" y="1828800"/>
            <a:ext cx="50023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latin typeface="Century Gothic"/>
                <a:cs typeface="Century Gothic"/>
              </a:rPr>
              <a:t>2. </a:t>
            </a:r>
            <a:r>
              <a:rPr b="1" spc="10" dirty="0">
                <a:latin typeface="Century Gothic"/>
                <a:cs typeface="Century Gothic"/>
              </a:rPr>
              <a:t>Data</a:t>
            </a:r>
            <a:r>
              <a:rPr b="1" spc="-7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Section: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902" y="3124914"/>
            <a:ext cx="9029700" cy="324739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Description </a:t>
            </a:r>
            <a:r>
              <a:rPr sz="1450" b="1" spc="5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its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sources that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will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be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used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solve the</a:t>
            </a:r>
            <a:r>
              <a:rPr sz="1450" b="1" spc="-15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2.1 Data </a:t>
            </a:r>
            <a:r>
              <a:rPr sz="1450" b="1" spc="5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Current</a:t>
            </a:r>
            <a:r>
              <a:rPr sz="1450" b="1" spc="-4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Situation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299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Currently reside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 the neighborhood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Dwarka in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Delhi, India.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use Foursquare to</a:t>
            </a:r>
            <a:r>
              <a:rPr sz="1450" spc="-18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identify 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venues around the area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residence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which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are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then shown in the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Delhi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map shown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  methodology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execution in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section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3.0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.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It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serves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as a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reference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comparison with the  desired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future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location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 Manhattan</a:t>
            </a:r>
            <a:r>
              <a:rPr sz="1450" spc="-9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NY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2.2 Data Required to resolve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450" b="1" spc="-6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450">
              <a:latin typeface="Century Gothic"/>
              <a:cs typeface="Century Gothic"/>
            </a:endParaRPr>
          </a:p>
          <a:p>
            <a:pPr marL="295910" marR="186055" indent="-283845">
              <a:lnSpc>
                <a:spcPct val="102000"/>
              </a:lnSpc>
              <a:spcBef>
                <a:spcPts val="83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30" dirty="0">
                <a:solidFill>
                  <a:srgbClr val="3F3F3F"/>
                </a:solidFill>
                <a:latin typeface="Century Gothic"/>
                <a:cs typeface="Century Gothic"/>
              </a:rPr>
              <a:t>In</a:t>
            </a:r>
            <a:r>
              <a:rPr sz="1450" spc="-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order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to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make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</a:t>
            </a:r>
            <a:r>
              <a:rPr sz="14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good</a:t>
            </a:r>
            <a:r>
              <a:rPr sz="1450" spc="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choice</a:t>
            </a:r>
            <a:r>
              <a:rPr sz="1450" spc="-1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of</a:t>
            </a:r>
            <a:r>
              <a:rPr sz="1450" spc="-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 similar</a:t>
            </a:r>
            <a:r>
              <a:rPr sz="1450" spc="-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apartment</a:t>
            </a:r>
            <a:r>
              <a:rPr sz="1450" spc="-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Manhattan</a:t>
            </a:r>
            <a:r>
              <a:rPr sz="1450" spc="-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NY,</a:t>
            </a:r>
            <a:r>
              <a:rPr sz="1450" spc="-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following</a:t>
            </a:r>
            <a:r>
              <a:rPr sz="1450" spc="-1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data</a:t>
            </a:r>
            <a:r>
              <a:rPr sz="14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is  required: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List/Information on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neighborhoods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form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Manhattan with their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Geodata(latitude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</a:t>
            </a:r>
            <a:r>
              <a:rPr sz="1450" spc="-1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longitude).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amenities in the Manhattan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neighborhoods </a:t>
            </a:r>
            <a:r>
              <a:rPr sz="1450" dirty="0">
                <a:solidFill>
                  <a:srgbClr val="3F3F3F"/>
                </a:solidFill>
                <a:latin typeface="Century Gothic"/>
                <a:cs typeface="Century Gothic"/>
              </a:rPr>
              <a:t>(e.g.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top</a:t>
            </a:r>
            <a:r>
              <a:rPr sz="1450" spc="-9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10)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5" y="1905000"/>
            <a:ext cx="47737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latin typeface="Century Gothic"/>
                <a:cs typeface="Century Gothic"/>
              </a:rPr>
              <a:t>2. </a:t>
            </a:r>
            <a:r>
              <a:rPr b="1" spc="10" dirty="0">
                <a:latin typeface="Century Gothic"/>
                <a:cs typeface="Century Gothic"/>
              </a:rPr>
              <a:t>Data</a:t>
            </a:r>
            <a:r>
              <a:rPr b="1" spc="-7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Section: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605" y="3148612"/>
            <a:ext cx="9060815" cy="30829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2.3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sources and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manipulation</a:t>
            </a:r>
            <a:endParaRPr sz="1400">
              <a:latin typeface="Century Gothic"/>
              <a:cs typeface="Century Gothic"/>
            </a:endParaRPr>
          </a:p>
          <a:p>
            <a:pPr marL="295910" marR="266700" indent="-283845">
              <a:lnSpc>
                <a:spcPts val="1520"/>
              </a:lnSpc>
              <a:spcBef>
                <a:spcPts val="835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list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Manhattan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neighborhoods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worked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out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during LAB exercise during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course.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csv </a:t>
            </a:r>
            <a:r>
              <a:rPr sz="1400" spc="10" dirty="0">
                <a:solidFill>
                  <a:srgbClr val="3F3F3F"/>
                </a:solidFill>
                <a:latin typeface="Century Gothic"/>
                <a:cs typeface="Century Gothic"/>
              </a:rPr>
              <a:t>file 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was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created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which will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be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read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order </a:t>
            </a:r>
            <a:r>
              <a:rPr sz="1400" spc="-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create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frame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its</a:t>
            </a:r>
            <a:r>
              <a:rPr sz="1400" spc="-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mapping.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2.4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How the data 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will be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used 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to solve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400" b="1" spc="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data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will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be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used as</a:t>
            </a:r>
            <a:r>
              <a:rPr sz="1400" spc="-1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follows:</a:t>
            </a:r>
            <a:endParaRPr sz="1400">
              <a:latin typeface="Century Gothic"/>
              <a:cs typeface="Century Gothic"/>
            </a:endParaRPr>
          </a:p>
          <a:p>
            <a:pPr marL="295910" marR="5080" indent="-283845">
              <a:lnSpc>
                <a:spcPts val="1520"/>
              </a:lnSpc>
              <a:spcBef>
                <a:spcPts val="844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Foursquare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and geopy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to map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top 10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venues for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all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Manhattan neighborhoods and clustered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in 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groups (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as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per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Course</a:t>
            </a:r>
            <a:r>
              <a:rPr sz="1400" spc="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LAB)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2.5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Mapping of</a:t>
            </a:r>
            <a:r>
              <a:rPr sz="1400" b="1" spc="1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Data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following maps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were created </a:t>
            </a:r>
            <a:r>
              <a:rPr sz="1400" spc="-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facilitate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analysis and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choice of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palace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to</a:t>
            </a:r>
            <a:r>
              <a:rPr sz="1400" spc="-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live.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Manhattan map of</a:t>
            </a:r>
            <a:r>
              <a:rPr sz="1400" spc="-1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Neighborhoods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Manhattan map of clustered venues and</a:t>
            </a:r>
            <a:r>
              <a:rPr sz="1400" spc="-4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neighborhoods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293" y="1905000"/>
            <a:ext cx="71359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latin typeface="Century Gothic"/>
                <a:cs typeface="Century Gothic"/>
              </a:rPr>
              <a:t>3. Methodology</a:t>
            </a:r>
            <a:r>
              <a:rPr b="1" spc="-35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section: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293" y="3227301"/>
            <a:ext cx="9069070" cy="3265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marR="5080" indent="-283845">
              <a:lnSpc>
                <a:spcPct val="102400"/>
              </a:lnSpc>
              <a:spcBef>
                <a:spcPts val="9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This section represents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main component of the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report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where the data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gathered,</a:t>
            </a:r>
            <a:r>
              <a:rPr sz="1450" spc="-1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prepared 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analysis.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tools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described are used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here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Notebook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cells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indicates the execution 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</a:t>
            </a:r>
            <a:r>
              <a:rPr sz="14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steps.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The analysis and the</a:t>
            </a:r>
            <a:r>
              <a:rPr sz="1450" b="1" spc="-5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strategy:</a:t>
            </a:r>
            <a:endParaRPr sz="1450">
              <a:latin typeface="Century Gothic"/>
              <a:cs typeface="Century Gothic"/>
            </a:endParaRPr>
          </a:p>
          <a:p>
            <a:pPr marL="295910" marR="48895" indent="-283845">
              <a:lnSpc>
                <a:spcPct val="102299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strategy is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based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on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mapping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above described data in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section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2.0,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order to</a:t>
            </a:r>
            <a:r>
              <a:rPr sz="1450" spc="-2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facilitate 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choice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candidate places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accommodation. 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choice is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made based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on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demands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imposed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: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similar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Dwarka, </a:t>
            </a:r>
            <a:r>
              <a:rPr sz="1450" spc="30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Delhi, India.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This visual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approach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maps  with popups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labels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allow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quick identification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location,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thus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making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selection very</a:t>
            </a:r>
            <a:r>
              <a:rPr sz="1450" spc="-2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easy.</a:t>
            </a:r>
            <a:endParaRPr sz="1450">
              <a:latin typeface="Century Gothic"/>
              <a:cs typeface="Century Gothic"/>
            </a:endParaRPr>
          </a:p>
          <a:p>
            <a:pPr marL="295910" marR="93980" indent="-283845">
              <a:lnSpc>
                <a:spcPct val="102800"/>
              </a:lnSpc>
              <a:spcBef>
                <a:spcPts val="81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processing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these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DATA and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its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mapping will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allow 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answer 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key questions 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make</a:t>
            </a:r>
            <a:r>
              <a:rPr sz="1450" spc="-2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 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decision: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What are the venues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best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place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to</a:t>
            </a:r>
            <a:r>
              <a:rPr sz="1450" spc="-11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live?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How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distribute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among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Manhattan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neighborhoods</a:t>
            </a:r>
            <a:r>
              <a:rPr sz="1450" spc="-1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?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655"/>
            <a:ext cx="10058400" cy="5658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77528" y="1059180"/>
            <a:ext cx="881380" cy="388620"/>
          </a:xfrm>
          <a:custGeom>
            <a:avLst/>
            <a:gdLst/>
            <a:ahLst/>
            <a:cxnLst/>
            <a:rect l="l" t="t" r="r" b="b"/>
            <a:pathLst>
              <a:path w="881379" h="388619">
                <a:moveTo>
                  <a:pt x="0" y="388620"/>
                </a:moveTo>
                <a:lnTo>
                  <a:pt x="880871" y="388620"/>
                </a:lnTo>
                <a:lnTo>
                  <a:pt x="880871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8612505" cy="388620"/>
          </a:xfrm>
          <a:custGeom>
            <a:avLst/>
            <a:gdLst/>
            <a:ahLst/>
            <a:cxnLst/>
            <a:rect l="l" t="t" r="r" b="b"/>
            <a:pathLst>
              <a:path w="8612505" h="388619">
                <a:moveTo>
                  <a:pt x="0" y="388620"/>
                </a:moveTo>
                <a:lnTo>
                  <a:pt x="8612123" y="388620"/>
                </a:lnTo>
                <a:lnTo>
                  <a:pt x="8612123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447800"/>
            <a:ext cx="393700" cy="4875530"/>
          </a:xfrm>
          <a:custGeom>
            <a:avLst/>
            <a:gdLst/>
            <a:ahLst/>
            <a:cxnLst/>
            <a:rect l="l" t="t" r="r" b="b"/>
            <a:pathLst>
              <a:path w="393700" h="4875530">
                <a:moveTo>
                  <a:pt x="0" y="0"/>
                </a:moveTo>
                <a:lnTo>
                  <a:pt x="393192" y="0"/>
                </a:lnTo>
                <a:lnTo>
                  <a:pt x="393192" y="4875530"/>
                </a:lnTo>
                <a:lnTo>
                  <a:pt x="0" y="48755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323329"/>
            <a:ext cx="10058400" cy="392430"/>
          </a:xfrm>
          <a:custGeom>
            <a:avLst/>
            <a:gdLst/>
            <a:ahLst/>
            <a:cxnLst/>
            <a:rect l="l" t="t" r="r" b="b"/>
            <a:pathLst>
              <a:path w="10058400" h="392429">
                <a:moveTo>
                  <a:pt x="0" y="0"/>
                </a:moveTo>
                <a:lnTo>
                  <a:pt x="10058400" y="0"/>
                </a:lnTo>
                <a:lnTo>
                  <a:pt x="10058400" y="392429"/>
                </a:lnTo>
                <a:lnTo>
                  <a:pt x="0" y="3924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60635" y="1447800"/>
            <a:ext cx="398145" cy="4875530"/>
          </a:xfrm>
          <a:custGeom>
            <a:avLst/>
            <a:gdLst/>
            <a:ahLst/>
            <a:cxnLst/>
            <a:rect l="l" t="t" r="r" b="b"/>
            <a:pathLst>
              <a:path w="398145" h="4875530">
                <a:moveTo>
                  <a:pt x="397764" y="4875276"/>
                </a:moveTo>
                <a:lnTo>
                  <a:pt x="0" y="4875276"/>
                </a:lnTo>
                <a:lnTo>
                  <a:pt x="0" y="0"/>
                </a:lnTo>
                <a:lnTo>
                  <a:pt x="397764" y="0"/>
                </a:lnTo>
                <a:lnTo>
                  <a:pt x="397764" y="48752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12123" y="1057656"/>
            <a:ext cx="565785" cy="943610"/>
          </a:xfrm>
          <a:custGeom>
            <a:avLst/>
            <a:gdLst/>
            <a:ahLst/>
            <a:cxnLst/>
            <a:rect l="l" t="t" r="r" b="b"/>
            <a:pathLst>
              <a:path w="565784" h="943610">
                <a:moveTo>
                  <a:pt x="0" y="0"/>
                </a:moveTo>
                <a:lnTo>
                  <a:pt x="565404" y="0"/>
                </a:lnTo>
                <a:lnTo>
                  <a:pt x="565404" y="943356"/>
                </a:lnTo>
                <a:lnTo>
                  <a:pt x="0" y="943356"/>
                </a:lnTo>
                <a:lnTo>
                  <a:pt x="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939251" y="3300602"/>
            <a:ext cx="3260725" cy="930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900" dirty="0"/>
              <a:t>4.</a:t>
            </a:r>
            <a:r>
              <a:rPr sz="5900" spc="-80" dirty="0"/>
              <a:t> </a:t>
            </a:r>
            <a:r>
              <a:rPr sz="5900" spc="20" dirty="0"/>
              <a:t>Results</a:t>
            </a:r>
            <a:endParaRPr sz="5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442" y="1906037"/>
            <a:ext cx="763778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Clusters </a:t>
            </a:r>
            <a:r>
              <a:rPr spc="5" dirty="0"/>
              <a:t>of </a:t>
            </a:r>
            <a:r>
              <a:rPr spc="10" dirty="0"/>
              <a:t>Neighbourhoods </a:t>
            </a:r>
            <a:r>
              <a:rPr spc="20" dirty="0"/>
              <a:t>in</a:t>
            </a:r>
            <a:r>
              <a:rPr spc="-85" dirty="0"/>
              <a:t> </a:t>
            </a:r>
            <a:r>
              <a:rPr spc="10" dirty="0"/>
              <a:t>Manhattan</a:t>
            </a:r>
          </a:p>
        </p:txBody>
      </p:sp>
      <p:sp>
        <p:nvSpPr>
          <p:cNvPr id="3" name="object 3"/>
          <p:cNvSpPr/>
          <p:nvPr/>
        </p:nvSpPr>
        <p:spPr>
          <a:xfrm>
            <a:off x="1389887" y="2808732"/>
            <a:ext cx="6356603" cy="3825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On Careful </a:t>
            </a:r>
            <a:r>
              <a:rPr spc="10" dirty="0"/>
              <a:t>Examination, </a:t>
            </a:r>
            <a:r>
              <a:rPr spc="5" dirty="0"/>
              <a:t>Financial District </a:t>
            </a:r>
            <a:r>
              <a:rPr spc="20" dirty="0"/>
              <a:t>in</a:t>
            </a:r>
            <a:r>
              <a:rPr spc="-100" dirty="0"/>
              <a:t> </a:t>
            </a:r>
            <a:r>
              <a:rPr spc="10" dirty="0"/>
              <a:t>Cluster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020" y="2072130"/>
            <a:ext cx="911923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10" dirty="0">
                <a:latin typeface="Century Gothic"/>
                <a:cs typeface="Century Gothic"/>
              </a:rPr>
              <a:t>3 resembles </a:t>
            </a:r>
            <a:r>
              <a:rPr sz="2950" spc="5" dirty="0">
                <a:latin typeface="Century Gothic"/>
                <a:cs typeface="Century Gothic"/>
              </a:rPr>
              <a:t>in </a:t>
            </a:r>
            <a:r>
              <a:rPr sz="2950" spc="10" dirty="0">
                <a:latin typeface="Century Gothic"/>
                <a:cs typeface="Century Gothic"/>
              </a:rPr>
              <a:t>amenities to our Current</a:t>
            </a:r>
            <a:r>
              <a:rPr sz="2950" spc="-60" dirty="0">
                <a:latin typeface="Century Gothic"/>
                <a:cs typeface="Century Gothic"/>
              </a:rPr>
              <a:t> </a:t>
            </a:r>
            <a:r>
              <a:rPr sz="2950" spc="10" dirty="0">
                <a:latin typeface="Century Gothic"/>
                <a:cs typeface="Century Gothic"/>
              </a:rPr>
              <a:t>Residence</a:t>
            </a:r>
            <a:endParaRPr sz="2950"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8743" y="2604516"/>
            <a:ext cx="8197595" cy="4029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</TotalTime>
  <Words>1292</Words>
  <Application>Microsoft Office PowerPoint</Application>
  <PresentationFormat>Custom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Times New Roman</vt:lpstr>
      <vt:lpstr>Wingdings 3</vt:lpstr>
      <vt:lpstr>Slice</vt:lpstr>
      <vt:lpstr>Coursera IBM Data Science  Certification – Capstone Project</vt:lpstr>
      <vt:lpstr>Contents</vt:lpstr>
      <vt:lpstr>1. Introduction Section :</vt:lpstr>
      <vt:lpstr>2. Data Section:</vt:lpstr>
      <vt:lpstr>2. Data Section:</vt:lpstr>
      <vt:lpstr>3. Methodology section:</vt:lpstr>
      <vt:lpstr>4. Results</vt:lpstr>
      <vt:lpstr>Clusters of Neighbourhoods in Manhattan</vt:lpstr>
      <vt:lpstr>On Careful Examination, Financial District in Cluster</vt:lpstr>
      <vt:lpstr>Venue Selection</vt:lpstr>
      <vt:lpstr>5.0 DISCUSSION</vt:lpstr>
      <vt:lpstr>6.0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Coursera IBM Data Science Certification  .pptx</dc:title>
  <dc:creator>Inspi</dc:creator>
  <cp:lastModifiedBy>Rani Khan</cp:lastModifiedBy>
  <cp:revision>3</cp:revision>
  <dcterms:created xsi:type="dcterms:W3CDTF">2020-03-06T03:01:47Z</dcterms:created>
  <dcterms:modified xsi:type="dcterms:W3CDTF">2020-05-30T13:33:19Z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2019-10-02T00:00:00Z</vt:filetime>
  </property>
  <property fmtid="{D5CDD505-2E9C-101B-9397-08002B2CF9AE}" pid="3" name="LastSaved">
    <vt:filetime>2020-03-06T00:00:00Z</vt:filetime>
  </property>
</Properties>
</file>