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Arimo" panose="020B0604020202020204" charset="0"/>
      <p:regular r:id="rId8"/>
    </p:embeddedFont>
    <p:embeddedFont>
      <p:font typeface="Arimo Bold" panose="020B0604020202020204" charset="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4" d="100"/>
          <a:sy n="44" d="100"/>
        </p:scale>
        <p:origin x="16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2.sv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2.svg"/><Relationship Id="rId10" Type="http://schemas.openxmlformats.org/officeDocument/2006/relationships/image" Target="../media/image15.png"/><Relationship Id="rId4" Type="http://schemas.openxmlformats.org/officeDocument/2006/relationships/image" Target="../media/image1.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svg"/><Relationship Id="rId7" Type="http://schemas.openxmlformats.org/officeDocument/2006/relationships/image" Target="../media/image2.svg"/><Relationship Id="rId12" Type="http://schemas.openxmlformats.org/officeDocument/2006/relationships/hyperlink" Target="https://github.com/Riyoalfikri0058/RiyoAlfikri0058.git"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6.svg"/><Relationship Id="rId5" Type="http://schemas.openxmlformats.org/officeDocument/2006/relationships/image" Target="../media/image12.svg"/><Relationship Id="rId10" Type="http://schemas.openxmlformats.org/officeDocument/2006/relationships/image" Target="../media/image5.png"/><Relationship Id="rId4" Type="http://schemas.openxmlformats.org/officeDocument/2006/relationships/image" Target="../media/image11.png"/><Relationship Id="rId9"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445383"/>
            <a:ext cx="19457342" cy="4374603"/>
          </a:xfrm>
          <a:custGeom>
            <a:avLst/>
            <a:gdLst/>
            <a:ahLst/>
            <a:cxnLst/>
            <a:rect l="l" t="t" r="r" b="b"/>
            <a:pathLst>
              <a:path w="19457342" h="4374603">
                <a:moveTo>
                  <a:pt x="0" y="0"/>
                </a:moveTo>
                <a:lnTo>
                  <a:pt x="19457342" y="0"/>
                </a:lnTo>
                <a:lnTo>
                  <a:pt x="19457342" y="4374603"/>
                </a:lnTo>
                <a:lnTo>
                  <a:pt x="0" y="43746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3471" y="-221867"/>
            <a:ext cx="18441471" cy="10373327"/>
          </a:xfrm>
          <a:custGeom>
            <a:avLst/>
            <a:gdLst/>
            <a:ahLst/>
            <a:cxnLst/>
            <a:rect l="l" t="t" r="r" b="b"/>
            <a:pathLst>
              <a:path w="18441471" h="10373327">
                <a:moveTo>
                  <a:pt x="0" y="0"/>
                </a:moveTo>
                <a:lnTo>
                  <a:pt x="18441471" y="0"/>
                </a:lnTo>
                <a:lnTo>
                  <a:pt x="18441471" y="10373327"/>
                </a:lnTo>
                <a:lnTo>
                  <a:pt x="0" y="10373327"/>
                </a:lnTo>
                <a:lnTo>
                  <a:pt x="0" y="0"/>
                </a:lnTo>
                <a:close/>
              </a:path>
            </a:pathLst>
          </a:custGeom>
          <a:blipFill>
            <a:blip r:embed="rId4">
              <a:alphaModFix amt="8999"/>
              <a:extLst>
                <a:ext uri="{96DAC541-7B7A-43D3-8B79-37D633B846F1}">
                  <asvg:svgBlip xmlns:asvg="http://schemas.microsoft.com/office/drawing/2016/SVG/main" r:embed="rId5"/>
                </a:ext>
              </a:extLst>
            </a:blip>
            <a:stretch>
              <a:fillRect t="-45114" b="-45114"/>
            </a:stretch>
          </a:blipFill>
        </p:spPr>
      </p:sp>
      <p:grpSp>
        <p:nvGrpSpPr>
          <p:cNvPr id="4" name="Group 4"/>
          <p:cNvGrpSpPr/>
          <p:nvPr/>
        </p:nvGrpSpPr>
        <p:grpSpPr>
          <a:xfrm>
            <a:off x="1028700" y="1028700"/>
            <a:ext cx="16230600" cy="8229600"/>
            <a:chOff x="0" y="0"/>
            <a:chExt cx="4274726" cy="2167467"/>
          </a:xfrm>
        </p:grpSpPr>
        <p:sp>
          <p:nvSpPr>
            <p:cNvPr id="5" name="Freeform 5"/>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1B3D65"/>
            </a:solidFill>
          </p:spPr>
        </p:sp>
        <p:sp>
          <p:nvSpPr>
            <p:cNvPr id="6" name="TextBox 6"/>
            <p:cNvSpPr txBox="1"/>
            <p:nvPr/>
          </p:nvSpPr>
          <p:spPr>
            <a:xfrm>
              <a:off x="0" y="-47625"/>
              <a:ext cx="4274726" cy="2215092"/>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7772859" y="1349173"/>
            <a:ext cx="1955812" cy="1955812"/>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9" name="TextBox 9"/>
            <p:cNvSpPr txBox="1"/>
            <p:nvPr/>
          </p:nvSpPr>
          <p:spPr>
            <a:xfrm>
              <a:off x="76200" y="9525"/>
              <a:ext cx="660400" cy="727075"/>
            </a:xfrm>
            <a:prstGeom prst="rect">
              <a:avLst/>
            </a:prstGeom>
          </p:spPr>
          <p:txBody>
            <a:bodyPr lIns="50800" tIns="50800" rIns="50800" bIns="50800" rtlCol="0" anchor="ctr"/>
            <a:lstStyle/>
            <a:p>
              <a:pPr algn="ctr">
                <a:lnSpc>
                  <a:spcPts val="3639"/>
                </a:lnSpc>
              </a:pPr>
              <a:r>
                <a:rPr lang="en-US" sz="2599" b="1">
                  <a:solidFill>
                    <a:srgbClr val="1B3D65"/>
                  </a:solidFill>
                  <a:latin typeface="Arimo Bold"/>
                  <a:ea typeface="Arimo Bold"/>
                  <a:cs typeface="Arimo Bold"/>
                  <a:sym typeface="Arimo Bold"/>
                </a:rPr>
                <a:t>Logo Kampus</a:t>
              </a:r>
            </a:p>
          </p:txBody>
        </p:sp>
      </p:grpSp>
      <p:sp>
        <p:nvSpPr>
          <p:cNvPr id="10" name="Freeform 10"/>
          <p:cNvSpPr/>
          <p:nvPr/>
        </p:nvSpPr>
        <p:spPr>
          <a:xfrm rot="5400000">
            <a:off x="797071" y="-294492"/>
            <a:ext cx="651198" cy="1846180"/>
          </a:xfrm>
          <a:custGeom>
            <a:avLst/>
            <a:gdLst/>
            <a:ahLst/>
            <a:cxnLst/>
            <a:rect l="l" t="t" r="r" b="b"/>
            <a:pathLst>
              <a:path w="651198" h="1846180">
                <a:moveTo>
                  <a:pt x="0" y="0"/>
                </a:moveTo>
                <a:lnTo>
                  <a:pt x="651198" y="0"/>
                </a:lnTo>
                <a:lnTo>
                  <a:pt x="651198" y="1846180"/>
                </a:lnTo>
                <a:lnTo>
                  <a:pt x="0" y="18461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15332631" y="1090889"/>
            <a:ext cx="2206258" cy="4239803"/>
          </a:xfrm>
          <a:custGeom>
            <a:avLst/>
            <a:gdLst/>
            <a:ahLst/>
            <a:cxnLst/>
            <a:rect l="l" t="t" r="r" b="b"/>
            <a:pathLst>
              <a:path w="2206258" h="4239803">
                <a:moveTo>
                  <a:pt x="0" y="0"/>
                </a:moveTo>
                <a:lnTo>
                  <a:pt x="2206258" y="0"/>
                </a:lnTo>
                <a:lnTo>
                  <a:pt x="2206258" y="4239803"/>
                </a:lnTo>
                <a:lnTo>
                  <a:pt x="0" y="4239803"/>
                </a:lnTo>
                <a:lnTo>
                  <a:pt x="0" y="0"/>
                </a:lnTo>
                <a:close/>
              </a:path>
            </a:pathLst>
          </a:custGeom>
          <a:blipFill>
            <a:blip r:embed="rId8"/>
            <a:stretch>
              <a:fillRect/>
            </a:stretch>
          </a:blipFill>
        </p:spPr>
      </p:sp>
      <p:sp>
        <p:nvSpPr>
          <p:cNvPr id="12" name="Freeform 12"/>
          <p:cNvSpPr/>
          <p:nvPr/>
        </p:nvSpPr>
        <p:spPr>
          <a:xfrm rot="5400000">
            <a:off x="16805143" y="511879"/>
            <a:ext cx="2175528" cy="708035"/>
          </a:xfrm>
          <a:custGeom>
            <a:avLst/>
            <a:gdLst/>
            <a:ahLst/>
            <a:cxnLst/>
            <a:rect l="l" t="t" r="r" b="b"/>
            <a:pathLst>
              <a:path w="2175528" h="708035">
                <a:moveTo>
                  <a:pt x="0" y="0"/>
                </a:moveTo>
                <a:lnTo>
                  <a:pt x="2175528" y="0"/>
                </a:lnTo>
                <a:lnTo>
                  <a:pt x="2175528" y="708036"/>
                </a:lnTo>
                <a:lnTo>
                  <a:pt x="0" y="70803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3" name="Freeform 13"/>
          <p:cNvSpPr/>
          <p:nvPr/>
        </p:nvSpPr>
        <p:spPr>
          <a:xfrm flipH="1">
            <a:off x="475625" y="5911657"/>
            <a:ext cx="2206258" cy="4239803"/>
          </a:xfrm>
          <a:custGeom>
            <a:avLst/>
            <a:gdLst/>
            <a:ahLst/>
            <a:cxnLst/>
            <a:rect l="l" t="t" r="r" b="b"/>
            <a:pathLst>
              <a:path w="2206258" h="4239803">
                <a:moveTo>
                  <a:pt x="2206258" y="0"/>
                </a:moveTo>
                <a:lnTo>
                  <a:pt x="0" y="0"/>
                </a:lnTo>
                <a:lnTo>
                  <a:pt x="0" y="4239803"/>
                </a:lnTo>
                <a:lnTo>
                  <a:pt x="2206258" y="4239803"/>
                </a:lnTo>
                <a:lnTo>
                  <a:pt x="2206258" y="0"/>
                </a:lnTo>
                <a:close/>
              </a:path>
            </a:pathLst>
          </a:custGeom>
          <a:blipFill>
            <a:blip r:embed="rId8"/>
            <a:stretch>
              <a:fillRect/>
            </a:stretch>
          </a:blipFill>
        </p:spPr>
      </p:sp>
      <p:sp>
        <p:nvSpPr>
          <p:cNvPr id="14" name="Freeform 14"/>
          <p:cNvSpPr/>
          <p:nvPr/>
        </p:nvSpPr>
        <p:spPr>
          <a:xfrm rot="5400000" flipH="1" flipV="1">
            <a:off x="16644218" y="8709595"/>
            <a:ext cx="651198" cy="1846180"/>
          </a:xfrm>
          <a:custGeom>
            <a:avLst/>
            <a:gdLst/>
            <a:ahLst/>
            <a:cxnLst/>
            <a:rect l="l" t="t" r="r" b="b"/>
            <a:pathLst>
              <a:path w="651198" h="1846180">
                <a:moveTo>
                  <a:pt x="651198" y="1846179"/>
                </a:moveTo>
                <a:lnTo>
                  <a:pt x="0" y="1846179"/>
                </a:lnTo>
                <a:lnTo>
                  <a:pt x="0" y="0"/>
                </a:lnTo>
                <a:lnTo>
                  <a:pt x="651198" y="0"/>
                </a:lnTo>
                <a:lnTo>
                  <a:pt x="651198" y="184617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rot="5400000">
            <a:off x="-612139" y="9604266"/>
            <a:ext cx="2175528" cy="708035"/>
          </a:xfrm>
          <a:custGeom>
            <a:avLst/>
            <a:gdLst/>
            <a:ahLst/>
            <a:cxnLst/>
            <a:rect l="l" t="t" r="r" b="b"/>
            <a:pathLst>
              <a:path w="2175528" h="708035">
                <a:moveTo>
                  <a:pt x="0" y="0"/>
                </a:moveTo>
                <a:lnTo>
                  <a:pt x="2175528" y="0"/>
                </a:lnTo>
                <a:lnTo>
                  <a:pt x="2175528" y="708035"/>
                </a:lnTo>
                <a:lnTo>
                  <a:pt x="0" y="70803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6" name="Freeform 16"/>
          <p:cNvSpPr/>
          <p:nvPr/>
        </p:nvSpPr>
        <p:spPr>
          <a:xfrm>
            <a:off x="7202733" y="1151685"/>
            <a:ext cx="3096064" cy="2350789"/>
          </a:xfrm>
          <a:custGeom>
            <a:avLst/>
            <a:gdLst/>
            <a:ahLst/>
            <a:cxnLst/>
            <a:rect l="l" t="t" r="r" b="b"/>
            <a:pathLst>
              <a:path w="3096064" h="2350789">
                <a:moveTo>
                  <a:pt x="0" y="0"/>
                </a:moveTo>
                <a:lnTo>
                  <a:pt x="3096064" y="0"/>
                </a:lnTo>
                <a:lnTo>
                  <a:pt x="3096064" y="2350789"/>
                </a:lnTo>
                <a:lnTo>
                  <a:pt x="0" y="2350789"/>
                </a:lnTo>
                <a:lnTo>
                  <a:pt x="0" y="0"/>
                </a:lnTo>
                <a:close/>
              </a:path>
            </a:pathLst>
          </a:custGeom>
          <a:blipFill>
            <a:blip r:embed="rId11"/>
            <a:stretch>
              <a:fillRect/>
            </a:stretch>
          </a:blipFill>
        </p:spPr>
      </p:sp>
      <p:sp>
        <p:nvSpPr>
          <p:cNvPr id="17" name="TextBox 17"/>
          <p:cNvSpPr txBox="1"/>
          <p:nvPr/>
        </p:nvSpPr>
        <p:spPr>
          <a:xfrm>
            <a:off x="6654789" y="3536371"/>
            <a:ext cx="4191953" cy="800100"/>
          </a:xfrm>
          <a:prstGeom prst="rect">
            <a:avLst/>
          </a:prstGeom>
        </p:spPr>
        <p:txBody>
          <a:bodyPr lIns="0" tIns="0" rIns="0" bIns="0" rtlCol="0" anchor="t">
            <a:spAutoFit/>
          </a:bodyPr>
          <a:lstStyle/>
          <a:p>
            <a:pPr algn="ctr">
              <a:lnSpc>
                <a:spcPts val="6300"/>
              </a:lnSpc>
              <a:spcBef>
                <a:spcPct val="0"/>
              </a:spcBef>
            </a:pPr>
            <a:r>
              <a:rPr lang="en-US" sz="4500">
                <a:solidFill>
                  <a:srgbClr val="FFFFFF"/>
                </a:solidFill>
                <a:latin typeface="Arimo"/>
                <a:ea typeface="Arimo"/>
                <a:cs typeface="Arimo"/>
                <a:sym typeface="Arimo"/>
              </a:rPr>
              <a:t>PROJEK AKHIR</a:t>
            </a:r>
          </a:p>
        </p:txBody>
      </p:sp>
      <p:sp>
        <p:nvSpPr>
          <p:cNvPr id="18" name="TextBox 18"/>
          <p:cNvSpPr txBox="1"/>
          <p:nvPr/>
        </p:nvSpPr>
        <p:spPr>
          <a:xfrm>
            <a:off x="4385986" y="4368779"/>
            <a:ext cx="8729558" cy="3264599"/>
          </a:xfrm>
          <a:prstGeom prst="rect">
            <a:avLst/>
          </a:prstGeom>
        </p:spPr>
        <p:txBody>
          <a:bodyPr lIns="0" tIns="0" rIns="0" bIns="0" rtlCol="0" anchor="t">
            <a:spAutoFit/>
          </a:bodyPr>
          <a:lstStyle/>
          <a:p>
            <a:pPr algn="ctr">
              <a:lnSpc>
                <a:spcPts val="8314"/>
              </a:lnSpc>
            </a:pPr>
            <a:r>
              <a:rPr lang="en-US" sz="9037" b="1">
                <a:solidFill>
                  <a:srgbClr val="FFFFFF"/>
                </a:solidFill>
                <a:latin typeface="Arimo Bold"/>
                <a:ea typeface="Arimo Bold"/>
                <a:cs typeface="Arimo Bold"/>
                <a:sym typeface="Arimo Bold"/>
              </a:rPr>
              <a:t>PROGRAM KLINIK KECANTIKAN</a:t>
            </a:r>
          </a:p>
        </p:txBody>
      </p:sp>
      <p:sp>
        <p:nvSpPr>
          <p:cNvPr id="19" name="TextBox 19"/>
          <p:cNvSpPr txBox="1"/>
          <p:nvPr/>
        </p:nvSpPr>
        <p:spPr>
          <a:xfrm>
            <a:off x="5971786" y="7553518"/>
            <a:ext cx="5557957" cy="800100"/>
          </a:xfrm>
          <a:prstGeom prst="rect">
            <a:avLst/>
          </a:prstGeom>
        </p:spPr>
        <p:txBody>
          <a:bodyPr lIns="0" tIns="0" rIns="0" bIns="0" rtlCol="0" anchor="t">
            <a:spAutoFit/>
          </a:bodyPr>
          <a:lstStyle/>
          <a:p>
            <a:pPr algn="ctr">
              <a:lnSpc>
                <a:spcPts val="6300"/>
              </a:lnSpc>
              <a:spcBef>
                <a:spcPct val="0"/>
              </a:spcBef>
            </a:pPr>
            <a:r>
              <a:rPr lang="en-US" sz="4500">
                <a:solidFill>
                  <a:srgbClr val="FFFFFF"/>
                </a:solidFill>
                <a:latin typeface="Arimo"/>
                <a:ea typeface="Arimo"/>
                <a:cs typeface="Arimo"/>
                <a:sym typeface="Arimo"/>
              </a:rPr>
              <a:t>Oleh : RIYO ALFIKRI</a:t>
            </a:r>
            <a:r>
              <a:rPr lang="en-US" sz="4500">
                <a:solidFill>
                  <a:srgbClr val="000000"/>
                </a:solidFill>
                <a:latin typeface="Arimo"/>
                <a:ea typeface="Arimo"/>
                <a:cs typeface="Arimo"/>
                <a:sym typeface="Arimo"/>
              </a:rPr>
              <a:t> </a:t>
            </a:r>
          </a:p>
        </p:txBody>
      </p:sp>
      <p:sp>
        <p:nvSpPr>
          <p:cNvPr id="20" name="TextBox 20"/>
          <p:cNvSpPr txBox="1"/>
          <p:nvPr/>
        </p:nvSpPr>
        <p:spPr>
          <a:xfrm>
            <a:off x="7161697" y="8185827"/>
            <a:ext cx="3178135" cy="800100"/>
          </a:xfrm>
          <a:prstGeom prst="rect">
            <a:avLst/>
          </a:prstGeom>
        </p:spPr>
        <p:txBody>
          <a:bodyPr lIns="0" tIns="0" rIns="0" bIns="0" rtlCol="0" anchor="t">
            <a:spAutoFit/>
          </a:bodyPr>
          <a:lstStyle/>
          <a:p>
            <a:pPr algn="ctr">
              <a:lnSpc>
                <a:spcPts val="6300"/>
              </a:lnSpc>
              <a:spcBef>
                <a:spcPct val="0"/>
              </a:spcBef>
            </a:pPr>
            <a:r>
              <a:rPr lang="en-US" sz="4500">
                <a:solidFill>
                  <a:srgbClr val="FFFFFF"/>
                </a:solidFill>
                <a:latin typeface="Arimo"/>
                <a:ea typeface="Arimo"/>
                <a:cs typeface="Arimo"/>
                <a:sym typeface="Arimo"/>
              </a:rPr>
              <a:t>24.240.0058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3471" y="-221867"/>
            <a:ext cx="18441471" cy="10373327"/>
          </a:xfrm>
          <a:custGeom>
            <a:avLst/>
            <a:gdLst/>
            <a:ahLst/>
            <a:cxnLst/>
            <a:rect l="l" t="t" r="r" b="b"/>
            <a:pathLst>
              <a:path w="18441471" h="10373327">
                <a:moveTo>
                  <a:pt x="0" y="0"/>
                </a:moveTo>
                <a:lnTo>
                  <a:pt x="18441471" y="0"/>
                </a:lnTo>
                <a:lnTo>
                  <a:pt x="18441471" y="10373327"/>
                </a:lnTo>
                <a:lnTo>
                  <a:pt x="0" y="10373327"/>
                </a:lnTo>
                <a:lnTo>
                  <a:pt x="0" y="0"/>
                </a:lnTo>
                <a:close/>
              </a:path>
            </a:pathLst>
          </a:custGeom>
          <a:blipFill>
            <a:blip r:embed="rId2">
              <a:alphaModFix amt="8999"/>
              <a:extLst>
                <a:ext uri="{96DAC541-7B7A-43D3-8B79-37D633B846F1}">
                  <asvg:svgBlip xmlns:asvg="http://schemas.microsoft.com/office/drawing/2016/SVG/main" r:embed="rId3"/>
                </a:ext>
              </a:extLst>
            </a:blip>
            <a:stretch>
              <a:fillRect t="-45114" b="-45114"/>
            </a:stretch>
          </a:blipFill>
        </p:spPr>
      </p:sp>
      <p:grpSp>
        <p:nvGrpSpPr>
          <p:cNvPr id="3" name="Group 3"/>
          <p:cNvGrpSpPr/>
          <p:nvPr/>
        </p:nvGrpSpPr>
        <p:grpSpPr>
          <a:xfrm>
            <a:off x="-646763" y="0"/>
            <a:ext cx="3990288" cy="10287000"/>
            <a:chOff x="0" y="0"/>
            <a:chExt cx="1050940" cy="2709333"/>
          </a:xfrm>
        </p:grpSpPr>
        <p:sp>
          <p:nvSpPr>
            <p:cNvPr id="4" name="Freeform 4"/>
            <p:cNvSpPr/>
            <p:nvPr/>
          </p:nvSpPr>
          <p:spPr>
            <a:xfrm>
              <a:off x="0" y="0"/>
              <a:ext cx="1050940" cy="2709333"/>
            </a:xfrm>
            <a:custGeom>
              <a:avLst/>
              <a:gdLst/>
              <a:ahLst/>
              <a:cxnLst/>
              <a:rect l="l" t="t" r="r" b="b"/>
              <a:pathLst>
                <a:path w="1050940" h="2709333">
                  <a:moveTo>
                    <a:pt x="0" y="0"/>
                  </a:moveTo>
                  <a:lnTo>
                    <a:pt x="1050940" y="0"/>
                  </a:lnTo>
                  <a:lnTo>
                    <a:pt x="1050940" y="2709333"/>
                  </a:lnTo>
                  <a:lnTo>
                    <a:pt x="0" y="2709333"/>
                  </a:lnTo>
                  <a:close/>
                </a:path>
              </a:pathLst>
            </a:custGeom>
            <a:solidFill>
              <a:srgbClr val="1B3D65"/>
            </a:solidFill>
          </p:spPr>
        </p:sp>
        <p:sp>
          <p:nvSpPr>
            <p:cNvPr id="5" name="TextBox 5"/>
            <p:cNvSpPr txBox="1"/>
            <p:nvPr/>
          </p:nvSpPr>
          <p:spPr>
            <a:xfrm>
              <a:off x="0" y="-47625"/>
              <a:ext cx="1050940" cy="275695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002934" y="4114800"/>
            <a:ext cx="4702629" cy="4114800"/>
          </a:xfrm>
          <a:custGeom>
            <a:avLst/>
            <a:gdLst/>
            <a:ahLst/>
            <a:cxnLst/>
            <a:rect l="l" t="t" r="r" b="b"/>
            <a:pathLst>
              <a:path w="4702629" h="4114800">
                <a:moveTo>
                  <a:pt x="0" y="0"/>
                </a:moveTo>
                <a:lnTo>
                  <a:pt x="4702629" y="0"/>
                </a:lnTo>
                <a:lnTo>
                  <a:pt x="4702629"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a:stretch>
          </a:blipFill>
        </p:spPr>
      </p:sp>
      <p:grpSp>
        <p:nvGrpSpPr>
          <p:cNvPr id="7" name="Group 7"/>
          <p:cNvGrpSpPr/>
          <p:nvPr/>
        </p:nvGrpSpPr>
        <p:grpSpPr>
          <a:xfrm>
            <a:off x="2266112" y="3903535"/>
            <a:ext cx="2479929" cy="2479929"/>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2659"/>
                </a:lnSpc>
              </a:pPr>
              <a:r>
                <a:rPr lang="en-US" sz="1899">
                  <a:solidFill>
                    <a:srgbClr val="000000"/>
                  </a:solidFill>
                  <a:latin typeface="Arimo"/>
                  <a:ea typeface="Arimo"/>
                  <a:cs typeface="Arimo"/>
                  <a:sym typeface="Arimo"/>
                </a:rPr>
                <a:t>1</a:t>
              </a:r>
            </a:p>
          </p:txBody>
        </p:sp>
      </p:grpSp>
      <p:sp>
        <p:nvSpPr>
          <p:cNvPr id="10" name="TextBox 10"/>
          <p:cNvSpPr txBox="1"/>
          <p:nvPr/>
        </p:nvSpPr>
        <p:spPr>
          <a:xfrm>
            <a:off x="4079052" y="1127765"/>
            <a:ext cx="10218276" cy="3837031"/>
          </a:xfrm>
          <a:prstGeom prst="rect">
            <a:avLst/>
          </a:prstGeom>
        </p:spPr>
        <p:txBody>
          <a:bodyPr lIns="0" tIns="0" rIns="0" bIns="0" rtlCol="0" anchor="t">
            <a:spAutoFit/>
          </a:bodyPr>
          <a:lstStyle/>
          <a:p>
            <a:pPr algn="just">
              <a:lnSpc>
                <a:spcPts val="4335"/>
              </a:lnSpc>
              <a:spcBef>
                <a:spcPct val="0"/>
              </a:spcBef>
            </a:pPr>
            <a:r>
              <a:rPr lang="en-US" sz="3096">
                <a:solidFill>
                  <a:srgbClr val="1B3D65"/>
                </a:solidFill>
                <a:latin typeface="Arimo"/>
                <a:ea typeface="Arimo"/>
                <a:cs typeface="Arimo"/>
                <a:sym typeface="Arimo"/>
              </a:rPr>
              <a:t>Pada era modern ini, klinik kecantikan semakin berkembang dengan pesat, baik dari segi jumlah layanan maupun jumlah pengunjung yang datang untuk mendapatkan perawatan. Dalam menghadapi kebutuhan yang semakin kompleks ini, manajemen data pengunjung dan layanan menjadi sangat penting agar operasional klinik dapat berjalan dengan lancar dan efisien.</a:t>
            </a:r>
          </a:p>
        </p:txBody>
      </p:sp>
      <p:sp>
        <p:nvSpPr>
          <p:cNvPr id="11" name="Freeform 11"/>
          <p:cNvSpPr/>
          <p:nvPr/>
        </p:nvSpPr>
        <p:spPr>
          <a:xfrm>
            <a:off x="-247754" y="0"/>
            <a:ext cx="4702629" cy="4114800"/>
          </a:xfrm>
          <a:custGeom>
            <a:avLst/>
            <a:gdLst/>
            <a:ahLst/>
            <a:cxnLst/>
            <a:rect l="l" t="t" r="r" b="b"/>
            <a:pathLst>
              <a:path w="4702629" h="4114800">
                <a:moveTo>
                  <a:pt x="0" y="0"/>
                </a:moveTo>
                <a:lnTo>
                  <a:pt x="4702628" y="0"/>
                </a:lnTo>
                <a:lnTo>
                  <a:pt x="4702628"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a:stretch>
          </a:blipFill>
        </p:spPr>
      </p:sp>
      <p:sp>
        <p:nvSpPr>
          <p:cNvPr id="12" name="TextBox 12"/>
          <p:cNvSpPr txBox="1"/>
          <p:nvPr/>
        </p:nvSpPr>
        <p:spPr>
          <a:xfrm>
            <a:off x="4746041" y="-161925"/>
            <a:ext cx="6359874" cy="1161215"/>
          </a:xfrm>
          <a:prstGeom prst="rect">
            <a:avLst/>
          </a:prstGeom>
        </p:spPr>
        <p:txBody>
          <a:bodyPr lIns="0" tIns="0" rIns="0" bIns="0" rtlCol="0" anchor="t">
            <a:spAutoFit/>
          </a:bodyPr>
          <a:lstStyle/>
          <a:p>
            <a:pPr algn="ctr">
              <a:lnSpc>
                <a:spcPts val="9218"/>
              </a:lnSpc>
              <a:spcBef>
                <a:spcPct val="0"/>
              </a:spcBef>
            </a:pPr>
            <a:r>
              <a:rPr lang="en-US" sz="6584" b="1">
                <a:solidFill>
                  <a:srgbClr val="1B3D65"/>
                </a:solidFill>
                <a:latin typeface="Arimo Bold"/>
                <a:ea typeface="Arimo Bold"/>
                <a:cs typeface="Arimo Bold"/>
                <a:sym typeface="Arimo Bold"/>
              </a:rPr>
              <a:t>Latar Belakang</a:t>
            </a:r>
          </a:p>
        </p:txBody>
      </p:sp>
      <p:sp>
        <p:nvSpPr>
          <p:cNvPr id="13" name="Freeform 13"/>
          <p:cNvSpPr/>
          <p:nvPr/>
        </p:nvSpPr>
        <p:spPr>
          <a:xfrm>
            <a:off x="-623576" y="8229600"/>
            <a:ext cx="4702629" cy="4114800"/>
          </a:xfrm>
          <a:custGeom>
            <a:avLst/>
            <a:gdLst/>
            <a:ahLst/>
            <a:cxnLst/>
            <a:rect l="l" t="t" r="r" b="b"/>
            <a:pathLst>
              <a:path w="4702629" h="4114800">
                <a:moveTo>
                  <a:pt x="0" y="0"/>
                </a:moveTo>
                <a:lnTo>
                  <a:pt x="4702628" y="0"/>
                </a:lnTo>
                <a:lnTo>
                  <a:pt x="4702628"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a:stretch>
          </a:blipFill>
        </p:spPr>
      </p:sp>
      <p:sp>
        <p:nvSpPr>
          <p:cNvPr id="14" name="TextBox 14"/>
          <p:cNvSpPr txBox="1"/>
          <p:nvPr/>
        </p:nvSpPr>
        <p:spPr>
          <a:xfrm>
            <a:off x="4454874" y="5337779"/>
            <a:ext cx="5122045" cy="834421"/>
          </a:xfrm>
          <a:prstGeom prst="rect">
            <a:avLst/>
          </a:prstGeom>
        </p:spPr>
        <p:txBody>
          <a:bodyPr lIns="0" tIns="0" rIns="0" bIns="0" rtlCol="0" anchor="t">
            <a:spAutoFit/>
          </a:bodyPr>
          <a:lstStyle/>
          <a:p>
            <a:pPr algn="ctr">
              <a:lnSpc>
                <a:spcPts val="6642"/>
              </a:lnSpc>
              <a:spcBef>
                <a:spcPct val="0"/>
              </a:spcBef>
            </a:pPr>
            <a:r>
              <a:rPr lang="en-US" sz="4744" b="1">
                <a:solidFill>
                  <a:srgbClr val="1B3D65"/>
                </a:solidFill>
                <a:latin typeface="Arimo Bold"/>
                <a:ea typeface="Arimo Bold"/>
                <a:cs typeface="Arimo Bold"/>
                <a:sym typeface="Arimo Bold"/>
              </a:rPr>
              <a:t>PERMASALAHAN</a:t>
            </a:r>
          </a:p>
        </p:txBody>
      </p:sp>
      <p:sp>
        <p:nvSpPr>
          <p:cNvPr id="15" name="TextBox 15"/>
          <p:cNvSpPr txBox="1"/>
          <p:nvPr/>
        </p:nvSpPr>
        <p:spPr>
          <a:xfrm>
            <a:off x="3699695" y="6809169"/>
            <a:ext cx="12629697" cy="3837031"/>
          </a:xfrm>
          <a:prstGeom prst="rect">
            <a:avLst/>
          </a:prstGeom>
        </p:spPr>
        <p:txBody>
          <a:bodyPr lIns="0" tIns="0" rIns="0" bIns="0" rtlCol="0" anchor="t">
            <a:spAutoFit/>
          </a:bodyPr>
          <a:lstStyle/>
          <a:p>
            <a:pPr marL="668633" lvl="1" indent="-334317" algn="just">
              <a:lnSpc>
                <a:spcPts val="4335"/>
              </a:lnSpc>
              <a:buFont typeface="Arial"/>
              <a:buChar char="•"/>
            </a:pPr>
            <a:r>
              <a:rPr lang="en-US" sz="3096">
                <a:solidFill>
                  <a:srgbClr val="1B3D65"/>
                </a:solidFill>
                <a:latin typeface="Arimo"/>
                <a:ea typeface="Arimo"/>
                <a:cs typeface="Arimo"/>
                <a:sym typeface="Arimo"/>
              </a:rPr>
              <a:t>Proses pencatatan data pengunjung secara manual atau dengan metode yang tidak terorganisir dengan baik dapat menyebabkan kesalahan dalam mencatat data, seperti kesalahan nama, nomor antrian, atau layanan yang dipilih.</a:t>
            </a:r>
          </a:p>
          <a:p>
            <a:pPr marL="668633" lvl="1" indent="-334317" algn="just">
              <a:lnSpc>
                <a:spcPts val="4335"/>
              </a:lnSpc>
              <a:spcBef>
                <a:spcPct val="0"/>
              </a:spcBef>
              <a:buFont typeface="Arial"/>
              <a:buChar char="•"/>
            </a:pPr>
            <a:r>
              <a:rPr lang="en-US" sz="3096">
                <a:solidFill>
                  <a:srgbClr val="1B3D65"/>
                </a:solidFill>
                <a:latin typeface="Arimo"/>
                <a:ea typeface="Arimo"/>
                <a:cs typeface="Arimo"/>
                <a:sym typeface="Arimo"/>
              </a:rPr>
              <a:t>Meningkatnya jumlah pengunjung membuat proses pencatatan dan pemrosesan data menjadi semakin rumit dan memakan waktu.</a:t>
            </a:r>
          </a:p>
          <a:p>
            <a:pPr algn="just">
              <a:lnSpc>
                <a:spcPts val="4335"/>
              </a:lnSpc>
              <a:spcBef>
                <a:spcPct val="0"/>
              </a:spcBef>
            </a:pPr>
            <a:endParaRPr lang="en-US" sz="3096">
              <a:solidFill>
                <a:srgbClr val="1B3D65"/>
              </a:solidFill>
              <a:latin typeface="Arimo"/>
              <a:ea typeface="Arimo"/>
              <a:cs typeface="Arimo"/>
              <a:sym typeface="Arim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092060" y="7546593"/>
            <a:ext cx="15226645" cy="3423414"/>
          </a:xfrm>
          <a:custGeom>
            <a:avLst/>
            <a:gdLst/>
            <a:ahLst/>
            <a:cxnLst/>
            <a:rect l="l" t="t" r="r" b="b"/>
            <a:pathLst>
              <a:path w="15226645" h="3423414">
                <a:moveTo>
                  <a:pt x="0" y="0"/>
                </a:moveTo>
                <a:lnTo>
                  <a:pt x="15226645" y="0"/>
                </a:lnTo>
                <a:lnTo>
                  <a:pt x="15226645" y="3423414"/>
                </a:lnTo>
                <a:lnTo>
                  <a:pt x="0" y="34234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646763" y="0"/>
            <a:ext cx="3990288" cy="10287000"/>
            <a:chOff x="0" y="0"/>
            <a:chExt cx="1050940" cy="2709333"/>
          </a:xfrm>
        </p:grpSpPr>
        <p:sp>
          <p:nvSpPr>
            <p:cNvPr id="4" name="Freeform 4"/>
            <p:cNvSpPr/>
            <p:nvPr/>
          </p:nvSpPr>
          <p:spPr>
            <a:xfrm>
              <a:off x="0" y="0"/>
              <a:ext cx="1050940" cy="2709333"/>
            </a:xfrm>
            <a:custGeom>
              <a:avLst/>
              <a:gdLst/>
              <a:ahLst/>
              <a:cxnLst/>
              <a:rect l="l" t="t" r="r" b="b"/>
              <a:pathLst>
                <a:path w="1050940" h="2709333">
                  <a:moveTo>
                    <a:pt x="0" y="0"/>
                  </a:moveTo>
                  <a:lnTo>
                    <a:pt x="1050940" y="0"/>
                  </a:lnTo>
                  <a:lnTo>
                    <a:pt x="1050940" y="2709333"/>
                  </a:lnTo>
                  <a:lnTo>
                    <a:pt x="0" y="2709333"/>
                  </a:lnTo>
                  <a:close/>
                </a:path>
              </a:pathLst>
            </a:custGeom>
            <a:solidFill>
              <a:srgbClr val="1B3D65"/>
            </a:solidFill>
          </p:spPr>
        </p:sp>
        <p:sp>
          <p:nvSpPr>
            <p:cNvPr id="5" name="TextBox 5"/>
            <p:cNvSpPr txBox="1"/>
            <p:nvPr/>
          </p:nvSpPr>
          <p:spPr>
            <a:xfrm>
              <a:off x="0" y="-47625"/>
              <a:ext cx="1050940" cy="275695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002934" y="4114800"/>
            <a:ext cx="4702629" cy="4114800"/>
          </a:xfrm>
          <a:custGeom>
            <a:avLst/>
            <a:gdLst/>
            <a:ahLst/>
            <a:cxnLst/>
            <a:rect l="l" t="t" r="r" b="b"/>
            <a:pathLst>
              <a:path w="4702629" h="4114800">
                <a:moveTo>
                  <a:pt x="0" y="0"/>
                </a:moveTo>
                <a:lnTo>
                  <a:pt x="4702629" y="0"/>
                </a:lnTo>
                <a:lnTo>
                  <a:pt x="4702629"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a:stretch>
          </a:blipFill>
        </p:spPr>
      </p:sp>
      <p:sp>
        <p:nvSpPr>
          <p:cNvPr id="7" name="Freeform 7"/>
          <p:cNvSpPr/>
          <p:nvPr/>
        </p:nvSpPr>
        <p:spPr>
          <a:xfrm>
            <a:off x="-153471" y="-221867"/>
            <a:ext cx="18441471" cy="10373327"/>
          </a:xfrm>
          <a:custGeom>
            <a:avLst/>
            <a:gdLst/>
            <a:ahLst/>
            <a:cxnLst/>
            <a:rect l="l" t="t" r="r" b="b"/>
            <a:pathLst>
              <a:path w="18441471" h="10373327">
                <a:moveTo>
                  <a:pt x="0" y="0"/>
                </a:moveTo>
                <a:lnTo>
                  <a:pt x="18441471" y="0"/>
                </a:lnTo>
                <a:lnTo>
                  <a:pt x="18441471" y="10373327"/>
                </a:lnTo>
                <a:lnTo>
                  <a:pt x="0" y="10373327"/>
                </a:lnTo>
                <a:lnTo>
                  <a:pt x="0" y="0"/>
                </a:lnTo>
                <a:close/>
              </a:path>
            </a:pathLst>
          </a:custGeom>
          <a:blipFill>
            <a:blip r:embed="rId6">
              <a:alphaModFix amt="8999"/>
              <a:extLst>
                <a:ext uri="{96DAC541-7B7A-43D3-8B79-37D633B846F1}">
                  <asvg:svgBlip xmlns:asvg="http://schemas.microsoft.com/office/drawing/2016/SVG/main" r:embed="rId7"/>
                </a:ext>
              </a:extLst>
            </a:blip>
            <a:stretch>
              <a:fillRect t="-45114" b="-45114"/>
            </a:stretch>
          </a:blipFill>
        </p:spPr>
      </p:sp>
      <p:grpSp>
        <p:nvGrpSpPr>
          <p:cNvPr id="8" name="Group 8"/>
          <p:cNvGrpSpPr/>
          <p:nvPr/>
        </p:nvGrpSpPr>
        <p:grpSpPr>
          <a:xfrm>
            <a:off x="2103560" y="3903535"/>
            <a:ext cx="2479929" cy="247992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659"/>
                </a:lnSpc>
              </a:pPr>
              <a:r>
                <a:rPr lang="en-US" sz="1899">
                  <a:solidFill>
                    <a:srgbClr val="000000"/>
                  </a:solidFill>
                  <a:latin typeface="Arimo"/>
                  <a:ea typeface="Arimo"/>
                  <a:cs typeface="Arimo"/>
                  <a:sym typeface="Arimo"/>
                </a:rPr>
                <a:t>1</a:t>
              </a:r>
            </a:p>
          </p:txBody>
        </p:sp>
      </p:grpSp>
      <p:sp>
        <p:nvSpPr>
          <p:cNvPr id="11" name="Freeform 11"/>
          <p:cNvSpPr/>
          <p:nvPr/>
        </p:nvSpPr>
        <p:spPr>
          <a:xfrm>
            <a:off x="-247754" y="0"/>
            <a:ext cx="4702629" cy="4114800"/>
          </a:xfrm>
          <a:custGeom>
            <a:avLst/>
            <a:gdLst/>
            <a:ahLst/>
            <a:cxnLst/>
            <a:rect l="l" t="t" r="r" b="b"/>
            <a:pathLst>
              <a:path w="4702629" h="4114800">
                <a:moveTo>
                  <a:pt x="0" y="0"/>
                </a:moveTo>
                <a:lnTo>
                  <a:pt x="4702628" y="0"/>
                </a:lnTo>
                <a:lnTo>
                  <a:pt x="4702628"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a:stretch>
          </a:blipFill>
        </p:spPr>
      </p:sp>
      <p:sp>
        <p:nvSpPr>
          <p:cNvPr id="12" name="Freeform 12"/>
          <p:cNvSpPr/>
          <p:nvPr/>
        </p:nvSpPr>
        <p:spPr>
          <a:xfrm>
            <a:off x="-623576" y="8229600"/>
            <a:ext cx="4702629" cy="4114800"/>
          </a:xfrm>
          <a:custGeom>
            <a:avLst/>
            <a:gdLst/>
            <a:ahLst/>
            <a:cxnLst/>
            <a:rect l="l" t="t" r="r" b="b"/>
            <a:pathLst>
              <a:path w="4702629" h="4114800">
                <a:moveTo>
                  <a:pt x="0" y="0"/>
                </a:moveTo>
                <a:lnTo>
                  <a:pt x="4702628" y="0"/>
                </a:lnTo>
                <a:lnTo>
                  <a:pt x="4702628"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a:stretch>
          </a:blipFill>
        </p:spPr>
      </p:sp>
      <p:grpSp>
        <p:nvGrpSpPr>
          <p:cNvPr id="13" name="Group 13"/>
          <p:cNvGrpSpPr/>
          <p:nvPr/>
        </p:nvGrpSpPr>
        <p:grpSpPr>
          <a:xfrm>
            <a:off x="3343525" y="3865435"/>
            <a:ext cx="7079311" cy="4513321"/>
            <a:chOff x="0" y="0"/>
            <a:chExt cx="1864510" cy="1188694"/>
          </a:xfrm>
        </p:grpSpPr>
        <p:sp>
          <p:nvSpPr>
            <p:cNvPr id="14" name="Freeform 14"/>
            <p:cNvSpPr/>
            <p:nvPr/>
          </p:nvSpPr>
          <p:spPr>
            <a:xfrm>
              <a:off x="0" y="0"/>
              <a:ext cx="1864510" cy="1188694"/>
            </a:xfrm>
            <a:custGeom>
              <a:avLst/>
              <a:gdLst/>
              <a:ahLst/>
              <a:cxnLst/>
              <a:rect l="l" t="t" r="r" b="b"/>
              <a:pathLst>
                <a:path w="1864510" h="1188694">
                  <a:moveTo>
                    <a:pt x="0" y="0"/>
                  </a:moveTo>
                  <a:lnTo>
                    <a:pt x="1864510" y="0"/>
                  </a:lnTo>
                  <a:lnTo>
                    <a:pt x="1864510" y="1188694"/>
                  </a:lnTo>
                  <a:lnTo>
                    <a:pt x="0" y="1188694"/>
                  </a:lnTo>
                  <a:close/>
                </a:path>
              </a:pathLst>
            </a:custGeom>
            <a:solidFill>
              <a:srgbClr val="FFFFFF"/>
            </a:solidFill>
            <a:ln w="76200" cap="sq">
              <a:solidFill>
                <a:srgbClr val="384C64"/>
              </a:solidFill>
              <a:prstDash val="solid"/>
              <a:miter/>
            </a:ln>
          </p:spPr>
        </p:sp>
        <p:sp>
          <p:nvSpPr>
            <p:cNvPr id="15" name="TextBox 15"/>
            <p:cNvSpPr txBox="1"/>
            <p:nvPr/>
          </p:nvSpPr>
          <p:spPr>
            <a:xfrm>
              <a:off x="0" y="-47625"/>
              <a:ext cx="1864510" cy="1236319"/>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3627347" y="3876767"/>
            <a:ext cx="6588225" cy="4100394"/>
          </a:xfrm>
          <a:prstGeom prst="rect">
            <a:avLst/>
          </a:prstGeom>
        </p:spPr>
        <p:txBody>
          <a:bodyPr lIns="0" tIns="0" rIns="0" bIns="0" rtlCol="0" anchor="t">
            <a:spAutoFit/>
          </a:bodyPr>
          <a:lstStyle/>
          <a:p>
            <a:pPr algn="just">
              <a:lnSpc>
                <a:spcPts val="4628"/>
              </a:lnSpc>
              <a:spcBef>
                <a:spcPct val="0"/>
              </a:spcBef>
            </a:pPr>
            <a:r>
              <a:rPr lang="en-US" sz="3305">
                <a:solidFill>
                  <a:srgbClr val="1B3D65"/>
                </a:solidFill>
                <a:latin typeface="Arimo"/>
                <a:ea typeface="Arimo"/>
                <a:cs typeface="Arimo"/>
                <a:sym typeface="Arimo"/>
              </a:rPr>
              <a:t>Tujuan dari pengembangan sistem ini adalah untuk menyediakan solusi berbasis teknologi yang dapat membantu dalam mengelola dan memproses data pengunjung serta layanan klinik kecantikan secara lebih efisien dan efektif.</a:t>
            </a:r>
          </a:p>
        </p:txBody>
      </p:sp>
      <p:sp>
        <p:nvSpPr>
          <p:cNvPr id="17" name="TextBox 17"/>
          <p:cNvSpPr txBox="1"/>
          <p:nvPr/>
        </p:nvSpPr>
        <p:spPr>
          <a:xfrm>
            <a:off x="4747431" y="1300863"/>
            <a:ext cx="12511869" cy="1466153"/>
          </a:xfrm>
          <a:prstGeom prst="rect">
            <a:avLst/>
          </a:prstGeom>
        </p:spPr>
        <p:txBody>
          <a:bodyPr lIns="0" tIns="0" rIns="0" bIns="0" rtlCol="0" anchor="t">
            <a:spAutoFit/>
          </a:bodyPr>
          <a:lstStyle/>
          <a:p>
            <a:pPr algn="ctr">
              <a:lnSpc>
                <a:spcPts val="11767"/>
              </a:lnSpc>
              <a:spcBef>
                <a:spcPct val="0"/>
              </a:spcBef>
            </a:pPr>
            <a:r>
              <a:rPr lang="en-US" sz="8405" b="1">
                <a:solidFill>
                  <a:srgbClr val="1B3D65"/>
                </a:solidFill>
                <a:latin typeface="Arimo Bold"/>
                <a:ea typeface="Arimo Bold"/>
                <a:cs typeface="Arimo Bold"/>
                <a:sym typeface="Arimo Bold"/>
              </a:rPr>
              <a:t>TUJUAN DAN MANFAAT</a:t>
            </a:r>
          </a:p>
        </p:txBody>
      </p:sp>
      <p:grpSp>
        <p:nvGrpSpPr>
          <p:cNvPr id="18" name="Group 18"/>
          <p:cNvGrpSpPr/>
          <p:nvPr/>
        </p:nvGrpSpPr>
        <p:grpSpPr>
          <a:xfrm>
            <a:off x="10410329" y="3865435"/>
            <a:ext cx="7865164" cy="4513321"/>
            <a:chOff x="0" y="0"/>
            <a:chExt cx="2071484" cy="1188694"/>
          </a:xfrm>
        </p:grpSpPr>
        <p:sp>
          <p:nvSpPr>
            <p:cNvPr id="19" name="Freeform 19"/>
            <p:cNvSpPr/>
            <p:nvPr/>
          </p:nvSpPr>
          <p:spPr>
            <a:xfrm>
              <a:off x="0" y="0"/>
              <a:ext cx="2071484" cy="1188694"/>
            </a:xfrm>
            <a:custGeom>
              <a:avLst/>
              <a:gdLst/>
              <a:ahLst/>
              <a:cxnLst/>
              <a:rect l="l" t="t" r="r" b="b"/>
              <a:pathLst>
                <a:path w="2071484" h="1188694">
                  <a:moveTo>
                    <a:pt x="0" y="0"/>
                  </a:moveTo>
                  <a:lnTo>
                    <a:pt x="2071484" y="0"/>
                  </a:lnTo>
                  <a:lnTo>
                    <a:pt x="2071484" y="1188694"/>
                  </a:lnTo>
                  <a:lnTo>
                    <a:pt x="0" y="1188694"/>
                  </a:lnTo>
                  <a:close/>
                </a:path>
              </a:pathLst>
            </a:custGeom>
            <a:solidFill>
              <a:srgbClr val="FFFFFF"/>
            </a:solidFill>
            <a:ln w="76200" cap="sq">
              <a:solidFill>
                <a:srgbClr val="384C64"/>
              </a:solidFill>
              <a:prstDash val="solid"/>
              <a:miter/>
            </a:ln>
          </p:spPr>
        </p:sp>
        <p:sp>
          <p:nvSpPr>
            <p:cNvPr id="20" name="TextBox 20"/>
            <p:cNvSpPr txBox="1"/>
            <p:nvPr/>
          </p:nvSpPr>
          <p:spPr>
            <a:xfrm>
              <a:off x="0" y="-47625"/>
              <a:ext cx="2071484" cy="1236319"/>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10705382" y="3895383"/>
            <a:ext cx="6948103" cy="4782051"/>
          </a:xfrm>
          <a:prstGeom prst="rect">
            <a:avLst/>
          </a:prstGeom>
        </p:spPr>
        <p:txBody>
          <a:bodyPr lIns="0" tIns="0" rIns="0" bIns="0" rtlCol="0" anchor="t">
            <a:spAutoFit/>
          </a:bodyPr>
          <a:lstStyle/>
          <a:p>
            <a:pPr algn="just">
              <a:lnSpc>
                <a:spcPts val="4200"/>
              </a:lnSpc>
              <a:spcBef>
                <a:spcPct val="0"/>
              </a:spcBef>
            </a:pPr>
            <a:r>
              <a:rPr lang="en-US" sz="3000">
                <a:solidFill>
                  <a:srgbClr val="1B3D65"/>
                </a:solidFill>
                <a:latin typeface="Arimo"/>
                <a:ea typeface="Arimo"/>
                <a:cs typeface="Arimo"/>
                <a:sym typeface="Arimo"/>
              </a:rPr>
              <a:t>Kemudahan dalam Mengelola Data: Data pengunjung yang telah tercatat dapat dilihat, diedit, atau dihapus dengan mudah. Hal ini akan sangat membantu dalam menangani perubahan data atau koreksi informasi yang dibutuhkan oleh pengunjung.</a:t>
            </a:r>
          </a:p>
          <a:p>
            <a:pPr algn="just">
              <a:lnSpc>
                <a:spcPts val="4200"/>
              </a:lnSpc>
              <a:spcBef>
                <a:spcPct val="0"/>
              </a:spcBef>
            </a:pPr>
            <a:endParaRPr lang="en-US" sz="3000">
              <a:solidFill>
                <a:srgbClr val="1B3D65"/>
              </a:solidFill>
              <a:latin typeface="Arimo"/>
              <a:ea typeface="Arimo"/>
              <a:cs typeface="Arimo"/>
              <a:sym typeface="Arimo"/>
            </a:endParaRPr>
          </a:p>
          <a:p>
            <a:pPr algn="just">
              <a:lnSpc>
                <a:spcPts val="4200"/>
              </a:lnSpc>
              <a:spcBef>
                <a:spcPct val="0"/>
              </a:spcBef>
            </a:pPr>
            <a:endParaRPr lang="en-US" sz="3000">
              <a:solidFill>
                <a:srgbClr val="1B3D65"/>
              </a:solidFill>
              <a:latin typeface="Arimo"/>
              <a:ea typeface="Arimo"/>
              <a:cs typeface="Arimo"/>
              <a:sym typeface="Arim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3471" y="-221867"/>
            <a:ext cx="18441471" cy="10373327"/>
          </a:xfrm>
          <a:custGeom>
            <a:avLst/>
            <a:gdLst/>
            <a:ahLst/>
            <a:cxnLst/>
            <a:rect l="l" t="t" r="r" b="b"/>
            <a:pathLst>
              <a:path w="18441471" h="10373327">
                <a:moveTo>
                  <a:pt x="0" y="0"/>
                </a:moveTo>
                <a:lnTo>
                  <a:pt x="18441471" y="0"/>
                </a:lnTo>
                <a:lnTo>
                  <a:pt x="18441471" y="10373327"/>
                </a:lnTo>
                <a:lnTo>
                  <a:pt x="0" y="10373327"/>
                </a:lnTo>
                <a:lnTo>
                  <a:pt x="0" y="0"/>
                </a:lnTo>
                <a:close/>
              </a:path>
            </a:pathLst>
          </a:custGeom>
          <a:blipFill>
            <a:blip r:embed="rId2">
              <a:alphaModFix amt="8999"/>
              <a:extLst>
                <a:ext uri="{96DAC541-7B7A-43D3-8B79-37D633B846F1}">
                  <asvg:svgBlip xmlns:asvg="http://schemas.microsoft.com/office/drawing/2016/SVG/main" r:embed="rId3"/>
                </a:ext>
              </a:extLst>
            </a:blip>
            <a:stretch>
              <a:fillRect t="-45114" b="-45114"/>
            </a:stretch>
          </a:blipFill>
        </p:spPr>
      </p:sp>
      <p:sp>
        <p:nvSpPr>
          <p:cNvPr id="3" name="Freeform 3"/>
          <p:cNvSpPr/>
          <p:nvPr/>
        </p:nvSpPr>
        <p:spPr>
          <a:xfrm>
            <a:off x="0" y="7546593"/>
            <a:ext cx="15226645" cy="3423414"/>
          </a:xfrm>
          <a:custGeom>
            <a:avLst/>
            <a:gdLst/>
            <a:ahLst/>
            <a:cxnLst/>
            <a:rect l="l" t="t" r="r" b="b"/>
            <a:pathLst>
              <a:path w="15226645" h="3423414">
                <a:moveTo>
                  <a:pt x="0" y="0"/>
                </a:moveTo>
                <a:lnTo>
                  <a:pt x="15226645" y="0"/>
                </a:lnTo>
                <a:lnTo>
                  <a:pt x="15226645" y="3423414"/>
                </a:lnTo>
                <a:lnTo>
                  <a:pt x="0" y="342341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rot="5400000">
            <a:off x="3438649" y="-9700756"/>
            <a:ext cx="8041506" cy="18188176"/>
            <a:chOff x="0" y="0"/>
            <a:chExt cx="10722008" cy="24250901"/>
          </a:xfrm>
        </p:grpSpPr>
        <p:grpSp>
          <p:nvGrpSpPr>
            <p:cNvPr id="5" name="Group 5"/>
            <p:cNvGrpSpPr/>
            <p:nvPr/>
          </p:nvGrpSpPr>
          <p:grpSpPr>
            <a:xfrm>
              <a:off x="699706" y="0"/>
              <a:ext cx="7839026" cy="20209084"/>
              <a:chOff x="0" y="0"/>
              <a:chExt cx="1050940" cy="2709333"/>
            </a:xfrm>
          </p:grpSpPr>
          <p:sp>
            <p:nvSpPr>
              <p:cNvPr id="6" name="Freeform 6"/>
              <p:cNvSpPr/>
              <p:nvPr/>
            </p:nvSpPr>
            <p:spPr>
              <a:xfrm>
                <a:off x="0" y="0"/>
                <a:ext cx="1050940" cy="2709333"/>
              </a:xfrm>
              <a:custGeom>
                <a:avLst/>
                <a:gdLst/>
                <a:ahLst/>
                <a:cxnLst/>
                <a:rect l="l" t="t" r="r" b="b"/>
                <a:pathLst>
                  <a:path w="1050940" h="2709333">
                    <a:moveTo>
                      <a:pt x="0" y="0"/>
                    </a:moveTo>
                    <a:lnTo>
                      <a:pt x="1050940" y="0"/>
                    </a:lnTo>
                    <a:lnTo>
                      <a:pt x="1050940" y="2709333"/>
                    </a:lnTo>
                    <a:lnTo>
                      <a:pt x="0" y="2709333"/>
                    </a:lnTo>
                    <a:close/>
                  </a:path>
                </a:pathLst>
              </a:custGeom>
              <a:solidFill>
                <a:srgbClr val="1B3D65"/>
              </a:solidFill>
            </p:spPr>
          </p:sp>
          <p:sp>
            <p:nvSpPr>
              <p:cNvPr id="7" name="TextBox 7"/>
              <p:cNvSpPr txBox="1"/>
              <p:nvPr/>
            </p:nvSpPr>
            <p:spPr>
              <a:xfrm>
                <a:off x="0" y="-47625"/>
                <a:ext cx="1050940" cy="2756958"/>
              </a:xfrm>
              <a:prstGeom prst="rect">
                <a:avLst/>
              </a:prstGeom>
            </p:spPr>
            <p:txBody>
              <a:bodyPr lIns="50800" tIns="50800" rIns="50800" bIns="50800" rtlCol="0" anchor="ctr"/>
              <a:lstStyle/>
              <a:p>
                <a:pPr algn="ctr">
                  <a:lnSpc>
                    <a:spcPts val="2660"/>
                  </a:lnSpc>
                </a:pPr>
                <a:endParaRPr/>
              </a:p>
            </p:txBody>
          </p:sp>
        </p:grpSp>
        <p:sp>
          <p:nvSpPr>
            <p:cNvPr id="8" name="Freeform 8"/>
            <p:cNvSpPr/>
            <p:nvPr/>
          </p:nvSpPr>
          <p:spPr>
            <a:xfrm>
              <a:off x="0" y="8083634"/>
              <a:ext cx="9238439" cy="8083634"/>
            </a:xfrm>
            <a:custGeom>
              <a:avLst/>
              <a:gdLst/>
              <a:ahLst/>
              <a:cxnLst/>
              <a:rect l="l" t="t" r="r" b="b"/>
              <a:pathLst>
                <a:path w="9238439" h="8083634">
                  <a:moveTo>
                    <a:pt x="0" y="0"/>
                  </a:moveTo>
                  <a:lnTo>
                    <a:pt x="9238439" y="0"/>
                  </a:lnTo>
                  <a:lnTo>
                    <a:pt x="9238439" y="8083634"/>
                  </a:lnTo>
                  <a:lnTo>
                    <a:pt x="0" y="8083634"/>
                  </a:lnTo>
                  <a:lnTo>
                    <a:pt x="0" y="0"/>
                  </a:lnTo>
                  <a:close/>
                </a:path>
              </a:pathLst>
            </a:custGeom>
            <a:blipFill>
              <a:blip r:embed="rId6">
                <a:alphaModFix amt="41000"/>
                <a:extLst>
                  <a:ext uri="{96DAC541-7B7A-43D3-8B79-37D633B846F1}">
                    <asvg:svgBlip xmlns:asvg="http://schemas.microsoft.com/office/drawing/2016/SVG/main" r:embed="rId7"/>
                  </a:ext>
                </a:extLst>
              </a:blip>
              <a:stretch>
                <a:fillRect/>
              </a:stretch>
            </a:blipFill>
          </p:spPr>
        </p:sp>
        <p:sp>
          <p:nvSpPr>
            <p:cNvPr id="9" name="Freeform 9"/>
            <p:cNvSpPr/>
            <p:nvPr/>
          </p:nvSpPr>
          <p:spPr>
            <a:xfrm>
              <a:off x="1483570" y="0"/>
              <a:ext cx="9238439" cy="8083634"/>
            </a:xfrm>
            <a:custGeom>
              <a:avLst/>
              <a:gdLst/>
              <a:ahLst/>
              <a:cxnLst/>
              <a:rect l="l" t="t" r="r" b="b"/>
              <a:pathLst>
                <a:path w="9238439" h="8083634">
                  <a:moveTo>
                    <a:pt x="0" y="0"/>
                  </a:moveTo>
                  <a:lnTo>
                    <a:pt x="9238438" y="0"/>
                  </a:lnTo>
                  <a:lnTo>
                    <a:pt x="9238438" y="8083634"/>
                  </a:lnTo>
                  <a:lnTo>
                    <a:pt x="0" y="8083634"/>
                  </a:lnTo>
                  <a:lnTo>
                    <a:pt x="0" y="0"/>
                  </a:lnTo>
                  <a:close/>
                </a:path>
              </a:pathLst>
            </a:custGeom>
            <a:blipFill>
              <a:blip r:embed="rId6">
                <a:alphaModFix amt="41000"/>
                <a:extLst>
                  <a:ext uri="{96DAC541-7B7A-43D3-8B79-37D633B846F1}">
                    <asvg:svgBlip xmlns:asvg="http://schemas.microsoft.com/office/drawing/2016/SVG/main" r:embed="rId7"/>
                  </a:ext>
                </a:extLst>
              </a:blip>
              <a:stretch>
                <a:fillRect/>
              </a:stretch>
            </a:blipFill>
          </p:spPr>
        </p:sp>
        <p:sp>
          <p:nvSpPr>
            <p:cNvPr id="10" name="Freeform 10"/>
            <p:cNvSpPr/>
            <p:nvPr/>
          </p:nvSpPr>
          <p:spPr>
            <a:xfrm>
              <a:off x="745257" y="16167268"/>
              <a:ext cx="9238439" cy="8083634"/>
            </a:xfrm>
            <a:custGeom>
              <a:avLst/>
              <a:gdLst/>
              <a:ahLst/>
              <a:cxnLst/>
              <a:rect l="l" t="t" r="r" b="b"/>
              <a:pathLst>
                <a:path w="9238439" h="8083634">
                  <a:moveTo>
                    <a:pt x="0" y="0"/>
                  </a:moveTo>
                  <a:lnTo>
                    <a:pt x="9238439" y="0"/>
                  </a:lnTo>
                  <a:lnTo>
                    <a:pt x="9238439" y="8083633"/>
                  </a:lnTo>
                  <a:lnTo>
                    <a:pt x="0" y="8083633"/>
                  </a:lnTo>
                  <a:lnTo>
                    <a:pt x="0" y="0"/>
                  </a:lnTo>
                  <a:close/>
                </a:path>
              </a:pathLst>
            </a:custGeom>
            <a:blipFill>
              <a:blip r:embed="rId6">
                <a:alphaModFix amt="41000"/>
                <a:extLst>
                  <a:ext uri="{96DAC541-7B7A-43D3-8B79-37D633B846F1}">
                    <asvg:svgBlip xmlns:asvg="http://schemas.microsoft.com/office/drawing/2016/SVG/main" r:embed="rId7"/>
                  </a:ext>
                </a:extLst>
              </a:blip>
              <a:stretch>
                <a:fillRect/>
              </a:stretch>
            </a:blipFill>
          </p:spPr>
        </p:sp>
      </p:grpSp>
      <p:sp>
        <p:nvSpPr>
          <p:cNvPr id="11" name="Freeform 11"/>
          <p:cNvSpPr/>
          <p:nvPr/>
        </p:nvSpPr>
        <p:spPr>
          <a:xfrm>
            <a:off x="15159970" y="7546593"/>
            <a:ext cx="15226645" cy="3423414"/>
          </a:xfrm>
          <a:custGeom>
            <a:avLst/>
            <a:gdLst/>
            <a:ahLst/>
            <a:cxnLst/>
            <a:rect l="l" t="t" r="r" b="b"/>
            <a:pathLst>
              <a:path w="15226645" h="3423414">
                <a:moveTo>
                  <a:pt x="0" y="0"/>
                </a:moveTo>
                <a:lnTo>
                  <a:pt x="15226646" y="0"/>
                </a:lnTo>
                <a:lnTo>
                  <a:pt x="15226646" y="3423414"/>
                </a:lnTo>
                <a:lnTo>
                  <a:pt x="0" y="342341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336058" y="2051203"/>
            <a:ext cx="4976501" cy="7851556"/>
          </a:xfrm>
          <a:custGeom>
            <a:avLst/>
            <a:gdLst/>
            <a:ahLst/>
            <a:cxnLst/>
            <a:rect l="l" t="t" r="r" b="b"/>
            <a:pathLst>
              <a:path w="4976501" h="7851556">
                <a:moveTo>
                  <a:pt x="0" y="0"/>
                </a:moveTo>
                <a:lnTo>
                  <a:pt x="4976501" y="0"/>
                </a:lnTo>
                <a:lnTo>
                  <a:pt x="4976501" y="7851557"/>
                </a:lnTo>
                <a:lnTo>
                  <a:pt x="0" y="7851557"/>
                </a:lnTo>
                <a:lnTo>
                  <a:pt x="0" y="0"/>
                </a:lnTo>
                <a:close/>
              </a:path>
            </a:pathLst>
          </a:custGeom>
          <a:blipFill>
            <a:blip r:embed="rId8"/>
            <a:stretch>
              <a:fillRect/>
            </a:stretch>
          </a:blipFill>
        </p:spPr>
      </p:sp>
      <p:sp>
        <p:nvSpPr>
          <p:cNvPr id="13" name="Freeform 13"/>
          <p:cNvSpPr/>
          <p:nvPr/>
        </p:nvSpPr>
        <p:spPr>
          <a:xfrm>
            <a:off x="5871581" y="1881594"/>
            <a:ext cx="6110816" cy="8021166"/>
          </a:xfrm>
          <a:custGeom>
            <a:avLst/>
            <a:gdLst/>
            <a:ahLst/>
            <a:cxnLst/>
            <a:rect l="l" t="t" r="r" b="b"/>
            <a:pathLst>
              <a:path w="6110816" h="8021166">
                <a:moveTo>
                  <a:pt x="0" y="0"/>
                </a:moveTo>
                <a:lnTo>
                  <a:pt x="6110816" y="0"/>
                </a:lnTo>
                <a:lnTo>
                  <a:pt x="6110816" y="8021166"/>
                </a:lnTo>
                <a:lnTo>
                  <a:pt x="0" y="8021166"/>
                </a:lnTo>
                <a:lnTo>
                  <a:pt x="0" y="0"/>
                </a:lnTo>
                <a:close/>
              </a:path>
            </a:pathLst>
          </a:custGeom>
          <a:blipFill>
            <a:blip r:embed="rId9"/>
            <a:stretch>
              <a:fillRect/>
            </a:stretch>
          </a:blipFill>
        </p:spPr>
      </p:sp>
      <p:sp>
        <p:nvSpPr>
          <p:cNvPr id="14" name="Freeform 14"/>
          <p:cNvSpPr/>
          <p:nvPr/>
        </p:nvSpPr>
        <p:spPr>
          <a:xfrm>
            <a:off x="12544372" y="1881594"/>
            <a:ext cx="5923046" cy="7245899"/>
          </a:xfrm>
          <a:custGeom>
            <a:avLst/>
            <a:gdLst/>
            <a:ahLst/>
            <a:cxnLst/>
            <a:rect l="l" t="t" r="r" b="b"/>
            <a:pathLst>
              <a:path w="5923046" h="7245899">
                <a:moveTo>
                  <a:pt x="0" y="0"/>
                </a:moveTo>
                <a:lnTo>
                  <a:pt x="5923046" y="0"/>
                </a:lnTo>
                <a:lnTo>
                  <a:pt x="5923046" y="7245899"/>
                </a:lnTo>
                <a:lnTo>
                  <a:pt x="0" y="7245899"/>
                </a:lnTo>
                <a:lnTo>
                  <a:pt x="0" y="0"/>
                </a:lnTo>
                <a:close/>
              </a:path>
            </a:pathLst>
          </a:custGeom>
          <a:blipFill>
            <a:blip r:embed="rId10"/>
            <a:stretch>
              <a:fillRect/>
            </a:stretch>
          </a:blipFill>
        </p:spPr>
      </p:sp>
      <p:sp>
        <p:nvSpPr>
          <p:cNvPr id="15" name="TextBox 15"/>
          <p:cNvSpPr txBox="1"/>
          <p:nvPr/>
        </p:nvSpPr>
        <p:spPr>
          <a:xfrm>
            <a:off x="4129147" y="-219075"/>
            <a:ext cx="9876234" cy="1736726"/>
          </a:xfrm>
          <a:prstGeom prst="rect">
            <a:avLst/>
          </a:prstGeom>
        </p:spPr>
        <p:txBody>
          <a:bodyPr lIns="0" tIns="0" rIns="0" bIns="0" rtlCol="0" anchor="t">
            <a:spAutoFit/>
          </a:bodyPr>
          <a:lstStyle/>
          <a:p>
            <a:pPr algn="ctr">
              <a:lnSpc>
                <a:spcPts val="13999"/>
              </a:lnSpc>
              <a:spcBef>
                <a:spcPct val="0"/>
              </a:spcBef>
            </a:pPr>
            <a:r>
              <a:rPr lang="en-US" sz="9999" b="1">
                <a:solidFill>
                  <a:srgbClr val="FFFFFF"/>
                </a:solidFill>
                <a:latin typeface="Arimo Bold"/>
                <a:ea typeface="Arimo Bold"/>
                <a:cs typeface="Arimo Bold"/>
                <a:sym typeface="Arimo Bold"/>
              </a:rPr>
              <a:t>LAYOUT(INPUT)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3471" y="-221867"/>
            <a:ext cx="18441471" cy="10373327"/>
          </a:xfrm>
          <a:custGeom>
            <a:avLst/>
            <a:gdLst/>
            <a:ahLst/>
            <a:cxnLst/>
            <a:rect l="l" t="t" r="r" b="b"/>
            <a:pathLst>
              <a:path w="18441471" h="10373327">
                <a:moveTo>
                  <a:pt x="0" y="0"/>
                </a:moveTo>
                <a:lnTo>
                  <a:pt x="18441471" y="0"/>
                </a:lnTo>
                <a:lnTo>
                  <a:pt x="18441471" y="10373327"/>
                </a:lnTo>
                <a:lnTo>
                  <a:pt x="0" y="10373327"/>
                </a:lnTo>
                <a:lnTo>
                  <a:pt x="0" y="0"/>
                </a:lnTo>
                <a:close/>
              </a:path>
            </a:pathLst>
          </a:custGeom>
          <a:blipFill>
            <a:blip r:embed="rId2">
              <a:alphaModFix amt="8999"/>
              <a:extLst>
                <a:ext uri="{96DAC541-7B7A-43D3-8B79-37D633B846F1}">
                  <asvg:svgBlip xmlns:asvg="http://schemas.microsoft.com/office/drawing/2016/SVG/main" r:embed="rId3"/>
                </a:ext>
              </a:extLst>
            </a:blip>
            <a:stretch>
              <a:fillRect t="-45114" b="-45114"/>
            </a:stretch>
          </a:blipFill>
        </p:spPr>
      </p:sp>
      <p:sp>
        <p:nvSpPr>
          <p:cNvPr id="3" name="Freeform 3"/>
          <p:cNvSpPr/>
          <p:nvPr/>
        </p:nvSpPr>
        <p:spPr>
          <a:xfrm>
            <a:off x="0" y="7546593"/>
            <a:ext cx="15226645" cy="3423414"/>
          </a:xfrm>
          <a:custGeom>
            <a:avLst/>
            <a:gdLst/>
            <a:ahLst/>
            <a:cxnLst/>
            <a:rect l="l" t="t" r="r" b="b"/>
            <a:pathLst>
              <a:path w="15226645" h="3423414">
                <a:moveTo>
                  <a:pt x="0" y="0"/>
                </a:moveTo>
                <a:lnTo>
                  <a:pt x="15226645" y="0"/>
                </a:lnTo>
                <a:lnTo>
                  <a:pt x="15226645" y="3423414"/>
                </a:lnTo>
                <a:lnTo>
                  <a:pt x="0" y="342341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rot="5400000">
            <a:off x="20692208" y="-6360111"/>
            <a:ext cx="5081986" cy="12344400"/>
            <a:chOff x="0" y="0"/>
            <a:chExt cx="6775981" cy="16459200"/>
          </a:xfrm>
        </p:grpSpPr>
        <p:grpSp>
          <p:nvGrpSpPr>
            <p:cNvPr id="5" name="Group 5"/>
            <p:cNvGrpSpPr/>
            <p:nvPr/>
          </p:nvGrpSpPr>
          <p:grpSpPr>
            <a:xfrm>
              <a:off x="474894" y="0"/>
              <a:ext cx="5320384" cy="13716000"/>
              <a:chOff x="0" y="0"/>
              <a:chExt cx="1050940" cy="2709333"/>
            </a:xfrm>
          </p:grpSpPr>
          <p:sp>
            <p:nvSpPr>
              <p:cNvPr id="6" name="Freeform 6"/>
              <p:cNvSpPr/>
              <p:nvPr/>
            </p:nvSpPr>
            <p:spPr>
              <a:xfrm>
                <a:off x="0" y="0"/>
                <a:ext cx="1050940" cy="2709333"/>
              </a:xfrm>
              <a:custGeom>
                <a:avLst/>
                <a:gdLst/>
                <a:ahLst/>
                <a:cxnLst/>
                <a:rect l="l" t="t" r="r" b="b"/>
                <a:pathLst>
                  <a:path w="1050940" h="2709333">
                    <a:moveTo>
                      <a:pt x="0" y="0"/>
                    </a:moveTo>
                    <a:lnTo>
                      <a:pt x="1050940" y="0"/>
                    </a:lnTo>
                    <a:lnTo>
                      <a:pt x="1050940" y="2709333"/>
                    </a:lnTo>
                    <a:lnTo>
                      <a:pt x="0" y="2709333"/>
                    </a:lnTo>
                    <a:close/>
                  </a:path>
                </a:pathLst>
              </a:custGeom>
              <a:solidFill>
                <a:srgbClr val="1B3D65"/>
              </a:solidFill>
            </p:spPr>
          </p:sp>
          <p:sp>
            <p:nvSpPr>
              <p:cNvPr id="7" name="TextBox 7"/>
              <p:cNvSpPr txBox="1"/>
              <p:nvPr/>
            </p:nvSpPr>
            <p:spPr>
              <a:xfrm>
                <a:off x="0" y="-47625"/>
                <a:ext cx="1050940" cy="2756958"/>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0" y="5486400"/>
              <a:ext cx="6270171" cy="5486400"/>
            </a:xfrm>
            <a:custGeom>
              <a:avLst/>
              <a:gdLst/>
              <a:ahLst/>
              <a:cxnLst/>
              <a:rect l="l" t="t" r="r" b="b"/>
              <a:pathLst>
                <a:path w="6270171" h="5486400">
                  <a:moveTo>
                    <a:pt x="0" y="0"/>
                  </a:moveTo>
                  <a:lnTo>
                    <a:pt x="6270171" y="0"/>
                  </a:lnTo>
                  <a:lnTo>
                    <a:pt x="6270171" y="5486400"/>
                  </a:lnTo>
                  <a:lnTo>
                    <a:pt x="0" y="5486400"/>
                  </a:lnTo>
                  <a:lnTo>
                    <a:pt x="0" y="0"/>
                  </a:lnTo>
                  <a:close/>
                </a:path>
              </a:pathLst>
            </a:custGeom>
            <a:blipFill>
              <a:blip r:embed="rId6">
                <a:alphaModFix amt="41000"/>
                <a:extLst>
                  <a:ext uri="{96DAC541-7B7A-43D3-8B79-37D633B846F1}">
                    <asvg:svgBlip xmlns:asvg="http://schemas.microsoft.com/office/drawing/2016/SVG/main" r:embed="rId7"/>
                  </a:ext>
                </a:extLst>
              </a:blip>
              <a:stretch>
                <a:fillRect/>
              </a:stretch>
            </a:blipFill>
          </p:spPr>
        </p:sp>
        <p:sp>
          <p:nvSpPr>
            <p:cNvPr id="9" name="Freeform 9"/>
            <p:cNvSpPr/>
            <p:nvPr/>
          </p:nvSpPr>
          <p:spPr>
            <a:xfrm>
              <a:off x="505810" y="10972800"/>
              <a:ext cx="6270171" cy="5486400"/>
            </a:xfrm>
            <a:custGeom>
              <a:avLst/>
              <a:gdLst/>
              <a:ahLst/>
              <a:cxnLst/>
              <a:rect l="l" t="t" r="r" b="b"/>
              <a:pathLst>
                <a:path w="6270171" h="5486400">
                  <a:moveTo>
                    <a:pt x="0" y="0"/>
                  </a:moveTo>
                  <a:lnTo>
                    <a:pt x="6270171" y="0"/>
                  </a:lnTo>
                  <a:lnTo>
                    <a:pt x="6270171" y="5486400"/>
                  </a:lnTo>
                  <a:lnTo>
                    <a:pt x="0" y="5486400"/>
                  </a:lnTo>
                  <a:lnTo>
                    <a:pt x="0" y="0"/>
                  </a:lnTo>
                  <a:close/>
                </a:path>
              </a:pathLst>
            </a:custGeom>
            <a:blipFill>
              <a:blip r:embed="rId6">
                <a:alphaModFix amt="41000"/>
                <a:extLst>
                  <a:ext uri="{96DAC541-7B7A-43D3-8B79-37D633B846F1}">
                    <asvg:svgBlip xmlns:asvg="http://schemas.microsoft.com/office/drawing/2016/SVG/main" r:embed="rId7"/>
                  </a:ext>
                </a:extLst>
              </a:blip>
              <a:stretch>
                <a:fillRect/>
              </a:stretch>
            </a:blipFill>
          </p:spPr>
        </p:sp>
      </p:grpSp>
      <p:sp>
        <p:nvSpPr>
          <p:cNvPr id="10" name="Freeform 10"/>
          <p:cNvSpPr/>
          <p:nvPr/>
        </p:nvSpPr>
        <p:spPr>
          <a:xfrm>
            <a:off x="15159970" y="7546593"/>
            <a:ext cx="15226645" cy="3423414"/>
          </a:xfrm>
          <a:custGeom>
            <a:avLst/>
            <a:gdLst/>
            <a:ahLst/>
            <a:cxnLst/>
            <a:rect l="l" t="t" r="r" b="b"/>
            <a:pathLst>
              <a:path w="15226645" h="3423414">
                <a:moveTo>
                  <a:pt x="0" y="0"/>
                </a:moveTo>
                <a:lnTo>
                  <a:pt x="15226646" y="0"/>
                </a:lnTo>
                <a:lnTo>
                  <a:pt x="15226646" y="3423414"/>
                </a:lnTo>
                <a:lnTo>
                  <a:pt x="0" y="342341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789984" y="1287789"/>
            <a:ext cx="14708033" cy="7354016"/>
          </a:xfrm>
          <a:custGeom>
            <a:avLst/>
            <a:gdLst/>
            <a:ahLst/>
            <a:cxnLst/>
            <a:rect l="l" t="t" r="r" b="b"/>
            <a:pathLst>
              <a:path w="14708033" h="7354016">
                <a:moveTo>
                  <a:pt x="0" y="0"/>
                </a:moveTo>
                <a:lnTo>
                  <a:pt x="14708032" y="0"/>
                </a:lnTo>
                <a:lnTo>
                  <a:pt x="14708032" y="7354016"/>
                </a:lnTo>
                <a:lnTo>
                  <a:pt x="0" y="7354016"/>
                </a:lnTo>
                <a:lnTo>
                  <a:pt x="0" y="0"/>
                </a:lnTo>
                <a:close/>
              </a:path>
            </a:pathLst>
          </a:custGeom>
          <a:blipFill>
            <a:blip r:embed="rId8"/>
            <a:stretch>
              <a:fillRect/>
            </a:stretch>
          </a:blipFill>
        </p:spPr>
      </p:sp>
      <p:sp>
        <p:nvSpPr>
          <p:cNvPr id="12" name="TextBox 12"/>
          <p:cNvSpPr txBox="1"/>
          <p:nvPr/>
        </p:nvSpPr>
        <p:spPr>
          <a:xfrm>
            <a:off x="2578472" y="-219075"/>
            <a:ext cx="12648174" cy="1736726"/>
          </a:xfrm>
          <a:prstGeom prst="rect">
            <a:avLst/>
          </a:prstGeom>
        </p:spPr>
        <p:txBody>
          <a:bodyPr lIns="0" tIns="0" rIns="0" bIns="0" rtlCol="0" anchor="t">
            <a:spAutoFit/>
          </a:bodyPr>
          <a:lstStyle/>
          <a:p>
            <a:pPr algn="ctr">
              <a:lnSpc>
                <a:spcPts val="13999"/>
              </a:lnSpc>
              <a:spcBef>
                <a:spcPct val="0"/>
              </a:spcBef>
            </a:pPr>
            <a:r>
              <a:rPr lang="en-US" sz="9999" b="1">
                <a:solidFill>
                  <a:srgbClr val="1B3D65"/>
                </a:solidFill>
                <a:latin typeface="Arimo Bold"/>
                <a:ea typeface="Arimo Bold"/>
                <a:cs typeface="Arimo Bold"/>
                <a:sym typeface="Arimo Bold"/>
              </a:rPr>
              <a:t>LAYOUT(OUTPUT)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3471" y="-221867"/>
            <a:ext cx="18441471" cy="10373327"/>
          </a:xfrm>
          <a:custGeom>
            <a:avLst/>
            <a:gdLst/>
            <a:ahLst/>
            <a:cxnLst/>
            <a:rect l="l" t="t" r="r" b="b"/>
            <a:pathLst>
              <a:path w="18441471" h="10373327">
                <a:moveTo>
                  <a:pt x="0" y="0"/>
                </a:moveTo>
                <a:lnTo>
                  <a:pt x="18441471" y="0"/>
                </a:lnTo>
                <a:lnTo>
                  <a:pt x="18441471" y="10373327"/>
                </a:lnTo>
                <a:lnTo>
                  <a:pt x="0" y="10373327"/>
                </a:lnTo>
                <a:lnTo>
                  <a:pt x="0" y="0"/>
                </a:lnTo>
                <a:close/>
              </a:path>
            </a:pathLst>
          </a:custGeom>
          <a:blipFill>
            <a:blip r:embed="rId2">
              <a:alphaModFix amt="8999"/>
              <a:extLst>
                <a:ext uri="{96DAC541-7B7A-43D3-8B79-37D633B846F1}">
                  <asvg:svgBlip xmlns:asvg="http://schemas.microsoft.com/office/drawing/2016/SVG/main" r:embed="rId3"/>
                </a:ext>
              </a:extLst>
            </a:blip>
            <a:stretch>
              <a:fillRect t="-45114" b="-45114"/>
            </a:stretch>
          </a:blipFill>
        </p:spPr>
      </p:sp>
      <p:grpSp>
        <p:nvGrpSpPr>
          <p:cNvPr id="3" name="Group 3"/>
          <p:cNvGrpSpPr/>
          <p:nvPr/>
        </p:nvGrpSpPr>
        <p:grpSpPr>
          <a:xfrm rot="-5400000">
            <a:off x="7021119" y="-6160697"/>
            <a:ext cx="5457808" cy="12344400"/>
            <a:chOff x="0" y="0"/>
            <a:chExt cx="7277077" cy="16459200"/>
          </a:xfrm>
        </p:grpSpPr>
        <p:grpSp>
          <p:nvGrpSpPr>
            <p:cNvPr id="4" name="Group 4"/>
            <p:cNvGrpSpPr/>
            <p:nvPr/>
          </p:nvGrpSpPr>
          <p:grpSpPr>
            <a:xfrm>
              <a:off x="474894" y="0"/>
              <a:ext cx="5320384" cy="13716000"/>
              <a:chOff x="0" y="0"/>
              <a:chExt cx="1050940" cy="2709333"/>
            </a:xfrm>
          </p:grpSpPr>
          <p:sp>
            <p:nvSpPr>
              <p:cNvPr id="5" name="Freeform 5"/>
              <p:cNvSpPr/>
              <p:nvPr/>
            </p:nvSpPr>
            <p:spPr>
              <a:xfrm>
                <a:off x="0" y="0"/>
                <a:ext cx="1050940" cy="2709333"/>
              </a:xfrm>
              <a:custGeom>
                <a:avLst/>
                <a:gdLst/>
                <a:ahLst/>
                <a:cxnLst/>
                <a:rect l="l" t="t" r="r" b="b"/>
                <a:pathLst>
                  <a:path w="1050940" h="2709333">
                    <a:moveTo>
                      <a:pt x="0" y="0"/>
                    </a:moveTo>
                    <a:lnTo>
                      <a:pt x="1050940" y="0"/>
                    </a:lnTo>
                    <a:lnTo>
                      <a:pt x="1050940" y="2709333"/>
                    </a:lnTo>
                    <a:lnTo>
                      <a:pt x="0" y="2709333"/>
                    </a:lnTo>
                    <a:close/>
                  </a:path>
                </a:pathLst>
              </a:custGeom>
              <a:solidFill>
                <a:srgbClr val="1B3D65"/>
              </a:solidFill>
            </p:spPr>
          </p:sp>
          <p:sp>
            <p:nvSpPr>
              <p:cNvPr id="6" name="TextBox 6"/>
              <p:cNvSpPr txBox="1"/>
              <p:nvPr/>
            </p:nvSpPr>
            <p:spPr>
              <a:xfrm>
                <a:off x="0" y="-47625"/>
                <a:ext cx="1050940" cy="2756958"/>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a:off x="0" y="5486400"/>
              <a:ext cx="6270171" cy="5486400"/>
            </a:xfrm>
            <a:custGeom>
              <a:avLst/>
              <a:gdLst/>
              <a:ahLst/>
              <a:cxnLst/>
              <a:rect l="l" t="t" r="r" b="b"/>
              <a:pathLst>
                <a:path w="6270171" h="5486400">
                  <a:moveTo>
                    <a:pt x="0" y="0"/>
                  </a:moveTo>
                  <a:lnTo>
                    <a:pt x="6270171" y="0"/>
                  </a:lnTo>
                  <a:lnTo>
                    <a:pt x="6270171" y="5486400"/>
                  </a:lnTo>
                  <a:lnTo>
                    <a:pt x="0" y="5486400"/>
                  </a:lnTo>
                  <a:lnTo>
                    <a:pt x="0" y="0"/>
                  </a:lnTo>
                  <a:close/>
                </a:path>
              </a:pathLst>
            </a:custGeom>
            <a:blipFill>
              <a:blip r:embed="rId4">
                <a:alphaModFix amt="41000"/>
                <a:extLst>
                  <a:ext uri="{96DAC541-7B7A-43D3-8B79-37D633B846F1}">
                    <asvg:svgBlip xmlns:asvg="http://schemas.microsoft.com/office/drawing/2016/SVG/main" r:embed="rId5"/>
                  </a:ext>
                </a:extLst>
              </a:blip>
              <a:stretch>
                <a:fillRect/>
              </a:stretch>
            </a:blipFill>
          </p:spPr>
        </p:sp>
        <p:sp>
          <p:nvSpPr>
            <p:cNvPr id="8" name="Freeform 8"/>
            <p:cNvSpPr/>
            <p:nvPr/>
          </p:nvSpPr>
          <p:spPr>
            <a:xfrm>
              <a:off x="1006906" y="0"/>
              <a:ext cx="6270171" cy="5486400"/>
            </a:xfrm>
            <a:custGeom>
              <a:avLst/>
              <a:gdLst/>
              <a:ahLst/>
              <a:cxnLst/>
              <a:rect l="l" t="t" r="r" b="b"/>
              <a:pathLst>
                <a:path w="6270171" h="5486400">
                  <a:moveTo>
                    <a:pt x="0" y="0"/>
                  </a:moveTo>
                  <a:lnTo>
                    <a:pt x="6270171" y="0"/>
                  </a:lnTo>
                  <a:lnTo>
                    <a:pt x="6270171" y="5486400"/>
                  </a:lnTo>
                  <a:lnTo>
                    <a:pt x="0" y="5486400"/>
                  </a:lnTo>
                  <a:lnTo>
                    <a:pt x="0" y="0"/>
                  </a:lnTo>
                  <a:close/>
                </a:path>
              </a:pathLst>
            </a:custGeom>
            <a:blipFill>
              <a:blip r:embed="rId4">
                <a:alphaModFix amt="41000"/>
                <a:extLst>
                  <a:ext uri="{96DAC541-7B7A-43D3-8B79-37D633B846F1}">
                    <asvg:svgBlip xmlns:asvg="http://schemas.microsoft.com/office/drawing/2016/SVG/main" r:embed="rId5"/>
                  </a:ext>
                </a:extLst>
              </a:blip>
              <a:stretch>
                <a:fillRect/>
              </a:stretch>
            </a:blipFill>
          </p:spPr>
        </p:sp>
        <p:sp>
          <p:nvSpPr>
            <p:cNvPr id="9" name="Freeform 9"/>
            <p:cNvSpPr/>
            <p:nvPr/>
          </p:nvSpPr>
          <p:spPr>
            <a:xfrm>
              <a:off x="505810" y="10972800"/>
              <a:ext cx="6270171" cy="5486400"/>
            </a:xfrm>
            <a:custGeom>
              <a:avLst/>
              <a:gdLst/>
              <a:ahLst/>
              <a:cxnLst/>
              <a:rect l="l" t="t" r="r" b="b"/>
              <a:pathLst>
                <a:path w="6270171" h="5486400">
                  <a:moveTo>
                    <a:pt x="0" y="0"/>
                  </a:moveTo>
                  <a:lnTo>
                    <a:pt x="6270171" y="0"/>
                  </a:lnTo>
                  <a:lnTo>
                    <a:pt x="6270171" y="5486400"/>
                  </a:lnTo>
                  <a:lnTo>
                    <a:pt x="0" y="5486400"/>
                  </a:lnTo>
                  <a:lnTo>
                    <a:pt x="0" y="0"/>
                  </a:lnTo>
                  <a:close/>
                </a:path>
              </a:pathLst>
            </a:custGeom>
            <a:blipFill>
              <a:blip r:embed="rId4">
                <a:alphaModFix amt="41000"/>
                <a:extLst>
                  <a:ext uri="{96DAC541-7B7A-43D3-8B79-37D633B846F1}">
                    <asvg:svgBlip xmlns:asvg="http://schemas.microsoft.com/office/drawing/2016/SVG/main" r:embed="rId5"/>
                  </a:ext>
                </a:extLst>
              </a:blip>
              <a:stretch>
                <a:fillRect/>
              </a:stretch>
            </a:blipFill>
          </p:spPr>
        </p:sp>
      </p:grpSp>
      <p:sp>
        <p:nvSpPr>
          <p:cNvPr id="10" name="Freeform 10"/>
          <p:cNvSpPr/>
          <p:nvPr/>
        </p:nvSpPr>
        <p:spPr>
          <a:xfrm>
            <a:off x="-12086960" y="7546593"/>
            <a:ext cx="15226645" cy="3423414"/>
          </a:xfrm>
          <a:custGeom>
            <a:avLst/>
            <a:gdLst/>
            <a:ahLst/>
            <a:cxnLst/>
            <a:rect l="l" t="t" r="r" b="b"/>
            <a:pathLst>
              <a:path w="15226645" h="3423414">
                <a:moveTo>
                  <a:pt x="0" y="0"/>
                </a:moveTo>
                <a:lnTo>
                  <a:pt x="15226645" y="0"/>
                </a:lnTo>
                <a:lnTo>
                  <a:pt x="15226645" y="3423414"/>
                </a:lnTo>
                <a:lnTo>
                  <a:pt x="0" y="342341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rot="-7885063">
            <a:off x="2478235" y="2006618"/>
            <a:ext cx="1726040" cy="1471841"/>
          </a:xfrm>
          <a:custGeom>
            <a:avLst/>
            <a:gdLst/>
            <a:ahLst/>
            <a:cxnLst/>
            <a:rect l="l" t="t" r="r" b="b"/>
            <a:pathLst>
              <a:path w="1726040" h="1471841">
                <a:moveTo>
                  <a:pt x="0" y="0"/>
                </a:moveTo>
                <a:lnTo>
                  <a:pt x="1726040" y="0"/>
                </a:lnTo>
                <a:lnTo>
                  <a:pt x="1726040" y="1471841"/>
                </a:lnTo>
                <a:lnTo>
                  <a:pt x="0" y="147184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rot="-1112582" flipH="1" flipV="1">
            <a:off x="13541248" y="1953679"/>
            <a:ext cx="1660258" cy="1415747"/>
          </a:xfrm>
          <a:custGeom>
            <a:avLst/>
            <a:gdLst/>
            <a:ahLst/>
            <a:cxnLst/>
            <a:rect l="l" t="t" r="r" b="b"/>
            <a:pathLst>
              <a:path w="1660258" h="1415747">
                <a:moveTo>
                  <a:pt x="1660258" y="1415748"/>
                </a:moveTo>
                <a:lnTo>
                  <a:pt x="0" y="1415748"/>
                </a:lnTo>
                <a:lnTo>
                  <a:pt x="0" y="0"/>
                </a:lnTo>
                <a:lnTo>
                  <a:pt x="1660258" y="0"/>
                </a:lnTo>
                <a:lnTo>
                  <a:pt x="1660258" y="1415748"/>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a:off x="1028700" y="7304328"/>
            <a:ext cx="651198" cy="1846180"/>
          </a:xfrm>
          <a:custGeom>
            <a:avLst/>
            <a:gdLst/>
            <a:ahLst/>
            <a:cxnLst/>
            <a:rect l="l" t="t" r="r" b="b"/>
            <a:pathLst>
              <a:path w="651198" h="1846180">
                <a:moveTo>
                  <a:pt x="0" y="0"/>
                </a:moveTo>
                <a:lnTo>
                  <a:pt x="651198" y="0"/>
                </a:lnTo>
                <a:lnTo>
                  <a:pt x="651198" y="1846180"/>
                </a:lnTo>
                <a:lnTo>
                  <a:pt x="0" y="184618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TextBox 14"/>
          <p:cNvSpPr txBox="1"/>
          <p:nvPr/>
        </p:nvSpPr>
        <p:spPr>
          <a:xfrm>
            <a:off x="2292304" y="3501422"/>
            <a:ext cx="12934239" cy="5357539"/>
          </a:xfrm>
          <a:prstGeom prst="rect">
            <a:avLst/>
          </a:prstGeom>
        </p:spPr>
        <p:txBody>
          <a:bodyPr lIns="0" tIns="0" rIns="0" bIns="0" rtlCol="0" anchor="t">
            <a:spAutoFit/>
          </a:bodyPr>
          <a:lstStyle/>
          <a:p>
            <a:pPr algn="ctr">
              <a:lnSpc>
                <a:spcPts val="5279"/>
              </a:lnSpc>
              <a:spcBef>
                <a:spcPct val="0"/>
              </a:spcBef>
            </a:pPr>
            <a:r>
              <a:rPr lang="en-US" sz="3770" b="1">
                <a:solidFill>
                  <a:srgbClr val="000000"/>
                </a:solidFill>
                <a:latin typeface="Arimo Bold"/>
                <a:ea typeface="Arimo Bold"/>
                <a:cs typeface="Arimo Bold"/>
                <a:sym typeface="Arimo Bold"/>
              </a:rPr>
              <a:t>Program pengelolaan data pengunjung dan layanan klinik kecantikan yang telah dikembangkan bertujuan untuk mengatasi berbagai permasalahan yang ada dalam manajemen operasional klinik. Dengan sistem yang berbasis teknologi ini, pengelolaan data pengunjung, layanan yang dipilih, serta perhitungan biaya layanan dapat dilakukan dengan lebih efisien, akurat, dan terstruktur.</a:t>
            </a:r>
          </a:p>
        </p:txBody>
      </p:sp>
      <p:sp>
        <p:nvSpPr>
          <p:cNvPr id="15" name="Freeform 15"/>
          <p:cNvSpPr/>
          <p:nvPr/>
        </p:nvSpPr>
        <p:spPr>
          <a:xfrm flipH="1" flipV="1">
            <a:off x="16608102" y="1028700"/>
            <a:ext cx="651198" cy="1846180"/>
          </a:xfrm>
          <a:custGeom>
            <a:avLst/>
            <a:gdLst/>
            <a:ahLst/>
            <a:cxnLst/>
            <a:rect l="l" t="t" r="r" b="b"/>
            <a:pathLst>
              <a:path w="651198" h="1846180">
                <a:moveTo>
                  <a:pt x="651198" y="1846180"/>
                </a:moveTo>
                <a:lnTo>
                  <a:pt x="0" y="1846180"/>
                </a:lnTo>
                <a:lnTo>
                  <a:pt x="0" y="0"/>
                </a:lnTo>
                <a:lnTo>
                  <a:pt x="651198" y="0"/>
                </a:lnTo>
                <a:lnTo>
                  <a:pt x="651198" y="184618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6" name="TextBox 16"/>
          <p:cNvSpPr txBox="1"/>
          <p:nvPr/>
        </p:nvSpPr>
        <p:spPr>
          <a:xfrm>
            <a:off x="5077739" y="369378"/>
            <a:ext cx="7667803" cy="1582411"/>
          </a:xfrm>
          <a:prstGeom prst="rect">
            <a:avLst/>
          </a:prstGeom>
        </p:spPr>
        <p:txBody>
          <a:bodyPr lIns="0" tIns="0" rIns="0" bIns="0" rtlCol="0" anchor="t">
            <a:spAutoFit/>
          </a:bodyPr>
          <a:lstStyle/>
          <a:p>
            <a:pPr algn="ctr">
              <a:lnSpc>
                <a:spcPts val="12627"/>
              </a:lnSpc>
              <a:spcBef>
                <a:spcPct val="0"/>
              </a:spcBef>
            </a:pPr>
            <a:r>
              <a:rPr lang="en-US" sz="9019" b="1">
                <a:solidFill>
                  <a:srgbClr val="FFFFFF"/>
                </a:solidFill>
                <a:latin typeface="Arimo Bold"/>
                <a:ea typeface="Arimo Bold"/>
                <a:cs typeface="Arimo Bold"/>
                <a:sym typeface="Arimo Bold"/>
              </a:rPr>
              <a:t>KESIMPULAN</a:t>
            </a:r>
          </a:p>
        </p:txBody>
      </p:sp>
      <p:sp>
        <p:nvSpPr>
          <p:cNvPr id="17" name="TextBox 17"/>
          <p:cNvSpPr txBox="1"/>
          <p:nvPr/>
        </p:nvSpPr>
        <p:spPr>
          <a:xfrm>
            <a:off x="3348060" y="9055258"/>
            <a:ext cx="11127160" cy="620876"/>
          </a:xfrm>
          <a:prstGeom prst="rect">
            <a:avLst/>
          </a:prstGeom>
        </p:spPr>
        <p:txBody>
          <a:bodyPr lIns="0" tIns="0" rIns="0" bIns="0" rtlCol="0" anchor="t">
            <a:spAutoFit/>
          </a:bodyPr>
          <a:lstStyle/>
          <a:p>
            <a:pPr algn="ctr">
              <a:lnSpc>
                <a:spcPts val="5331"/>
              </a:lnSpc>
              <a:spcBef>
                <a:spcPct val="0"/>
              </a:spcBef>
            </a:pPr>
            <a:r>
              <a:rPr lang="en-US" sz="3808" dirty="0">
                <a:solidFill>
                  <a:srgbClr val="000000"/>
                </a:solidFill>
                <a:latin typeface="Arimo"/>
                <a:ea typeface="Arimo"/>
                <a:cs typeface="Arimo"/>
                <a:sym typeface="Arimo"/>
                <a:hlinkClick r:id="rId12"/>
              </a:rPr>
              <a:t>https://github.com/Riyoalfikri0058/RiyoAlfikri0058.git</a:t>
            </a:r>
            <a:r>
              <a:rPr lang="id-ID" sz="3808" dirty="0">
                <a:solidFill>
                  <a:srgbClr val="000000"/>
                </a:solidFill>
                <a:latin typeface="Arimo"/>
                <a:ea typeface="Arimo"/>
                <a:cs typeface="Arimo"/>
                <a:sym typeface="Arimo"/>
              </a:rPr>
              <a:t> </a:t>
            </a:r>
            <a:endParaRPr lang="en-US" sz="3808" dirty="0">
              <a:solidFill>
                <a:srgbClr val="000000"/>
              </a:solidFill>
              <a:latin typeface="Arimo"/>
              <a:ea typeface="Arimo"/>
              <a:cs typeface="Arimo"/>
              <a:sym typeface="Arim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261</Words>
  <Application>Microsoft Office PowerPoint</Application>
  <PresentationFormat>Custom</PresentationFormat>
  <Paragraphs>20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Arimo</vt:lpstr>
      <vt:lpstr>Arial</vt:lpstr>
      <vt:lpstr>Calibri</vt:lpstr>
      <vt:lpstr>Arimo Bold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Biru Putih Abstrak Minimalis Seminar Proposal Presentasi</dc:title>
  <cp:lastModifiedBy>Administrator</cp:lastModifiedBy>
  <cp:revision>2</cp:revision>
  <dcterms:created xsi:type="dcterms:W3CDTF">2006-08-16T00:00:00Z</dcterms:created>
  <dcterms:modified xsi:type="dcterms:W3CDTF">2025-01-08T02:07:18Z</dcterms:modified>
  <dc:identifier>DAGbhHrLxPw</dc:identifier>
</cp:coreProperties>
</file>