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rimo Bold" charset="1" panose="020B0704020202020204"/>
      <p:regular r:id="rId12"/>
    </p:embeddedFont>
    <p:embeddedFont>
      <p:font typeface="Arimo" charset="1" panose="020B06040202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445383"/>
            <a:ext cx="19457342" cy="4374603"/>
          </a:xfrm>
          <a:custGeom>
            <a:avLst/>
            <a:gdLst/>
            <a:ahLst/>
            <a:cxnLst/>
            <a:rect r="r" b="b" t="t" l="l"/>
            <a:pathLst>
              <a:path h="4374603" w="19457342">
                <a:moveTo>
                  <a:pt x="0" y="0"/>
                </a:moveTo>
                <a:lnTo>
                  <a:pt x="19457342" y="0"/>
                </a:lnTo>
                <a:lnTo>
                  <a:pt x="19457342" y="4374603"/>
                </a:lnTo>
                <a:lnTo>
                  <a:pt x="0" y="4374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4">
              <a:alphaModFix amt="8999"/>
              <a:extLst>
                <a:ext uri="{96DAC541-7B7A-43D3-8B79-37D633B846F1}">
                  <asvg:svgBlip xmlns:asvg="http://schemas.microsoft.com/office/drawing/2016/SVG/main" r:embed="rId5"/>
                </a:ext>
              </a:extLst>
            </a:blip>
            <a:stretch>
              <a:fillRect l="0" t="-45114" r="0" b="-45114"/>
            </a:stretch>
          </a:blipFill>
        </p:spPr>
      </p:sp>
      <p:grpSp>
        <p:nvGrpSpPr>
          <p:cNvPr name="Group 4" id="4"/>
          <p:cNvGrpSpPr/>
          <p:nvPr/>
        </p:nvGrpSpPr>
        <p:grpSpPr>
          <a:xfrm rot="0">
            <a:off x="1028700" y="1028700"/>
            <a:ext cx="16230600" cy="8229600"/>
            <a:chOff x="0" y="0"/>
            <a:chExt cx="4274726" cy="2167467"/>
          </a:xfrm>
        </p:grpSpPr>
        <p:sp>
          <p:nvSpPr>
            <p:cNvPr name="Freeform 5" id="5"/>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1B3D65"/>
            </a:solidFill>
          </p:spPr>
        </p:sp>
        <p:sp>
          <p:nvSpPr>
            <p:cNvPr name="TextBox 6" id="6"/>
            <p:cNvSpPr txBox="true"/>
            <p:nvPr/>
          </p:nvSpPr>
          <p:spPr>
            <a:xfrm>
              <a:off x="0" y="-47625"/>
              <a:ext cx="4274726" cy="221509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7772859" y="1349173"/>
            <a:ext cx="1955812" cy="195581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639"/>
                </a:lnSpc>
              </a:pPr>
              <a:r>
                <a:rPr lang="en-US" b="true" sz="2599">
                  <a:solidFill>
                    <a:srgbClr val="1B3D65"/>
                  </a:solidFill>
                  <a:latin typeface="Arimo Bold"/>
                  <a:ea typeface="Arimo Bold"/>
                  <a:cs typeface="Arimo Bold"/>
                  <a:sym typeface="Arimo Bold"/>
                </a:rPr>
                <a:t>Logo Kampus</a:t>
              </a:r>
            </a:p>
          </p:txBody>
        </p:sp>
      </p:grpSp>
      <p:sp>
        <p:nvSpPr>
          <p:cNvPr name="Freeform 10" id="10"/>
          <p:cNvSpPr/>
          <p:nvPr/>
        </p:nvSpPr>
        <p:spPr>
          <a:xfrm flipH="false" flipV="false" rot="5400000">
            <a:off x="797071" y="-294492"/>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332631" y="1090889"/>
            <a:ext cx="2206258" cy="4239803"/>
          </a:xfrm>
          <a:custGeom>
            <a:avLst/>
            <a:gdLst/>
            <a:ahLst/>
            <a:cxnLst/>
            <a:rect r="r" b="b" t="t" l="l"/>
            <a:pathLst>
              <a:path h="4239803" w="2206258">
                <a:moveTo>
                  <a:pt x="0" y="0"/>
                </a:moveTo>
                <a:lnTo>
                  <a:pt x="2206258" y="0"/>
                </a:lnTo>
                <a:lnTo>
                  <a:pt x="2206258" y="4239803"/>
                </a:lnTo>
                <a:lnTo>
                  <a:pt x="0" y="4239803"/>
                </a:lnTo>
                <a:lnTo>
                  <a:pt x="0" y="0"/>
                </a:lnTo>
                <a:close/>
              </a:path>
            </a:pathLst>
          </a:custGeom>
          <a:blipFill>
            <a:blip r:embed="rId8"/>
            <a:stretch>
              <a:fillRect l="0" t="0" r="0" b="0"/>
            </a:stretch>
          </a:blipFill>
        </p:spPr>
      </p:sp>
      <p:sp>
        <p:nvSpPr>
          <p:cNvPr name="Freeform 12" id="12"/>
          <p:cNvSpPr/>
          <p:nvPr/>
        </p:nvSpPr>
        <p:spPr>
          <a:xfrm flipH="false" flipV="false" rot="5400000">
            <a:off x="16805143" y="511879"/>
            <a:ext cx="2175528" cy="708035"/>
          </a:xfrm>
          <a:custGeom>
            <a:avLst/>
            <a:gdLst/>
            <a:ahLst/>
            <a:cxnLst/>
            <a:rect r="r" b="b" t="t" l="l"/>
            <a:pathLst>
              <a:path h="708035" w="2175528">
                <a:moveTo>
                  <a:pt x="0" y="0"/>
                </a:moveTo>
                <a:lnTo>
                  <a:pt x="2175528" y="0"/>
                </a:lnTo>
                <a:lnTo>
                  <a:pt x="2175528" y="708036"/>
                </a:lnTo>
                <a:lnTo>
                  <a:pt x="0" y="7080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475625" y="5911657"/>
            <a:ext cx="2206258" cy="4239803"/>
          </a:xfrm>
          <a:custGeom>
            <a:avLst/>
            <a:gdLst/>
            <a:ahLst/>
            <a:cxnLst/>
            <a:rect r="r" b="b" t="t" l="l"/>
            <a:pathLst>
              <a:path h="4239803" w="2206258">
                <a:moveTo>
                  <a:pt x="2206258" y="0"/>
                </a:moveTo>
                <a:lnTo>
                  <a:pt x="0" y="0"/>
                </a:lnTo>
                <a:lnTo>
                  <a:pt x="0" y="4239803"/>
                </a:lnTo>
                <a:lnTo>
                  <a:pt x="2206258" y="4239803"/>
                </a:lnTo>
                <a:lnTo>
                  <a:pt x="2206258" y="0"/>
                </a:lnTo>
                <a:close/>
              </a:path>
            </a:pathLst>
          </a:custGeom>
          <a:blipFill>
            <a:blip r:embed="rId8"/>
            <a:stretch>
              <a:fillRect l="0" t="0" r="0" b="0"/>
            </a:stretch>
          </a:blipFill>
        </p:spPr>
      </p:sp>
      <p:sp>
        <p:nvSpPr>
          <p:cNvPr name="Freeform 14" id="14"/>
          <p:cNvSpPr/>
          <p:nvPr/>
        </p:nvSpPr>
        <p:spPr>
          <a:xfrm flipH="true" flipV="true" rot="5400000">
            <a:off x="16644218" y="8709595"/>
            <a:ext cx="651198" cy="1846180"/>
          </a:xfrm>
          <a:custGeom>
            <a:avLst/>
            <a:gdLst/>
            <a:ahLst/>
            <a:cxnLst/>
            <a:rect r="r" b="b" t="t" l="l"/>
            <a:pathLst>
              <a:path h="1846180" w="651198">
                <a:moveTo>
                  <a:pt x="651198" y="1846179"/>
                </a:moveTo>
                <a:lnTo>
                  <a:pt x="0" y="1846179"/>
                </a:lnTo>
                <a:lnTo>
                  <a:pt x="0" y="0"/>
                </a:lnTo>
                <a:lnTo>
                  <a:pt x="651198" y="0"/>
                </a:lnTo>
                <a:lnTo>
                  <a:pt x="651198" y="18461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612139" y="9604266"/>
            <a:ext cx="2175528" cy="708035"/>
          </a:xfrm>
          <a:custGeom>
            <a:avLst/>
            <a:gdLst/>
            <a:ahLst/>
            <a:cxnLst/>
            <a:rect r="r" b="b" t="t" l="l"/>
            <a:pathLst>
              <a:path h="708035" w="2175528">
                <a:moveTo>
                  <a:pt x="0" y="0"/>
                </a:moveTo>
                <a:lnTo>
                  <a:pt x="2175528" y="0"/>
                </a:lnTo>
                <a:lnTo>
                  <a:pt x="2175528" y="708035"/>
                </a:lnTo>
                <a:lnTo>
                  <a:pt x="0" y="7080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7202733" y="1151685"/>
            <a:ext cx="3096064" cy="2350789"/>
          </a:xfrm>
          <a:custGeom>
            <a:avLst/>
            <a:gdLst/>
            <a:ahLst/>
            <a:cxnLst/>
            <a:rect r="r" b="b" t="t" l="l"/>
            <a:pathLst>
              <a:path h="2350789" w="3096064">
                <a:moveTo>
                  <a:pt x="0" y="0"/>
                </a:moveTo>
                <a:lnTo>
                  <a:pt x="3096064" y="0"/>
                </a:lnTo>
                <a:lnTo>
                  <a:pt x="3096064" y="2350789"/>
                </a:lnTo>
                <a:lnTo>
                  <a:pt x="0" y="2350789"/>
                </a:lnTo>
                <a:lnTo>
                  <a:pt x="0" y="0"/>
                </a:lnTo>
                <a:close/>
              </a:path>
            </a:pathLst>
          </a:custGeom>
          <a:blipFill>
            <a:blip r:embed="rId11"/>
            <a:stretch>
              <a:fillRect l="0" t="0" r="0" b="0"/>
            </a:stretch>
          </a:blipFill>
        </p:spPr>
      </p:sp>
      <p:sp>
        <p:nvSpPr>
          <p:cNvPr name="TextBox 17" id="17"/>
          <p:cNvSpPr txBox="true"/>
          <p:nvPr/>
        </p:nvSpPr>
        <p:spPr>
          <a:xfrm rot="0">
            <a:off x="6654789" y="3536371"/>
            <a:ext cx="4191953"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PROJEK AKHIR</a:t>
            </a:r>
          </a:p>
        </p:txBody>
      </p:sp>
      <p:sp>
        <p:nvSpPr>
          <p:cNvPr name="TextBox 18" id="18"/>
          <p:cNvSpPr txBox="true"/>
          <p:nvPr/>
        </p:nvSpPr>
        <p:spPr>
          <a:xfrm rot="0">
            <a:off x="4385986" y="4368779"/>
            <a:ext cx="8729558" cy="3264599"/>
          </a:xfrm>
          <a:prstGeom prst="rect">
            <a:avLst/>
          </a:prstGeom>
        </p:spPr>
        <p:txBody>
          <a:bodyPr anchor="t" rtlCol="false" tIns="0" lIns="0" bIns="0" rIns="0">
            <a:spAutoFit/>
          </a:bodyPr>
          <a:lstStyle/>
          <a:p>
            <a:pPr algn="ctr">
              <a:lnSpc>
                <a:spcPts val="8314"/>
              </a:lnSpc>
            </a:pPr>
            <a:r>
              <a:rPr lang="en-US" b="true" sz="9037">
                <a:solidFill>
                  <a:srgbClr val="FFFFFF"/>
                </a:solidFill>
                <a:latin typeface="Arimo Bold"/>
                <a:ea typeface="Arimo Bold"/>
                <a:cs typeface="Arimo Bold"/>
                <a:sym typeface="Arimo Bold"/>
              </a:rPr>
              <a:t>PROGRAM KLINIK KECANTIKAN</a:t>
            </a:r>
          </a:p>
        </p:txBody>
      </p:sp>
      <p:sp>
        <p:nvSpPr>
          <p:cNvPr name="TextBox 19" id="19"/>
          <p:cNvSpPr txBox="true"/>
          <p:nvPr/>
        </p:nvSpPr>
        <p:spPr>
          <a:xfrm rot="0">
            <a:off x="5971786" y="7553518"/>
            <a:ext cx="5557957"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Oleh : RIYO ALFIKRI</a:t>
            </a:r>
            <a:r>
              <a:rPr lang="en-US" sz="4500">
                <a:solidFill>
                  <a:srgbClr val="000000"/>
                </a:solidFill>
                <a:latin typeface="Arimo"/>
                <a:ea typeface="Arimo"/>
                <a:cs typeface="Arimo"/>
                <a:sym typeface="Arimo"/>
              </a:rPr>
              <a:t> </a:t>
            </a:r>
          </a:p>
        </p:txBody>
      </p:sp>
      <p:sp>
        <p:nvSpPr>
          <p:cNvPr name="TextBox 20" id="20"/>
          <p:cNvSpPr txBox="true"/>
          <p:nvPr/>
        </p:nvSpPr>
        <p:spPr>
          <a:xfrm rot="0">
            <a:off x="7161697" y="8185827"/>
            <a:ext cx="3178135"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24.240.0058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266112" y="3903535"/>
            <a:ext cx="2479929" cy="24799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r>
                <a:rPr lang="en-US" sz="1899">
                  <a:solidFill>
                    <a:srgbClr val="000000"/>
                  </a:solidFill>
                  <a:latin typeface="Arimo"/>
                  <a:ea typeface="Arimo"/>
                  <a:cs typeface="Arimo"/>
                  <a:sym typeface="Arimo"/>
                </a:rPr>
                <a:t>1</a:t>
              </a:r>
            </a:p>
          </p:txBody>
        </p:sp>
      </p:grpSp>
      <p:sp>
        <p:nvSpPr>
          <p:cNvPr name="TextBox 10" id="10"/>
          <p:cNvSpPr txBox="true"/>
          <p:nvPr/>
        </p:nvSpPr>
        <p:spPr>
          <a:xfrm rot="0">
            <a:off x="4079052" y="1127765"/>
            <a:ext cx="10218276" cy="3837031"/>
          </a:xfrm>
          <a:prstGeom prst="rect">
            <a:avLst/>
          </a:prstGeom>
        </p:spPr>
        <p:txBody>
          <a:bodyPr anchor="t" rtlCol="false" tIns="0" lIns="0" bIns="0" rIns="0">
            <a:spAutoFit/>
          </a:bodyPr>
          <a:lstStyle/>
          <a:p>
            <a:pPr algn="just">
              <a:lnSpc>
                <a:spcPts val="4335"/>
              </a:lnSpc>
              <a:spcBef>
                <a:spcPct val="0"/>
              </a:spcBef>
            </a:pPr>
            <a:r>
              <a:rPr lang="en-US" sz="3096">
                <a:solidFill>
                  <a:srgbClr val="1B3D65"/>
                </a:solidFill>
                <a:latin typeface="Arimo"/>
                <a:ea typeface="Arimo"/>
                <a:cs typeface="Arimo"/>
                <a:sym typeface="Arimo"/>
              </a:rPr>
              <a:t>Pada era modern ini, klinik kecantikan semakin berkembang dengan pesat, baik dari segi jumlah layanan maupun jumlah pengunjung yang datang untuk mendapatkan perawatan. Dalam menghadapi kebutuhan yang semakin kompleks ini, manajemen data pengunjung dan layanan menjadi sangat penting agar operasional klinik dapat berjalan dengan lancar dan efisien.</a:t>
            </a:r>
          </a:p>
        </p:txBody>
      </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4746041" y="-161925"/>
            <a:ext cx="6359874" cy="1161215"/>
          </a:xfrm>
          <a:prstGeom prst="rect">
            <a:avLst/>
          </a:prstGeom>
        </p:spPr>
        <p:txBody>
          <a:bodyPr anchor="t" rtlCol="false" tIns="0" lIns="0" bIns="0" rIns="0">
            <a:spAutoFit/>
          </a:bodyPr>
          <a:lstStyle/>
          <a:p>
            <a:pPr algn="ctr">
              <a:lnSpc>
                <a:spcPts val="9218"/>
              </a:lnSpc>
              <a:spcBef>
                <a:spcPct val="0"/>
              </a:spcBef>
            </a:pPr>
            <a:r>
              <a:rPr lang="en-US" b="true" sz="6584">
                <a:solidFill>
                  <a:srgbClr val="1B3D65"/>
                </a:solidFill>
                <a:latin typeface="Arimo Bold"/>
                <a:ea typeface="Arimo Bold"/>
                <a:cs typeface="Arimo Bold"/>
                <a:sym typeface="Arimo Bold"/>
              </a:rPr>
              <a:t>Latar Belakang</a:t>
            </a:r>
          </a:p>
        </p:txBody>
      </p:sp>
      <p:sp>
        <p:nvSpPr>
          <p:cNvPr name="Freeform 13" id="13"/>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4454874" y="5337779"/>
            <a:ext cx="5122045" cy="834421"/>
          </a:xfrm>
          <a:prstGeom prst="rect">
            <a:avLst/>
          </a:prstGeom>
        </p:spPr>
        <p:txBody>
          <a:bodyPr anchor="t" rtlCol="false" tIns="0" lIns="0" bIns="0" rIns="0">
            <a:spAutoFit/>
          </a:bodyPr>
          <a:lstStyle/>
          <a:p>
            <a:pPr algn="ctr">
              <a:lnSpc>
                <a:spcPts val="6642"/>
              </a:lnSpc>
              <a:spcBef>
                <a:spcPct val="0"/>
              </a:spcBef>
            </a:pPr>
            <a:r>
              <a:rPr lang="en-US" b="true" sz="4744">
                <a:solidFill>
                  <a:srgbClr val="1B3D65"/>
                </a:solidFill>
                <a:latin typeface="Arimo Bold"/>
                <a:ea typeface="Arimo Bold"/>
                <a:cs typeface="Arimo Bold"/>
                <a:sym typeface="Arimo Bold"/>
              </a:rPr>
              <a:t>PERMASALAHAN</a:t>
            </a:r>
          </a:p>
        </p:txBody>
      </p:sp>
      <p:sp>
        <p:nvSpPr>
          <p:cNvPr name="TextBox 15" id="15"/>
          <p:cNvSpPr txBox="true"/>
          <p:nvPr/>
        </p:nvSpPr>
        <p:spPr>
          <a:xfrm rot="0">
            <a:off x="3699695" y="6809169"/>
            <a:ext cx="12629697" cy="3837031"/>
          </a:xfrm>
          <a:prstGeom prst="rect">
            <a:avLst/>
          </a:prstGeom>
        </p:spPr>
        <p:txBody>
          <a:bodyPr anchor="t" rtlCol="false" tIns="0" lIns="0" bIns="0" rIns="0">
            <a:spAutoFit/>
          </a:bodyPr>
          <a:lstStyle/>
          <a:p>
            <a:pPr algn="just" marL="668633" indent="-334317" lvl="1">
              <a:lnSpc>
                <a:spcPts val="4335"/>
              </a:lnSpc>
              <a:buFont typeface="Arial"/>
              <a:buChar char="•"/>
            </a:pPr>
            <a:r>
              <a:rPr lang="en-US" sz="3096">
                <a:solidFill>
                  <a:srgbClr val="1B3D65"/>
                </a:solidFill>
                <a:latin typeface="Arimo"/>
                <a:ea typeface="Arimo"/>
                <a:cs typeface="Arimo"/>
                <a:sym typeface="Arimo"/>
              </a:rPr>
              <a:t>Proses pencatatan data pengunjung secara manual atau dengan metode yang tidak terorganisir dengan baik dapat menyebabkan kesalahan dalam mencatat data, seperti kesalahan nama, nomor antrian, atau layanan yang dipilih.</a:t>
            </a:r>
          </a:p>
          <a:p>
            <a:pPr algn="just" marL="668633" indent="-334317" lvl="1">
              <a:lnSpc>
                <a:spcPts val="4335"/>
              </a:lnSpc>
              <a:spcBef>
                <a:spcPct val="0"/>
              </a:spcBef>
              <a:buFont typeface="Arial"/>
              <a:buChar char="•"/>
            </a:pPr>
            <a:r>
              <a:rPr lang="en-US" sz="3096">
                <a:solidFill>
                  <a:srgbClr val="1B3D65"/>
                </a:solidFill>
                <a:latin typeface="Arimo"/>
                <a:ea typeface="Arimo"/>
                <a:cs typeface="Arimo"/>
                <a:sym typeface="Arimo"/>
              </a:rPr>
              <a:t>Meningkatnya jumlah pengunjung membuat proses pencatatan dan pemrosesan data menjadi semakin rumit dan memakan waktu.</a:t>
            </a:r>
          </a:p>
          <a:p>
            <a:pPr algn="just">
              <a:lnSpc>
                <a:spcPts val="433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l="0" t="-45114" r="0" b="-45114"/>
            </a:stretch>
          </a:blipFill>
        </p:spPr>
      </p:sp>
      <p:grpSp>
        <p:nvGrpSpPr>
          <p:cNvPr name="Group 8" id="8"/>
          <p:cNvGrpSpPr/>
          <p:nvPr/>
        </p:nvGrpSpPr>
        <p:grpSpPr>
          <a:xfrm rot="0">
            <a:off x="2103560" y="3903535"/>
            <a:ext cx="2479929" cy="24799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r>
                <a:rPr lang="en-US" sz="1899">
                  <a:solidFill>
                    <a:srgbClr val="000000"/>
                  </a:solidFill>
                  <a:latin typeface="Arimo"/>
                  <a:ea typeface="Arimo"/>
                  <a:cs typeface="Arimo"/>
                  <a:sym typeface="Arimo"/>
                </a:rPr>
                <a:t>1</a:t>
              </a:r>
            </a:p>
          </p:txBody>
        </p:sp>
      </p:gr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3343525" y="3865435"/>
            <a:ext cx="7079311" cy="4513321"/>
            <a:chOff x="0" y="0"/>
            <a:chExt cx="1864510" cy="1188694"/>
          </a:xfrm>
        </p:grpSpPr>
        <p:sp>
          <p:nvSpPr>
            <p:cNvPr name="Freeform 14" id="14"/>
            <p:cNvSpPr/>
            <p:nvPr/>
          </p:nvSpPr>
          <p:spPr>
            <a:xfrm flipH="false" flipV="false" rot="0">
              <a:off x="0" y="0"/>
              <a:ext cx="1864510" cy="1188694"/>
            </a:xfrm>
            <a:custGeom>
              <a:avLst/>
              <a:gdLst/>
              <a:ahLst/>
              <a:cxnLst/>
              <a:rect r="r" b="b" t="t" l="l"/>
              <a:pathLst>
                <a:path h="1188694" w="1864510">
                  <a:moveTo>
                    <a:pt x="0" y="0"/>
                  </a:moveTo>
                  <a:lnTo>
                    <a:pt x="1864510" y="0"/>
                  </a:lnTo>
                  <a:lnTo>
                    <a:pt x="1864510" y="1188694"/>
                  </a:lnTo>
                  <a:lnTo>
                    <a:pt x="0" y="1188694"/>
                  </a:lnTo>
                  <a:close/>
                </a:path>
              </a:pathLst>
            </a:custGeom>
            <a:solidFill>
              <a:srgbClr val="FFFFFF"/>
            </a:solidFill>
            <a:ln w="76200" cap="sq">
              <a:solidFill>
                <a:srgbClr val="384C64"/>
              </a:solidFill>
              <a:prstDash val="solid"/>
              <a:miter/>
            </a:ln>
          </p:spPr>
        </p:sp>
        <p:sp>
          <p:nvSpPr>
            <p:cNvPr name="TextBox 15" id="15"/>
            <p:cNvSpPr txBox="true"/>
            <p:nvPr/>
          </p:nvSpPr>
          <p:spPr>
            <a:xfrm>
              <a:off x="0" y="-47625"/>
              <a:ext cx="1864510" cy="1236319"/>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627347" y="3876767"/>
            <a:ext cx="6588225" cy="4100394"/>
          </a:xfrm>
          <a:prstGeom prst="rect">
            <a:avLst/>
          </a:prstGeom>
        </p:spPr>
        <p:txBody>
          <a:bodyPr anchor="t" rtlCol="false" tIns="0" lIns="0" bIns="0" rIns="0">
            <a:spAutoFit/>
          </a:bodyPr>
          <a:lstStyle/>
          <a:p>
            <a:pPr algn="just">
              <a:lnSpc>
                <a:spcPts val="4628"/>
              </a:lnSpc>
              <a:spcBef>
                <a:spcPct val="0"/>
              </a:spcBef>
            </a:pPr>
            <a:r>
              <a:rPr lang="en-US" sz="3305">
                <a:solidFill>
                  <a:srgbClr val="1B3D65"/>
                </a:solidFill>
                <a:latin typeface="Arimo"/>
                <a:ea typeface="Arimo"/>
                <a:cs typeface="Arimo"/>
                <a:sym typeface="Arimo"/>
              </a:rPr>
              <a:t>Tujuan dari pengembangan sistem ini adalah untuk menyediakan solusi berbasis teknologi yang dapat membantu dalam mengelola dan memproses data pengunjung serta layanan klinik kecantikan secara lebih efisien dan efektif.</a:t>
            </a:r>
          </a:p>
        </p:txBody>
      </p:sp>
      <p:sp>
        <p:nvSpPr>
          <p:cNvPr name="TextBox 17" id="17"/>
          <p:cNvSpPr txBox="true"/>
          <p:nvPr/>
        </p:nvSpPr>
        <p:spPr>
          <a:xfrm rot="0">
            <a:off x="4747431" y="1300863"/>
            <a:ext cx="12511869" cy="1466153"/>
          </a:xfrm>
          <a:prstGeom prst="rect">
            <a:avLst/>
          </a:prstGeom>
        </p:spPr>
        <p:txBody>
          <a:bodyPr anchor="t" rtlCol="false" tIns="0" lIns="0" bIns="0" rIns="0">
            <a:spAutoFit/>
          </a:bodyPr>
          <a:lstStyle/>
          <a:p>
            <a:pPr algn="ctr">
              <a:lnSpc>
                <a:spcPts val="11767"/>
              </a:lnSpc>
              <a:spcBef>
                <a:spcPct val="0"/>
              </a:spcBef>
            </a:pPr>
            <a:r>
              <a:rPr lang="en-US" b="true" sz="8405">
                <a:solidFill>
                  <a:srgbClr val="1B3D65"/>
                </a:solidFill>
                <a:latin typeface="Arimo Bold"/>
                <a:ea typeface="Arimo Bold"/>
                <a:cs typeface="Arimo Bold"/>
                <a:sym typeface="Arimo Bold"/>
              </a:rPr>
              <a:t>TUJUAN DAN MANFAAT</a:t>
            </a:r>
          </a:p>
        </p:txBody>
      </p:sp>
      <p:grpSp>
        <p:nvGrpSpPr>
          <p:cNvPr name="Group 18" id="18"/>
          <p:cNvGrpSpPr/>
          <p:nvPr/>
        </p:nvGrpSpPr>
        <p:grpSpPr>
          <a:xfrm rot="0">
            <a:off x="10410329" y="3865435"/>
            <a:ext cx="7865164" cy="4513321"/>
            <a:chOff x="0" y="0"/>
            <a:chExt cx="2071484" cy="1188694"/>
          </a:xfrm>
        </p:grpSpPr>
        <p:sp>
          <p:nvSpPr>
            <p:cNvPr name="Freeform 19" id="19"/>
            <p:cNvSpPr/>
            <p:nvPr/>
          </p:nvSpPr>
          <p:spPr>
            <a:xfrm flipH="false" flipV="false" rot="0">
              <a:off x="0" y="0"/>
              <a:ext cx="2071484" cy="1188694"/>
            </a:xfrm>
            <a:custGeom>
              <a:avLst/>
              <a:gdLst/>
              <a:ahLst/>
              <a:cxnLst/>
              <a:rect r="r" b="b" t="t" l="l"/>
              <a:pathLst>
                <a:path h="1188694" w="2071484">
                  <a:moveTo>
                    <a:pt x="0" y="0"/>
                  </a:moveTo>
                  <a:lnTo>
                    <a:pt x="2071484" y="0"/>
                  </a:lnTo>
                  <a:lnTo>
                    <a:pt x="2071484" y="1188694"/>
                  </a:lnTo>
                  <a:lnTo>
                    <a:pt x="0" y="1188694"/>
                  </a:lnTo>
                  <a:close/>
                </a:path>
              </a:pathLst>
            </a:custGeom>
            <a:solidFill>
              <a:srgbClr val="FFFFFF"/>
            </a:solidFill>
            <a:ln w="76200" cap="sq">
              <a:solidFill>
                <a:srgbClr val="384C64"/>
              </a:solidFill>
              <a:prstDash val="solid"/>
              <a:miter/>
            </a:ln>
          </p:spPr>
        </p:sp>
        <p:sp>
          <p:nvSpPr>
            <p:cNvPr name="TextBox 20" id="20"/>
            <p:cNvSpPr txBox="true"/>
            <p:nvPr/>
          </p:nvSpPr>
          <p:spPr>
            <a:xfrm>
              <a:off x="0" y="-47625"/>
              <a:ext cx="2071484" cy="1236319"/>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0705382" y="3895383"/>
            <a:ext cx="6948103" cy="4782051"/>
          </a:xfrm>
          <a:prstGeom prst="rect">
            <a:avLst/>
          </a:prstGeom>
        </p:spPr>
        <p:txBody>
          <a:bodyPr anchor="t" rtlCol="false" tIns="0" lIns="0" bIns="0" rIns="0">
            <a:spAutoFit/>
          </a:bodyPr>
          <a:lstStyle/>
          <a:p>
            <a:pPr algn="just">
              <a:lnSpc>
                <a:spcPts val="4200"/>
              </a:lnSpc>
              <a:spcBef>
                <a:spcPct val="0"/>
              </a:spcBef>
            </a:pPr>
            <a:r>
              <a:rPr lang="en-US" sz="3000">
                <a:solidFill>
                  <a:srgbClr val="1B3D65"/>
                </a:solidFill>
                <a:latin typeface="Arimo"/>
                <a:ea typeface="Arimo"/>
                <a:cs typeface="Arimo"/>
                <a:sym typeface="Arimo"/>
              </a:rPr>
              <a:t>Kemudahan dalam Mengelola Data: Data pengunjung yang telah tercatat dapat dilihat, diedit, atau dihapus dengan mudah. Hal ini akan sangat membantu dalam menangani perubahan data atau koreksi informasi yang dibutuhkan oleh pengunjung.</a:t>
            </a:r>
          </a:p>
          <a:p>
            <a:pPr algn="just">
              <a:lnSpc>
                <a:spcPts val="4200"/>
              </a:lnSpc>
              <a:spcBef>
                <a:spcPct val="0"/>
              </a:spcBef>
            </a:pPr>
          </a:p>
          <a:p>
            <a:pPr algn="just">
              <a:lnSpc>
                <a:spcPts val="42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3438649" y="-9700756"/>
            <a:ext cx="8041506" cy="18188176"/>
            <a:chOff x="0" y="0"/>
            <a:chExt cx="10722008" cy="24250901"/>
          </a:xfrm>
        </p:grpSpPr>
        <p:grpSp>
          <p:nvGrpSpPr>
            <p:cNvPr name="Group 5" id="5"/>
            <p:cNvGrpSpPr/>
            <p:nvPr/>
          </p:nvGrpSpPr>
          <p:grpSpPr>
            <a:xfrm rot="0">
              <a:off x="699706" y="0"/>
              <a:ext cx="7839026" cy="20209084"/>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60"/>
                  </a:lnSpc>
                </a:pPr>
              </a:p>
            </p:txBody>
          </p:sp>
        </p:grpSp>
        <p:sp>
          <p:nvSpPr>
            <p:cNvPr name="Freeform 8" id="8"/>
            <p:cNvSpPr/>
            <p:nvPr/>
          </p:nvSpPr>
          <p:spPr>
            <a:xfrm flipH="false" flipV="false" rot="0">
              <a:off x="0" y="8083634"/>
              <a:ext cx="9238439" cy="8083634"/>
            </a:xfrm>
            <a:custGeom>
              <a:avLst/>
              <a:gdLst/>
              <a:ahLst/>
              <a:cxnLst/>
              <a:rect r="r" b="b" t="t" l="l"/>
              <a:pathLst>
                <a:path h="8083634" w="9238439">
                  <a:moveTo>
                    <a:pt x="0" y="0"/>
                  </a:moveTo>
                  <a:lnTo>
                    <a:pt x="9238439" y="0"/>
                  </a:lnTo>
                  <a:lnTo>
                    <a:pt x="9238439"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83570" y="0"/>
              <a:ext cx="9238439" cy="8083634"/>
            </a:xfrm>
            <a:custGeom>
              <a:avLst/>
              <a:gdLst/>
              <a:ahLst/>
              <a:cxnLst/>
              <a:rect r="r" b="b" t="t" l="l"/>
              <a:pathLst>
                <a:path h="8083634" w="9238439">
                  <a:moveTo>
                    <a:pt x="0" y="0"/>
                  </a:moveTo>
                  <a:lnTo>
                    <a:pt x="9238438" y="0"/>
                  </a:lnTo>
                  <a:lnTo>
                    <a:pt x="9238438"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745257" y="16167268"/>
              <a:ext cx="9238439" cy="8083634"/>
            </a:xfrm>
            <a:custGeom>
              <a:avLst/>
              <a:gdLst/>
              <a:ahLst/>
              <a:cxnLst/>
              <a:rect r="r" b="b" t="t" l="l"/>
              <a:pathLst>
                <a:path h="8083634" w="9238439">
                  <a:moveTo>
                    <a:pt x="0" y="0"/>
                  </a:moveTo>
                  <a:lnTo>
                    <a:pt x="9238439" y="0"/>
                  </a:lnTo>
                  <a:lnTo>
                    <a:pt x="9238439" y="8083633"/>
                  </a:lnTo>
                  <a:lnTo>
                    <a:pt x="0" y="8083633"/>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1" id="11"/>
          <p:cNvSpPr/>
          <p:nvPr/>
        </p:nvSpPr>
        <p:spPr>
          <a:xfrm flipH="false" flipV="false" rot="0">
            <a:off x="15159970" y="7546593"/>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6058" y="2051203"/>
            <a:ext cx="4976501" cy="7851556"/>
          </a:xfrm>
          <a:custGeom>
            <a:avLst/>
            <a:gdLst/>
            <a:ahLst/>
            <a:cxnLst/>
            <a:rect r="r" b="b" t="t" l="l"/>
            <a:pathLst>
              <a:path h="7851556" w="4976501">
                <a:moveTo>
                  <a:pt x="0" y="0"/>
                </a:moveTo>
                <a:lnTo>
                  <a:pt x="4976501" y="0"/>
                </a:lnTo>
                <a:lnTo>
                  <a:pt x="4976501" y="7851557"/>
                </a:lnTo>
                <a:lnTo>
                  <a:pt x="0" y="7851557"/>
                </a:lnTo>
                <a:lnTo>
                  <a:pt x="0" y="0"/>
                </a:lnTo>
                <a:close/>
              </a:path>
            </a:pathLst>
          </a:custGeom>
          <a:blipFill>
            <a:blip r:embed="rId8"/>
            <a:stretch>
              <a:fillRect l="0" t="0" r="0" b="0"/>
            </a:stretch>
          </a:blipFill>
        </p:spPr>
      </p:sp>
      <p:sp>
        <p:nvSpPr>
          <p:cNvPr name="Freeform 13" id="13"/>
          <p:cNvSpPr/>
          <p:nvPr/>
        </p:nvSpPr>
        <p:spPr>
          <a:xfrm flipH="false" flipV="false" rot="0">
            <a:off x="5871581" y="1881594"/>
            <a:ext cx="6110816" cy="8021166"/>
          </a:xfrm>
          <a:custGeom>
            <a:avLst/>
            <a:gdLst/>
            <a:ahLst/>
            <a:cxnLst/>
            <a:rect r="r" b="b" t="t" l="l"/>
            <a:pathLst>
              <a:path h="8021166" w="6110816">
                <a:moveTo>
                  <a:pt x="0" y="0"/>
                </a:moveTo>
                <a:lnTo>
                  <a:pt x="6110816" y="0"/>
                </a:lnTo>
                <a:lnTo>
                  <a:pt x="6110816" y="8021166"/>
                </a:lnTo>
                <a:lnTo>
                  <a:pt x="0" y="8021166"/>
                </a:lnTo>
                <a:lnTo>
                  <a:pt x="0" y="0"/>
                </a:lnTo>
                <a:close/>
              </a:path>
            </a:pathLst>
          </a:custGeom>
          <a:blipFill>
            <a:blip r:embed="rId9"/>
            <a:stretch>
              <a:fillRect l="0" t="0" r="0" b="0"/>
            </a:stretch>
          </a:blipFill>
        </p:spPr>
      </p:sp>
      <p:sp>
        <p:nvSpPr>
          <p:cNvPr name="Freeform 14" id="14"/>
          <p:cNvSpPr/>
          <p:nvPr/>
        </p:nvSpPr>
        <p:spPr>
          <a:xfrm flipH="false" flipV="false" rot="0">
            <a:off x="12544372" y="1881594"/>
            <a:ext cx="5923046" cy="7245899"/>
          </a:xfrm>
          <a:custGeom>
            <a:avLst/>
            <a:gdLst/>
            <a:ahLst/>
            <a:cxnLst/>
            <a:rect r="r" b="b" t="t" l="l"/>
            <a:pathLst>
              <a:path h="7245899" w="5923046">
                <a:moveTo>
                  <a:pt x="0" y="0"/>
                </a:moveTo>
                <a:lnTo>
                  <a:pt x="5923046" y="0"/>
                </a:lnTo>
                <a:lnTo>
                  <a:pt x="5923046" y="7245899"/>
                </a:lnTo>
                <a:lnTo>
                  <a:pt x="0" y="7245899"/>
                </a:lnTo>
                <a:lnTo>
                  <a:pt x="0" y="0"/>
                </a:lnTo>
                <a:close/>
              </a:path>
            </a:pathLst>
          </a:custGeom>
          <a:blipFill>
            <a:blip r:embed="rId10"/>
            <a:stretch>
              <a:fillRect l="0" t="0" r="0" b="0"/>
            </a:stretch>
          </a:blipFill>
        </p:spPr>
      </p:sp>
      <p:sp>
        <p:nvSpPr>
          <p:cNvPr name="TextBox 15" id="15"/>
          <p:cNvSpPr txBox="true"/>
          <p:nvPr/>
        </p:nvSpPr>
        <p:spPr>
          <a:xfrm rot="0">
            <a:off x="4129147" y="-219075"/>
            <a:ext cx="9876234"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LAYOUT(INPUT)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20692208" y="-6360111"/>
            <a:ext cx="5081986" cy="12344400"/>
            <a:chOff x="0" y="0"/>
            <a:chExt cx="6775981" cy="16459200"/>
          </a:xfrm>
        </p:grpSpPr>
        <p:grpSp>
          <p:nvGrpSpPr>
            <p:cNvPr name="Group 5" id="5"/>
            <p:cNvGrpSpPr/>
            <p:nvPr/>
          </p:nvGrpSpPr>
          <p:grpSpPr>
            <a:xfrm rot="0">
              <a:off x="474894" y="0"/>
              <a:ext cx="5320384" cy="13716000"/>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0" id="10"/>
          <p:cNvSpPr/>
          <p:nvPr/>
        </p:nvSpPr>
        <p:spPr>
          <a:xfrm flipH="false" flipV="false" rot="0">
            <a:off x="15159970" y="7546593"/>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89984" y="1287789"/>
            <a:ext cx="14708033" cy="7354016"/>
          </a:xfrm>
          <a:custGeom>
            <a:avLst/>
            <a:gdLst/>
            <a:ahLst/>
            <a:cxnLst/>
            <a:rect r="r" b="b" t="t" l="l"/>
            <a:pathLst>
              <a:path h="7354016" w="14708033">
                <a:moveTo>
                  <a:pt x="0" y="0"/>
                </a:moveTo>
                <a:lnTo>
                  <a:pt x="14708032" y="0"/>
                </a:lnTo>
                <a:lnTo>
                  <a:pt x="14708032" y="7354016"/>
                </a:lnTo>
                <a:lnTo>
                  <a:pt x="0" y="7354016"/>
                </a:lnTo>
                <a:lnTo>
                  <a:pt x="0" y="0"/>
                </a:lnTo>
                <a:close/>
              </a:path>
            </a:pathLst>
          </a:custGeom>
          <a:blipFill>
            <a:blip r:embed="rId8"/>
            <a:stretch>
              <a:fillRect l="0" t="0" r="0" b="0"/>
            </a:stretch>
          </a:blipFill>
        </p:spPr>
      </p:sp>
      <p:sp>
        <p:nvSpPr>
          <p:cNvPr name="TextBox 12" id="12"/>
          <p:cNvSpPr txBox="true"/>
          <p:nvPr/>
        </p:nvSpPr>
        <p:spPr>
          <a:xfrm rot="0">
            <a:off x="2578472" y="-219075"/>
            <a:ext cx="12648174"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LAYOUT(OUTPUT)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5400000">
            <a:off x="7021119" y="-6160697"/>
            <a:ext cx="5457808" cy="12344400"/>
            <a:chOff x="0" y="0"/>
            <a:chExt cx="7277077" cy="16459200"/>
          </a:xfrm>
        </p:grpSpPr>
        <p:grpSp>
          <p:nvGrpSpPr>
            <p:cNvPr name="Group 4" id="4"/>
            <p:cNvGrpSpPr/>
            <p:nvPr/>
          </p:nvGrpSpPr>
          <p:grpSpPr>
            <a:xfrm rot="0">
              <a:off x="474894" y="0"/>
              <a:ext cx="5320384" cy="13716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20869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7885063">
            <a:off x="2478235" y="2006618"/>
            <a:ext cx="1726040" cy="1471841"/>
          </a:xfrm>
          <a:custGeom>
            <a:avLst/>
            <a:gdLst/>
            <a:ahLst/>
            <a:cxnLst/>
            <a:rect r="r" b="b" t="t" l="l"/>
            <a:pathLst>
              <a:path h="1471841" w="1726040">
                <a:moveTo>
                  <a:pt x="0" y="0"/>
                </a:moveTo>
                <a:lnTo>
                  <a:pt x="1726040" y="0"/>
                </a:lnTo>
                <a:lnTo>
                  <a:pt x="1726040" y="1471841"/>
                </a:lnTo>
                <a:lnTo>
                  <a:pt x="0" y="14718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112582">
            <a:off x="13541248" y="1953679"/>
            <a:ext cx="1660258" cy="1415747"/>
          </a:xfrm>
          <a:custGeom>
            <a:avLst/>
            <a:gdLst/>
            <a:ahLst/>
            <a:cxnLst/>
            <a:rect r="r" b="b" t="t" l="l"/>
            <a:pathLst>
              <a:path h="1415747" w="1660258">
                <a:moveTo>
                  <a:pt x="1660258" y="1415748"/>
                </a:moveTo>
                <a:lnTo>
                  <a:pt x="0" y="1415748"/>
                </a:lnTo>
                <a:lnTo>
                  <a:pt x="0" y="0"/>
                </a:lnTo>
                <a:lnTo>
                  <a:pt x="1660258" y="0"/>
                </a:lnTo>
                <a:lnTo>
                  <a:pt x="1660258" y="141574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28700" y="7304328"/>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2292304" y="3501422"/>
            <a:ext cx="12934239" cy="5357539"/>
          </a:xfrm>
          <a:prstGeom prst="rect">
            <a:avLst/>
          </a:prstGeom>
        </p:spPr>
        <p:txBody>
          <a:bodyPr anchor="t" rtlCol="false" tIns="0" lIns="0" bIns="0" rIns="0">
            <a:spAutoFit/>
          </a:bodyPr>
          <a:lstStyle/>
          <a:p>
            <a:pPr algn="ctr">
              <a:lnSpc>
                <a:spcPts val="5279"/>
              </a:lnSpc>
              <a:spcBef>
                <a:spcPct val="0"/>
              </a:spcBef>
            </a:pPr>
            <a:r>
              <a:rPr lang="en-US" b="true" sz="3770">
                <a:solidFill>
                  <a:srgbClr val="000000"/>
                </a:solidFill>
                <a:latin typeface="Arimo Bold"/>
                <a:ea typeface="Arimo Bold"/>
                <a:cs typeface="Arimo Bold"/>
                <a:sym typeface="Arimo Bold"/>
              </a:rPr>
              <a:t>Program pengelolaan data pengunjung dan layanan klinik kecantikan yang telah dikembangkan bertujuan untuk mengatasi berbagai permasalahan yang ada dalam manajemen operasional klinik. Dengan sistem yang berbasis teknologi ini, pengelolaan data pengunjung, layanan yang dipilih, serta perhitungan biaya layanan dapat dilakukan dengan lebih efisien, akurat, dan terstruktur.</a:t>
            </a:r>
          </a:p>
        </p:txBody>
      </p:sp>
      <p:sp>
        <p:nvSpPr>
          <p:cNvPr name="Freeform 15" id="15"/>
          <p:cNvSpPr/>
          <p:nvPr/>
        </p:nvSpPr>
        <p:spPr>
          <a:xfrm flipH="true" flipV="true" rot="0">
            <a:off x="16608102" y="1028700"/>
            <a:ext cx="651198" cy="1846180"/>
          </a:xfrm>
          <a:custGeom>
            <a:avLst/>
            <a:gdLst/>
            <a:ahLst/>
            <a:cxnLst/>
            <a:rect r="r" b="b" t="t" l="l"/>
            <a:pathLst>
              <a:path h="1846180" w="651198">
                <a:moveTo>
                  <a:pt x="651198" y="1846180"/>
                </a:moveTo>
                <a:lnTo>
                  <a:pt x="0" y="1846180"/>
                </a:lnTo>
                <a:lnTo>
                  <a:pt x="0" y="0"/>
                </a:lnTo>
                <a:lnTo>
                  <a:pt x="651198" y="0"/>
                </a:lnTo>
                <a:lnTo>
                  <a:pt x="651198" y="184618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5077739" y="369378"/>
            <a:ext cx="7667803" cy="1582411"/>
          </a:xfrm>
          <a:prstGeom prst="rect">
            <a:avLst/>
          </a:prstGeom>
        </p:spPr>
        <p:txBody>
          <a:bodyPr anchor="t" rtlCol="false" tIns="0" lIns="0" bIns="0" rIns="0">
            <a:spAutoFit/>
          </a:bodyPr>
          <a:lstStyle/>
          <a:p>
            <a:pPr algn="ctr">
              <a:lnSpc>
                <a:spcPts val="12627"/>
              </a:lnSpc>
              <a:spcBef>
                <a:spcPct val="0"/>
              </a:spcBef>
            </a:pPr>
            <a:r>
              <a:rPr lang="en-US" b="true" sz="9019">
                <a:solidFill>
                  <a:srgbClr val="FFFFFF"/>
                </a:solidFill>
                <a:latin typeface="Arimo Bold"/>
                <a:ea typeface="Arimo Bold"/>
                <a:cs typeface="Arimo Bold"/>
                <a:sym typeface="Arimo Bold"/>
              </a:rPr>
              <a:t>KESIMPULAN</a:t>
            </a:r>
          </a:p>
        </p:txBody>
      </p:sp>
      <p:sp>
        <p:nvSpPr>
          <p:cNvPr name="TextBox 17" id="17"/>
          <p:cNvSpPr txBox="true"/>
          <p:nvPr/>
        </p:nvSpPr>
        <p:spPr>
          <a:xfrm rot="0">
            <a:off x="3348060" y="9055258"/>
            <a:ext cx="11127160" cy="666730"/>
          </a:xfrm>
          <a:prstGeom prst="rect">
            <a:avLst/>
          </a:prstGeom>
        </p:spPr>
        <p:txBody>
          <a:bodyPr anchor="t" rtlCol="false" tIns="0" lIns="0" bIns="0" rIns="0">
            <a:spAutoFit/>
          </a:bodyPr>
          <a:lstStyle/>
          <a:p>
            <a:pPr algn="ctr">
              <a:lnSpc>
                <a:spcPts val="5331"/>
              </a:lnSpc>
              <a:spcBef>
                <a:spcPct val="0"/>
              </a:spcBef>
            </a:pPr>
            <a:r>
              <a:rPr lang="en-US" sz="3808">
                <a:solidFill>
                  <a:srgbClr val="000000"/>
                </a:solidFill>
                <a:latin typeface="Arimo"/>
                <a:ea typeface="Arimo"/>
                <a:cs typeface="Arimo"/>
                <a:sym typeface="Arimo"/>
              </a:rPr>
              <a:t>https://github.com/Riyoalfikri0058/RiyoAlfikri0058.git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DAGbhHrLxPw</dc:identifier>
  <dcterms:modified xsi:type="dcterms:W3CDTF">2011-08-01T06:04:30Z</dcterms:modified>
  <cp:revision>1</cp:revision>
  <dc:title>Biru Putih Abstrak Minimalis Seminar Proposal Presentasi</dc:title>
</cp:coreProperties>
</file>