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MD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1721B-604F-4EAC-A952-CC4BA34C9E4D}" type="datetimeFigureOut">
              <a:rPr lang="ru-MD" smtClean="0"/>
              <a:t>24.02.2025</a:t>
            </a:fld>
            <a:endParaRPr lang="ru-MD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MD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MD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3E9BE-B55D-431E-9913-87F70F0AB2A8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865145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MD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3E9BE-B55D-431E-9913-87F70F0AB2A8}" type="slidenum">
              <a:rPr lang="ru-MD" smtClean="0"/>
              <a:t>1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696570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013C-D3AE-428B-B929-D56F930CF545}" type="datetimeFigureOut">
              <a:rPr lang="ru-MD" smtClean="0"/>
              <a:t>24.02.2025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244B-D4D2-44A5-8D9D-AE4F0A26F627}" type="slidenum">
              <a:rPr lang="ru-MD" smtClean="0"/>
              <a:t>‹#›</a:t>
            </a:fld>
            <a:endParaRPr lang="ru-MD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23040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013C-D3AE-428B-B929-D56F930CF545}" type="datetimeFigureOut">
              <a:rPr lang="ru-MD" smtClean="0"/>
              <a:t>24.02.2025</a:t>
            </a:fld>
            <a:endParaRPr lang="ru-M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244B-D4D2-44A5-8D9D-AE4F0A26F62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3751161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013C-D3AE-428B-B929-D56F930CF545}" type="datetimeFigureOut">
              <a:rPr lang="ru-MD" smtClean="0"/>
              <a:t>24.02.2025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244B-D4D2-44A5-8D9D-AE4F0A26F62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02362365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013C-D3AE-428B-B929-D56F930CF545}" type="datetimeFigureOut">
              <a:rPr lang="ru-MD" smtClean="0"/>
              <a:t>24.02.2025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244B-D4D2-44A5-8D9D-AE4F0A26F627}" type="slidenum">
              <a:rPr lang="ru-MD" smtClean="0"/>
              <a:t>‹#›</a:t>
            </a:fld>
            <a:endParaRPr lang="ru-MD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773888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013C-D3AE-428B-B929-D56F930CF545}" type="datetimeFigureOut">
              <a:rPr lang="ru-MD" smtClean="0"/>
              <a:t>24.02.2025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244B-D4D2-44A5-8D9D-AE4F0A26F62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265557207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013C-D3AE-428B-B929-D56F930CF545}" type="datetimeFigureOut">
              <a:rPr lang="ru-MD" smtClean="0"/>
              <a:t>24.02.2025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244B-D4D2-44A5-8D9D-AE4F0A26F627}" type="slidenum">
              <a:rPr lang="ru-MD" smtClean="0"/>
              <a:t>‹#›</a:t>
            </a:fld>
            <a:endParaRPr lang="ru-MD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5065735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013C-D3AE-428B-B929-D56F930CF545}" type="datetimeFigureOut">
              <a:rPr lang="ru-MD" smtClean="0"/>
              <a:t>24.02.2025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244B-D4D2-44A5-8D9D-AE4F0A26F62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428473021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013C-D3AE-428B-B929-D56F930CF545}" type="datetimeFigureOut">
              <a:rPr lang="ru-MD" smtClean="0"/>
              <a:t>24.02.2025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244B-D4D2-44A5-8D9D-AE4F0A26F62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627369316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013C-D3AE-428B-B929-D56F930CF545}" type="datetimeFigureOut">
              <a:rPr lang="ru-MD" smtClean="0"/>
              <a:t>24.02.2025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244B-D4D2-44A5-8D9D-AE4F0A26F62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97913413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013C-D3AE-428B-B929-D56F930CF545}" type="datetimeFigureOut">
              <a:rPr lang="ru-MD" smtClean="0"/>
              <a:t>24.02.2025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244B-D4D2-44A5-8D9D-AE4F0A26F62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30875878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013C-D3AE-428B-B929-D56F930CF545}" type="datetimeFigureOut">
              <a:rPr lang="ru-MD" smtClean="0"/>
              <a:t>24.02.2025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244B-D4D2-44A5-8D9D-AE4F0A26F62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7948406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013C-D3AE-428B-B929-D56F930CF545}" type="datetimeFigureOut">
              <a:rPr lang="ru-MD" smtClean="0"/>
              <a:t>24.02.2025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244B-D4D2-44A5-8D9D-AE4F0A26F62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34756004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013C-D3AE-428B-B929-D56F930CF545}" type="datetimeFigureOut">
              <a:rPr lang="ru-MD" smtClean="0"/>
              <a:t>24.02.2025</a:t>
            </a:fld>
            <a:endParaRPr lang="ru-M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244B-D4D2-44A5-8D9D-AE4F0A26F62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65604846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013C-D3AE-428B-B929-D56F930CF545}" type="datetimeFigureOut">
              <a:rPr lang="ru-MD" smtClean="0"/>
              <a:t>24.02.2025</a:t>
            </a:fld>
            <a:endParaRPr lang="ru-M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244B-D4D2-44A5-8D9D-AE4F0A26F62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40734357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013C-D3AE-428B-B929-D56F930CF545}" type="datetimeFigureOut">
              <a:rPr lang="ru-MD" smtClean="0"/>
              <a:t>24.02.2025</a:t>
            </a:fld>
            <a:endParaRPr lang="ru-M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244B-D4D2-44A5-8D9D-AE4F0A26F62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41277474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013C-D3AE-428B-B929-D56F930CF545}" type="datetimeFigureOut">
              <a:rPr lang="ru-MD" smtClean="0"/>
              <a:t>24.02.2025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244B-D4D2-44A5-8D9D-AE4F0A26F62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1644783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013C-D3AE-428B-B929-D56F930CF545}" type="datetimeFigureOut">
              <a:rPr lang="ru-MD" smtClean="0"/>
              <a:t>24.02.2025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244B-D4D2-44A5-8D9D-AE4F0A26F62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76719681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F2B013C-D3AE-428B-B929-D56F930CF545}" type="datetimeFigureOut">
              <a:rPr lang="ru-MD" smtClean="0"/>
              <a:t>24.02.2025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7E6244B-D4D2-44A5-8D9D-AE4F0A26F62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093459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BA4D9-DFB7-9576-C71C-94B7E58DC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04" y="2407596"/>
            <a:ext cx="8291211" cy="144556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>
                <a:solidFill>
                  <a:srgbClr val="002060"/>
                </a:solidFill>
                <a:cs typeface="Times New Roman" panose="02020603050405020304" pitchFamily="18" charset="0"/>
              </a:rPr>
              <a:t>Разработка консольного приложения вывода всех совершенных чисел в пределах некоторого числа</a:t>
            </a:r>
            <a:endParaRPr lang="ru-MD" sz="2400" b="1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2BD87F-2F0B-D380-3DCB-2341A5DC2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071" y="256774"/>
            <a:ext cx="8920265" cy="1289924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effectLst/>
              </a:rPr>
              <a:t>Министерство просвещения Приднестровской Молдавской Республики</a:t>
            </a:r>
            <a:br>
              <a:rPr lang="ru-RU" sz="3200" dirty="0">
                <a:solidFill>
                  <a:schemeClr val="tx1"/>
                </a:solidFill>
                <a:effectLst/>
              </a:rPr>
            </a:br>
            <a:r>
              <a:rPr lang="ru-RU" sz="3200" dirty="0">
                <a:solidFill>
                  <a:schemeClr val="tx1"/>
                </a:solidFill>
                <a:effectLst/>
              </a:rPr>
              <a:t>Государственное образовательное учреждение среднего профессионального образования «Тираспольский техникум информатики и права»</a:t>
            </a:r>
            <a:endParaRPr lang="ru-RU" sz="3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1E53A2C-AFBB-D34D-59F8-7FFC3566B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354247"/>
              </p:ext>
            </p:extLst>
          </p:nvPr>
        </p:nvGraphicFramePr>
        <p:xfrm>
          <a:off x="5972783" y="5461720"/>
          <a:ext cx="5986834" cy="7686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6834">
                  <a:extLst>
                    <a:ext uri="{9D8B030D-6E8A-4147-A177-3AD203B41FA5}">
                      <a16:colId xmlns:a16="http://schemas.microsoft.com/office/drawing/2014/main" val="425304902"/>
                    </a:ext>
                  </a:extLst>
                </a:gridCol>
              </a:tblGrid>
              <a:tr h="768666">
                <a:tc>
                  <a:txBody>
                    <a:bodyPr/>
                    <a:lstStyle/>
                    <a:p>
                      <a:pPr algn="r"/>
                      <a:r>
                        <a:rPr lang="ru-RU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Брюханов Дмитрий Дмитриевич</a:t>
                      </a:r>
                    </a:p>
                    <a:p>
                      <a:pPr algn="r"/>
                      <a:r>
                        <a:rPr lang="ru-RU" b="1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Руководитель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Шандригоз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Наталья Николаевна</a:t>
                      </a:r>
                      <a:endParaRPr lang="ru-MD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808840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980F8D53-AF0E-A92D-8A35-F67C01C40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14138"/>
              </p:ext>
            </p:extLst>
          </p:nvPr>
        </p:nvGraphicFramePr>
        <p:xfrm>
          <a:off x="2031999" y="6230386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398895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Тирасполь 2025</a:t>
                      </a:r>
                      <a:endParaRPr lang="ru-M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842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96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60693-5C7A-1755-98ED-76E54DD8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Результат проделанной работы </a:t>
            </a:r>
            <a:endParaRPr lang="ru-MD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6C1C0A-CCB1-D87D-FF72-9368FB3F5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579121"/>
            <a:ext cx="10566400" cy="4147804"/>
          </a:xfrm>
        </p:spPr>
        <p:txBody>
          <a:bodyPr>
            <a:noAutofit/>
          </a:bodyPr>
          <a:lstStyle/>
          <a:p>
            <a:pPr rtl="0"/>
            <a:r>
              <a:rPr lang="ru-RU" sz="2400" dirty="0">
                <a:solidFill>
                  <a:srgbClr val="002060"/>
                </a:solidFill>
                <a:effectLst/>
              </a:rPr>
              <a:t>В ходе проекта было разработано консольное приложение для поиска совершенных чисел.</a:t>
            </a:r>
          </a:p>
          <a:p>
            <a:pPr rtl="0"/>
            <a:r>
              <a:rPr lang="ru-RU" sz="2400" dirty="0">
                <a:solidFill>
                  <a:srgbClr val="002060"/>
                </a:solidFill>
                <a:effectLst/>
              </a:rPr>
              <a:t>Приложение позволяет автоматизировать поиск и вывод совершенных чисел в заданном диапазоне.</a:t>
            </a:r>
          </a:p>
          <a:p>
            <a:pPr rtl="0"/>
            <a:r>
              <a:rPr lang="ru-RU" sz="2400" dirty="0">
                <a:solidFill>
                  <a:srgbClr val="002060"/>
                </a:solidFill>
                <a:effectLst/>
              </a:rPr>
              <a:t>В процессе работы были закреплены знания о совершенных числах, алгоритмах и программировании на языке C#.</a:t>
            </a:r>
          </a:p>
          <a:p>
            <a:pPr rtl="0"/>
            <a:r>
              <a:rPr lang="ru-RU" sz="2400" dirty="0">
                <a:solidFill>
                  <a:srgbClr val="002060"/>
                </a:solidFill>
                <a:effectLst/>
              </a:rPr>
              <a:t>Приложение может быть использовано в образовательных целях, а также для дальнейших исследований в области теории чисел.</a:t>
            </a:r>
          </a:p>
          <a:p>
            <a:pPr rtl="0"/>
            <a:r>
              <a:rPr lang="ru-RU" sz="2400" dirty="0">
                <a:solidFill>
                  <a:srgbClr val="002060"/>
                </a:solidFill>
                <a:effectLst/>
              </a:rPr>
              <a:t>Проект способствовал развитию навыков программирования, логического мышления и работы в команде.</a:t>
            </a:r>
          </a:p>
          <a:p>
            <a:pPr marL="0" indent="0">
              <a:buNone/>
            </a:pPr>
            <a:endParaRPr lang="ru-MD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830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5D3F5-E8AA-47FC-7A7C-E780B7DCE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49" y="4779162"/>
            <a:ext cx="8534400" cy="1507067"/>
          </a:xfrm>
        </p:spPr>
        <p:txBody>
          <a:bodyPr/>
          <a:lstStyle/>
          <a:p>
            <a:r>
              <a:rPr lang="ru-RU" b="1" dirty="0"/>
              <a:t>Актуальность работы</a:t>
            </a:r>
            <a:endParaRPr lang="ru-MD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C3B6AD-B91D-FF6F-3BC5-1346F89F0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930" y="364788"/>
            <a:ext cx="8829439" cy="4122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rgbClr val="002060"/>
                </a:solidFill>
              </a:rPr>
              <a:t>Актуальность проектной работы состоит в изучении совершенных чисел и разработке консольного приложения для вывода всех совершенных чисел в пределах некоторого числа.</a:t>
            </a:r>
            <a:endParaRPr lang="ru-MD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16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2A298-5BC5-62DF-EB65-A1C80725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82" y="4795736"/>
            <a:ext cx="8534400" cy="1507067"/>
          </a:xfrm>
        </p:spPr>
        <p:txBody>
          <a:bodyPr/>
          <a:lstStyle/>
          <a:p>
            <a:r>
              <a:rPr lang="ru-RU" b="1" dirty="0"/>
              <a:t>Цель и задачи, Объект и предмет исследования</a:t>
            </a:r>
            <a:endParaRPr lang="ru-MD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55BB26-E203-DD2D-3B68-F6056D748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71" y="164947"/>
            <a:ext cx="11086257" cy="48151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rgbClr val="002060"/>
                </a:solidFill>
              </a:rPr>
              <a:t>Цель:</a:t>
            </a:r>
            <a:br>
              <a:rPr lang="ru-RU" sz="2400" dirty="0">
                <a:solidFill>
                  <a:srgbClr val="002060"/>
                </a:solidFill>
              </a:rPr>
            </a:br>
            <a:r>
              <a:rPr lang="ru-RU" sz="2400" dirty="0">
                <a:solidFill>
                  <a:srgbClr val="002060"/>
                </a:solidFill>
              </a:rPr>
              <a:t>Разработать консольное приложение для поиска совершенных чисел.</a:t>
            </a:r>
          </a:p>
          <a:p>
            <a:pPr marL="0" indent="0">
              <a:buNone/>
            </a:pPr>
            <a:r>
              <a:rPr lang="ru-RU" sz="2400" b="1" dirty="0">
                <a:solidFill>
                  <a:srgbClr val="002060"/>
                </a:solidFill>
              </a:rPr>
              <a:t>Задачи:</a:t>
            </a:r>
            <a:endParaRPr lang="ru-RU" sz="2400" dirty="0">
              <a:solidFill>
                <a:srgbClr val="002060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sz="2400" dirty="0">
                <a:solidFill>
                  <a:srgbClr val="002060"/>
                </a:solidFill>
              </a:rPr>
              <a:t>Изучить литературу по теме.</a:t>
            </a:r>
          </a:p>
          <a:p>
            <a:pPr>
              <a:buFont typeface="+mj-lt"/>
              <a:buAutoNum type="arabicPeriod"/>
            </a:pPr>
            <a:r>
              <a:rPr lang="ru-RU" sz="2400" dirty="0">
                <a:solidFill>
                  <a:srgbClr val="002060"/>
                </a:solidFill>
              </a:rPr>
              <a:t>Разобраться с алгоритмом нахождения совершенных чисел.</a:t>
            </a:r>
          </a:p>
          <a:p>
            <a:pPr>
              <a:buFont typeface="+mj-lt"/>
              <a:buAutoNum type="arabicPeriod"/>
            </a:pPr>
            <a:r>
              <a:rPr lang="ru-RU" sz="2400" dirty="0">
                <a:solidFill>
                  <a:srgbClr val="002060"/>
                </a:solidFill>
              </a:rPr>
              <a:t>Написать и протестировать код на C#.</a:t>
            </a:r>
          </a:p>
          <a:p>
            <a:pPr>
              <a:buFont typeface="+mj-lt"/>
              <a:buAutoNum type="arabicPeriod"/>
            </a:pPr>
            <a:r>
              <a:rPr lang="ru-RU" sz="2400" dirty="0">
                <a:solidFill>
                  <a:srgbClr val="002060"/>
                </a:solidFill>
              </a:rPr>
              <a:t>Создать репозиторий для хранения кода.</a:t>
            </a:r>
          </a:p>
          <a:p>
            <a:pPr marL="0" indent="0">
              <a:buNone/>
            </a:pPr>
            <a:r>
              <a:rPr lang="ru-RU" sz="2400" b="1" dirty="0">
                <a:solidFill>
                  <a:srgbClr val="002060"/>
                </a:solidFill>
              </a:rPr>
              <a:t>Объект исследования:</a:t>
            </a:r>
            <a:r>
              <a:rPr lang="ru-RU" sz="2400" dirty="0">
                <a:solidFill>
                  <a:srgbClr val="002060"/>
                </a:solidFill>
              </a:rPr>
              <a:t> Совершенные числа и их свойства.</a:t>
            </a:r>
            <a:br>
              <a:rPr lang="ru-RU" sz="2400" dirty="0">
                <a:solidFill>
                  <a:srgbClr val="002060"/>
                </a:solidFill>
              </a:rPr>
            </a:br>
            <a:r>
              <a:rPr lang="ru-RU" sz="2400" b="1" dirty="0">
                <a:solidFill>
                  <a:srgbClr val="002060"/>
                </a:solidFill>
              </a:rPr>
              <a:t>Предмет исследования:</a:t>
            </a:r>
            <a:r>
              <a:rPr lang="ru-RU" sz="2400" dirty="0">
                <a:solidFill>
                  <a:srgbClr val="002060"/>
                </a:solidFill>
              </a:rPr>
              <a:t> Реализация алгоритма поиска совершенных чисел на C#.</a:t>
            </a:r>
          </a:p>
        </p:txBody>
      </p:sp>
    </p:spTree>
    <p:extLst>
      <p:ext uri="{BB962C8B-B14F-4D97-AF65-F5344CB8AC3E}">
        <p14:creationId xmlns:p14="http://schemas.microsoft.com/office/powerpoint/2010/main" val="1930692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225AD-6774-A70D-890D-998D93902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Общая информация о совершенных числах</a:t>
            </a:r>
            <a:endParaRPr lang="ru-MD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DBF415-A48A-7561-F70E-60C2722FC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002060"/>
                </a:solidFill>
              </a:rPr>
              <a:t>Совершенное число — это натуральное число, равное сумме своих собственных делителей (например, 6 = 1 + 2 + 3).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2060"/>
                </a:solidFill>
              </a:rPr>
              <a:t>Свойства: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rgbClr val="002060"/>
                </a:solidFill>
              </a:rPr>
              <a:t>Все известные совершенные числа — чётные.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rgbClr val="002060"/>
                </a:solidFill>
              </a:rPr>
              <a:t>Связь с числами </a:t>
            </a:r>
            <a:r>
              <a:rPr lang="ru-RU" sz="2400" dirty="0" err="1">
                <a:solidFill>
                  <a:srgbClr val="002060"/>
                </a:solidFill>
              </a:rPr>
              <a:t>Мерсенна</a:t>
            </a:r>
            <a:r>
              <a:rPr lang="ru-RU" sz="2400" dirty="0">
                <a:solidFill>
                  <a:srgbClr val="002060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rgbClr val="002060"/>
                </a:solidFill>
              </a:rPr>
              <a:t>Быстрый рост значений совершенных чисел.</a:t>
            </a:r>
            <a:endParaRPr lang="ru-MD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562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16E10-C198-3F9A-67CA-EAAECABD4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MD" b="1" dirty="0"/>
              <a:t>История совершенных 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3D9C33-6AFB-62A0-ECCD-703CB1103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rgbClr val="002060"/>
                </a:solidFill>
              </a:rPr>
              <a:t>Древнегреческие математики (Евклид).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rgbClr val="002060"/>
                </a:solidFill>
              </a:rPr>
              <a:t>Средневековые исследования и мистические свойства.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rgbClr val="002060"/>
                </a:solidFill>
              </a:rPr>
              <a:t>Вклад Эйлера в изучение чётных совершенных чисел.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rgbClr val="002060"/>
                </a:solidFill>
              </a:rPr>
              <a:t>Современные исследования с использованием компьютеров.</a:t>
            </a:r>
            <a:endParaRPr lang="ru-MD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879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1D7F7D-204E-2136-44D7-F14F4D11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MD" b="1" dirty="0"/>
              <a:t>Практическая 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A44EED-1412-6977-C29E-EDC64032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002060"/>
                </a:solidFill>
              </a:rPr>
              <a:t>Алгоритм: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rgbClr val="002060"/>
                </a:solidFill>
              </a:rPr>
              <a:t>Ввод максимального числа N.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rgbClr val="002060"/>
                </a:solidFill>
              </a:rPr>
              <a:t>Цикл по всем числам от 1 до N.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rgbClr val="002060"/>
                </a:solidFill>
              </a:rPr>
              <a:t>Для каждого числа проверка, является ли оно совершенным.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rgbClr val="002060"/>
                </a:solidFill>
              </a:rPr>
              <a:t>Вывод совершенных чисел на экран.</a:t>
            </a:r>
            <a:endParaRPr lang="ru-MD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741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2A15B-CFCD-DECC-ACB8-2A07940BC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MD" b="1" dirty="0"/>
              <a:t>Программно-техническое обеспечение решения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12FE67-5BBA-A825-AF54-5FE525D4D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Разработка кода выполнена в Microsoft Visual Studio 2022 – среде для создания кроссплатформенных приложений. Использована платформа .NET Framework 4.8, обеспечивающая стабильность и производительность при разработке на C#. Проект хранится в репозитории </a:t>
            </a:r>
            <a:r>
              <a:rPr lang="ru-RU" sz="2400" dirty="0" err="1"/>
              <a:t>GitHub</a:t>
            </a:r>
            <a:r>
              <a:rPr lang="ru-RU" sz="2400" dirty="0"/>
              <a:t>.</a:t>
            </a:r>
            <a:endParaRPr lang="ru-MD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527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C5980-3B4B-2720-52A8-9C63AD64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методов программного кода</a:t>
            </a:r>
            <a:endParaRPr lang="ru-MD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1D721B-0014-5EFB-984F-A7DE0E135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186988" cy="361526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sz="2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2060"/>
                </a:solidFill>
              </a:rPr>
              <a:t> –  </a:t>
            </a:r>
            <a:r>
              <a:rPr lang="ru-MD" sz="2400" dirty="0">
                <a:solidFill>
                  <a:srgbClr val="002060"/>
                </a:solidFill>
              </a:rPr>
              <a:t>Главный метод, который проверяет условие.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bool </a:t>
            </a:r>
            <a:r>
              <a:rPr lang="en-US" sz="2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IsPerfectNumber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number)</a:t>
            </a:r>
            <a:r>
              <a:rPr lang="en-US" sz="2400" dirty="0">
                <a:solidFill>
                  <a:srgbClr val="002060"/>
                </a:solidFill>
              </a:rPr>
              <a:t> – </a:t>
            </a:r>
            <a:r>
              <a:rPr lang="ru-MD" sz="2400" dirty="0">
                <a:solidFill>
                  <a:srgbClr val="002060"/>
                </a:solidFill>
              </a:rPr>
              <a:t>Метод, который проверяет, является ли число совершенным.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2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message)</a:t>
            </a:r>
            <a:r>
              <a:rPr lang="en-US" sz="2400" dirty="0">
                <a:solidFill>
                  <a:srgbClr val="002060"/>
                </a:solidFill>
              </a:rPr>
              <a:t> –  </a:t>
            </a:r>
            <a:r>
              <a:rPr lang="ru-MD" sz="2400" dirty="0">
                <a:solidFill>
                  <a:srgbClr val="002060"/>
                </a:solidFill>
              </a:rPr>
              <a:t>Метод для вывода сообщения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6302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8A1CD-296B-1182-7911-47A0F0BF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Тестирование кода</a:t>
            </a:r>
            <a:endParaRPr lang="ru-MD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49612F-B58F-CF39-D8EA-BB2A2BE85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422" y="-75329"/>
            <a:ext cx="5795847" cy="36152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002060"/>
                </a:solidFill>
              </a:rPr>
              <a:t>Описание процесса тестирования: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rgbClr val="002060"/>
                </a:solidFill>
              </a:rPr>
              <a:t>Ввод различных диапазонов чисел.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rgbClr val="002060"/>
                </a:solidFill>
              </a:rPr>
              <a:t>Проверка корректности вывода совершенных чисел.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rgbClr val="002060"/>
                </a:solidFill>
              </a:rPr>
              <a:t>Обработка ошибочных ситуаций (отрицательные числа, нечисловой ввод).</a:t>
            </a:r>
            <a:endParaRPr lang="ru-MD" sz="2400" dirty="0">
              <a:solidFill>
                <a:srgbClr val="00206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E642AA-72F1-3A1B-588F-BA781F954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739" y="550740"/>
            <a:ext cx="5795847" cy="105432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5F8207-9299-1346-78AF-DE31343F0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3552276"/>
            <a:ext cx="5940425" cy="44386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277080-B460-9109-D3AE-AE503F139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679" y="2198358"/>
            <a:ext cx="4599305" cy="588645"/>
          </a:xfrm>
          <a:prstGeom prst="rect">
            <a:avLst/>
          </a:prstGeom>
        </p:spPr>
      </p:pic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39FF262B-ACAD-0B1B-EE6B-D1E66C10F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53658"/>
              </p:ext>
            </p:extLst>
          </p:nvPr>
        </p:nvGraphicFramePr>
        <p:xfrm>
          <a:off x="6477287" y="1605064"/>
          <a:ext cx="494489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4894">
                  <a:extLst>
                    <a:ext uri="{9D8B030D-6E8A-4147-A177-3AD203B41FA5}">
                      <a16:colId xmlns:a16="http://schemas.microsoft.com/office/drawing/2014/main" val="3772459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Рисунок 1. Успешная работа программы</a:t>
                      </a:r>
                      <a:endParaRPr lang="ru-M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839819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5B522F1C-58B7-ED5F-53A7-66EC338F8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682776"/>
              </p:ext>
            </p:extLst>
          </p:nvPr>
        </p:nvGraphicFramePr>
        <p:xfrm>
          <a:off x="6250739" y="2787003"/>
          <a:ext cx="51621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2111">
                  <a:extLst>
                    <a:ext uri="{9D8B030D-6E8A-4147-A177-3AD203B41FA5}">
                      <a16:colId xmlns:a16="http://schemas.microsoft.com/office/drawing/2014/main" val="3385458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Рисунок 2. Ошибка при вводе числа меньше 6</a:t>
                      </a:r>
                      <a:endParaRPr lang="ru-M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457793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8DDE39BE-5C80-59E2-3E9F-987B3E17D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798085"/>
              </p:ext>
            </p:extLst>
          </p:nvPr>
        </p:nvGraphicFramePr>
        <p:xfrm>
          <a:off x="684212" y="4020816"/>
          <a:ext cx="566146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1467">
                  <a:extLst>
                    <a:ext uri="{9D8B030D-6E8A-4147-A177-3AD203B41FA5}">
                      <a16:colId xmlns:a16="http://schemas.microsoft.com/office/drawing/2014/main" val="478710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Рисунок 3. Ошибка при вводе отрицательного числа</a:t>
                      </a:r>
                      <a:endParaRPr lang="ru-M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779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347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895</TotalTime>
  <Words>459</Words>
  <Application>Microsoft Office PowerPoint</Application>
  <PresentationFormat>Широкоэкранный</PresentationFormat>
  <Paragraphs>53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Calibri</vt:lpstr>
      <vt:lpstr>Century Gothic</vt:lpstr>
      <vt:lpstr>Courier New</vt:lpstr>
      <vt:lpstr>Times New Roman</vt:lpstr>
      <vt:lpstr>Wingdings 3</vt:lpstr>
      <vt:lpstr>Сектор</vt:lpstr>
      <vt:lpstr>Разработка консольного приложения вывода всех совершенных чисел в пределах некоторого числа</vt:lpstr>
      <vt:lpstr>Актуальность работы</vt:lpstr>
      <vt:lpstr>Цель и задачи, Объект и предмет исследования</vt:lpstr>
      <vt:lpstr>Общая информация о совершенных числах</vt:lpstr>
      <vt:lpstr>История совершенных чисел</vt:lpstr>
      <vt:lpstr>Практическая реализация</vt:lpstr>
      <vt:lpstr>Программно-техническое обеспечение решения задачи</vt:lpstr>
      <vt:lpstr>Описание методов программного кода</vt:lpstr>
      <vt:lpstr>Тестирование кода</vt:lpstr>
      <vt:lpstr>Результат проделанной работы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ПК</dc:creator>
  <cp:lastModifiedBy>ПК</cp:lastModifiedBy>
  <cp:revision>7</cp:revision>
  <dcterms:created xsi:type="dcterms:W3CDTF">2025-02-18T16:38:27Z</dcterms:created>
  <dcterms:modified xsi:type="dcterms:W3CDTF">2025-02-24T20:07:13Z</dcterms:modified>
</cp:coreProperties>
</file>