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303" r:id="rId3"/>
    <p:sldId id="305" r:id="rId4"/>
    <p:sldId id="302" r:id="rId5"/>
    <p:sldId id="259" r:id="rId6"/>
    <p:sldId id="261" r:id="rId7"/>
    <p:sldId id="304" r:id="rId8"/>
    <p:sldId id="262" r:id="rId9"/>
    <p:sldId id="263" r:id="rId10"/>
    <p:sldId id="264" r:id="rId11"/>
    <p:sldId id="265" r:id="rId12"/>
    <p:sldId id="306" r:id="rId13"/>
    <p:sldId id="308" r:id="rId14"/>
    <p:sldId id="307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D64-FA79-5840-BFF0-5394E64A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1CB01-74F2-D844-8A49-51CB5DC4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9514-C2E5-344A-9650-E75920EE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2A69-D582-954B-8AF0-3A1898FA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AB62-9BBF-A940-8FF5-8B72ADA1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23CB-3BD9-0346-9E2B-EDA9426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AF0C-87DE-5C42-BEB3-AAD423E2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6750-EAE8-B840-895D-1EF8C44A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D96B-34E4-F948-A476-AFD7913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4051-255F-504F-B3D6-17F4F72F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151AB-42C7-AF4D-80D6-5351F8CD5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A453-D942-7446-978C-84390D2A8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1D21-4948-5641-B3BF-0555C43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459F-F70B-ED40-ABAD-5ED3282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F927-AC50-4441-8DDF-4EE90BC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B2B0-6CC3-2E4C-9070-081CFA3B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254E-C4C5-B041-BE6F-072F2B6A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E179-0333-0B47-8DC5-B685AF88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9531-5671-4B41-A7F8-4A70779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49BC-EC50-984F-A5FC-F57BA2CC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CED-68BE-4E49-8468-370DBBC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362B-CEFF-B74E-A3FF-FB4FE0BB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A812-FB0F-8244-AEC3-D01B46CC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E87E-332C-434D-BB73-2110011C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C0-3912-1645-BD6D-9672FD0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36BB-393B-9C45-B48E-5A8C33D8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697D-919B-A84D-B2D7-6B6D91AA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36B70-CCC5-0443-944C-934D5869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DD8D-142F-094F-81E2-8FA7F3AB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F108-BB60-5249-B5ED-E6923962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1CEA0-2AEA-3C44-8604-FF6A575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5F7F-A91E-DD4B-AB15-4E5C2768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ADE5-61A6-6146-B2D5-CB1618DB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B6725-C114-2D40-BACC-93548AFF6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283-AB69-4E4F-A3A4-1A5EE68D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76E94-ADFD-5745-BADC-0C8C70F59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61F01-0572-8140-9B06-6A40E63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0AC17-730C-CF4A-8F8B-360457CE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64638-3E4E-3740-A7D2-81838679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834A-0F65-0040-B02C-969A2B0E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C767C-0538-9841-A23C-AFB12D91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BD09-FD7B-7B49-8813-8638C6E3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D3EDB-2FC1-A146-896C-CBB75983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D68E6-7606-4344-882A-6D8839FE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39F4-982D-744A-860F-D301FCFE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5525-0970-5C4C-9716-D9EBB772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84AD-CF0E-D348-ACFC-B6296E4B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9D35-7A16-F04B-86ED-A3E063DF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8081-87D1-E047-99B8-DD50347C9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4D85B-A7A4-6F41-A6B2-1AEFBC8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E893D-78CC-C34B-BC29-CD6AC3E7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D0251-3C1F-5145-A9C7-687536F7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46E-6011-3345-9C00-D4B928B2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90769-4C4C-F648-BCAF-5D23BF06C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D8FFB-2221-6440-985B-E67F46F2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75CB5-8309-E843-97CE-101CAED9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44F0-8796-1344-BC0E-A3EFEC50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7BE0-0142-F546-BB27-EEEB8B9F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91FE3-BEF6-1346-BA76-3FAB7A16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2312D-6F09-C147-9008-7F110107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BFC4-9EF3-7848-8790-17737F7A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EF99-0BF0-4EF2-8DA4-00F492C1F1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8918-6F0E-254A-BA3F-BBC4373AA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BA85-15A3-7644-9C8B-A83C5C0DA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67" y="1176645"/>
            <a:ext cx="10433539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latin typeface="Gothic Uralic"/>
                <a:cs typeface="Gothic Uralic"/>
              </a:rPr>
              <a:t>PEMROGRAMAN BERBASIS FRAMEWORK</a:t>
            </a:r>
            <a:br>
              <a:rPr lang="en-US" spc="-10" dirty="0">
                <a:latin typeface="Gothic Uralic"/>
                <a:cs typeface="Gothic Uralic"/>
              </a:rPr>
            </a:br>
            <a:endParaRPr lang="en-US" spc="-10" dirty="0">
              <a:latin typeface="Gothic Uralic"/>
              <a:cs typeface="Gothic Ural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1698-A57D-894F-95C3-58ED5A82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15" y="2081277"/>
            <a:ext cx="2695445" cy="269544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1544D3D7-AC98-5B4C-A529-C8B216C09829}"/>
              </a:ext>
            </a:extLst>
          </p:cNvPr>
          <p:cNvSpPr txBox="1">
            <a:spLocks/>
          </p:cNvSpPr>
          <p:nvPr/>
        </p:nvSpPr>
        <p:spPr>
          <a:xfrm>
            <a:off x="879230" y="5336708"/>
            <a:ext cx="1043353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latin typeface="Gothic Uralic"/>
                <a:cs typeface="Gothic Uralic"/>
              </a:rPr>
              <a:t>Team Teaching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88" y="408178"/>
            <a:ext cx="374650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Pros and </a:t>
            </a:r>
            <a:r>
              <a:rPr sz="2400" b="1" dirty="0">
                <a:latin typeface="Gothic Uralic"/>
                <a:cs typeface="Gothic Uralic"/>
              </a:rPr>
              <a:t>Cons </a:t>
            </a:r>
            <a:r>
              <a:rPr sz="2400" b="1" spc="-5" dirty="0">
                <a:latin typeface="Gothic Uralic"/>
                <a:cs typeface="Gothic Uralic"/>
              </a:rPr>
              <a:t>of</a:t>
            </a:r>
            <a:r>
              <a:rPr sz="2400" b="1" spc="-65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ReactJS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371600"/>
            <a:ext cx="75819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313" y="179020"/>
            <a:ext cx="323977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Where </a:t>
            </a:r>
            <a:r>
              <a:rPr sz="2400" b="1" spc="-5" dirty="0">
                <a:latin typeface="Gothic Uralic"/>
                <a:cs typeface="Gothic Uralic"/>
              </a:rPr>
              <a:t>ReactJs</a:t>
            </a:r>
            <a:r>
              <a:rPr sz="2400" b="1" spc="-80" dirty="0">
                <a:latin typeface="Gothic Uralic"/>
                <a:cs typeface="Gothic Uralic"/>
              </a:rPr>
              <a:t> </a:t>
            </a:r>
            <a:r>
              <a:rPr sz="2400" b="1" dirty="0">
                <a:latin typeface="Gothic Uralic"/>
                <a:cs typeface="Gothic Uralic"/>
              </a:rPr>
              <a:t>Using?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7358" y="914400"/>
            <a:ext cx="7277855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3F2B-4705-BB45-AD72-CA571FB4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var, let,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7A12-2A62-4F4B-8325-47C616C3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202" y="2532453"/>
            <a:ext cx="8770571" cy="3651504"/>
          </a:xfrm>
        </p:spPr>
        <p:txBody>
          <a:bodyPr/>
          <a:lstStyle/>
          <a:p>
            <a:r>
              <a:rPr lang="en-US" dirty="0" err="1"/>
              <a:t>Sejak</a:t>
            </a:r>
            <a:r>
              <a:rPr lang="en-US" dirty="0"/>
              <a:t> ES6 (ECMAScript </a:t>
            </a:r>
            <a:r>
              <a:rPr lang="en-US" dirty="0" err="1"/>
              <a:t>versi</a:t>
            </a:r>
            <a:r>
              <a:rPr lang="en-US" dirty="0"/>
              <a:t> 6) </a:t>
            </a:r>
            <a:r>
              <a:rPr lang="en-US" dirty="0" err="1"/>
              <a:t>terdapat</a:t>
            </a:r>
            <a:r>
              <a:rPr lang="en-US" dirty="0"/>
              <a:t> let, const dan var</a:t>
            </a:r>
          </a:p>
          <a:p>
            <a:r>
              <a:rPr lang="en-US" dirty="0"/>
              <a:t>var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scope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rawan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tertimpa</a:t>
            </a:r>
            <a:endParaRPr lang="en-US" dirty="0"/>
          </a:p>
          <a:p>
            <a:r>
              <a:rPr lang="en-US" dirty="0"/>
              <a:t>let dan var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sedanggakan</a:t>
            </a:r>
            <a:r>
              <a:rPr lang="en-US" dirty="0"/>
              <a:t> const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case </a:t>
            </a:r>
            <a:r>
              <a:rPr lang="en-US" dirty="0" err="1"/>
              <a:t>yaitu</a:t>
            </a:r>
            <a:r>
              <a:rPr lang="en-US" dirty="0"/>
              <a:t> array dan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E9908-0814-9746-ADB0-64283DFE8BFA}"/>
              </a:ext>
            </a:extLst>
          </p:cNvPr>
          <p:cNvSpPr txBox="1">
            <a:spLocks/>
          </p:cNvSpPr>
          <p:nvPr/>
        </p:nvSpPr>
        <p:spPr>
          <a:xfrm>
            <a:off x="87086" y="2638151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anose="020B0503020204020204" pitchFamily="34" charset="0"/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CF726-E84D-9B4A-B39E-EAD71E5FE3AD}"/>
              </a:ext>
            </a:extLst>
          </p:cNvPr>
          <p:cNvSpPr/>
          <p:nvPr/>
        </p:nvSpPr>
        <p:spPr>
          <a:xfrm>
            <a:off x="3225798" y="435820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var x = "global scope";</a:t>
            </a:r>
          </a:p>
          <a:p>
            <a:r>
              <a:rPr lang="en-ID" dirty="0"/>
              <a:t>function foo() { </a:t>
            </a:r>
          </a:p>
          <a:p>
            <a:r>
              <a:rPr lang="en-ID" dirty="0"/>
              <a:t>	x = "functional scope";</a:t>
            </a:r>
          </a:p>
          <a:p>
            <a:r>
              <a:rPr lang="en-ID" dirty="0"/>
              <a:t>	 </a:t>
            </a:r>
            <a:r>
              <a:rPr lang="en-ID" dirty="0" err="1"/>
              <a:t>console.log</a:t>
            </a:r>
            <a:r>
              <a:rPr lang="en-ID" dirty="0"/>
              <a:t>(x); </a:t>
            </a:r>
          </a:p>
          <a:p>
            <a:r>
              <a:rPr lang="en-ID" dirty="0"/>
              <a:t>} </a:t>
            </a:r>
          </a:p>
          <a:p>
            <a:r>
              <a:rPr lang="en-ID" dirty="0"/>
              <a:t>foo(); // "functional scope" </a:t>
            </a:r>
          </a:p>
          <a:p>
            <a:r>
              <a:rPr lang="en-ID" dirty="0" err="1"/>
              <a:t>console.log</a:t>
            </a:r>
            <a:r>
              <a:rPr lang="en-ID" dirty="0"/>
              <a:t>(x); // "functional scope"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4052-8782-AF41-82EC-D9D32952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6" y="568345"/>
            <a:ext cx="8897565" cy="1560716"/>
          </a:xfrm>
        </p:spPr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var, let, const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3DAD4-C74B-BA43-AC8C-A153C6B4B123}"/>
              </a:ext>
            </a:extLst>
          </p:cNvPr>
          <p:cNvSpPr/>
          <p:nvPr/>
        </p:nvSpPr>
        <p:spPr>
          <a:xfrm>
            <a:off x="466429" y="23467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D" dirty="0">
                <a:solidFill>
                  <a:srgbClr val="FF0000"/>
                </a:solidFill>
              </a:rPr>
              <a:t>&lt;script type="text/</a:t>
            </a:r>
            <a:r>
              <a:rPr lang="en-ID" dirty="0" err="1">
                <a:solidFill>
                  <a:srgbClr val="FF0000"/>
                </a:solidFill>
              </a:rPr>
              <a:t>javascript</a:t>
            </a:r>
            <a:r>
              <a:rPr lang="en-ID" dirty="0">
                <a:solidFill>
                  <a:srgbClr val="FF0000"/>
                </a:solidFill>
              </a:rPr>
              <a:t>"&gt;</a:t>
            </a:r>
          </a:p>
          <a:p>
            <a:pPr fontAlgn="base"/>
            <a:r>
              <a:rPr lang="en-ID" dirty="0">
                <a:solidFill>
                  <a:srgbClr val="FF0000"/>
                </a:solidFill>
              </a:rPr>
              <a:t>    </a:t>
            </a:r>
            <a:r>
              <a:rPr lang="en-ID" dirty="0" err="1">
                <a:solidFill>
                  <a:srgbClr val="FF0000"/>
                </a:solidFill>
              </a:rPr>
              <a:t>const</a:t>
            </a:r>
            <a:r>
              <a:rPr lang="en-ID" dirty="0">
                <a:solidFill>
                  <a:srgbClr val="FF0000"/>
                </a:solidFill>
              </a:rPr>
              <a:t> x = 12;</a:t>
            </a:r>
          </a:p>
          <a:p>
            <a:pPr fontAlgn="base"/>
            <a:r>
              <a:rPr lang="en-ID" dirty="0">
                <a:solidFill>
                  <a:srgbClr val="FF0000"/>
                </a:solidFill>
              </a:rPr>
              <a:t>    x = 13;</a:t>
            </a:r>
          </a:p>
          <a:p>
            <a:pPr fontAlgn="base"/>
            <a:r>
              <a:rPr lang="en-ID" dirty="0">
                <a:solidFill>
                  <a:srgbClr val="FF0000"/>
                </a:solidFill>
              </a:rPr>
              <a:t>    x += 1;</a:t>
            </a:r>
          </a:p>
          <a:p>
            <a:pPr fontAlgn="base"/>
            <a:r>
              <a:rPr lang="en-ID" dirty="0">
                <a:solidFill>
                  <a:srgbClr val="FF0000"/>
                </a:solidFill>
              </a:rPr>
              <a:t>&lt;/script&gt;     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05E07-A376-C24C-88F8-2BA7ADAE157A}"/>
              </a:ext>
            </a:extLst>
          </p:cNvPr>
          <p:cNvSpPr/>
          <p:nvPr/>
        </p:nvSpPr>
        <p:spPr>
          <a:xfrm>
            <a:off x="466429" y="3990276"/>
            <a:ext cx="5368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D" dirty="0">
                <a:solidFill>
                  <a:srgbClr val="FF0000"/>
                </a:solidFill>
              </a:rPr>
              <a:t>Output : </a:t>
            </a:r>
          </a:p>
          <a:p>
            <a:pPr fontAlgn="base"/>
            <a:r>
              <a:rPr lang="en-ID" dirty="0">
                <a:solidFill>
                  <a:srgbClr val="FF0000"/>
                </a:solidFill>
              </a:rPr>
              <a:t>Uncaught </a:t>
            </a:r>
            <a:r>
              <a:rPr lang="en-ID" dirty="0" err="1">
                <a:solidFill>
                  <a:srgbClr val="FF0000"/>
                </a:solidFill>
              </a:rPr>
              <a:t>TypeError</a:t>
            </a:r>
            <a:r>
              <a:rPr lang="en-ID" dirty="0">
                <a:solidFill>
                  <a:srgbClr val="FF0000"/>
                </a:solidFill>
              </a:rPr>
              <a:t>: Assignment to constant variable.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EEA9-C1D0-C445-932E-BBF07C2C173F}"/>
              </a:ext>
            </a:extLst>
          </p:cNvPr>
          <p:cNvSpPr/>
          <p:nvPr/>
        </p:nvSpPr>
        <p:spPr>
          <a:xfrm>
            <a:off x="6562429" y="2129061"/>
            <a:ext cx="35395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D" dirty="0"/>
              <a:t>&lt;script type="text/</a:t>
            </a:r>
            <a:r>
              <a:rPr lang="en-ID" dirty="0" err="1"/>
              <a:t>javascript</a:t>
            </a:r>
            <a:r>
              <a:rPr lang="en-ID" dirty="0"/>
              <a:t>"&gt;</a:t>
            </a:r>
          </a:p>
          <a:p>
            <a:pPr fontAlgn="base"/>
            <a:r>
              <a:rPr lang="en-ID" dirty="0"/>
              <a:t>    </a:t>
            </a:r>
            <a:r>
              <a:rPr lang="en-ID" dirty="0" err="1"/>
              <a:t>const</a:t>
            </a:r>
            <a:r>
              <a:rPr lang="en-ID" dirty="0"/>
              <a:t> x = 22;</a:t>
            </a:r>
          </a:p>
          <a:p>
            <a:pPr fontAlgn="base"/>
            <a:r>
              <a:rPr lang="en-ID" dirty="0"/>
              <a:t>    {</a:t>
            </a:r>
          </a:p>
          <a:p>
            <a:pPr fontAlgn="base"/>
            <a:r>
              <a:rPr lang="en-ID" dirty="0"/>
              <a:t>        </a:t>
            </a:r>
            <a:r>
              <a:rPr lang="en-ID" dirty="0" err="1"/>
              <a:t>const</a:t>
            </a:r>
            <a:r>
              <a:rPr lang="en-ID" dirty="0"/>
              <a:t> x = 90;</a:t>
            </a:r>
          </a:p>
          <a:p>
            <a:pPr fontAlgn="base"/>
            <a:r>
              <a:rPr lang="en-ID" dirty="0"/>
              <a:t>        </a:t>
            </a:r>
            <a:r>
              <a:rPr lang="en-ID" dirty="0" err="1"/>
              <a:t>console.log</a:t>
            </a:r>
            <a:r>
              <a:rPr lang="en-ID" dirty="0"/>
              <a:t>(x);</a:t>
            </a:r>
          </a:p>
          <a:p>
            <a:pPr fontAlgn="base"/>
            <a:r>
              <a:rPr lang="en-ID" dirty="0"/>
              <a:t>   </a:t>
            </a:r>
          </a:p>
          <a:p>
            <a:pPr fontAlgn="base"/>
            <a:r>
              <a:rPr lang="en-ID" dirty="0"/>
              <a:t>        {</a:t>
            </a:r>
          </a:p>
          <a:p>
            <a:pPr fontAlgn="base"/>
            <a:r>
              <a:rPr lang="en-ID" dirty="0"/>
              <a:t>            </a:t>
            </a:r>
            <a:r>
              <a:rPr lang="en-ID" dirty="0" err="1"/>
              <a:t>const</a:t>
            </a:r>
            <a:r>
              <a:rPr lang="en-ID" dirty="0"/>
              <a:t> x = 77;</a:t>
            </a:r>
          </a:p>
          <a:p>
            <a:pPr fontAlgn="base"/>
            <a:r>
              <a:rPr lang="en-ID" dirty="0"/>
              <a:t>            </a:t>
            </a:r>
            <a:r>
              <a:rPr lang="en-ID" dirty="0" err="1"/>
              <a:t>console.log</a:t>
            </a:r>
            <a:r>
              <a:rPr lang="en-ID" dirty="0"/>
              <a:t>(x);</a:t>
            </a:r>
          </a:p>
          <a:p>
            <a:pPr fontAlgn="base"/>
            <a:r>
              <a:rPr lang="en-ID" dirty="0"/>
              <a:t>        }</a:t>
            </a:r>
          </a:p>
          <a:p>
            <a:pPr fontAlgn="base"/>
            <a:r>
              <a:rPr lang="en-ID" dirty="0"/>
              <a:t>        {</a:t>
            </a:r>
          </a:p>
          <a:p>
            <a:pPr fontAlgn="base"/>
            <a:r>
              <a:rPr lang="en-ID" dirty="0"/>
              <a:t>            </a:t>
            </a:r>
            <a:r>
              <a:rPr lang="en-ID" dirty="0" err="1"/>
              <a:t>const</a:t>
            </a:r>
            <a:r>
              <a:rPr lang="en-ID" dirty="0"/>
              <a:t> x = 45;</a:t>
            </a:r>
          </a:p>
          <a:p>
            <a:pPr fontAlgn="base"/>
            <a:r>
              <a:rPr lang="en-ID" dirty="0"/>
              <a:t>            </a:t>
            </a:r>
            <a:r>
              <a:rPr lang="en-ID" dirty="0" err="1"/>
              <a:t>console.log</a:t>
            </a:r>
            <a:r>
              <a:rPr lang="en-ID" dirty="0"/>
              <a:t>(x);</a:t>
            </a:r>
          </a:p>
          <a:p>
            <a:pPr fontAlgn="base"/>
            <a:r>
              <a:rPr lang="en-ID" dirty="0"/>
              <a:t>        }</a:t>
            </a:r>
          </a:p>
          <a:p>
            <a:pPr fontAlgn="base"/>
            <a:r>
              <a:rPr lang="en-ID" dirty="0"/>
              <a:t>    }</a:t>
            </a:r>
          </a:p>
          <a:p>
            <a:pPr fontAlgn="base"/>
            <a:r>
              <a:rPr lang="en-ID" dirty="0"/>
              <a:t>    </a:t>
            </a:r>
            <a:r>
              <a:rPr lang="en-ID" dirty="0" err="1"/>
              <a:t>console.log</a:t>
            </a:r>
            <a:r>
              <a:rPr lang="en-ID" dirty="0"/>
              <a:t>(x);</a:t>
            </a:r>
          </a:p>
          <a:p>
            <a:pPr fontAlgn="base"/>
            <a:r>
              <a:rPr lang="en-ID" dirty="0"/>
              <a:t>&lt;/script&gt;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60620-97C2-4845-9B90-61ADDD336308}"/>
              </a:ext>
            </a:extLst>
          </p:cNvPr>
          <p:cNvSpPr/>
          <p:nvPr/>
        </p:nvSpPr>
        <p:spPr>
          <a:xfrm>
            <a:off x="10237938" y="2168065"/>
            <a:ext cx="4840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D" dirty="0"/>
              <a:t>Output :</a:t>
            </a:r>
          </a:p>
          <a:p>
            <a:pPr fontAlgn="base"/>
            <a:r>
              <a:rPr lang="en-ID" dirty="0"/>
              <a:t>90 </a:t>
            </a:r>
          </a:p>
          <a:p>
            <a:pPr fontAlgn="base"/>
            <a:r>
              <a:rPr lang="en-ID" dirty="0"/>
              <a:t>77 </a:t>
            </a:r>
          </a:p>
          <a:p>
            <a:pPr fontAlgn="base"/>
            <a:r>
              <a:rPr lang="en-ID" dirty="0"/>
              <a:t>45 </a:t>
            </a:r>
          </a:p>
          <a:p>
            <a:pPr fontAlgn="base"/>
            <a:r>
              <a:rPr lang="en-ID" dirty="0"/>
              <a:t>22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9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BBC1-6ABB-0A46-8A0F-0AFCF3D0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var, let,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3BA8-E774-0246-BC2E-C39E0E4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dan const </a:t>
            </a:r>
            <a:r>
              <a:rPr lang="en-US" dirty="0" err="1"/>
              <a:t>berlaku</a:t>
            </a:r>
            <a:r>
              <a:rPr lang="en-US" dirty="0"/>
              <a:t> pada scope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D0E818-EDFC-4E4F-852E-96CED5F2704E}"/>
              </a:ext>
            </a:extLst>
          </p:cNvPr>
          <p:cNvSpPr txBox="1">
            <a:spLocks/>
          </p:cNvSpPr>
          <p:nvPr/>
        </p:nvSpPr>
        <p:spPr>
          <a:xfrm>
            <a:off x="487729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9247-B1C0-7948-8110-5A347F1E54D7}"/>
              </a:ext>
            </a:extLst>
          </p:cNvPr>
          <p:cNvSpPr/>
          <p:nvPr/>
        </p:nvSpPr>
        <p:spPr>
          <a:xfrm>
            <a:off x="3318486" y="32503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var a = 0; </a:t>
            </a:r>
          </a:p>
          <a:p>
            <a:r>
              <a:rPr lang="en-ID" dirty="0"/>
              <a:t>let b = 0; </a:t>
            </a:r>
          </a:p>
          <a:p>
            <a:r>
              <a:rPr lang="en-ID" dirty="0" err="1"/>
              <a:t>const</a:t>
            </a:r>
            <a:r>
              <a:rPr lang="en-ID" dirty="0"/>
              <a:t> c = 0; </a:t>
            </a:r>
          </a:p>
          <a:p>
            <a:endParaRPr lang="en-ID" dirty="0"/>
          </a:p>
          <a:p>
            <a:r>
              <a:rPr lang="en-ID" dirty="0"/>
              <a:t>if (true) { </a:t>
            </a:r>
          </a:p>
          <a:p>
            <a:r>
              <a:rPr lang="en-ID" dirty="0"/>
              <a:t>	var a = 1; </a:t>
            </a:r>
          </a:p>
          <a:p>
            <a:r>
              <a:rPr lang="en-ID" dirty="0"/>
              <a:t>	let b = 1; </a:t>
            </a:r>
          </a:p>
          <a:p>
            <a:r>
              <a:rPr lang="en-ID" dirty="0"/>
              <a:t>	</a:t>
            </a:r>
            <a:r>
              <a:rPr lang="en-ID" dirty="0" err="1"/>
              <a:t>const</a:t>
            </a:r>
            <a:r>
              <a:rPr lang="en-ID" dirty="0"/>
              <a:t> c = 1;</a:t>
            </a:r>
          </a:p>
          <a:p>
            <a:r>
              <a:rPr lang="en-ID" dirty="0"/>
              <a:t> } </a:t>
            </a:r>
          </a:p>
          <a:p>
            <a:r>
              <a:rPr lang="en-ID" dirty="0" err="1"/>
              <a:t>console.log</a:t>
            </a:r>
            <a:r>
              <a:rPr lang="en-ID" dirty="0"/>
              <a:t>(a); // 1 </a:t>
            </a:r>
          </a:p>
          <a:p>
            <a:r>
              <a:rPr lang="en-ID" dirty="0" err="1"/>
              <a:t>console.log</a:t>
            </a:r>
            <a:r>
              <a:rPr lang="en-ID" dirty="0"/>
              <a:t>(b); // 0 </a:t>
            </a:r>
          </a:p>
          <a:p>
            <a:r>
              <a:rPr lang="en-ID" dirty="0" err="1"/>
              <a:t>console.log</a:t>
            </a:r>
            <a:r>
              <a:rPr lang="en-ID" dirty="0"/>
              <a:t>(c); //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3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A358-57F2-0E4F-90BC-79E5247C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</a:t>
            </a:r>
            <a:br>
              <a:rPr lang="en-US" dirty="0"/>
            </a:br>
            <a:r>
              <a:rPr lang="en-US" sz="3100" dirty="0"/>
              <a:t>https://www.w3schools.com/</a:t>
            </a:r>
            <a:r>
              <a:rPr lang="en-US" sz="3100" dirty="0" err="1"/>
              <a:t>js</a:t>
            </a:r>
            <a:r>
              <a:rPr lang="en-US" sz="3100" dirty="0"/>
              <a:t>/</a:t>
            </a:r>
            <a:r>
              <a:rPr lang="en-US" sz="3100" dirty="0" err="1"/>
              <a:t>js_arrow_function.asp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119-FBA0-224C-9A3C-4210D9CC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51314"/>
            <a:ext cx="8770571" cy="3651504"/>
          </a:xfrm>
        </p:spPr>
        <p:txBody>
          <a:bodyPr/>
          <a:lstStyle/>
          <a:p>
            <a:r>
              <a:rPr lang="en-US" dirty="0"/>
              <a:t>Arrow function </a:t>
            </a:r>
            <a:r>
              <a:rPr lang="en-US" dirty="0" err="1"/>
              <a:t>diperkenalkan</a:t>
            </a:r>
            <a:r>
              <a:rPr lang="en-US" dirty="0"/>
              <a:t> di ES6.</a:t>
            </a:r>
          </a:p>
          <a:p>
            <a:r>
              <a:rPr lang="en-US" dirty="0"/>
              <a:t>Arrow function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1AAFC-90D4-074B-9505-2D8C29D53BA6}"/>
              </a:ext>
            </a:extLst>
          </p:cNvPr>
          <p:cNvSpPr txBox="1">
            <a:spLocks/>
          </p:cNvSpPr>
          <p:nvPr/>
        </p:nvSpPr>
        <p:spPr>
          <a:xfrm>
            <a:off x="2643101" y="3673024"/>
            <a:ext cx="3757700" cy="1737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Before : </a:t>
            </a: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hello = function() {</a:t>
            </a:r>
            <a:br>
              <a:rPr lang="en-ID" dirty="0">
                <a:solidFill>
                  <a:schemeClr val="tx1"/>
                </a:solidFill>
              </a:rPr>
            </a:br>
            <a:r>
              <a:rPr lang="en-ID" dirty="0">
                <a:solidFill>
                  <a:schemeClr val="tx1"/>
                </a:solidFill>
              </a:rPr>
              <a:t>  return "Hello World!";</a:t>
            </a:r>
            <a:br>
              <a:rPr lang="en-ID" dirty="0">
                <a:solidFill>
                  <a:schemeClr val="tx1"/>
                </a:solidFill>
              </a:rPr>
            </a:br>
            <a:r>
              <a:rPr lang="en-ID" dirty="0">
                <a:solidFill>
                  <a:schemeClr val="tx1"/>
                </a:solidFill>
              </a:rPr>
              <a:t>}</a:t>
            </a:r>
            <a:br>
              <a:rPr lang="en-ID" dirty="0">
                <a:solidFill>
                  <a:schemeClr val="tx1"/>
                </a:solidFill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762C99-5367-BD4E-B122-C828E57A56E0}"/>
              </a:ext>
            </a:extLst>
          </p:cNvPr>
          <p:cNvSpPr txBox="1">
            <a:spLocks/>
          </p:cNvSpPr>
          <p:nvPr/>
        </p:nvSpPr>
        <p:spPr>
          <a:xfrm>
            <a:off x="7946571" y="3673024"/>
            <a:ext cx="3757700" cy="173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After : </a:t>
            </a: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hello = () =&gt; {</a:t>
            </a:r>
            <a:br>
              <a:rPr lang="en-ID" dirty="0">
                <a:solidFill>
                  <a:schemeClr val="tx1"/>
                </a:solidFill>
              </a:rPr>
            </a:br>
            <a:r>
              <a:rPr lang="en-ID" dirty="0">
                <a:solidFill>
                  <a:schemeClr val="tx1"/>
                </a:solidFill>
              </a:rPr>
              <a:t>  return "Hello World!";</a:t>
            </a:r>
            <a:br>
              <a:rPr lang="en-ID" dirty="0">
                <a:solidFill>
                  <a:schemeClr val="tx1"/>
                </a:solidFill>
              </a:rPr>
            </a:br>
            <a:r>
              <a:rPr lang="en-ID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62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A8471-BD5B-4AFB-B2F8-412C17FC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000758"/>
            <a:ext cx="8332839" cy="48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270FB-729F-4C90-B263-3A586A18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1" y="811162"/>
            <a:ext cx="10049710" cy="56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8C2B0-4B56-40FA-AC73-011554AC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7" y="202331"/>
            <a:ext cx="8834285" cy="64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904" y="746507"/>
            <a:ext cx="8001000" cy="48263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spcBef>
                <a:spcPts val="675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Apa</a:t>
            </a:r>
            <a:r>
              <a:rPr lang="en-US" sz="2400" b="1" dirty="0">
                <a:latin typeface="Gothic Uralic"/>
                <a:cs typeface="Gothic Uralic"/>
              </a:rPr>
              <a:t> </a:t>
            </a:r>
            <a:r>
              <a:rPr lang="en-US" sz="2400" b="1" dirty="0" err="1">
                <a:latin typeface="Gothic Uralic"/>
                <a:cs typeface="Gothic Uralic"/>
              </a:rPr>
              <a:t>tu</a:t>
            </a:r>
            <a:r>
              <a:rPr lang="en-US" sz="2400" b="1" dirty="0">
                <a:latin typeface="Gothic Uralic"/>
                <a:cs typeface="Gothic Uralic"/>
              </a:rPr>
              <a:t> ReactJS</a:t>
            </a:r>
            <a:r>
              <a:rPr sz="2400" spc="-5" dirty="0">
                <a:latin typeface="Gothic Uralic"/>
                <a:cs typeface="Gothic Uralic"/>
              </a:rPr>
              <a:t>?</a:t>
            </a:r>
            <a:endParaRPr sz="2400" dirty="0">
              <a:latin typeface="Gothic Uralic"/>
              <a:cs typeface="Gothic Uralic"/>
            </a:endParaRPr>
          </a:p>
          <a:p>
            <a:pPr marL="355600" marR="15240" indent="-343535" algn="just"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ReactJS </a:t>
            </a:r>
            <a:r>
              <a:rPr lang="en-US" sz="2400" spc="10" dirty="0" err="1">
                <a:latin typeface="Gothic Uralic"/>
                <a:cs typeface="Gothic Uralic"/>
              </a:rPr>
              <a:t>adalah</a:t>
            </a:r>
            <a:r>
              <a:rPr lang="en-US" sz="2400" spc="1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open-source, </a:t>
            </a:r>
            <a:r>
              <a:rPr lang="en-US" sz="2400" spc="-5" dirty="0" err="1">
                <a:latin typeface="Gothic Uralic"/>
                <a:cs typeface="Gothic Uralic"/>
              </a:rPr>
              <a:t>komponen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b="1" spc="-5" dirty="0">
                <a:latin typeface="Gothic Uralic"/>
                <a:cs typeface="Gothic Uralic"/>
              </a:rPr>
              <a:t>library front end </a:t>
            </a:r>
            <a:r>
              <a:rPr lang="en-US" sz="2400" spc="-5" dirty="0">
                <a:latin typeface="Gothic Uralic"/>
                <a:cs typeface="Gothic Uralic"/>
              </a:rPr>
              <a:t>yang </a:t>
            </a:r>
            <a:r>
              <a:rPr lang="en-US" sz="2400" spc="-5" dirty="0" err="1">
                <a:latin typeface="Gothic Uralic"/>
                <a:cs typeface="Gothic Uralic"/>
              </a:rPr>
              <a:t>bertanggung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jawab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hanya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disisi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tampilan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dari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aplikasi</a:t>
            </a:r>
            <a:r>
              <a:rPr lang="en-US" sz="2400" spc="-5" dirty="0">
                <a:latin typeface="Gothic Uralic"/>
                <a:cs typeface="Gothic Uralic"/>
              </a:rPr>
              <a:t>. React JS </a:t>
            </a:r>
            <a:r>
              <a:rPr lang="en-US" sz="2400" spc="-5" dirty="0" err="1">
                <a:latin typeface="Gothic Uralic"/>
                <a:cs typeface="Gothic Uralic"/>
              </a:rPr>
              <a:t>ini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dikelola</a:t>
            </a:r>
            <a:r>
              <a:rPr lang="en-US" sz="2400" spc="-5" dirty="0">
                <a:latin typeface="Gothic Uralic"/>
                <a:cs typeface="Gothic Uralic"/>
              </a:rPr>
              <a:t> oleh </a:t>
            </a:r>
            <a:r>
              <a:rPr sz="2400" b="1" spc="-5" dirty="0">
                <a:latin typeface="Gothic Uralic"/>
                <a:cs typeface="Gothic Uralic"/>
              </a:rPr>
              <a:t>Facebook</a:t>
            </a:r>
            <a:r>
              <a:rPr sz="2400" spc="-5" dirty="0">
                <a:latin typeface="Gothic Uralic"/>
                <a:cs typeface="Gothic Uralic"/>
              </a:rPr>
              <a:t>.</a:t>
            </a:r>
            <a:endParaRPr sz="2400" dirty="0">
              <a:latin typeface="Gothic Uralic"/>
              <a:cs typeface="Gothic Uralic"/>
            </a:endParaRPr>
          </a:p>
          <a:p>
            <a:pPr marL="355600" marR="5080" indent="-343535" algn="just"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ReactJS </a:t>
            </a:r>
            <a:r>
              <a:rPr lang="en-US" sz="2400" dirty="0" err="1">
                <a:latin typeface="Gothic Uralic"/>
                <a:cs typeface="Gothic Uralic"/>
              </a:rPr>
              <a:t>menggunakan</a:t>
            </a:r>
            <a:r>
              <a:rPr sz="2400" dirty="0">
                <a:latin typeface="Gothic Uralic"/>
                <a:cs typeface="Gothic Uralic"/>
              </a:rPr>
              <a:t> </a:t>
            </a:r>
            <a:r>
              <a:rPr sz="2400" b="1" dirty="0">
                <a:latin typeface="Gothic Uralic"/>
                <a:cs typeface="Gothic Uralic"/>
              </a:rPr>
              <a:t>virtual </a:t>
            </a:r>
            <a:r>
              <a:rPr sz="2400" b="1" spc="-5" dirty="0">
                <a:latin typeface="Gothic Uralic"/>
                <a:cs typeface="Gothic Uralic"/>
              </a:rPr>
              <a:t>DOM</a:t>
            </a:r>
            <a:r>
              <a:rPr lang="en-US" sz="2400" b="1" spc="-5" dirty="0">
                <a:latin typeface="Gothic Uralic"/>
                <a:cs typeface="Gothic Uralic"/>
              </a:rPr>
              <a:t> (Document Object Model)</a:t>
            </a:r>
            <a:r>
              <a:rPr sz="2400" b="1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berdasarkan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mekanisme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untuk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mengisi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tampilan</a:t>
            </a:r>
            <a:r>
              <a:rPr lang="en-US" sz="2400" spc="-5" dirty="0">
                <a:latin typeface="Gothic Uralic"/>
                <a:cs typeface="Gothic Uralic"/>
              </a:rPr>
              <a:t> data di HTML DOM. </a:t>
            </a:r>
            <a:r>
              <a:rPr lang="en-US" sz="2400" b="1" spc="-5" dirty="0">
                <a:latin typeface="Gothic Uralic"/>
                <a:cs typeface="Gothic Uralic"/>
              </a:rPr>
              <a:t>V</a:t>
            </a:r>
            <a:r>
              <a:rPr sz="2400" b="1" dirty="0">
                <a:latin typeface="Gothic Uralic"/>
                <a:cs typeface="Gothic Uralic"/>
              </a:rPr>
              <a:t>irtual </a:t>
            </a:r>
            <a:r>
              <a:rPr sz="2400" b="1" spc="-5" dirty="0">
                <a:latin typeface="Gothic Uralic"/>
                <a:cs typeface="Gothic Uralic"/>
              </a:rPr>
              <a:t>DOM </a:t>
            </a:r>
            <a:r>
              <a:rPr lang="en-US" sz="2400" spc="-5" dirty="0" err="1">
                <a:latin typeface="Gothic Uralic"/>
                <a:cs typeface="Gothic Uralic"/>
              </a:rPr>
              <a:t>bekerja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cepat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untuk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mengubah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elemen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individu</a:t>
            </a:r>
            <a:r>
              <a:rPr lang="en-US" sz="2400" spc="-5" dirty="0">
                <a:latin typeface="Gothic Uralic"/>
                <a:cs typeface="Gothic Uralic"/>
              </a:rPr>
              <a:t> DOM </a:t>
            </a:r>
            <a:endParaRPr sz="2400" dirty="0">
              <a:latin typeface="Gothic Uralic"/>
              <a:cs typeface="Gothic Uralic"/>
            </a:endParaRPr>
          </a:p>
          <a:p>
            <a:pPr marL="355600" marR="675640" indent="-343535" algn="just"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400" spc="-5" dirty="0" err="1">
                <a:latin typeface="Gothic Uralic"/>
                <a:cs typeface="Gothic Uralic"/>
              </a:rPr>
              <a:t>Aplikasi</a:t>
            </a:r>
            <a:r>
              <a:rPr lang="en-US" sz="2400" spc="-5" dirty="0">
                <a:latin typeface="Gothic Uralic"/>
                <a:cs typeface="Gothic Uralic"/>
              </a:rPr>
              <a:t> React </a:t>
            </a:r>
            <a:r>
              <a:rPr lang="en-US" sz="2400" spc="-5" dirty="0" err="1">
                <a:latin typeface="Gothic Uralic"/>
                <a:cs typeface="Gothic Uralic"/>
              </a:rPr>
              <a:t>terdiri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dari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banyak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komponen</a:t>
            </a:r>
            <a:r>
              <a:rPr lang="en-US" sz="2400" dirty="0">
                <a:latin typeface="Gothic Uralic"/>
                <a:cs typeface="Gothic Uralic"/>
              </a:rPr>
              <a:t> salah </a:t>
            </a:r>
            <a:r>
              <a:rPr lang="en-US" sz="2400" dirty="0" err="1">
                <a:latin typeface="Gothic Uralic"/>
                <a:cs typeface="Gothic Uralic"/>
              </a:rPr>
              <a:t>satu</a:t>
            </a:r>
            <a:r>
              <a:rPr lang="en-US" sz="2400" dirty="0">
                <a:latin typeface="Gothic Uralic"/>
                <a:cs typeface="Gothic Uralic"/>
              </a:rPr>
              <a:t> yang </a:t>
            </a:r>
            <a:r>
              <a:rPr lang="en-US" sz="2400" dirty="0" err="1">
                <a:latin typeface="Gothic Uralic"/>
                <a:cs typeface="Gothic Uralic"/>
              </a:rPr>
              <a:t>bertanggung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jawab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untuk</a:t>
            </a:r>
            <a:r>
              <a:rPr lang="en-US" sz="2400" dirty="0">
                <a:latin typeface="Gothic Uralic"/>
                <a:cs typeface="Gothic Uralic"/>
              </a:rPr>
              <a:t> output HTML yang </a:t>
            </a:r>
            <a:r>
              <a:rPr lang="en-US" sz="2400" dirty="0" err="1">
                <a:latin typeface="Gothic Uralic"/>
                <a:cs typeface="Gothic Uralic"/>
              </a:rPr>
              <a:t>dapat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digunakan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kembali</a:t>
            </a:r>
            <a:endParaRPr sz="2400" dirty="0">
              <a:latin typeface="Gothic Uralic"/>
              <a:cs typeface="Gothic Uralic"/>
            </a:endParaRPr>
          </a:p>
          <a:p>
            <a:pPr marL="355600" marR="341630" indent="-343535" algn="just">
              <a:spcBef>
                <a:spcPts val="575"/>
              </a:spcBef>
              <a:buFont typeface="Wingdings"/>
              <a:buChar char=""/>
              <a:tabLst>
                <a:tab pos="439420" algn="l"/>
                <a:tab pos="440055" algn="l"/>
              </a:tabLst>
            </a:pP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1419561"/>
            <a:ext cx="9099896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b="1" i="1" dirty="0"/>
              <a:t>React JS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mendesain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level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dan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web. </a:t>
            </a:r>
          </a:p>
          <a:p>
            <a:pPr marL="12700" marR="5080" algn="just">
              <a:spcBef>
                <a:spcPts val="100"/>
              </a:spcBef>
              <a:tabLst>
                <a:tab pos="355600" algn="l"/>
              </a:tabLst>
            </a:pPr>
            <a:endParaRPr lang="en-US" sz="2400" dirty="0"/>
          </a:p>
          <a:p>
            <a:pPr marL="12700" marR="508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dirty="0" err="1"/>
              <a:t>Popularitasnya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oleh </a:t>
            </a:r>
            <a:r>
              <a:rPr lang="en-US" sz="2400" dirty="0" err="1"/>
              <a:t>aplikasi</a:t>
            </a:r>
            <a:r>
              <a:rPr lang="en-US" sz="2400" dirty="0"/>
              <a:t> –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b="1" dirty="0"/>
              <a:t>Facebook, WhatsApp, Netflix, Instagram, Airbnb, American Express, Dropbox, </a:t>
            </a:r>
            <a:r>
              <a:rPr lang="en-US" sz="2400" b="1" dirty="0" err="1"/>
              <a:t>Ebay</a:t>
            </a:r>
            <a:r>
              <a:rPr lang="en-US" sz="2400" dirty="0"/>
              <a:t>, dan </a:t>
            </a:r>
            <a:r>
              <a:rPr lang="en-US" sz="2400" dirty="0" err="1"/>
              <a:t>ratusan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React JS.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D49B2-8AB5-4491-B07C-53D4908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557212"/>
            <a:ext cx="79438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14600" y="1066800"/>
            <a:ext cx="69342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940" y="540766"/>
            <a:ext cx="3350260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Why</a:t>
            </a:r>
            <a:r>
              <a:rPr sz="3200" spc="-75" dirty="0"/>
              <a:t> </a:t>
            </a:r>
            <a:r>
              <a:rPr sz="3200" spc="-10" dirty="0"/>
              <a:t>Reactjs?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55220"/>
            <a:ext cx="364109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Why Reactjs so</a:t>
            </a:r>
            <a:r>
              <a:rPr sz="2400" b="1" spc="-50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popular?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762000"/>
            <a:ext cx="7467600" cy="536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524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Gothic Uralic</vt:lpstr>
      <vt:lpstr>Wingdings</vt:lpstr>
      <vt:lpstr>Office Theme</vt:lpstr>
      <vt:lpstr>PEMROGRAMAN BERBASIS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Reactjs?</vt:lpstr>
      <vt:lpstr>Why Reactjs so popular?</vt:lpstr>
      <vt:lpstr>Pros and Cons of ReactJS</vt:lpstr>
      <vt:lpstr>Where ReactJs Using?</vt:lpstr>
      <vt:lpstr>Perbedaan var, let, const</vt:lpstr>
      <vt:lpstr>Perbedaan var, let, const</vt:lpstr>
      <vt:lpstr>Perbedaan var, let, const</vt:lpstr>
      <vt:lpstr>Arrow Function https://www.w3schools.com/js/js_arrow_function.asp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white rabbit</dc:creator>
  <cp:lastModifiedBy>Arif M</cp:lastModifiedBy>
  <cp:revision>59</cp:revision>
  <dcterms:created xsi:type="dcterms:W3CDTF">2021-02-16T03:30:11Z</dcterms:created>
  <dcterms:modified xsi:type="dcterms:W3CDTF">2022-02-17T03:35:19Z</dcterms:modified>
</cp:coreProperties>
</file>