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6"/>
  </p:notesMasterIdLst>
  <p:sldIdLst>
    <p:sldId id="256" r:id="rId2"/>
    <p:sldId id="259" r:id="rId3"/>
    <p:sldId id="261" r:id="rId4"/>
    <p:sldId id="257" r:id="rId5"/>
    <p:sldId id="262" r:id="rId6"/>
    <p:sldId id="260"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0463-1F25-4F28-BCC3-A9CE8321DC60}" type="datetimeFigureOut">
              <a:rPr lang="en-IN" smtClean="0"/>
              <a:t>19-09-2024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FBE68-4FA4-4630-9069-0B6672B58C7D}" type="slidenum">
              <a:rPr lang="en-IN" smtClean="0"/>
              <a:t>‹#›</a:t>
            </a:fld>
            <a:endParaRPr lang="en-IN"/>
          </a:p>
        </p:txBody>
      </p:sp>
    </p:spTree>
    <p:extLst>
      <p:ext uri="{BB962C8B-B14F-4D97-AF65-F5344CB8AC3E}">
        <p14:creationId xmlns:p14="http://schemas.microsoft.com/office/powerpoint/2010/main" val="279415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7A15E91-B52A-4084-AF9C-47958B193479}" type="datetime1">
              <a:rPr lang="en-IN" smtClean="0"/>
              <a:t>19-09-2024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DC0E69F-C265-42D1-976A-C2CF86E75EC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46873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97BAE3-D18A-4180-BC7D-9D7E28238656}" type="datetime1">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C0E69F-C265-42D1-976A-C2CF86E75ECA}" type="slidenum">
              <a:rPr lang="en-IN" smtClean="0"/>
              <a:t>‹#›</a:t>
            </a:fld>
            <a:endParaRPr lang="en-IN"/>
          </a:p>
        </p:txBody>
      </p:sp>
    </p:spTree>
    <p:extLst>
      <p:ext uri="{BB962C8B-B14F-4D97-AF65-F5344CB8AC3E}">
        <p14:creationId xmlns:p14="http://schemas.microsoft.com/office/powerpoint/2010/main" val="410042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806609-3A7A-4183-BB41-8E44F7FEF048}" type="datetime1">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C0E69F-C265-42D1-976A-C2CF86E75ECA}" type="slidenum">
              <a:rPr lang="en-IN" smtClean="0"/>
              <a:t>‹#›</a:t>
            </a:fld>
            <a:endParaRPr lang="en-IN"/>
          </a:p>
        </p:txBody>
      </p:sp>
    </p:spTree>
    <p:extLst>
      <p:ext uri="{BB962C8B-B14F-4D97-AF65-F5344CB8AC3E}">
        <p14:creationId xmlns:p14="http://schemas.microsoft.com/office/powerpoint/2010/main" val="304444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D88D41-39B1-41F5-923B-D920328E58B5}" type="datetime1">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C0E69F-C265-42D1-976A-C2CF86E75ECA}" type="slidenum">
              <a:rPr lang="en-IN" smtClean="0"/>
              <a:t>‹#›</a:t>
            </a:fld>
            <a:endParaRPr lang="en-IN"/>
          </a:p>
        </p:txBody>
      </p:sp>
    </p:spTree>
    <p:extLst>
      <p:ext uri="{BB962C8B-B14F-4D97-AF65-F5344CB8AC3E}">
        <p14:creationId xmlns:p14="http://schemas.microsoft.com/office/powerpoint/2010/main" val="4109314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416668-B6EE-46CF-B76A-CF7AE0A49F71}" type="datetime1">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C0E69F-C265-42D1-976A-C2CF86E75EC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381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F4D4A6-D132-4790-86DC-211B27B657E0}" type="datetime1">
              <a:rPr lang="en-IN" smtClean="0"/>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C0E69F-C265-42D1-976A-C2CF86E75ECA}" type="slidenum">
              <a:rPr lang="en-IN" smtClean="0"/>
              <a:t>‹#›</a:t>
            </a:fld>
            <a:endParaRPr lang="en-IN"/>
          </a:p>
        </p:txBody>
      </p:sp>
    </p:spTree>
    <p:extLst>
      <p:ext uri="{BB962C8B-B14F-4D97-AF65-F5344CB8AC3E}">
        <p14:creationId xmlns:p14="http://schemas.microsoft.com/office/powerpoint/2010/main" val="98436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15FE9C-FA84-4EF7-B5EF-19DFE5BED10B}" type="datetime1">
              <a:rPr lang="en-IN" smtClean="0"/>
              <a:t>19-09-2024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C0E69F-C265-42D1-976A-C2CF86E75ECA}" type="slidenum">
              <a:rPr lang="en-IN" smtClean="0"/>
              <a:t>‹#›</a:t>
            </a:fld>
            <a:endParaRPr lang="en-IN"/>
          </a:p>
        </p:txBody>
      </p:sp>
    </p:spTree>
    <p:extLst>
      <p:ext uri="{BB962C8B-B14F-4D97-AF65-F5344CB8AC3E}">
        <p14:creationId xmlns:p14="http://schemas.microsoft.com/office/powerpoint/2010/main" val="266110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24D3B4-8B1F-4B10-AC6A-E62D6D267603}" type="datetime1">
              <a:rPr lang="en-IN" smtClean="0"/>
              <a:t>19-09-2024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C0E69F-C265-42D1-976A-C2CF86E75ECA}" type="slidenum">
              <a:rPr lang="en-IN" smtClean="0"/>
              <a:t>‹#›</a:t>
            </a:fld>
            <a:endParaRPr lang="en-IN"/>
          </a:p>
        </p:txBody>
      </p:sp>
    </p:spTree>
    <p:extLst>
      <p:ext uri="{BB962C8B-B14F-4D97-AF65-F5344CB8AC3E}">
        <p14:creationId xmlns:p14="http://schemas.microsoft.com/office/powerpoint/2010/main" val="282200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8E184D-D2A5-4C60-BDCA-90FC04C5C823}" type="datetime1">
              <a:rPr lang="en-IN" smtClean="0"/>
              <a:t>19-09-2024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C0E69F-C265-42D1-976A-C2CF86E75ECA}" type="slidenum">
              <a:rPr lang="en-IN" smtClean="0"/>
              <a:t>‹#›</a:t>
            </a:fld>
            <a:endParaRPr lang="en-IN"/>
          </a:p>
        </p:txBody>
      </p:sp>
    </p:spTree>
    <p:extLst>
      <p:ext uri="{BB962C8B-B14F-4D97-AF65-F5344CB8AC3E}">
        <p14:creationId xmlns:p14="http://schemas.microsoft.com/office/powerpoint/2010/main" val="329339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B173AD-DAE7-467A-8434-B793CF6E0B6C}" type="datetime1">
              <a:rPr lang="en-IN" smtClean="0"/>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C0E69F-C265-42D1-976A-C2CF86E75ECA}" type="slidenum">
              <a:rPr lang="en-IN" smtClean="0"/>
              <a:t>‹#›</a:t>
            </a:fld>
            <a:endParaRPr lang="en-IN"/>
          </a:p>
        </p:txBody>
      </p:sp>
    </p:spTree>
    <p:extLst>
      <p:ext uri="{BB962C8B-B14F-4D97-AF65-F5344CB8AC3E}">
        <p14:creationId xmlns:p14="http://schemas.microsoft.com/office/powerpoint/2010/main" val="388659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027A14C-CCE2-4D77-9591-FE60CC379B12}" type="datetime1">
              <a:rPr lang="en-IN" smtClean="0"/>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C0E69F-C265-42D1-976A-C2CF86E75ECA}" type="slidenum">
              <a:rPr lang="en-IN" smtClean="0"/>
              <a:t>‹#›</a:t>
            </a:fld>
            <a:endParaRPr lang="en-IN"/>
          </a:p>
        </p:txBody>
      </p:sp>
    </p:spTree>
    <p:extLst>
      <p:ext uri="{BB962C8B-B14F-4D97-AF65-F5344CB8AC3E}">
        <p14:creationId xmlns:p14="http://schemas.microsoft.com/office/powerpoint/2010/main" val="295295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967DABB-689B-4AE4-ADD0-5C59703F612B}" type="datetime1">
              <a:rPr lang="en-IN" smtClean="0"/>
              <a:t>19-09-2024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DC0E69F-C265-42D1-976A-C2CF86E75ECA}" type="slidenum">
              <a:rPr lang="en-IN" smtClean="0"/>
              <a:t>‹#›</a:t>
            </a:fld>
            <a:endParaRPr lang="en-IN"/>
          </a:p>
        </p:txBody>
      </p:sp>
    </p:spTree>
    <p:extLst>
      <p:ext uri="{BB962C8B-B14F-4D97-AF65-F5344CB8AC3E}">
        <p14:creationId xmlns:p14="http://schemas.microsoft.com/office/powerpoint/2010/main" val="37476397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3468" y="758952"/>
            <a:ext cx="9418320" cy="3120321"/>
          </a:xfrm>
        </p:spPr>
        <p:txBody>
          <a:bodyPr>
            <a:noAutofit/>
          </a:bodyPr>
          <a:lstStyle/>
          <a:p>
            <a:r>
              <a:rPr lang="en-US" sz="6600" b="1" dirty="0" smtClean="0">
                <a:latin typeface="Arial Black" panose="020B0A04020102020204" pitchFamily="34" charset="0"/>
                <a:cs typeface="Arial" panose="020B0604020202020204" pitchFamily="34" charset="0"/>
              </a:rPr>
              <a:t>Twitter Data Analytics using Power </a:t>
            </a:r>
            <a:r>
              <a:rPr lang="en-US" sz="6600" b="1" dirty="0" smtClean="0">
                <a:latin typeface="Arial Black" panose="020B0A04020102020204" pitchFamily="34" charset="0"/>
                <a:cs typeface="Arial" panose="020B0604020202020204" pitchFamily="34" charset="0"/>
              </a:rPr>
              <a:t>BI</a:t>
            </a:r>
            <a:endParaRPr lang="en-IN" sz="6600" b="1" dirty="0">
              <a:latin typeface="Arial Black" panose="020B0A04020102020204" pitchFamily="34" charset="0"/>
              <a:cs typeface="Arial" panose="020B0604020202020204" pitchFamily="34" charset="0"/>
            </a:endParaRPr>
          </a:p>
        </p:txBody>
      </p:sp>
      <p:sp>
        <p:nvSpPr>
          <p:cNvPr id="3" name="Subtitle 2"/>
          <p:cNvSpPr>
            <a:spLocks noGrp="1"/>
          </p:cNvSpPr>
          <p:nvPr>
            <p:ph type="subTitle" idx="1"/>
          </p:nvPr>
        </p:nvSpPr>
        <p:spPr>
          <a:xfrm>
            <a:off x="1361457" y="4078632"/>
            <a:ext cx="9440034" cy="1158386"/>
          </a:xfrm>
        </p:spPr>
        <p:txBody>
          <a:bodyPr>
            <a:noAutofit/>
          </a:bodyPr>
          <a:lstStyle/>
          <a:p>
            <a:r>
              <a:rPr lang="en-US" sz="2800" dirty="0" smtClean="0">
                <a:solidFill>
                  <a:schemeClr val="tx1"/>
                </a:solidFill>
                <a:latin typeface="Arial Black" panose="020B0A04020102020204" pitchFamily="34" charset="0"/>
                <a:cs typeface="Arial" panose="020B0604020202020204" pitchFamily="34" charset="0"/>
              </a:rPr>
              <a:t>Internship Report</a:t>
            </a:r>
          </a:p>
          <a:p>
            <a:r>
              <a:rPr lang="en-US" sz="2800" dirty="0" smtClean="0">
                <a:latin typeface="Arial Black" panose="020B0A04020102020204" pitchFamily="34" charset="0"/>
                <a:cs typeface="Arial" panose="020B0604020202020204" pitchFamily="34" charset="0"/>
              </a:rPr>
              <a:t>By: </a:t>
            </a:r>
            <a:r>
              <a:rPr lang="en-US" sz="2800" dirty="0" err="1" smtClean="0">
                <a:latin typeface="Arial Black" panose="020B0A04020102020204" pitchFamily="34" charset="0"/>
                <a:cs typeface="Arial" panose="020B0604020202020204" pitchFamily="34" charset="0"/>
              </a:rPr>
              <a:t>Fathima</a:t>
            </a:r>
            <a:r>
              <a:rPr lang="en-US" sz="2800" dirty="0" smtClean="0">
                <a:latin typeface="Arial Black" panose="020B0A04020102020204" pitchFamily="34" charset="0"/>
                <a:cs typeface="Arial" panose="020B0604020202020204" pitchFamily="34" charset="0"/>
              </a:rPr>
              <a:t> </a:t>
            </a:r>
            <a:r>
              <a:rPr lang="en-US" sz="2800" dirty="0" err="1" smtClean="0">
                <a:latin typeface="Arial Black" panose="020B0A04020102020204" pitchFamily="34" charset="0"/>
                <a:cs typeface="Arial" panose="020B0604020202020204" pitchFamily="34" charset="0"/>
              </a:rPr>
              <a:t>Riza</a:t>
            </a:r>
            <a:endParaRPr lang="en-IN" sz="2800" dirty="0">
              <a:latin typeface="Arial Black" panose="020B0A04020102020204" pitchFamily="34" charset="0"/>
              <a:cs typeface="Arial" panose="020B0604020202020204" pitchFamily="34" charset="0"/>
            </a:endParaRPr>
          </a:p>
        </p:txBody>
      </p:sp>
      <p:cxnSp>
        <p:nvCxnSpPr>
          <p:cNvPr id="5" name="Straight Connector 4"/>
          <p:cNvCxnSpPr/>
          <p:nvPr/>
        </p:nvCxnSpPr>
        <p:spPr>
          <a:xfrm>
            <a:off x="5098477" y="4097102"/>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73963" y="4258517"/>
            <a:ext cx="3583709" cy="646331"/>
          </a:xfrm>
          <a:prstGeom prst="rect">
            <a:avLst/>
          </a:prstGeom>
          <a:noFill/>
        </p:spPr>
        <p:txBody>
          <a:bodyPr wrap="square" rtlCol="0">
            <a:spAutoFit/>
          </a:bodyPr>
          <a:lstStyle/>
          <a:p>
            <a:r>
              <a:rPr lang="en-US" sz="3600" dirty="0" err="1" smtClean="0">
                <a:latin typeface="Arial Black" panose="020B0A04020102020204" pitchFamily="34" charset="0"/>
                <a:cs typeface="Arial" panose="020B0604020202020204" pitchFamily="34" charset="0"/>
              </a:rPr>
              <a:t>NullClass</a:t>
            </a:r>
            <a:endParaRPr lang="en-US" sz="3600" dirty="0" smtClean="0">
              <a:latin typeface="Arial Black" panose="020B0A04020102020204" pitchFamily="34" charset="0"/>
              <a:cs typeface="Arial" panose="020B0604020202020204" pitchFamily="34" charset="0"/>
            </a:endParaRPr>
          </a:p>
        </p:txBody>
      </p:sp>
      <p:sp>
        <p:nvSpPr>
          <p:cNvPr id="8" name="TextBox 7"/>
          <p:cNvSpPr txBox="1"/>
          <p:nvPr/>
        </p:nvSpPr>
        <p:spPr>
          <a:xfrm>
            <a:off x="9772072" y="6210505"/>
            <a:ext cx="2244436" cy="369332"/>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Date: 17/09/2024</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1302323" y="1080655"/>
            <a:ext cx="7666181" cy="27339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69189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84233"/>
            <a:ext cx="9332237" cy="1325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nSpc>
                <a:spcPct val="250000"/>
              </a:lnSpc>
            </a:pPr>
            <a:r>
              <a:rPr lang="en-US" b="1" dirty="0" smtClean="0">
                <a:latin typeface="Arial Black" panose="020B0A04020102020204" pitchFamily="34" charset="0"/>
              </a:rPr>
              <a:t>Challenges and Solutions</a:t>
            </a:r>
            <a:endParaRPr lang="en-IN" b="1" dirty="0">
              <a:latin typeface="Arial Black" panose="020B0A04020102020204" pitchFamily="34" charset="0"/>
            </a:endParaRPr>
          </a:p>
        </p:txBody>
      </p:sp>
      <p:sp>
        <p:nvSpPr>
          <p:cNvPr id="4" name="Slide Number Placeholder 3"/>
          <p:cNvSpPr>
            <a:spLocks noGrp="1"/>
          </p:cNvSpPr>
          <p:nvPr>
            <p:ph type="sldNum" sz="quarter" idx="12"/>
          </p:nvPr>
        </p:nvSpPr>
        <p:spPr/>
        <p:txBody>
          <a:bodyPr>
            <a:normAutofit lnSpcReduction="10000"/>
          </a:bodyPr>
          <a:lstStyle/>
          <a:p>
            <a:fld id="{BDC0E69F-C265-42D1-976A-C2CF86E75ECA}" type="slidenum">
              <a:rPr lang="en-IN" smtClean="0"/>
              <a:t>10</a:t>
            </a:fld>
            <a:endParaRPr lang="en-IN"/>
          </a:p>
        </p:txBody>
      </p:sp>
      <p:sp>
        <p:nvSpPr>
          <p:cNvPr id="3" name="Rectangle 1"/>
          <p:cNvSpPr>
            <a:spLocks noGrp="1" noChangeArrowheads="1"/>
          </p:cNvSpPr>
          <p:nvPr>
            <p:ph idx="1"/>
          </p:nvPr>
        </p:nvSpPr>
        <p:spPr bwMode="auto">
          <a:xfrm>
            <a:off x="1262063" y="1806633"/>
            <a:ext cx="88240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Arial" panose="020B0604020202020204" pitchFamily="34" charset="0"/>
              </a:rPr>
              <a:t>Challenge</a:t>
            </a:r>
            <a:r>
              <a:rPr kumimoji="0" lang="en-US" altLang="en-US" b="0" i="0" u="none" strike="noStrike" cap="none" normalizeH="0" baseline="0" dirty="0" smtClean="0">
                <a:ln>
                  <a:noFill/>
                </a:ln>
                <a:solidFill>
                  <a:schemeClr val="tx1"/>
                </a:solidFill>
                <a:effectLst/>
                <a:latin typeface="Arial" panose="020B0604020202020204" pitchFamily="34" charset="0"/>
              </a:rPr>
              <a:t>: Complex Data Filtering</a:t>
            </a:r>
          </a:p>
          <a:p>
            <a:pPr lvl="2" algn="just" eaLnBrk="0" fontAlgn="base" hangingPunct="0">
              <a:lnSpc>
                <a:spcPct val="100000"/>
              </a:lnSpc>
              <a:spcBef>
                <a:spcPct val="0"/>
              </a:spcBef>
              <a:spcAft>
                <a:spcPct val="0"/>
              </a:spcAft>
              <a:buClrTx/>
            </a:pPr>
            <a:r>
              <a:rPr kumimoji="0" lang="en-US" altLang="en-US" sz="1800" b="1" i="0" u="none" strike="noStrike" cap="none" normalizeH="0" baseline="0" dirty="0" smtClean="0">
                <a:ln>
                  <a:noFill/>
                </a:ln>
                <a:solidFill>
                  <a:schemeClr val="tx1"/>
                </a:solidFill>
                <a:effectLst/>
                <a:latin typeface="Arial" panose="020B0604020202020204" pitchFamily="34" charset="0"/>
              </a:rPr>
              <a:t>Solution</a:t>
            </a:r>
            <a:r>
              <a:rPr kumimoji="0" lang="en-US" altLang="en-US" sz="1800" b="0" i="0" u="none" strike="noStrike" cap="none" normalizeH="0" baseline="0" dirty="0" smtClean="0">
                <a:ln>
                  <a:noFill/>
                </a:ln>
                <a:solidFill>
                  <a:schemeClr val="tx1"/>
                </a:solidFill>
                <a:effectLst/>
                <a:latin typeface="Arial" panose="020B0604020202020204" pitchFamily="34" charset="0"/>
              </a:rPr>
              <a:t>: Utilized DAX to create custom filters for time-based and content-specific constraints, ensuring only relevant data was displayed in the visualizations.</a:t>
            </a:r>
          </a:p>
          <a:p>
            <a:pPr marL="548640" lvl="2" indent="0" algn="just" eaLnBrk="0" fontAlgn="base" hangingPunct="0">
              <a:lnSpc>
                <a:spcPct val="100000"/>
              </a:lnSpc>
              <a:spcBef>
                <a:spcPct val="0"/>
              </a:spcBef>
              <a:spcAft>
                <a:spcPct val="0"/>
              </a:spcAft>
              <a:buClr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Arial" panose="020B0604020202020204" pitchFamily="34" charset="0"/>
              </a:rPr>
              <a:t>Challenge</a:t>
            </a:r>
            <a:r>
              <a:rPr kumimoji="0" lang="en-US" altLang="en-US" b="0" i="0" u="none" strike="noStrike" cap="none" normalizeH="0" baseline="0" dirty="0" smtClean="0">
                <a:ln>
                  <a:noFill/>
                </a:ln>
                <a:solidFill>
                  <a:schemeClr val="tx1"/>
                </a:solidFill>
                <a:effectLst/>
                <a:latin typeface="Arial" panose="020B0604020202020204" pitchFamily="34" charset="0"/>
              </a:rPr>
              <a:t>: Dynamic Time-bound Visuals</a:t>
            </a:r>
          </a:p>
          <a:p>
            <a:pPr lvl="2" algn="just" eaLnBrk="0" fontAlgn="base" hangingPunct="0">
              <a:lnSpc>
                <a:spcPct val="100000"/>
              </a:lnSpc>
              <a:spcBef>
                <a:spcPct val="0"/>
              </a:spcBef>
              <a:spcAft>
                <a:spcPct val="0"/>
              </a:spcAft>
              <a:buClrTx/>
            </a:pPr>
            <a:r>
              <a:rPr kumimoji="0" lang="en-US" altLang="en-US" sz="1800" b="1" i="0" u="none" strike="noStrike" cap="none" normalizeH="0" baseline="0" dirty="0" smtClean="0">
                <a:ln>
                  <a:noFill/>
                </a:ln>
                <a:solidFill>
                  <a:schemeClr val="tx1"/>
                </a:solidFill>
                <a:effectLst/>
                <a:latin typeface="Arial" panose="020B0604020202020204" pitchFamily="34" charset="0"/>
              </a:rPr>
              <a:t>Solution</a:t>
            </a:r>
            <a:r>
              <a:rPr kumimoji="0" lang="en-US" altLang="en-US" sz="1800" b="0" i="0" u="none" strike="noStrike" cap="none" normalizeH="0" baseline="0" dirty="0" smtClean="0">
                <a:ln>
                  <a:noFill/>
                </a:ln>
                <a:solidFill>
                  <a:schemeClr val="tx1"/>
                </a:solidFill>
                <a:effectLst/>
                <a:latin typeface="Arial" panose="020B0604020202020204" pitchFamily="34" charset="0"/>
              </a:rPr>
              <a:t>: Implemented dynamic measures and filters to ensure the graphs only display data within specific time frames (e.g., 12 PM to 6 PM), meeting project requirements.</a:t>
            </a:r>
          </a:p>
          <a:p>
            <a:pPr marL="548640" lvl="2" indent="0" algn="just" eaLnBrk="0" fontAlgn="base" hangingPunct="0">
              <a:lnSpc>
                <a:spcPct val="100000"/>
              </a:lnSpc>
              <a:spcBef>
                <a:spcPct val="0"/>
              </a:spcBef>
              <a:spcAft>
                <a:spcPct val="0"/>
              </a:spcAft>
              <a:buClr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Arial" panose="020B0604020202020204" pitchFamily="34" charset="0"/>
              </a:rPr>
              <a:t>Challenge</a:t>
            </a:r>
            <a:r>
              <a:rPr kumimoji="0" lang="en-US" altLang="en-US" b="0" i="0" u="none" strike="noStrike" cap="none" normalizeH="0" baseline="0" dirty="0" smtClean="0">
                <a:ln>
                  <a:noFill/>
                </a:ln>
                <a:solidFill>
                  <a:schemeClr val="tx1"/>
                </a:solidFill>
                <a:effectLst/>
                <a:latin typeface="Arial" panose="020B0604020202020204" pitchFamily="34" charset="0"/>
              </a:rPr>
              <a:t>: Handling Data Constraints</a:t>
            </a:r>
          </a:p>
          <a:p>
            <a:pPr lvl="2" algn="just" eaLnBrk="0" fontAlgn="base" hangingPunct="0">
              <a:lnSpc>
                <a:spcPct val="100000"/>
              </a:lnSpc>
              <a:spcBef>
                <a:spcPct val="0"/>
              </a:spcBef>
              <a:spcAft>
                <a:spcPct val="0"/>
              </a:spcAft>
              <a:buClrTx/>
            </a:pPr>
            <a:r>
              <a:rPr kumimoji="0" lang="en-US" altLang="en-US" sz="1800" b="1" i="0" u="none" strike="noStrike" cap="none" normalizeH="0" baseline="0" dirty="0" smtClean="0">
                <a:ln>
                  <a:noFill/>
                </a:ln>
                <a:solidFill>
                  <a:schemeClr val="tx1"/>
                </a:solidFill>
                <a:effectLst/>
                <a:latin typeface="Arial" panose="020B0604020202020204" pitchFamily="34" charset="0"/>
              </a:rPr>
              <a:t>Solution</a:t>
            </a:r>
            <a:r>
              <a:rPr kumimoji="0" lang="en-US" altLang="en-US" sz="1800" b="0" i="0" u="none" strike="noStrike" cap="none" normalizeH="0" baseline="0" dirty="0" smtClean="0">
                <a:ln>
                  <a:noFill/>
                </a:ln>
                <a:solidFill>
                  <a:schemeClr val="tx1"/>
                </a:solidFill>
                <a:effectLst/>
                <a:latin typeface="Arial" panose="020B0604020202020204" pitchFamily="34" charset="0"/>
              </a:rPr>
              <a:t>: Devised strategies to filter data based on multiple conditions, such as impressions being even, tweet dates being odd, and word counts below a certain threshold.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348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84233"/>
            <a:ext cx="9332237" cy="1325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nSpc>
                <a:spcPct val="250000"/>
              </a:lnSpc>
            </a:pPr>
            <a:r>
              <a:rPr lang="en-US" b="1" dirty="0" smtClean="0">
                <a:latin typeface="Arial Black" panose="020B0A04020102020204" pitchFamily="34" charset="0"/>
              </a:rPr>
              <a:t>Outcomes and Impact</a:t>
            </a:r>
            <a:endParaRPr lang="en-IN" b="1" dirty="0">
              <a:latin typeface="Arial Black" panose="020B0A04020102020204" pitchFamily="34" charset="0"/>
            </a:endParaRPr>
          </a:p>
        </p:txBody>
      </p:sp>
      <p:sp>
        <p:nvSpPr>
          <p:cNvPr id="4" name="Slide Number Placeholder 3"/>
          <p:cNvSpPr>
            <a:spLocks noGrp="1"/>
          </p:cNvSpPr>
          <p:nvPr>
            <p:ph type="sldNum" sz="quarter" idx="12"/>
          </p:nvPr>
        </p:nvSpPr>
        <p:spPr/>
        <p:txBody>
          <a:bodyPr>
            <a:normAutofit lnSpcReduction="10000"/>
          </a:bodyPr>
          <a:lstStyle/>
          <a:p>
            <a:fld id="{BDC0E69F-C265-42D1-976A-C2CF86E75ECA}" type="slidenum">
              <a:rPr lang="en-IN" smtClean="0"/>
              <a:t>11</a:t>
            </a:fld>
            <a:endParaRPr lang="en-IN"/>
          </a:p>
        </p:txBody>
      </p:sp>
      <p:sp>
        <p:nvSpPr>
          <p:cNvPr id="5" name="Rectangle 1"/>
          <p:cNvSpPr>
            <a:spLocks noGrp="1" noChangeArrowheads="1"/>
          </p:cNvSpPr>
          <p:nvPr>
            <p:ph idx="1"/>
          </p:nvPr>
        </p:nvSpPr>
        <p:spPr bwMode="auto">
          <a:xfrm>
            <a:off x="1262064" y="2021646"/>
            <a:ext cx="9064191"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Improved Data Insights</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lvl="1" algn="just"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The visualizations provided deeper insights into tweet engagement patterns, helping identify trends in media views, engagements, and app opens.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Enhanced Reporting Efficiency</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lvl="1" algn="just"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The dynamic filtering and custom visualizations made reports more actionable, allowing users to focus on relevant data with ease.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Real-World Impact</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lvl="1" algn="just"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The analysis contributed to refining social media strategies, enabling better understanding of engagement drivers and areas for improvement.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Personal Growth</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lvl="1" algn="just"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Gained valuable experience in data analysis, report creation, and problem-solving, which will be applicable in future roles and projects.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591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84233"/>
            <a:ext cx="9332237" cy="1325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nSpc>
                <a:spcPct val="250000"/>
              </a:lnSpc>
            </a:pPr>
            <a:r>
              <a:rPr lang="en-US" b="1" dirty="0" smtClean="0">
                <a:latin typeface="Arial Black" panose="020B0A04020102020204" pitchFamily="34" charset="0"/>
              </a:rPr>
              <a:t>Feedback</a:t>
            </a:r>
            <a:endParaRPr lang="en-IN" b="1" dirty="0">
              <a:latin typeface="Arial Black" panose="020B0A04020102020204" pitchFamily="34" charset="0"/>
            </a:endParaRPr>
          </a:p>
        </p:txBody>
      </p:sp>
      <p:sp>
        <p:nvSpPr>
          <p:cNvPr id="4" name="Slide Number Placeholder 3"/>
          <p:cNvSpPr>
            <a:spLocks noGrp="1"/>
          </p:cNvSpPr>
          <p:nvPr>
            <p:ph type="sldNum" sz="quarter" idx="12"/>
          </p:nvPr>
        </p:nvSpPr>
        <p:spPr/>
        <p:txBody>
          <a:bodyPr>
            <a:normAutofit lnSpcReduction="10000"/>
          </a:bodyPr>
          <a:lstStyle/>
          <a:p>
            <a:fld id="{BDC0E69F-C265-42D1-976A-C2CF86E75ECA}" type="slidenum">
              <a:rPr lang="en-IN" smtClean="0"/>
              <a:t>12</a:t>
            </a:fld>
            <a:endParaRPr lang="en-IN"/>
          </a:p>
        </p:txBody>
      </p:sp>
      <p:sp>
        <p:nvSpPr>
          <p:cNvPr id="6" name="Rectangle 2"/>
          <p:cNvSpPr>
            <a:spLocks noGrp="1" noChangeArrowheads="1"/>
          </p:cNvSpPr>
          <p:nvPr>
            <p:ph idx="1"/>
          </p:nvPr>
        </p:nvSpPr>
        <p:spPr bwMode="auto">
          <a:xfrm>
            <a:off x="1262064" y="2498695"/>
            <a:ext cx="89903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buClrTx/>
              <a:buSzTx/>
            </a:pPr>
            <a:r>
              <a:rPr kumimoji="0" lang="en-US" altLang="en-US" sz="1800" b="0" i="0" u="none" strike="noStrike" cap="none" normalizeH="0" baseline="0" dirty="0" smtClean="0">
                <a:ln>
                  <a:noFill/>
                </a:ln>
                <a:solidFill>
                  <a:schemeClr val="tx1"/>
                </a:solidFill>
                <a:effectLst/>
                <a:latin typeface="Arial" panose="020B0604020202020204" pitchFamily="34" charset="0"/>
              </a:rPr>
              <a:t>The internship provided an excellent opportunity to develop my skills in data analytics and become proficient in using Power BI for real-world tasks.</a:t>
            </a:r>
          </a:p>
          <a:p>
            <a:pPr algn="just" eaLnBrk="0" fontAlgn="base" hangingPunct="0">
              <a:lnSpc>
                <a:spcPct val="100000"/>
              </a:lnSpc>
              <a:spcBef>
                <a:spcPct val="0"/>
              </a:spcBef>
              <a:spcAft>
                <a:spcPct val="0"/>
              </a:spcAft>
              <a:buClrTx/>
              <a:buSzTx/>
            </a:pPr>
            <a:r>
              <a:rPr kumimoji="0" lang="en-US" altLang="en-US" sz="1800" b="0" i="0" u="none" strike="noStrike" cap="none" normalizeH="0" baseline="0" dirty="0" smtClean="0">
                <a:ln>
                  <a:noFill/>
                </a:ln>
                <a:solidFill>
                  <a:schemeClr val="tx1"/>
                </a:solidFill>
                <a:effectLst/>
                <a:latin typeface="Arial" panose="020B0604020202020204" pitchFamily="34" charset="0"/>
              </a:rPr>
              <a:t>I gained a solid understanding of how to create effective visualizations, apply complex filters, and analyze data for meaningful insights.</a:t>
            </a:r>
          </a:p>
          <a:p>
            <a:pPr algn="just" eaLnBrk="0" fontAlgn="base" hangingPunct="0">
              <a:lnSpc>
                <a:spcPct val="100000"/>
              </a:lnSpc>
              <a:spcBef>
                <a:spcPct val="0"/>
              </a:spcBef>
              <a:spcAft>
                <a:spcPct val="0"/>
              </a:spcAft>
              <a:buClrTx/>
              <a:buSzTx/>
            </a:pPr>
            <a:r>
              <a:rPr kumimoji="0" lang="en-US" altLang="en-US" sz="1800" b="0" i="0" u="none" strike="noStrike" cap="none" normalizeH="0" baseline="0" dirty="0" smtClean="0">
                <a:ln>
                  <a:noFill/>
                </a:ln>
                <a:solidFill>
                  <a:schemeClr val="tx1"/>
                </a:solidFill>
                <a:effectLst/>
                <a:latin typeface="Arial" panose="020B0604020202020204" pitchFamily="34" charset="0"/>
              </a:rPr>
              <a:t>Working on real-world projects helped me understand how data analytics is applied in a professional setting. It also gave me exposure to the dynamic working environment, improving my ability to manage tasks and meet deadlines.</a:t>
            </a:r>
          </a:p>
          <a:p>
            <a:pPr algn="just" eaLnBrk="0" fontAlgn="base" hangingPunct="0">
              <a:lnSpc>
                <a:spcPct val="100000"/>
              </a:lnSpc>
              <a:spcBef>
                <a:spcPct val="0"/>
              </a:spcBef>
              <a:spcAft>
                <a:spcPct val="0"/>
              </a:spcAft>
              <a:buClrTx/>
              <a:buSzTx/>
            </a:pPr>
            <a:r>
              <a:rPr kumimoji="0" lang="en-US" altLang="en-US" sz="1800" b="0" i="0" u="none" strike="noStrike" cap="none" normalizeH="0" baseline="0" dirty="0" smtClean="0">
                <a:ln>
                  <a:noFill/>
                </a:ln>
                <a:solidFill>
                  <a:schemeClr val="tx1"/>
                </a:solidFill>
                <a:effectLst/>
                <a:latin typeface="Arial" panose="020B0604020202020204" pitchFamily="34" charset="0"/>
              </a:rPr>
              <a:t>Screenshots of the Power BI visualizations created during the internship, including pie charts, scatter charts, and clustered bar charts.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8189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84233"/>
            <a:ext cx="9332237" cy="1325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nSpc>
                <a:spcPct val="250000"/>
              </a:lnSpc>
            </a:pPr>
            <a:r>
              <a:rPr lang="en-US" b="1" dirty="0" smtClean="0">
                <a:latin typeface="Arial Black" panose="020B0A04020102020204" pitchFamily="34" charset="0"/>
              </a:rPr>
              <a:t>Conclusion</a:t>
            </a:r>
            <a:endParaRPr lang="en-IN" b="1" dirty="0">
              <a:latin typeface="Arial Black" panose="020B0A04020102020204" pitchFamily="34" charset="0"/>
            </a:endParaRPr>
          </a:p>
        </p:txBody>
      </p:sp>
      <p:sp>
        <p:nvSpPr>
          <p:cNvPr id="4" name="Slide Number Placeholder 3"/>
          <p:cNvSpPr>
            <a:spLocks noGrp="1"/>
          </p:cNvSpPr>
          <p:nvPr>
            <p:ph type="sldNum" sz="quarter" idx="12"/>
          </p:nvPr>
        </p:nvSpPr>
        <p:spPr/>
        <p:txBody>
          <a:bodyPr>
            <a:normAutofit lnSpcReduction="10000"/>
          </a:bodyPr>
          <a:lstStyle/>
          <a:p>
            <a:fld id="{BDC0E69F-C265-42D1-976A-C2CF86E75ECA}" type="slidenum">
              <a:rPr lang="en-IN" smtClean="0"/>
              <a:t>13</a:t>
            </a:fld>
            <a:endParaRPr lang="en-IN"/>
          </a:p>
        </p:txBody>
      </p:sp>
      <p:sp>
        <p:nvSpPr>
          <p:cNvPr id="6" name="Rectangle 2"/>
          <p:cNvSpPr>
            <a:spLocks noGrp="1" noChangeArrowheads="1"/>
          </p:cNvSpPr>
          <p:nvPr>
            <p:ph idx="1"/>
          </p:nvPr>
        </p:nvSpPr>
        <p:spPr bwMode="auto">
          <a:xfrm>
            <a:off x="1261872" y="2637056"/>
            <a:ext cx="89903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00000"/>
              </a:lnSpc>
              <a:spcBef>
                <a:spcPct val="0"/>
              </a:spcBef>
              <a:spcAft>
                <a:spcPct val="0"/>
              </a:spcAft>
              <a:buClrTx/>
              <a:buSzTx/>
              <a:buNone/>
            </a:pPr>
            <a:r>
              <a:rPr lang="en-US" dirty="0">
                <a:latin typeface="Arial" panose="020B0604020202020204" pitchFamily="34" charset="0"/>
                <a:cs typeface="Arial" panose="020B0604020202020204" pitchFamily="34" charset="0"/>
              </a:rPr>
              <a:t>The internship at </a:t>
            </a:r>
            <a:r>
              <a:rPr lang="en-US" dirty="0" err="1">
                <a:latin typeface="Arial" panose="020B0604020202020204" pitchFamily="34" charset="0"/>
                <a:cs typeface="Arial" panose="020B0604020202020204" pitchFamily="34" charset="0"/>
              </a:rPr>
              <a:t>NullClass</a:t>
            </a:r>
            <a:r>
              <a:rPr lang="en-US" dirty="0">
                <a:latin typeface="Arial" panose="020B0604020202020204" pitchFamily="34" charset="0"/>
                <a:cs typeface="Arial" panose="020B0604020202020204" pitchFamily="34" charset="0"/>
              </a:rPr>
              <a:t> allowed me to enhance my data analytics skills, particularly in using Power BI for real-world projects. I gained practical experience in creating visualizations and analyzing data, which improved my understanding of the professional environment. This experience has been valuable for my career development, equipping me with essential skills for future roles in data analysis and reporting</a:t>
            </a:r>
            <a:r>
              <a:rPr lang="en-US" dirty="0" smtClean="0">
                <a:latin typeface="Arial" panose="020B0604020202020204" pitchFamily="34" charset="0"/>
                <a:cs typeface="Arial" panose="020B0604020202020204" pitchFamily="34" charset="0"/>
              </a:rPr>
              <a:t>. I would like to thank </a:t>
            </a:r>
            <a:r>
              <a:rPr lang="en-US" dirty="0" err="1" smtClean="0">
                <a:latin typeface="Arial" panose="020B0604020202020204" pitchFamily="34" charset="0"/>
                <a:cs typeface="Arial" panose="020B0604020202020204" pitchFamily="34" charset="0"/>
              </a:rPr>
              <a:t>NullClass</a:t>
            </a:r>
            <a:r>
              <a:rPr lang="en-US" dirty="0" smtClean="0">
                <a:latin typeface="Arial" panose="020B0604020202020204" pitchFamily="34" charset="0"/>
                <a:cs typeface="Arial" panose="020B0604020202020204" pitchFamily="34" charset="0"/>
              </a:rPr>
              <a:t> for providing me with this opportunity.</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9744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u="sng" dirty="0" smtClean="0">
                <a:latin typeface="Arial Black" panose="020B0A04020102020204" pitchFamily="34" charset="0"/>
                <a:cs typeface="Arial" panose="020B0604020202020204" pitchFamily="34" charset="0"/>
              </a:rPr>
              <a:t>Thank </a:t>
            </a:r>
            <a:r>
              <a:rPr lang="en-US" u="sng" dirty="0" smtClean="0">
                <a:latin typeface="Arial Black" panose="020B0A04020102020204" pitchFamily="34" charset="0"/>
                <a:cs typeface="Arial" panose="020B0604020202020204" pitchFamily="34" charset="0"/>
              </a:rPr>
              <a:t>You</a:t>
            </a:r>
            <a:endParaRPr lang="en-IN" u="sng" dirty="0">
              <a:latin typeface="Arial Black" panose="020B0A040201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BDC0E69F-C265-42D1-976A-C2CF86E75ECA}" type="slidenum">
              <a:rPr lang="en-IN" smtClean="0"/>
              <a:t>14</a:t>
            </a:fld>
            <a:endParaRPr lang="en-IN"/>
          </a:p>
        </p:txBody>
      </p:sp>
    </p:spTree>
    <p:extLst>
      <p:ext uri="{BB962C8B-B14F-4D97-AF65-F5344CB8AC3E}">
        <p14:creationId xmlns:p14="http://schemas.microsoft.com/office/powerpoint/2010/main" val="3129860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1035" y="467360"/>
            <a:ext cx="9202928" cy="1325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nSpc>
                <a:spcPct val="250000"/>
              </a:lnSpc>
            </a:pPr>
            <a:r>
              <a:rPr lang="en-US" dirty="0" smtClean="0">
                <a:latin typeface="Arial Black" panose="020B0A04020102020204" pitchFamily="34" charset="0"/>
              </a:rPr>
              <a:t>Introduction</a:t>
            </a:r>
            <a:endParaRPr lang="en-IN" dirty="0">
              <a:latin typeface="Arial Black" panose="020B0A04020102020204" pitchFamily="34" charset="0"/>
            </a:endParaRPr>
          </a:p>
        </p:txBody>
      </p:sp>
      <p:sp>
        <p:nvSpPr>
          <p:cNvPr id="3" name="Content Placeholder 2"/>
          <p:cNvSpPr>
            <a:spLocks noGrp="1"/>
          </p:cNvSpPr>
          <p:nvPr>
            <p:ph idx="1"/>
          </p:nvPr>
        </p:nvSpPr>
        <p:spPr>
          <a:xfrm>
            <a:off x="1151035" y="2532064"/>
            <a:ext cx="8595360" cy="1670482"/>
          </a:xfrm>
        </p:spPr>
        <p:txBody>
          <a:bodyPr>
            <a:normAutofit/>
          </a:bodyPr>
          <a:lstStyle/>
          <a:p>
            <a:pPr marL="0" indent="0" algn="just">
              <a:buNone/>
            </a:pPr>
            <a:r>
              <a:rPr lang="en-US" dirty="0">
                <a:latin typeface="Arial" panose="020B0604020202020204" pitchFamily="34" charset="0"/>
                <a:cs typeface="Arial" panose="020B0604020202020204" pitchFamily="34" charset="0"/>
              </a:rPr>
              <a:t>During my internship at </a:t>
            </a:r>
            <a:r>
              <a:rPr lang="en-US" dirty="0" err="1">
                <a:latin typeface="Arial" panose="020B0604020202020204" pitchFamily="34" charset="0"/>
                <a:cs typeface="Arial" panose="020B0604020202020204" pitchFamily="34" charset="0"/>
              </a:rPr>
              <a:t>NullClass</a:t>
            </a:r>
            <a:r>
              <a:rPr lang="en-US" dirty="0">
                <a:latin typeface="Arial" panose="020B0604020202020204" pitchFamily="34" charset="0"/>
                <a:cs typeface="Arial" panose="020B0604020202020204" pitchFamily="34" charset="0"/>
              </a:rPr>
              <a:t>, I had the opportunity to engage deeply with data analysis and visualization, focusing on social media metrics. Over the course of </a:t>
            </a:r>
            <a:r>
              <a:rPr lang="en-US" dirty="0" smtClean="0">
                <a:latin typeface="Arial" panose="020B0604020202020204" pitchFamily="34" charset="0"/>
                <a:cs typeface="Arial" panose="020B0604020202020204" pitchFamily="34" charset="0"/>
              </a:rPr>
              <a:t>1 month, I </a:t>
            </a:r>
            <a:r>
              <a:rPr lang="en-US" dirty="0">
                <a:latin typeface="Arial" panose="020B0604020202020204" pitchFamily="34" charset="0"/>
                <a:cs typeface="Arial" panose="020B0604020202020204" pitchFamily="34" charset="0"/>
              </a:rPr>
              <a:t>was responsible for analyzing tweet performance through </a:t>
            </a:r>
            <a:r>
              <a:rPr lang="en-US" sz="2000" dirty="0">
                <a:latin typeface="Arial" panose="020B0604020202020204" pitchFamily="34" charset="0"/>
                <a:cs typeface="Arial" panose="020B0604020202020204" pitchFamily="34" charset="0"/>
              </a:rPr>
              <a:t>various</a:t>
            </a:r>
            <a:r>
              <a:rPr lang="en-US" dirty="0">
                <a:latin typeface="Arial" panose="020B0604020202020204" pitchFamily="34" charset="0"/>
                <a:cs typeface="Arial" panose="020B0604020202020204" pitchFamily="34" charset="0"/>
              </a:rPr>
              <a:t> visualization tasks using Power BI. This report provides an overview of the key projects </a:t>
            </a:r>
            <a:r>
              <a:rPr lang="en-US" dirty="0" smtClean="0">
                <a:latin typeface="Arial" panose="020B0604020202020204" pitchFamily="34" charset="0"/>
                <a:cs typeface="Arial" panose="020B0604020202020204" pitchFamily="34" charset="0"/>
              </a:rPr>
              <a:t>completed. </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lnSpcReduction="10000"/>
          </a:bodyPr>
          <a:lstStyle/>
          <a:p>
            <a:fld id="{BDC0E69F-C265-42D1-976A-C2CF86E75ECA}" type="slidenum">
              <a:rPr lang="en-IN" smtClean="0"/>
              <a:t>2</a:t>
            </a:fld>
            <a:endParaRPr lang="en-IN"/>
          </a:p>
        </p:txBody>
      </p:sp>
    </p:spTree>
    <p:extLst>
      <p:ext uri="{BB962C8B-B14F-4D97-AF65-F5344CB8AC3E}">
        <p14:creationId xmlns:p14="http://schemas.microsoft.com/office/powerpoint/2010/main" val="2428901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1" y="2050473"/>
            <a:ext cx="9332237" cy="4129664"/>
          </a:xfrm>
        </p:spPr>
        <p:txBody>
          <a:bodyPr>
            <a:normAutofit/>
          </a:bodyPr>
          <a:lstStyle/>
          <a:p>
            <a:pPr marL="36900" indent="0" algn="just">
              <a:buNone/>
            </a:pPr>
            <a:r>
              <a:rPr lang="en-US" dirty="0" err="1">
                <a:latin typeface="Arial" panose="020B0604020202020204" pitchFamily="34" charset="0"/>
                <a:cs typeface="Arial" panose="020B0604020202020204" pitchFamily="34" charset="0"/>
              </a:rPr>
              <a:t>NullClass</a:t>
            </a:r>
            <a:r>
              <a:rPr lang="en-US" dirty="0">
                <a:latin typeface="Arial" panose="020B0604020202020204" pitchFamily="34" charset="0"/>
                <a:cs typeface="Arial" panose="020B0604020202020204" pitchFamily="34" charset="0"/>
              </a:rPr>
              <a:t> is an innovative </a:t>
            </a:r>
            <a:r>
              <a:rPr lang="en-US" dirty="0" err="1">
                <a:latin typeface="Arial" panose="020B0604020202020204" pitchFamily="34" charset="0"/>
                <a:cs typeface="Arial" panose="020B0604020202020204" pitchFamily="34" charset="0"/>
              </a:rPr>
              <a:t>EdTech</a:t>
            </a:r>
            <a:r>
              <a:rPr lang="en-US" dirty="0">
                <a:latin typeface="Arial" panose="020B0604020202020204" pitchFamily="34" charset="0"/>
                <a:cs typeface="Arial" panose="020B0604020202020204" pitchFamily="34" charset="0"/>
              </a:rPr>
              <a:t> company based in Bengaluru, India, founded by </a:t>
            </a:r>
            <a:r>
              <a:rPr lang="en-US" dirty="0" err="1">
                <a:latin typeface="Arial" panose="020B0604020202020204" pitchFamily="34" charset="0"/>
                <a:cs typeface="Arial" panose="020B0604020202020204" pitchFamily="34" charset="0"/>
              </a:rPr>
              <a:t>Vetri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Selvan</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Ansh</a:t>
            </a:r>
            <a:r>
              <a:rPr lang="en-US" dirty="0">
                <a:latin typeface="Arial" panose="020B0604020202020204" pitchFamily="34" charset="0"/>
                <a:cs typeface="Arial" panose="020B0604020202020204" pitchFamily="34" charset="0"/>
              </a:rPr>
              <a:t> Aditya in 2019. Specializing in online, project-based IT learning programs, </a:t>
            </a:r>
            <a:r>
              <a:rPr lang="en-US" dirty="0" err="1">
                <a:latin typeface="Arial" panose="020B0604020202020204" pitchFamily="34" charset="0"/>
                <a:cs typeface="Arial" panose="020B0604020202020204" pitchFamily="34" charset="0"/>
              </a:rPr>
              <a:t>NullClass</a:t>
            </a:r>
            <a:r>
              <a:rPr lang="en-US" dirty="0">
                <a:latin typeface="Arial" panose="020B0604020202020204" pitchFamily="34" charset="0"/>
                <a:cs typeface="Arial" panose="020B0604020202020204" pitchFamily="34" charset="0"/>
              </a:rPr>
              <a:t> offers a platform designed to provide students with hands-on experience in IT fields. The company's offerings include courses that enable learners to build practical applications such as mobile games and classified </a:t>
            </a:r>
            <a:r>
              <a:rPr lang="en-US" dirty="0" smtClean="0">
                <a:latin typeface="Arial" panose="020B0604020202020204" pitchFamily="34" charset="0"/>
                <a:cs typeface="Arial" panose="020B0604020202020204" pitchFamily="34" charset="0"/>
              </a:rPr>
              <a:t>apps.</a:t>
            </a:r>
          </a:p>
          <a:p>
            <a:pPr marL="36900" indent="0" algn="just">
              <a:buNone/>
            </a:pPr>
            <a:r>
              <a:rPr lang="en-US" dirty="0">
                <a:latin typeface="Arial" panose="020B0604020202020204" pitchFamily="34" charset="0"/>
                <a:cs typeface="Arial" panose="020B0604020202020204" pitchFamily="34" charset="0"/>
              </a:rPr>
              <a:t>The internship program at </a:t>
            </a:r>
            <a:r>
              <a:rPr lang="en-US" dirty="0" err="1">
                <a:latin typeface="Arial" panose="020B0604020202020204" pitchFamily="34" charset="0"/>
                <a:cs typeface="Arial" panose="020B0604020202020204" pitchFamily="34" charset="0"/>
              </a:rPr>
              <a:t>NullClass</a:t>
            </a:r>
            <a:r>
              <a:rPr lang="en-US" dirty="0">
                <a:latin typeface="Arial" panose="020B0604020202020204" pitchFamily="34" charset="0"/>
                <a:cs typeface="Arial" panose="020B0604020202020204" pitchFamily="34" charset="0"/>
              </a:rPr>
              <a:t> provided an opportunity to apply data analysis and visualization skills to real-world challenges, specifically focusing on social media metrics and performance analysis.</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lnSpcReduction="10000"/>
          </a:bodyPr>
          <a:lstStyle/>
          <a:p>
            <a:fld id="{BDC0E69F-C265-42D1-976A-C2CF86E75ECA}" type="slidenum">
              <a:rPr lang="en-IN" smtClean="0"/>
              <a:t>3</a:t>
            </a:fld>
            <a:endParaRPr lang="en-IN"/>
          </a:p>
        </p:txBody>
      </p:sp>
      <p:sp>
        <p:nvSpPr>
          <p:cNvPr id="8" name="Title 1"/>
          <p:cNvSpPr txBox="1">
            <a:spLocks/>
          </p:cNvSpPr>
          <p:nvPr/>
        </p:nvSpPr>
        <p:spPr>
          <a:xfrm>
            <a:off x="1261871" y="444269"/>
            <a:ext cx="9332237" cy="1325562"/>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44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250000"/>
              </a:lnSpc>
            </a:pPr>
            <a:r>
              <a:rPr lang="en-US" sz="4000" b="1" dirty="0" smtClean="0">
                <a:latin typeface="Arial Black" panose="020B0A04020102020204" pitchFamily="34" charset="0"/>
              </a:rPr>
              <a:t>Background</a:t>
            </a:r>
          </a:p>
        </p:txBody>
      </p:sp>
    </p:spTree>
    <p:extLst>
      <p:ext uri="{BB962C8B-B14F-4D97-AF65-F5344CB8AC3E}">
        <p14:creationId xmlns:p14="http://schemas.microsoft.com/office/powerpoint/2010/main" val="3812903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84233"/>
            <a:ext cx="9332237" cy="1325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nSpc>
                <a:spcPct val="250000"/>
              </a:lnSpc>
            </a:pPr>
            <a:r>
              <a:rPr lang="en-US" sz="4000" b="1" dirty="0" smtClean="0">
                <a:latin typeface="Arial Black" panose="020B0A04020102020204" pitchFamily="34" charset="0"/>
              </a:rPr>
              <a:t>Learning Objectives</a:t>
            </a:r>
            <a:endParaRPr lang="en-IN" b="1" dirty="0">
              <a:latin typeface="Arial Black" panose="020B0A04020102020204" pitchFamily="34" charset="0"/>
            </a:endParaRPr>
          </a:p>
        </p:txBody>
      </p:sp>
      <p:sp>
        <p:nvSpPr>
          <p:cNvPr id="4" name="Slide Number Placeholder 3"/>
          <p:cNvSpPr>
            <a:spLocks noGrp="1"/>
          </p:cNvSpPr>
          <p:nvPr>
            <p:ph type="sldNum" sz="quarter" idx="12"/>
          </p:nvPr>
        </p:nvSpPr>
        <p:spPr/>
        <p:txBody>
          <a:bodyPr>
            <a:normAutofit lnSpcReduction="10000"/>
          </a:bodyPr>
          <a:lstStyle/>
          <a:p>
            <a:fld id="{BDC0E69F-C265-42D1-976A-C2CF86E75ECA}" type="slidenum">
              <a:rPr lang="en-IN" smtClean="0"/>
              <a:t>4</a:t>
            </a:fld>
            <a:endParaRPr lang="en-IN"/>
          </a:p>
        </p:txBody>
      </p:sp>
      <p:sp>
        <p:nvSpPr>
          <p:cNvPr id="6" name="Rectangle 2"/>
          <p:cNvSpPr>
            <a:spLocks noGrp="1" noChangeArrowheads="1"/>
          </p:cNvSpPr>
          <p:nvPr>
            <p:ph idx="1"/>
          </p:nvPr>
        </p:nvSpPr>
        <p:spPr bwMode="auto">
          <a:xfrm>
            <a:off x="1262063" y="2084161"/>
            <a:ext cx="933204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Master Power BI</a:t>
            </a:r>
            <a:r>
              <a:rPr kumimoji="0" lang="en-US" altLang="en-US" sz="1800" b="0" i="0" u="none" strike="noStrike" cap="none" normalizeH="0" baseline="0" dirty="0" smtClean="0">
                <a:ln>
                  <a:noFill/>
                </a:ln>
                <a:solidFill>
                  <a:schemeClr val="tx1"/>
                </a:solidFill>
                <a:effectLst/>
                <a:latin typeface="Arial" panose="020B0604020202020204" pitchFamily="34" charset="0"/>
              </a:rPr>
              <a:t>: Learn to use Power BI for creating visualizations like pie charts, scatter charts, and bar charts.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Analyze Data</a:t>
            </a:r>
            <a:r>
              <a:rPr kumimoji="0" lang="en-US" altLang="en-US" sz="1800" b="0" i="0" u="none" strike="noStrike" cap="none" normalizeH="0" baseline="0" dirty="0" smtClean="0">
                <a:ln>
                  <a:noFill/>
                </a:ln>
                <a:solidFill>
                  <a:schemeClr val="tx1"/>
                </a:solidFill>
                <a:effectLst/>
                <a:latin typeface="Arial" panose="020B0604020202020204" pitchFamily="34" charset="0"/>
              </a:rPr>
              <a:t>: Develop skills in analyzing tweet metrics and applying filters to extract meaningful insights.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Filter Data Effectively</a:t>
            </a:r>
            <a:r>
              <a:rPr kumimoji="0" lang="en-US" altLang="en-US" sz="1800" b="0" i="0" u="none" strike="noStrike" cap="none" normalizeH="0" baseline="0" dirty="0" smtClean="0">
                <a:ln>
                  <a:noFill/>
                </a:ln>
                <a:solidFill>
                  <a:schemeClr val="tx1"/>
                </a:solidFill>
                <a:effectLst/>
                <a:latin typeface="Arial" panose="020B0604020202020204" pitchFamily="34" charset="0"/>
              </a:rPr>
              <a:t>: Understand how to apply time-based and content-specific filters to focus on relevant data.</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Solve </a:t>
            </a:r>
            <a:r>
              <a:rPr kumimoji="0" lang="en-US" altLang="en-US" sz="1800" b="1" i="0" u="none" strike="noStrike" cap="none" normalizeH="0" baseline="0" dirty="0" smtClean="0">
                <a:ln>
                  <a:noFill/>
                </a:ln>
                <a:solidFill>
                  <a:schemeClr val="tx1"/>
                </a:solidFill>
                <a:effectLst/>
                <a:latin typeface="Arial" panose="020B0604020202020204" pitchFamily="34" charset="0"/>
              </a:rPr>
              <a:t>Real-world Problems</a:t>
            </a:r>
            <a:r>
              <a:rPr kumimoji="0" lang="en-US" altLang="en-US" sz="1800" b="0" i="0" u="none" strike="noStrike" cap="none" normalizeH="0" baseline="0" dirty="0" smtClean="0">
                <a:ln>
                  <a:noFill/>
                </a:ln>
                <a:solidFill>
                  <a:schemeClr val="tx1"/>
                </a:solidFill>
                <a:effectLst/>
                <a:latin typeface="Arial" panose="020B0604020202020204" pitchFamily="34" charset="0"/>
              </a:rPr>
              <a:t>: Enhance problem-solving skills by tackling practical data challenges. </a:t>
            </a:r>
          </a:p>
        </p:txBody>
      </p:sp>
    </p:spTree>
    <p:extLst>
      <p:ext uri="{BB962C8B-B14F-4D97-AF65-F5344CB8AC3E}">
        <p14:creationId xmlns:p14="http://schemas.microsoft.com/office/powerpoint/2010/main" val="3611387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84233"/>
            <a:ext cx="9332237" cy="1325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nSpc>
                <a:spcPct val="250000"/>
              </a:lnSpc>
            </a:pPr>
            <a:r>
              <a:rPr lang="en-US" sz="4000" b="1" dirty="0" smtClean="0">
                <a:latin typeface="Arial Black" panose="020B0A04020102020204" pitchFamily="34" charset="0"/>
              </a:rPr>
              <a:t>Tasks</a:t>
            </a:r>
            <a:endParaRPr lang="en-IN" b="1" dirty="0">
              <a:latin typeface="Arial Black" panose="020B0A04020102020204" pitchFamily="34" charset="0"/>
            </a:endParaRPr>
          </a:p>
        </p:txBody>
      </p:sp>
      <p:sp>
        <p:nvSpPr>
          <p:cNvPr id="3" name="Content Placeholder 2"/>
          <p:cNvSpPr>
            <a:spLocks noGrp="1"/>
          </p:cNvSpPr>
          <p:nvPr>
            <p:ph idx="1"/>
          </p:nvPr>
        </p:nvSpPr>
        <p:spPr>
          <a:xfrm>
            <a:off x="1261871" y="2050473"/>
            <a:ext cx="8981256" cy="4129664"/>
          </a:xfrm>
        </p:spPr>
        <p:txBody>
          <a:bodyPr>
            <a:normAutofit/>
          </a:bodyPr>
          <a:lstStyle/>
          <a:p>
            <a:pPr marL="36900" indent="0" algn="just">
              <a:buNone/>
            </a:pPr>
            <a:r>
              <a:rPr lang="en-IN" dirty="0">
                <a:effectLst/>
                <a:latin typeface="Arial" panose="020B0604020202020204" pitchFamily="34" charset="0"/>
                <a:cs typeface="Arial" panose="020B0604020202020204" pitchFamily="34" charset="0"/>
              </a:rPr>
              <a:t>1. Build a pie chart that represents the proportion of total clicks (URL clicks, user profile clicks, and hashtag clicks) for tweets with more than 500 impressions. Include a drill-down to view the specific types of clicks for each tweet</a:t>
            </a:r>
            <a:br>
              <a:rPr lang="en-IN" dirty="0">
                <a:effectLst/>
                <a:latin typeface="Arial" panose="020B0604020202020204" pitchFamily="34" charset="0"/>
                <a:cs typeface="Arial" panose="020B0604020202020204" pitchFamily="34" charset="0"/>
              </a:rPr>
            </a:br>
            <a:r>
              <a:rPr lang="en-IN" dirty="0">
                <a:effectLst/>
                <a:latin typeface="Arial" panose="020B0604020202020204" pitchFamily="34" charset="0"/>
                <a:cs typeface="Arial" panose="020B0604020202020204" pitchFamily="34" charset="0"/>
              </a:rPr>
              <a:t/>
            </a:r>
            <a:br>
              <a:rPr lang="en-IN" dirty="0">
                <a:effectLst/>
                <a:latin typeface="Arial" panose="020B0604020202020204" pitchFamily="34" charset="0"/>
                <a:cs typeface="Arial" panose="020B0604020202020204" pitchFamily="34" charset="0"/>
              </a:rPr>
            </a:br>
            <a:r>
              <a:rPr lang="en-IN" dirty="0">
                <a:effectLst/>
                <a:latin typeface="Arial" panose="020B0604020202020204" pitchFamily="34" charset="0"/>
                <a:cs typeface="Arial" panose="020B0604020202020204" pitchFamily="34" charset="0"/>
              </a:rPr>
              <a:t>2. Plot a scatter chart to analyse the relationship between media engagements and media views for tweets that received more than 10 replies. Highlight tweets with an engagement rate above 5% and this graph should work only between 12 PM to 6 PM and the tweet date should be odd number as well as tweet word count be below 50.</a:t>
            </a:r>
            <a:br>
              <a:rPr lang="en-IN" dirty="0">
                <a:effectLst/>
                <a:latin typeface="Arial" panose="020B0604020202020204" pitchFamily="34" charset="0"/>
                <a:cs typeface="Arial" panose="020B0604020202020204" pitchFamily="34" charset="0"/>
              </a:rPr>
            </a:br>
            <a:r>
              <a:rPr lang="en-IN" dirty="0">
                <a:effectLst/>
                <a:latin typeface="Arial" panose="020B0604020202020204" pitchFamily="34" charset="0"/>
                <a:cs typeface="Arial" panose="020B0604020202020204" pitchFamily="34" charset="0"/>
              </a:rPr>
              <a:t/>
            </a:r>
            <a:br>
              <a:rPr lang="en-IN" dirty="0">
                <a:effectLst/>
                <a:latin typeface="Arial" panose="020B0604020202020204" pitchFamily="34" charset="0"/>
                <a:cs typeface="Arial" panose="020B0604020202020204" pitchFamily="34" charset="0"/>
              </a:rPr>
            </a:br>
            <a:r>
              <a:rPr lang="en-IN" dirty="0">
                <a:effectLst/>
                <a:latin typeface="Arial" panose="020B0604020202020204" pitchFamily="34" charset="0"/>
                <a:cs typeface="Arial" panose="020B0604020202020204" pitchFamily="34" charset="0"/>
              </a:rPr>
              <a:t>3. Analyse tweets to show a comparison of the engagement rate for tweets with app opens versus tweets without app opens. Include only tweets posted between 9 AM and 5 PM on weekdays and this graph should work between 12 PM to 6 PM and the tweet impression should be even number and tweet date should be odd number as well as tweet word count be below 40.</a:t>
            </a:r>
          </a:p>
          <a:p>
            <a:pPr marL="36900" indent="0">
              <a:buNone/>
            </a:pPr>
            <a:endParaRPr lang="en-IN" dirty="0"/>
          </a:p>
        </p:txBody>
      </p:sp>
      <p:sp>
        <p:nvSpPr>
          <p:cNvPr id="4" name="Slide Number Placeholder 3"/>
          <p:cNvSpPr>
            <a:spLocks noGrp="1"/>
          </p:cNvSpPr>
          <p:nvPr>
            <p:ph type="sldNum" sz="quarter" idx="12"/>
          </p:nvPr>
        </p:nvSpPr>
        <p:spPr/>
        <p:txBody>
          <a:bodyPr>
            <a:normAutofit lnSpcReduction="10000"/>
          </a:bodyPr>
          <a:lstStyle/>
          <a:p>
            <a:fld id="{BDC0E69F-C265-42D1-976A-C2CF86E75ECA}" type="slidenum">
              <a:rPr lang="en-IN" smtClean="0"/>
              <a:t>5</a:t>
            </a:fld>
            <a:endParaRPr lang="en-IN"/>
          </a:p>
        </p:txBody>
      </p:sp>
    </p:spTree>
    <p:extLst>
      <p:ext uri="{BB962C8B-B14F-4D97-AF65-F5344CB8AC3E}">
        <p14:creationId xmlns:p14="http://schemas.microsoft.com/office/powerpoint/2010/main" val="2282437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84233"/>
            <a:ext cx="9332237" cy="1325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nSpc>
                <a:spcPct val="250000"/>
              </a:lnSpc>
            </a:pPr>
            <a:r>
              <a:rPr lang="en-US" sz="4000" b="1" dirty="0" err="1" smtClean="0">
                <a:latin typeface="Arial Black" panose="020B0A04020102020204" pitchFamily="34" charset="0"/>
              </a:rPr>
              <a:t>Activites</a:t>
            </a:r>
            <a:r>
              <a:rPr lang="en-US" sz="4000" b="1" dirty="0" smtClean="0">
                <a:latin typeface="Arial Black" panose="020B0A04020102020204" pitchFamily="34" charset="0"/>
              </a:rPr>
              <a:t> and Task</a:t>
            </a:r>
            <a:endParaRPr lang="en-IN" b="1" dirty="0">
              <a:latin typeface="Arial Black" panose="020B0A04020102020204" pitchFamily="34" charset="0"/>
            </a:endParaRPr>
          </a:p>
        </p:txBody>
      </p:sp>
      <p:sp>
        <p:nvSpPr>
          <p:cNvPr id="3" name="Content Placeholder 2"/>
          <p:cNvSpPr>
            <a:spLocks noGrp="1"/>
          </p:cNvSpPr>
          <p:nvPr>
            <p:ph idx="1"/>
          </p:nvPr>
        </p:nvSpPr>
        <p:spPr>
          <a:xfrm>
            <a:off x="1261872" y="2059708"/>
            <a:ext cx="3328600" cy="3337935"/>
          </a:xfrm>
        </p:spPr>
        <p:txBody>
          <a:bodyPr>
            <a:normAutofit/>
          </a:bodyPr>
          <a:lstStyle/>
          <a:p>
            <a:pPr marL="0" indent="0" algn="just">
              <a:buNone/>
            </a:pPr>
            <a:r>
              <a:rPr lang="en-US" sz="1600" b="1" dirty="0" smtClean="0">
                <a:latin typeface="Arial" panose="020B0604020202020204" pitchFamily="34" charset="0"/>
                <a:cs typeface="Arial" panose="020B0604020202020204" pitchFamily="34" charset="0"/>
              </a:rPr>
              <a:t>Task 1: Pie </a:t>
            </a:r>
            <a:r>
              <a:rPr lang="en-US" sz="1600" b="1" dirty="0">
                <a:latin typeface="Arial" panose="020B0604020202020204" pitchFamily="34" charset="0"/>
                <a:cs typeface="Arial" panose="020B0604020202020204" pitchFamily="34" charset="0"/>
              </a:rPr>
              <a:t>Chart for Click Proportions</a:t>
            </a:r>
            <a:endParaRPr lang="en-US" sz="1600" dirty="0">
              <a:latin typeface="Arial" panose="020B0604020202020204" pitchFamily="34" charset="0"/>
              <a:cs typeface="Arial" panose="020B0604020202020204" pitchFamily="34" charset="0"/>
            </a:endParaRPr>
          </a:p>
          <a:p>
            <a:pPr algn="just"/>
            <a:r>
              <a:rPr lang="en-US" sz="1600" b="1" dirty="0">
                <a:latin typeface="Arial" panose="020B0604020202020204" pitchFamily="34" charset="0"/>
                <a:cs typeface="Arial" panose="020B0604020202020204" pitchFamily="34" charset="0"/>
              </a:rPr>
              <a:t>Objective</a:t>
            </a:r>
            <a:r>
              <a:rPr lang="en-US" sz="1600" dirty="0">
                <a:latin typeface="Arial" panose="020B0604020202020204" pitchFamily="34" charset="0"/>
                <a:cs typeface="Arial" panose="020B0604020202020204" pitchFamily="34" charset="0"/>
              </a:rPr>
              <a:t>: Analyze the proportion of total clicks (URL, profile, hashtag) for tweets with over 500 impressions.</a:t>
            </a:r>
          </a:p>
          <a:p>
            <a:pPr algn="just"/>
            <a:r>
              <a:rPr lang="en-US" sz="1600" b="1" dirty="0">
                <a:latin typeface="Arial" panose="020B0604020202020204" pitchFamily="34" charset="0"/>
                <a:cs typeface="Arial" panose="020B0604020202020204" pitchFamily="34" charset="0"/>
              </a:rPr>
              <a:t>Outcome</a:t>
            </a:r>
            <a:r>
              <a:rPr lang="en-US" sz="1600" dirty="0">
                <a:latin typeface="Arial" panose="020B0604020202020204" pitchFamily="34" charset="0"/>
                <a:cs typeface="Arial" panose="020B0604020202020204" pitchFamily="34" charset="0"/>
              </a:rPr>
              <a:t>: Created a pie chart with a drill-down feature to view specific click types for each tweet</a:t>
            </a:r>
            <a:r>
              <a:rPr lang="en-US" sz="1600" dirty="0" smtClean="0">
                <a:latin typeface="Arial" panose="020B0604020202020204" pitchFamily="34" charset="0"/>
                <a:cs typeface="Arial" panose="020B0604020202020204" pitchFamily="34" charset="0"/>
              </a:rPr>
              <a:t>. Added cluster bar and line graph to improve the visualization of the pie chart.</a:t>
            </a:r>
            <a:endParaRPr lang="en-US" sz="1600" dirty="0">
              <a:latin typeface="Arial" panose="020B0604020202020204" pitchFamily="34" charset="0"/>
              <a:cs typeface="Arial" panose="020B0604020202020204" pitchFamily="34" charset="0"/>
            </a:endParaRPr>
          </a:p>
          <a:p>
            <a:pPr marL="36900" indent="0">
              <a:buNone/>
            </a:pPr>
            <a:endParaRPr lang="en-IN" dirty="0"/>
          </a:p>
        </p:txBody>
      </p:sp>
      <p:sp>
        <p:nvSpPr>
          <p:cNvPr id="4" name="Slide Number Placeholder 3"/>
          <p:cNvSpPr>
            <a:spLocks noGrp="1"/>
          </p:cNvSpPr>
          <p:nvPr>
            <p:ph type="sldNum" sz="quarter" idx="12"/>
          </p:nvPr>
        </p:nvSpPr>
        <p:spPr/>
        <p:txBody>
          <a:bodyPr>
            <a:normAutofit lnSpcReduction="10000"/>
          </a:bodyPr>
          <a:lstStyle/>
          <a:p>
            <a:fld id="{BDC0E69F-C265-42D1-976A-C2CF86E75ECA}" type="slidenum">
              <a:rPr lang="en-IN" smtClean="0"/>
              <a:t>6</a:t>
            </a:fld>
            <a:endParaRPr lang="en-IN"/>
          </a:p>
        </p:txBody>
      </p:sp>
      <p:pic>
        <p:nvPicPr>
          <p:cNvPr id="5" name="Picture 4"/>
          <p:cNvPicPr>
            <a:picLocks noChangeAspect="1"/>
          </p:cNvPicPr>
          <p:nvPr/>
        </p:nvPicPr>
        <p:blipFill>
          <a:blip r:embed="rId2"/>
          <a:stretch>
            <a:fillRect/>
          </a:stretch>
        </p:blipFill>
        <p:spPr>
          <a:xfrm>
            <a:off x="4747492" y="1948872"/>
            <a:ext cx="5846618" cy="3448771"/>
          </a:xfrm>
          <a:prstGeom prst="rect">
            <a:avLst/>
          </a:prstGeom>
        </p:spPr>
      </p:pic>
    </p:spTree>
    <p:extLst>
      <p:ext uri="{BB962C8B-B14F-4D97-AF65-F5344CB8AC3E}">
        <p14:creationId xmlns:p14="http://schemas.microsoft.com/office/powerpoint/2010/main" val="760094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84233"/>
            <a:ext cx="9332237" cy="1325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nSpc>
                <a:spcPct val="250000"/>
              </a:lnSpc>
            </a:pPr>
            <a:r>
              <a:rPr lang="en-US" sz="4000" b="1" dirty="0" err="1" smtClean="0">
                <a:latin typeface="Arial Black" panose="020B0A04020102020204" pitchFamily="34" charset="0"/>
              </a:rPr>
              <a:t>Activites</a:t>
            </a:r>
            <a:r>
              <a:rPr lang="en-US" sz="4000" b="1" dirty="0" smtClean="0">
                <a:latin typeface="Arial Black" panose="020B0A04020102020204" pitchFamily="34" charset="0"/>
              </a:rPr>
              <a:t> and Task</a:t>
            </a:r>
            <a:endParaRPr lang="en-IN" b="1" dirty="0">
              <a:latin typeface="Arial Black" panose="020B0A04020102020204" pitchFamily="34" charset="0"/>
            </a:endParaRPr>
          </a:p>
        </p:txBody>
      </p:sp>
      <p:sp>
        <p:nvSpPr>
          <p:cNvPr id="3" name="Content Placeholder 2"/>
          <p:cNvSpPr>
            <a:spLocks noGrp="1"/>
          </p:cNvSpPr>
          <p:nvPr>
            <p:ph idx="1"/>
          </p:nvPr>
        </p:nvSpPr>
        <p:spPr>
          <a:xfrm>
            <a:off x="1261872" y="2059707"/>
            <a:ext cx="3384018" cy="3592947"/>
          </a:xfrm>
        </p:spPr>
        <p:txBody>
          <a:bodyPr>
            <a:noAutofit/>
          </a:bodyPr>
          <a:lstStyle/>
          <a:p>
            <a:pPr marL="0" indent="0" algn="just">
              <a:lnSpc>
                <a:spcPct val="100000"/>
              </a:lnSpc>
              <a:buNone/>
            </a:pPr>
            <a:r>
              <a:rPr lang="en-US" sz="1600" b="1" dirty="0" smtClean="0">
                <a:latin typeface="Arial" panose="020B0604020202020204" pitchFamily="34" charset="0"/>
                <a:cs typeface="Arial" panose="020B0604020202020204" pitchFamily="34" charset="0"/>
              </a:rPr>
              <a:t>Task 2: Scatter </a:t>
            </a:r>
            <a:r>
              <a:rPr lang="en-US" sz="1600" b="1" dirty="0">
                <a:latin typeface="Arial" panose="020B0604020202020204" pitchFamily="34" charset="0"/>
                <a:cs typeface="Arial" panose="020B0604020202020204" pitchFamily="34" charset="0"/>
              </a:rPr>
              <a:t>Chart for Media Engagements vs. Views</a:t>
            </a:r>
            <a:endParaRPr lang="en-US" sz="1600" dirty="0">
              <a:latin typeface="Arial" panose="020B0604020202020204" pitchFamily="34" charset="0"/>
              <a:cs typeface="Arial" panose="020B0604020202020204" pitchFamily="34" charset="0"/>
            </a:endParaRPr>
          </a:p>
          <a:p>
            <a:pPr algn="just">
              <a:lnSpc>
                <a:spcPct val="100000"/>
              </a:lnSpc>
            </a:pPr>
            <a:r>
              <a:rPr lang="en-US" sz="1600" b="1" dirty="0">
                <a:latin typeface="Arial" panose="020B0604020202020204" pitchFamily="34" charset="0"/>
                <a:cs typeface="Arial" panose="020B0604020202020204" pitchFamily="34" charset="0"/>
              </a:rPr>
              <a:t>Objective</a:t>
            </a:r>
            <a:r>
              <a:rPr lang="en-US" sz="1600" dirty="0">
                <a:latin typeface="Arial" panose="020B0604020202020204" pitchFamily="34" charset="0"/>
                <a:cs typeface="Arial" panose="020B0604020202020204" pitchFamily="34" charset="0"/>
              </a:rPr>
              <a:t>: Explore the relationship between media engagements and views for tweets with more than 10 replies.</a:t>
            </a:r>
          </a:p>
          <a:p>
            <a:pPr algn="just">
              <a:lnSpc>
                <a:spcPct val="100000"/>
              </a:lnSpc>
            </a:pPr>
            <a:r>
              <a:rPr lang="en-US" sz="1600" b="1" dirty="0">
                <a:latin typeface="Arial" panose="020B0604020202020204" pitchFamily="34" charset="0"/>
                <a:cs typeface="Arial" panose="020B0604020202020204" pitchFamily="34" charset="0"/>
              </a:rPr>
              <a:t>Outcome</a:t>
            </a:r>
            <a:r>
              <a:rPr lang="en-US" sz="1600" dirty="0">
                <a:latin typeface="Arial" panose="020B0604020202020204" pitchFamily="34" charset="0"/>
                <a:cs typeface="Arial" panose="020B0604020202020204" pitchFamily="34" charset="0"/>
              </a:rPr>
              <a:t>: Developed a scatter chart highlighting tweets with engagement rates above 5%, with data filtered to show only tweets between 12 PM and 6 PM, on odd dates, and with fewer than 50 words</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lnSpcReduction="10000"/>
          </a:bodyPr>
          <a:lstStyle/>
          <a:p>
            <a:fld id="{BDC0E69F-C265-42D1-976A-C2CF86E75ECA}" type="slidenum">
              <a:rPr lang="en-IN" smtClean="0"/>
              <a:t>7</a:t>
            </a:fld>
            <a:endParaRPr lang="en-IN"/>
          </a:p>
        </p:txBody>
      </p:sp>
      <p:pic>
        <p:nvPicPr>
          <p:cNvPr id="6" name="Picture 5"/>
          <p:cNvPicPr>
            <a:picLocks noChangeAspect="1"/>
          </p:cNvPicPr>
          <p:nvPr/>
        </p:nvPicPr>
        <p:blipFill>
          <a:blip r:embed="rId2"/>
          <a:stretch>
            <a:fillRect/>
          </a:stretch>
        </p:blipFill>
        <p:spPr>
          <a:xfrm>
            <a:off x="4703708" y="2059707"/>
            <a:ext cx="5890401" cy="3448771"/>
          </a:xfrm>
          <a:prstGeom prst="rect">
            <a:avLst/>
          </a:prstGeom>
        </p:spPr>
      </p:pic>
    </p:spTree>
    <p:extLst>
      <p:ext uri="{BB962C8B-B14F-4D97-AF65-F5344CB8AC3E}">
        <p14:creationId xmlns:p14="http://schemas.microsoft.com/office/powerpoint/2010/main" val="2219525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84233"/>
            <a:ext cx="9332237" cy="1325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nSpc>
                <a:spcPct val="250000"/>
              </a:lnSpc>
            </a:pPr>
            <a:r>
              <a:rPr lang="en-US" sz="4000" b="1" dirty="0" err="1" smtClean="0">
                <a:latin typeface="Arial Black" panose="020B0A04020102020204" pitchFamily="34" charset="0"/>
              </a:rPr>
              <a:t>Activites</a:t>
            </a:r>
            <a:r>
              <a:rPr lang="en-US" sz="4000" b="1" dirty="0" smtClean="0">
                <a:latin typeface="Arial Black" panose="020B0A04020102020204" pitchFamily="34" charset="0"/>
              </a:rPr>
              <a:t> and Task</a:t>
            </a:r>
            <a:endParaRPr lang="en-IN" b="1" dirty="0">
              <a:latin typeface="Arial Black" panose="020B0A04020102020204" pitchFamily="34" charset="0"/>
            </a:endParaRPr>
          </a:p>
        </p:txBody>
      </p:sp>
      <p:sp>
        <p:nvSpPr>
          <p:cNvPr id="3" name="Content Placeholder 2"/>
          <p:cNvSpPr>
            <a:spLocks noGrp="1"/>
          </p:cNvSpPr>
          <p:nvPr>
            <p:ph idx="1"/>
          </p:nvPr>
        </p:nvSpPr>
        <p:spPr>
          <a:xfrm>
            <a:off x="1261872" y="2059707"/>
            <a:ext cx="3384018" cy="3842329"/>
          </a:xfrm>
        </p:spPr>
        <p:txBody>
          <a:bodyPr>
            <a:normAutofit/>
          </a:bodyPr>
          <a:lstStyle/>
          <a:p>
            <a:pPr marL="0" indent="0" algn="just">
              <a:buNone/>
            </a:pPr>
            <a:r>
              <a:rPr lang="en-US" sz="1600" b="1" dirty="0" smtClean="0">
                <a:latin typeface="Arial" panose="020B0604020202020204" pitchFamily="34" charset="0"/>
                <a:cs typeface="Arial" panose="020B0604020202020204" pitchFamily="34" charset="0"/>
              </a:rPr>
              <a:t>Task 3: Clustered </a:t>
            </a:r>
            <a:r>
              <a:rPr lang="en-US" sz="1600" b="1" dirty="0">
                <a:latin typeface="Arial" panose="020B0604020202020204" pitchFamily="34" charset="0"/>
                <a:cs typeface="Arial" panose="020B0604020202020204" pitchFamily="34" charset="0"/>
              </a:rPr>
              <a:t>Bar Chart for Engagement Rates</a:t>
            </a:r>
            <a:endParaRPr lang="en-US" sz="1600" dirty="0">
              <a:latin typeface="Arial" panose="020B0604020202020204" pitchFamily="34" charset="0"/>
              <a:cs typeface="Arial" panose="020B0604020202020204" pitchFamily="34" charset="0"/>
            </a:endParaRPr>
          </a:p>
          <a:p>
            <a:pPr algn="just"/>
            <a:r>
              <a:rPr lang="en-US" sz="1600" b="1" dirty="0">
                <a:latin typeface="Arial" panose="020B0604020202020204" pitchFamily="34" charset="0"/>
                <a:cs typeface="Arial" panose="020B0604020202020204" pitchFamily="34" charset="0"/>
              </a:rPr>
              <a:t>Objective</a:t>
            </a:r>
            <a:r>
              <a:rPr lang="en-US" sz="1600" dirty="0">
                <a:latin typeface="Arial" panose="020B0604020202020204" pitchFamily="34" charset="0"/>
                <a:cs typeface="Arial" panose="020B0604020202020204" pitchFamily="34" charset="0"/>
              </a:rPr>
              <a:t>: Compare engagement rates for tweets with and without app opens, focusing on tweets posted between 9 AM and 5 PM on weekdays.</a:t>
            </a:r>
          </a:p>
          <a:p>
            <a:pPr algn="just"/>
            <a:r>
              <a:rPr lang="en-US" sz="1600" b="1" dirty="0">
                <a:latin typeface="Arial" panose="020B0604020202020204" pitchFamily="34" charset="0"/>
                <a:cs typeface="Arial" panose="020B0604020202020204" pitchFamily="34" charset="0"/>
              </a:rPr>
              <a:t>Outcome</a:t>
            </a:r>
            <a:r>
              <a:rPr lang="en-US" sz="1600" dirty="0">
                <a:latin typeface="Arial" panose="020B0604020202020204" pitchFamily="34" charset="0"/>
                <a:cs typeface="Arial" panose="020B0604020202020204" pitchFamily="34" charset="0"/>
              </a:rPr>
              <a:t>: Created a clustered bar chart with filters for even impressions, odd tweet dates, and fewer than 40 words, with dynamic content working between 12 PM and 6 PM.</a:t>
            </a:r>
          </a:p>
        </p:txBody>
      </p:sp>
      <p:sp>
        <p:nvSpPr>
          <p:cNvPr id="4" name="Slide Number Placeholder 3"/>
          <p:cNvSpPr>
            <a:spLocks noGrp="1"/>
          </p:cNvSpPr>
          <p:nvPr>
            <p:ph type="sldNum" sz="quarter" idx="12"/>
          </p:nvPr>
        </p:nvSpPr>
        <p:spPr/>
        <p:txBody>
          <a:bodyPr>
            <a:normAutofit lnSpcReduction="10000"/>
          </a:bodyPr>
          <a:lstStyle/>
          <a:p>
            <a:fld id="{BDC0E69F-C265-42D1-976A-C2CF86E75ECA}" type="slidenum">
              <a:rPr lang="en-IN" smtClean="0"/>
              <a:t>8</a:t>
            </a:fld>
            <a:endParaRPr lang="en-IN"/>
          </a:p>
        </p:txBody>
      </p:sp>
      <p:pic>
        <p:nvPicPr>
          <p:cNvPr id="6" name="Picture 5"/>
          <p:cNvPicPr>
            <a:picLocks noChangeAspect="1"/>
          </p:cNvPicPr>
          <p:nvPr/>
        </p:nvPicPr>
        <p:blipFill>
          <a:blip r:embed="rId2"/>
          <a:stretch>
            <a:fillRect/>
          </a:stretch>
        </p:blipFill>
        <p:spPr>
          <a:xfrm>
            <a:off x="4703708" y="2059707"/>
            <a:ext cx="5890401" cy="3448771"/>
          </a:xfrm>
          <a:prstGeom prst="rect">
            <a:avLst/>
          </a:prstGeom>
        </p:spPr>
      </p:pic>
    </p:spTree>
    <p:extLst>
      <p:ext uri="{BB962C8B-B14F-4D97-AF65-F5344CB8AC3E}">
        <p14:creationId xmlns:p14="http://schemas.microsoft.com/office/powerpoint/2010/main" val="760450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84233"/>
            <a:ext cx="9332237" cy="1325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nSpc>
                <a:spcPct val="250000"/>
              </a:lnSpc>
            </a:pPr>
            <a:r>
              <a:rPr lang="en-US" sz="4000" b="1" dirty="0" smtClean="0">
                <a:latin typeface="Arial Black" panose="020B0A04020102020204" pitchFamily="34" charset="0"/>
              </a:rPr>
              <a:t>Skills and Competencies</a:t>
            </a:r>
            <a:endParaRPr lang="en-IN" b="1" dirty="0">
              <a:latin typeface="Arial Black" panose="020B0A04020102020204" pitchFamily="34" charset="0"/>
            </a:endParaRPr>
          </a:p>
        </p:txBody>
      </p:sp>
      <p:sp>
        <p:nvSpPr>
          <p:cNvPr id="4" name="Slide Number Placeholder 3"/>
          <p:cNvSpPr>
            <a:spLocks noGrp="1"/>
          </p:cNvSpPr>
          <p:nvPr>
            <p:ph type="sldNum" sz="quarter" idx="12"/>
          </p:nvPr>
        </p:nvSpPr>
        <p:spPr/>
        <p:txBody>
          <a:bodyPr>
            <a:normAutofit lnSpcReduction="10000"/>
          </a:bodyPr>
          <a:lstStyle/>
          <a:p>
            <a:fld id="{BDC0E69F-C265-42D1-976A-C2CF86E75ECA}" type="slidenum">
              <a:rPr lang="en-IN" smtClean="0"/>
              <a:t>9</a:t>
            </a:fld>
            <a:endParaRPr lang="en-IN"/>
          </a:p>
        </p:txBody>
      </p:sp>
      <p:sp>
        <p:nvSpPr>
          <p:cNvPr id="8" name="Rectangle 3"/>
          <p:cNvSpPr>
            <a:spLocks noGrp="1" noChangeArrowheads="1"/>
          </p:cNvSpPr>
          <p:nvPr>
            <p:ph idx="1"/>
          </p:nvPr>
        </p:nvSpPr>
        <p:spPr bwMode="auto">
          <a:xfrm>
            <a:off x="1262064" y="2024814"/>
            <a:ext cx="9332045"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Technical Skills</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lvl="1" eaLnBrk="0" fontAlgn="base" hangingPunct="0">
              <a:lnSpc>
                <a:spcPct val="100000"/>
              </a:lnSpc>
              <a:spcBef>
                <a:spcPct val="0"/>
              </a:spcBef>
              <a:spcAft>
                <a:spcPct val="0"/>
              </a:spcAft>
              <a:buClrTx/>
            </a:pPr>
            <a:r>
              <a:rPr kumimoji="0" lang="en-US" altLang="en-US" b="0" i="0" u="none" strike="noStrike" cap="none" normalizeH="0" baseline="0" dirty="0" smtClean="0">
                <a:ln>
                  <a:noFill/>
                </a:ln>
                <a:solidFill>
                  <a:schemeClr val="tx1"/>
                </a:solidFill>
                <a:effectLst/>
                <a:latin typeface="Arial" panose="020B0604020202020204" pitchFamily="34" charset="0"/>
              </a:rPr>
              <a:t>Proficient in Power BI for data visualization and analysis.</a:t>
            </a:r>
          </a:p>
          <a:p>
            <a:pPr lvl="1" eaLnBrk="0" fontAlgn="base" hangingPunct="0">
              <a:lnSpc>
                <a:spcPct val="100000"/>
              </a:lnSpc>
              <a:spcBef>
                <a:spcPct val="0"/>
              </a:spcBef>
              <a:spcAft>
                <a:spcPct val="0"/>
              </a:spcAft>
              <a:buClrTx/>
            </a:pPr>
            <a:r>
              <a:rPr kumimoji="0" lang="en-US" altLang="en-US" b="0" i="0" u="none" strike="noStrike" cap="none" normalizeH="0" baseline="0" dirty="0" smtClean="0">
                <a:ln>
                  <a:noFill/>
                </a:ln>
                <a:solidFill>
                  <a:schemeClr val="tx1"/>
                </a:solidFill>
                <a:effectLst/>
                <a:latin typeface="Arial" panose="020B0604020202020204" pitchFamily="34" charset="0"/>
              </a:rPr>
              <a:t>Applied DAX queries for advanced data filtering and calculations.</a:t>
            </a:r>
          </a:p>
          <a:p>
            <a:pPr lvl="1" eaLnBrk="0" fontAlgn="base" hangingPunct="0">
              <a:lnSpc>
                <a:spcPct val="100000"/>
              </a:lnSpc>
              <a:spcBef>
                <a:spcPct val="0"/>
              </a:spcBef>
              <a:spcAft>
                <a:spcPct val="0"/>
              </a:spcAft>
              <a:buClrTx/>
            </a:pPr>
            <a:r>
              <a:rPr kumimoji="0" lang="en-US" altLang="en-US" b="0" i="0" u="none" strike="noStrike" cap="none" normalizeH="0" baseline="0" dirty="0" smtClean="0">
                <a:ln>
                  <a:noFill/>
                </a:ln>
                <a:solidFill>
                  <a:schemeClr val="tx1"/>
                </a:solidFill>
                <a:effectLst/>
                <a:latin typeface="Arial" panose="020B0604020202020204" pitchFamily="34" charset="0"/>
              </a:rPr>
              <a:t>Created dynamic reports with real-time updates and multiple filters.</a:t>
            </a:r>
          </a:p>
          <a:p>
            <a:pPr marL="0" marR="0" lvl="0" indent="0"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Analytical Skills</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lvl="1" eaLnBrk="0" fontAlgn="base" hangingPunct="0">
              <a:lnSpc>
                <a:spcPct val="100000"/>
              </a:lnSpc>
              <a:spcBef>
                <a:spcPct val="0"/>
              </a:spcBef>
              <a:spcAft>
                <a:spcPct val="0"/>
              </a:spcAft>
              <a:buClrTx/>
            </a:pPr>
            <a:r>
              <a:rPr kumimoji="0" lang="en-US" altLang="en-US" b="0" i="0" u="none" strike="noStrike" cap="none" normalizeH="0" baseline="0" dirty="0" smtClean="0">
                <a:ln>
                  <a:noFill/>
                </a:ln>
                <a:solidFill>
                  <a:schemeClr val="tx1"/>
                </a:solidFill>
                <a:effectLst/>
                <a:latin typeface="Arial" panose="020B0604020202020204" pitchFamily="34" charset="0"/>
              </a:rPr>
              <a:t>Analyzed tweet engagement data to uncover insights.</a:t>
            </a:r>
          </a:p>
          <a:p>
            <a:pPr lvl="1" eaLnBrk="0" fontAlgn="base" hangingPunct="0">
              <a:lnSpc>
                <a:spcPct val="100000"/>
              </a:lnSpc>
              <a:spcBef>
                <a:spcPct val="0"/>
              </a:spcBef>
              <a:spcAft>
                <a:spcPct val="0"/>
              </a:spcAft>
              <a:buClrTx/>
            </a:pPr>
            <a:r>
              <a:rPr kumimoji="0" lang="en-US" altLang="en-US" b="0" i="0" u="none" strike="noStrike" cap="none" normalizeH="0" baseline="0" dirty="0" smtClean="0">
                <a:ln>
                  <a:noFill/>
                </a:ln>
                <a:solidFill>
                  <a:schemeClr val="tx1"/>
                </a:solidFill>
                <a:effectLst/>
                <a:latin typeface="Arial" panose="020B0604020202020204" pitchFamily="34" charset="0"/>
              </a:rPr>
              <a:t>Developed an understanding of key social media metrics, such as impressions, clicks, and engagement rates.</a:t>
            </a:r>
          </a:p>
          <a:p>
            <a:pPr marL="0" marR="0" lvl="0" indent="0"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Problem-Solving</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lvl="1" eaLnBrk="0" fontAlgn="base" hangingPunct="0">
              <a:lnSpc>
                <a:spcPct val="100000"/>
              </a:lnSpc>
              <a:spcBef>
                <a:spcPct val="0"/>
              </a:spcBef>
              <a:spcAft>
                <a:spcPct val="0"/>
              </a:spcAft>
              <a:buClrTx/>
            </a:pPr>
            <a:r>
              <a:rPr kumimoji="0" lang="en-US" altLang="en-US" b="0" i="0" u="none" strike="noStrike" cap="none" normalizeH="0" baseline="0" dirty="0" smtClean="0">
                <a:ln>
                  <a:noFill/>
                </a:ln>
                <a:solidFill>
                  <a:schemeClr val="tx1"/>
                </a:solidFill>
                <a:effectLst/>
                <a:latin typeface="Arial" panose="020B0604020202020204" pitchFamily="34" charset="0"/>
              </a:rPr>
              <a:t>Addressed challenges like handling filtered datasets and creating time-based visualizations.</a:t>
            </a:r>
          </a:p>
          <a:p>
            <a:pPr lvl="1" eaLnBrk="0" fontAlgn="base" hangingPunct="0">
              <a:lnSpc>
                <a:spcPct val="100000"/>
              </a:lnSpc>
              <a:spcBef>
                <a:spcPct val="0"/>
              </a:spcBef>
              <a:spcAft>
                <a:spcPct val="0"/>
              </a:spcAft>
              <a:buClrTx/>
            </a:pPr>
            <a:r>
              <a:rPr kumimoji="0" lang="en-US" altLang="en-US" b="0" i="0" u="none" strike="noStrike" cap="none" normalizeH="0" baseline="0" dirty="0" smtClean="0">
                <a:ln>
                  <a:noFill/>
                </a:ln>
                <a:solidFill>
                  <a:schemeClr val="tx1"/>
                </a:solidFill>
                <a:effectLst/>
                <a:latin typeface="Arial" panose="020B0604020202020204" pitchFamily="34" charset="0"/>
              </a:rPr>
              <a:t>Optimized data models to enhance report performance.</a:t>
            </a:r>
          </a:p>
          <a:p>
            <a:pPr marL="0" marR="0" lvl="0" indent="0"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Communication</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lvl="1" eaLnBrk="0" fontAlgn="base" hangingPunct="0">
              <a:lnSpc>
                <a:spcPct val="100000"/>
              </a:lnSpc>
              <a:spcBef>
                <a:spcPct val="0"/>
              </a:spcBef>
              <a:spcAft>
                <a:spcPct val="0"/>
              </a:spcAft>
              <a:buClrTx/>
            </a:pPr>
            <a:r>
              <a:rPr kumimoji="0" lang="en-US" altLang="en-US" b="0" i="0" u="none" strike="noStrike" cap="none" normalizeH="0" baseline="0" dirty="0" smtClean="0">
                <a:ln>
                  <a:noFill/>
                </a:ln>
                <a:solidFill>
                  <a:schemeClr val="tx1"/>
                </a:solidFill>
                <a:effectLst/>
                <a:latin typeface="Arial" panose="020B0604020202020204" pitchFamily="34" charset="0"/>
              </a:rPr>
              <a:t>Presented data-driven insights through clear, concise visualizations and reports.</a:t>
            </a:r>
          </a:p>
          <a:p>
            <a:pPr lvl="1" eaLnBrk="0" fontAlgn="base" hangingPunct="0">
              <a:lnSpc>
                <a:spcPct val="100000"/>
              </a:lnSpc>
              <a:spcBef>
                <a:spcPct val="0"/>
              </a:spcBef>
              <a:spcAft>
                <a:spcPct val="0"/>
              </a:spcAft>
              <a:buClrTx/>
            </a:pPr>
            <a:r>
              <a:rPr kumimoji="0" lang="en-US" altLang="en-US" b="0" i="0" u="none" strike="noStrike" cap="none" normalizeH="0" baseline="0" dirty="0" smtClean="0">
                <a:ln>
                  <a:noFill/>
                </a:ln>
                <a:solidFill>
                  <a:schemeClr val="tx1"/>
                </a:solidFill>
                <a:effectLst/>
                <a:latin typeface="Arial" panose="020B0604020202020204" pitchFamily="34" charset="0"/>
              </a:rPr>
              <a:t>Developed skills in summarizing complex data for easy comprehension.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2845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268</TotalTime>
  <Words>1162</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Century Schoolbook</vt:lpstr>
      <vt:lpstr>Wingdings 2</vt:lpstr>
      <vt:lpstr>View</vt:lpstr>
      <vt:lpstr>Twitter Data Analytics using Power BI</vt:lpstr>
      <vt:lpstr>Introduction</vt:lpstr>
      <vt:lpstr>PowerPoint Presentation</vt:lpstr>
      <vt:lpstr>Learning Objectives</vt:lpstr>
      <vt:lpstr>Tasks</vt:lpstr>
      <vt:lpstr>Activites and Task</vt:lpstr>
      <vt:lpstr>Activites and Task</vt:lpstr>
      <vt:lpstr>Activites and Task</vt:lpstr>
      <vt:lpstr>Skills and Competencies</vt:lpstr>
      <vt:lpstr>Challenges and Solutions</vt:lpstr>
      <vt:lpstr>Outcomes and Impact</vt:lpstr>
      <vt:lpstr>Feedback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Data Analytics using Power BI</dc:title>
  <dc:creator>Riza</dc:creator>
  <cp:lastModifiedBy>Riza</cp:lastModifiedBy>
  <cp:revision>9</cp:revision>
  <dcterms:created xsi:type="dcterms:W3CDTF">2024-09-16T16:22:43Z</dcterms:created>
  <dcterms:modified xsi:type="dcterms:W3CDTF">2024-09-19T13:36:49Z</dcterms:modified>
</cp:coreProperties>
</file>