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1" r:id="rId3"/>
    <p:sldId id="258" r:id="rId4"/>
    <p:sldId id="259" r:id="rId5"/>
    <p:sldId id="274" r:id="rId6"/>
    <p:sldId id="269" r:id="rId7"/>
    <p:sldId id="266" r:id="rId8"/>
    <p:sldId id="26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Operators</a:t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Operators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870364" y="2327563"/>
            <a:ext cx="7897091" cy="3928775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err="1"/>
              <a:t>Arithmetic</a:t>
            </a:r>
            <a:r>
              <a:rPr lang="hu-HU" sz="3600" dirty="0"/>
              <a:t> </a:t>
            </a:r>
            <a:r>
              <a:rPr lang="hu-HU" sz="3600" dirty="0" smtClean="0"/>
              <a:t>Operators</a:t>
            </a:r>
          </a:p>
          <a:p>
            <a:r>
              <a:rPr lang="hu-HU" sz="3600" dirty="0" err="1"/>
              <a:t>Comparison</a:t>
            </a:r>
            <a:r>
              <a:rPr lang="hu-HU" sz="3600" dirty="0"/>
              <a:t> </a:t>
            </a:r>
            <a:r>
              <a:rPr lang="hu-HU" sz="3600" dirty="0" smtClean="0"/>
              <a:t>Operators</a:t>
            </a:r>
          </a:p>
          <a:p>
            <a:r>
              <a:rPr lang="hu-HU" sz="3600" dirty="0" err="1" smtClean="0"/>
              <a:t>Assignment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 smtClean="0"/>
              <a:t>Logical</a:t>
            </a:r>
            <a:r>
              <a:rPr lang="hu-HU" sz="3600" dirty="0" smtClean="0"/>
              <a:t> Operators</a:t>
            </a:r>
          </a:p>
          <a:p>
            <a:r>
              <a:rPr lang="hu-HU" sz="3600" dirty="0" err="1" smtClean="0"/>
              <a:t>Type</a:t>
            </a:r>
            <a:r>
              <a:rPr lang="hu-HU" sz="3600" dirty="0" smtClean="0"/>
              <a:t> Operator</a:t>
            </a:r>
          </a:p>
          <a:p>
            <a:r>
              <a:rPr lang="hu-HU" sz="3600" dirty="0" err="1"/>
              <a:t>Bitwise</a:t>
            </a:r>
            <a:r>
              <a:rPr lang="hu-HU" sz="3600" dirty="0"/>
              <a:t> </a:t>
            </a:r>
            <a:r>
              <a:rPr lang="hu-HU" sz="3600" dirty="0" smtClean="0"/>
              <a:t>Operators</a:t>
            </a:r>
          </a:p>
          <a:p>
            <a:r>
              <a:rPr lang="hu-HU" sz="3600" dirty="0" err="1" smtClean="0"/>
              <a:t>Conditional</a:t>
            </a:r>
            <a:r>
              <a:rPr lang="hu-HU" sz="3600" dirty="0" smtClean="0"/>
              <a:t> Operator</a:t>
            </a:r>
            <a:endParaRPr lang="hu-HU" sz="36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646111" y="1194486"/>
            <a:ext cx="11192963" cy="103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Java</a:t>
            </a:r>
            <a:r>
              <a:rPr lang="hu-HU" sz="2000" dirty="0" smtClean="0"/>
              <a:t>Script</a:t>
            </a:r>
            <a:r>
              <a:rPr lang="en-US" sz="2000" dirty="0" smtClean="0"/>
              <a:t> </a:t>
            </a:r>
            <a:r>
              <a:rPr lang="en-US" sz="2000" dirty="0"/>
              <a:t>provides operators to manipulate variables. Operators are special symbols that perform specific operations on one, two, or three operands, and then return a result.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4767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7774" y="372507"/>
            <a:ext cx="9404723" cy="702314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Arithmetic</a:t>
            </a:r>
            <a:r>
              <a:rPr lang="hu-HU" sz="4000" dirty="0">
                <a:solidFill>
                  <a:schemeClr val="tx1"/>
                </a:solidFill>
              </a:rPr>
              <a:t> </a:t>
            </a:r>
            <a:r>
              <a:rPr lang="hu-HU" sz="4000" dirty="0" smtClean="0">
                <a:solidFill>
                  <a:schemeClr val="tx1"/>
                </a:solidFill>
              </a:rPr>
              <a:t>Operators</a:t>
            </a:r>
            <a:endParaRPr lang="hu-HU" sz="4400" dirty="0">
              <a:solidFill>
                <a:srgbClr val="FFFF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0168" y="2508401"/>
            <a:ext cx="3670516" cy="3588701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FFC000"/>
                </a:solidFill>
              </a:rPr>
              <a:t>Arithmetic</a:t>
            </a:r>
            <a:endParaRPr lang="hu-HU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sz="2000" dirty="0" smtClean="0"/>
              <a:t>+ </a:t>
            </a:r>
            <a:r>
              <a:rPr lang="hu-HU" sz="2000" dirty="0"/>
              <a:t>(</a:t>
            </a:r>
            <a:r>
              <a:rPr lang="hu-HU" sz="2000" dirty="0" err="1"/>
              <a:t>Addition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- (</a:t>
            </a:r>
            <a:r>
              <a:rPr lang="hu-HU" sz="2000" dirty="0" err="1"/>
              <a:t>Subtraction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* (</a:t>
            </a:r>
            <a:r>
              <a:rPr lang="hu-HU" sz="2000" dirty="0" err="1"/>
              <a:t>Multiplication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** (</a:t>
            </a:r>
            <a:r>
              <a:rPr lang="hu-HU" sz="2000" dirty="0" err="1" smtClean="0"/>
              <a:t>Exponentiation</a:t>
            </a:r>
            <a:r>
              <a:rPr lang="hu-HU" sz="2000" dirty="0"/>
              <a:t>)</a:t>
            </a:r>
            <a:endParaRPr lang="hu-HU" sz="2000" dirty="0" smtClean="0"/>
          </a:p>
          <a:p>
            <a:pPr marL="0" indent="0">
              <a:buNone/>
            </a:pPr>
            <a:r>
              <a:rPr lang="hu-HU" sz="2000" dirty="0"/>
              <a:t>/ (</a:t>
            </a:r>
            <a:r>
              <a:rPr lang="hu-HU" sz="2000" dirty="0" err="1"/>
              <a:t>Division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% (Modulus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++ (</a:t>
            </a:r>
            <a:r>
              <a:rPr lang="hu-HU" sz="2000" dirty="0" err="1"/>
              <a:t>Increment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-- (</a:t>
            </a:r>
            <a:r>
              <a:rPr lang="hu-HU" sz="2000" dirty="0" err="1"/>
              <a:t>Decrement</a:t>
            </a:r>
            <a:r>
              <a:rPr lang="hu-HU" sz="2000" dirty="0"/>
              <a:t>)</a:t>
            </a:r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517774" y="1354413"/>
            <a:ext cx="10692714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Arithmetic operators are used to perform arithmetic on </a:t>
            </a:r>
            <a:r>
              <a:rPr lang="en-US" sz="2000" dirty="0" smtClean="0"/>
              <a:t>numbers</a:t>
            </a:r>
            <a:r>
              <a:rPr lang="hu-HU" sz="2000" dirty="0" smtClean="0"/>
              <a:t>.</a:t>
            </a: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72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7773" y="344543"/>
            <a:ext cx="9404723" cy="779292"/>
          </a:xfrm>
        </p:spPr>
        <p:txBody>
          <a:bodyPr/>
          <a:lstStyle/>
          <a:p>
            <a:r>
              <a:rPr lang="hu-HU" sz="4000" dirty="0" err="1" smtClean="0">
                <a:solidFill>
                  <a:schemeClr val="tx1"/>
                </a:solidFill>
              </a:rPr>
              <a:t>Assignment</a:t>
            </a:r>
            <a:r>
              <a:rPr lang="hu-HU" sz="4000" dirty="0" smtClean="0">
                <a:solidFill>
                  <a:schemeClr val="tx1"/>
                </a:solidFill>
              </a:rPr>
              <a:t> Operators</a:t>
            </a:r>
            <a:r>
              <a:rPr lang="hu-HU" sz="4400" dirty="0"/>
              <a:t/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998230"/>
            <a:ext cx="7108367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19474"/>
              </p:ext>
            </p:extLst>
          </p:nvPr>
        </p:nvGraphicFramePr>
        <p:xfrm>
          <a:off x="1232930" y="1633690"/>
          <a:ext cx="9665728" cy="5117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5491"/>
                <a:gridCol w="3048000"/>
                <a:gridCol w="2225805"/>
                <a:gridCol w="2416432"/>
              </a:tblGrid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Operator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Example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Equivalent</a:t>
                      </a:r>
                      <a:endParaRPr lang="hu-HU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Simple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r>
                        <a:rPr lang="hu-HU" sz="2000" dirty="0" smtClean="0"/>
                        <a:t> 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baseline="0" dirty="0" smtClean="0"/>
                        <a:t>=</a:t>
                      </a:r>
                      <a:r>
                        <a:rPr lang="hu-HU" sz="2000" baseline="0" dirty="0" smtClean="0"/>
                        <a:t> 22;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= 22;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+=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Addition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dirty="0" smtClean="0"/>
                        <a:t>+=</a:t>
                      </a:r>
                      <a:r>
                        <a:rPr lang="hu-HU" sz="2000" dirty="0" smtClean="0"/>
                        <a:t> 33;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+ 33;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-=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Subtraction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r>
                        <a:rPr lang="hu-HU" sz="2000" dirty="0" smtClean="0"/>
                        <a:t> 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 </a:t>
                      </a:r>
                      <a:r>
                        <a:rPr lang="hu-HU" sz="2000" b="1" baseline="0" dirty="0" smtClean="0"/>
                        <a:t>-=</a:t>
                      </a:r>
                      <a:r>
                        <a:rPr lang="hu-HU" sz="2000" baseline="0" dirty="0" smtClean="0"/>
                        <a:t> 44;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– 44;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*=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Multiplication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r>
                        <a:rPr lang="hu-HU" sz="2000" dirty="0" smtClean="0"/>
                        <a:t> 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</a:t>
                      </a:r>
                      <a:r>
                        <a:rPr lang="hu-HU" sz="2000" b="1" baseline="0" dirty="0" smtClean="0"/>
                        <a:t>*=</a:t>
                      </a:r>
                      <a:r>
                        <a:rPr lang="hu-HU" sz="2000" baseline="0" dirty="0" smtClean="0"/>
                        <a:t> 55;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* 55;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/=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Division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baseline="0" dirty="0" smtClean="0"/>
                        <a:t>/=</a:t>
                      </a:r>
                      <a:r>
                        <a:rPr lang="hu-HU" sz="2000" baseline="0" dirty="0" smtClean="0"/>
                        <a:t> 66;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/ 66;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%=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smtClean="0"/>
                        <a:t>Modulus (</a:t>
                      </a:r>
                      <a:r>
                        <a:rPr lang="hu-HU" sz="2000" dirty="0" err="1" smtClean="0"/>
                        <a:t>Remainder</a:t>
                      </a:r>
                      <a:r>
                        <a:rPr lang="hu-HU" sz="2000" dirty="0" smtClean="0"/>
                        <a:t>)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</a:t>
                      </a:r>
                      <a:r>
                        <a:rPr lang="hu-HU" sz="2000" b="1" baseline="0" dirty="0" smtClean="0"/>
                        <a:t>%=</a:t>
                      </a:r>
                      <a:r>
                        <a:rPr lang="hu-HU" sz="2000" baseline="0" dirty="0" smtClean="0"/>
                        <a:t> 77;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baseline="0" dirty="0" smtClean="0"/>
                        <a:t>i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% 77;</a:t>
                      </a:r>
                      <a:endParaRPr lang="hu-HU" sz="2000" dirty="0"/>
                    </a:p>
                  </a:txBody>
                  <a:tcPr/>
                </a:tc>
              </a:tr>
              <a:tr h="578388"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**=</a:t>
                      </a:r>
                      <a:endParaRPr lang="hu-H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 err="1" smtClean="0"/>
                        <a:t>Exponentiation</a:t>
                      </a:r>
                      <a:r>
                        <a:rPr lang="hu-HU" sz="2000" dirty="0" smtClean="0"/>
                        <a:t> </a:t>
                      </a:r>
                      <a:r>
                        <a:rPr lang="hu-HU" sz="2000" dirty="0" err="1" smtClean="0"/>
                        <a:t>assignment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 **= 2;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i</a:t>
                      </a:r>
                      <a:r>
                        <a:rPr lang="hu-HU" sz="2000" baseline="0" dirty="0" smtClean="0"/>
                        <a:t> = </a:t>
                      </a:r>
                      <a:r>
                        <a:rPr lang="hu-HU" sz="2000" baseline="0" dirty="0" err="1" smtClean="0"/>
                        <a:t>i</a:t>
                      </a:r>
                      <a:r>
                        <a:rPr lang="hu-HU" sz="2000" baseline="0" dirty="0" smtClean="0"/>
                        <a:t> ** 2; (i</a:t>
                      </a:r>
                      <a:r>
                        <a:rPr lang="hu-HU" sz="2000" baseline="30000" dirty="0" smtClean="0">
                          <a:effectLst/>
                        </a:rPr>
                        <a:t>2</a:t>
                      </a:r>
                      <a:r>
                        <a:rPr lang="hu-HU" sz="2000" baseline="0" dirty="0" smtClean="0"/>
                        <a:t>)</a:t>
                      </a:r>
                      <a:endParaRPr lang="hu-H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485689" y="1107793"/>
            <a:ext cx="11192963" cy="368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Assignment operators assign values to JavaScript variables.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12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7774" y="372507"/>
            <a:ext cx="9404723" cy="670230"/>
          </a:xfrm>
        </p:spPr>
        <p:txBody>
          <a:bodyPr/>
          <a:lstStyle/>
          <a:p>
            <a:r>
              <a:rPr lang="hu-HU" sz="4000" dirty="0" err="1" smtClean="0">
                <a:solidFill>
                  <a:schemeClr val="tx1"/>
                </a:solidFill>
              </a:rPr>
              <a:t>Comparison</a:t>
            </a:r>
            <a:r>
              <a:rPr lang="hu-HU" sz="4000" dirty="0" smtClean="0">
                <a:solidFill>
                  <a:schemeClr val="tx1"/>
                </a:solidFill>
              </a:rPr>
              <a:t> Operators</a:t>
            </a:r>
            <a:r>
              <a:rPr lang="hu-HU" sz="4400" dirty="0">
                <a:solidFill>
                  <a:srgbClr val="FFFF00"/>
                </a:solidFill>
              </a:rPr>
              <a:t/>
            </a:r>
            <a:br>
              <a:rPr lang="hu-HU" sz="4400" dirty="0">
                <a:solidFill>
                  <a:srgbClr val="FFFF00"/>
                </a:solidFill>
              </a:rPr>
            </a:br>
            <a:endParaRPr lang="hu-HU" sz="4400" dirty="0">
              <a:solidFill>
                <a:srgbClr val="FFFF00"/>
              </a:solidFill>
            </a:endParaRPr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3420951" y="2273605"/>
            <a:ext cx="5113448" cy="3998858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 smtClean="0">
                <a:solidFill>
                  <a:srgbClr val="FFC000"/>
                </a:solidFill>
              </a:rPr>
              <a:t>Comparison</a:t>
            </a:r>
            <a:endParaRPr lang="hu-HU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sz="2000" dirty="0" smtClean="0"/>
              <a:t>== </a:t>
            </a:r>
            <a:r>
              <a:rPr lang="hu-HU" sz="2000" dirty="0"/>
              <a:t>(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=== (</a:t>
            </a:r>
            <a:r>
              <a:rPr lang="hu-HU" sz="2000" dirty="0" err="1" smtClean="0"/>
              <a:t>equal</a:t>
            </a:r>
            <a:r>
              <a:rPr lang="hu-HU" sz="2000" dirty="0" smtClean="0"/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 and </a:t>
            </a:r>
            <a:r>
              <a:rPr lang="hu-HU" sz="2000" dirty="0" err="1" smtClean="0"/>
              <a:t>equal</a:t>
            </a:r>
            <a:r>
              <a:rPr lang="hu-HU" sz="2000" dirty="0" smtClean="0"/>
              <a:t> </a:t>
            </a:r>
            <a:r>
              <a:rPr lang="hu-HU" sz="2000" dirty="0" err="1" smtClean="0"/>
              <a:t>type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!= (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equal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!== (</a:t>
            </a:r>
            <a:r>
              <a:rPr lang="hu-HU" sz="2000" dirty="0" err="1" smtClean="0"/>
              <a:t>not</a:t>
            </a:r>
            <a:r>
              <a:rPr lang="hu-HU" sz="2000" dirty="0" smtClean="0"/>
              <a:t> </a:t>
            </a:r>
            <a:r>
              <a:rPr lang="hu-HU" sz="2000" dirty="0" err="1" smtClean="0"/>
              <a:t>equal</a:t>
            </a:r>
            <a:r>
              <a:rPr lang="hu-HU" sz="2000" dirty="0" smtClean="0"/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 </a:t>
            </a:r>
            <a:r>
              <a:rPr lang="hu-HU" sz="2000" dirty="0" err="1" smtClean="0"/>
              <a:t>or</a:t>
            </a:r>
            <a:r>
              <a:rPr lang="hu-HU" sz="2000" dirty="0" smtClean="0"/>
              <a:t> </a:t>
            </a:r>
            <a:r>
              <a:rPr lang="hu-HU" sz="2000" dirty="0" err="1" smtClean="0"/>
              <a:t>not</a:t>
            </a:r>
            <a:r>
              <a:rPr lang="hu-HU" sz="2000" dirty="0" smtClean="0"/>
              <a:t> </a:t>
            </a:r>
            <a:r>
              <a:rPr lang="hu-HU" sz="2000" dirty="0" err="1" smtClean="0"/>
              <a:t>equal</a:t>
            </a:r>
            <a:r>
              <a:rPr lang="hu-HU" sz="2000" dirty="0" smtClean="0"/>
              <a:t> </a:t>
            </a:r>
            <a:r>
              <a:rPr lang="hu-HU" sz="2000" dirty="0" err="1" smtClean="0"/>
              <a:t>type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 smtClean="0"/>
              <a:t>&gt; (</a:t>
            </a:r>
            <a:r>
              <a:rPr lang="hu-HU" sz="2000" dirty="0" err="1"/>
              <a:t>greater</a:t>
            </a:r>
            <a:r>
              <a:rPr lang="hu-HU" sz="2000" dirty="0"/>
              <a:t> </a:t>
            </a:r>
            <a:r>
              <a:rPr lang="hu-HU" sz="2000" dirty="0" err="1"/>
              <a:t>than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hu-HU" sz="2000" dirty="0"/>
              <a:t>&lt; (less </a:t>
            </a:r>
            <a:r>
              <a:rPr lang="hu-HU" sz="2000" dirty="0" err="1"/>
              <a:t>than</a:t>
            </a:r>
            <a:r>
              <a:rPr lang="hu-HU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&gt;= (greater than or equal to</a:t>
            </a:r>
            <a:r>
              <a:rPr lang="en-US" sz="2000" dirty="0" smtClean="0"/>
              <a:t>)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/>
              <a:t>&lt;= (less than or equal </a:t>
            </a:r>
            <a:r>
              <a:rPr lang="en-US" sz="2000" dirty="0" smtClean="0"/>
              <a:t>to</a:t>
            </a:r>
            <a:r>
              <a:rPr lang="hu-HU" sz="2000" dirty="0"/>
              <a:t>)</a:t>
            </a:r>
            <a:endParaRPr lang="hu-HU" sz="2000" dirty="0" smtClean="0"/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517773" y="1354413"/>
            <a:ext cx="11192963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Comparison operators are used in logical statements to determine equality or difference between variables or values. </a:t>
            </a: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6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455295" y="4340364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55295" y="3286191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455296" y="2232630"/>
            <a:ext cx="11345405" cy="90969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solidFill>
                  <a:schemeClr val="tx1"/>
                </a:solidFill>
              </a:rPr>
              <a:t>Logical</a:t>
            </a:r>
            <a:r>
              <a:rPr lang="hu-HU" sz="4000" dirty="0" smtClean="0">
                <a:solidFill>
                  <a:schemeClr val="tx1"/>
                </a:solidFill>
              </a:rPr>
              <a:t> Operators</a:t>
            </a:r>
            <a:r>
              <a:rPr lang="hu-HU" sz="4400" dirty="0"/>
              <a:t/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231242"/>
            <a:ext cx="10692714" cy="87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logical operator </a:t>
            </a:r>
            <a:r>
              <a:rPr lang="en-US" sz="2000" dirty="0" smtClean="0"/>
              <a:t>returns </a:t>
            </a:r>
            <a:r>
              <a:rPr lang="en-US" sz="2000" dirty="0"/>
              <a:t>a Boolean result that’s based on the Boolean result of one or two other expressions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sz="half" idx="1"/>
          </p:nvPr>
        </p:nvSpPr>
        <p:spPr>
          <a:xfrm>
            <a:off x="492369" y="3500543"/>
            <a:ext cx="11271263" cy="453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||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OR) </a:t>
            </a:r>
            <a:r>
              <a:rPr lang="en-US" sz="2000" dirty="0" smtClean="0"/>
              <a:t>If </a:t>
            </a:r>
            <a:r>
              <a:rPr lang="en-US" sz="2000" dirty="0"/>
              <a:t>any of the two operands are non-zero, then the condition becomes true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492369" y="4551027"/>
            <a:ext cx="11271263" cy="416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!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NOT) </a:t>
            </a:r>
            <a:r>
              <a:rPr lang="hu-HU" sz="2000" dirty="0" err="1" smtClean="0"/>
              <a:t>Reverse</a:t>
            </a:r>
            <a:r>
              <a:rPr lang="hu-HU" sz="2000" dirty="0" smtClean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logical</a:t>
            </a:r>
            <a:r>
              <a:rPr lang="hu-HU" sz="2000" dirty="0"/>
              <a:t> </a:t>
            </a:r>
            <a:r>
              <a:rPr lang="hu-HU" sz="2000" dirty="0" err="1"/>
              <a:t>state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operand</a:t>
            </a:r>
            <a:r>
              <a:rPr lang="hu-HU" sz="2000" dirty="0"/>
              <a:t>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492370" y="2457846"/>
            <a:ext cx="11271262" cy="459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dirty="0" smtClean="0">
                <a:solidFill>
                  <a:srgbClr val="FFFF00"/>
                </a:solidFill>
              </a:rPr>
              <a:t>&amp;&amp; </a:t>
            </a:r>
            <a:r>
              <a:rPr lang="hu-HU" sz="2000" b="1" dirty="0">
                <a:solidFill>
                  <a:srgbClr val="FFC000"/>
                </a:solidFill>
              </a:rPr>
              <a:t>(</a:t>
            </a:r>
            <a:r>
              <a:rPr lang="hu-HU" sz="2000" b="1" dirty="0" err="1">
                <a:solidFill>
                  <a:srgbClr val="FFC000"/>
                </a:solidFill>
              </a:rPr>
              <a:t>logical</a:t>
            </a:r>
            <a:r>
              <a:rPr lang="hu-HU" sz="2000" b="1" dirty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AND) </a:t>
            </a:r>
            <a:r>
              <a:rPr lang="en-US" sz="2000" dirty="0" smtClean="0"/>
              <a:t>If </a:t>
            </a:r>
            <a:r>
              <a:rPr lang="en-US" sz="2000" dirty="0"/>
              <a:t>both the operands are non-zero, then the condition becomes true</a:t>
            </a:r>
            <a:r>
              <a:rPr lang="en-US" sz="2000" dirty="0" smtClean="0"/>
              <a:t>.</a:t>
            </a:r>
            <a:endParaRPr lang="hu-HU" b="1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2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1493"/>
          </a:xfrm>
        </p:spPr>
        <p:txBody>
          <a:bodyPr/>
          <a:lstStyle/>
          <a:p>
            <a:r>
              <a:rPr lang="hu-HU" sz="4000" dirty="0" err="1" smtClean="0">
                <a:solidFill>
                  <a:schemeClr val="tx1"/>
                </a:solidFill>
              </a:rPr>
              <a:t>Type</a:t>
            </a:r>
            <a:r>
              <a:rPr lang="hu-HU" sz="4000" dirty="0" smtClean="0">
                <a:solidFill>
                  <a:schemeClr val="tx1"/>
                </a:solidFill>
              </a:rPr>
              <a:t> Operators</a:t>
            </a:r>
            <a:r>
              <a:rPr lang="hu-HU" sz="4000" dirty="0">
                <a:solidFill>
                  <a:srgbClr val="FFFF00"/>
                </a:solidFill>
              </a:rPr>
              <a:t/>
            </a:r>
            <a:br>
              <a:rPr lang="hu-HU" sz="4000" dirty="0">
                <a:solidFill>
                  <a:srgbClr val="FFFF00"/>
                </a:solidFill>
              </a:rPr>
            </a:br>
            <a:r>
              <a:rPr lang="hu-HU" sz="4400" dirty="0"/>
              <a:t/>
            </a:r>
            <a:br>
              <a:rPr lang="hu-HU" sz="4400" dirty="0"/>
            </a:br>
            <a:endParaRPr lang="hu-HU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4707"/>
              </p:ext>
            </p:extLst>
          </p:nvPr>
        </p:nvGraphicFramePr>
        <p:xfrm>
          <a:off x="1331492" y="2596592"/>
          <a:ext cx="9240254" cy="16224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20127"/>
                <a:gridCol w="4620127"/>
              </a:tblGrid>
              <a:tr h="595182"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solidFill>
                            <a:schemeClr val="bg1"/>
                          </a:solidFill>
                        </a:rPr>
                        <a:t>typeof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Returns the type of a variable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027300">
                <a:tc>
                  <a:txBody>
                    <a:bodyPr/>
                    <a:lstStyle/>
                    <a:p>
                      <a:r>
                        <a:rPr lang="hu-HU" sz="2400" b="1" dirty="0" err="1" smtClean="0"/>
                        <a:t>instanceof</a:t>
                      </a:r>
                      <a:endParaRPr lang="hu-H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Returns true if an object is an instance of an object type</a:t>
                      </a:r>
                      <a:endParaRPr lang="hu-H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356465"/>
            <a:ext cx="9404723" cy="1400530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Bitwise</a:t>
            </a:r>
            <a:r>
              <a:rPr lang="hu-HU" sz="4000" dirty="0">
                <a:solidFill>
                  <a:schemeClr val="tx1"/>
                </a:solidFill>
              </a:rPr>
              <a:t> Operators</a:t>
            </a:r>
            <a:r>
              <a:rPr lang="hu-HU" sz="4400" dirty="0"/>
              <a:t/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042737"/>
            <a:ext cx="11096710" cy="1700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Bitwise operators treat their operands as a sequence of 32 bits (zeroes and ones), rather than as decimal, hexadecimal, or octal numbers</a:t>
            </a:r>
            <a:r>
              <a:rPr lang="en-US" sz="2200" dirty="0" smtClean="0"/>
              <a:t>.</a:t>
            </a:r>
            <a:r>
              <a:rPr lang="hu-HU" sz="2200" dirty="0" smtClean="0"/>
              <a:t> </a:t>
            </a:r>
            <a:r>
              <a:rPr lang="en-US" sz="2200" dirty="0"/>
              <a:t>For example, the decimal number nine has a binary representation of 1001</a:t>
            </a:r>
            <a:r>
              <a:rPr lang="en-US" sz="2200" dirty="0" smtClean="0"/>
              <a:t>.</a:t>
            </a:r>
            <a:r>
              <a:rPr lang="hu-HU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The</a:t>
            </a:r>
            <a:r>
              <a:rPr lang="hu-HU" sz="2200" dirty="0" smtClean="0"/>
              <a:t>se</a:t>
            </a:r>
            <a:r>
              <a:rPr lang="en-US" sz="2200" dirty="0" smtClean="0"/>
              <a:t> </a:t>
            </a:r>
            <a:r>
              <a:rPr lang="en-US" sz="2200" dirty="0"/>
              <a:t>operators </a:t>
            </a:r>
            <a:r>
              <a:rPr lang="en-US" sz="2200" dirty="0" smtClean="0"/>
              <a:t>are </a:t>
            </a:r>
            <a:r>
              <a:rPr lang="en-US" sz="2200" dirty="0"/>
              <a:t>less commonly used. Therefore, their coverage is brief; the intent is to simply make you aware that these operators exist</a:t>
            </a:r>
            <a:r>
              <a:rPr lang="en-US" sz="2200" dirty="0" smtClean="0"/>
              <a:t>.</a:t>
            </a:r>
            <a:endParaRPr lang="hu-HU" sz="2200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2465"/>
              </p:ext>
            </p:extLst>
          </p:nvPr>
        </p:nvGraphicFramePr>
        <p:xfrm>
          <a:off x="646111" y="2775284"/>
          <a:ext cx="11096709" cy="377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5634"/>
                <a:gridCol w="2630906"/>
                <a:gridCol w="6160169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Operator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Description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&amp;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each bit to 1 if both bits are 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|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each bit to 1 if one of two bits is 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^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XOR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each bit to 1 if only one of two bits is 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~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Inverts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all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the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bits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&lt;&lt;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Zero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fill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left</a:t>
                      </a:r>
                      <a:r>
                        <a:rPr lang="hu-HU" dirty="0" smtClean="0"/>
                        <a:t> shift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Shifts left by pushing </a:t>
                      </a:r>
                      <a:r>
                        <a:rPr lang="en-US" dirty="0" err="1" smtClean="0"/>
                        <a:t>zeros</a:t>
                      </a:r>
                      <a:r>
                        <a:rPr lang="en-US" dirty="0" smtClean="0"/>
                        <a:t> in from the right and let the leftmost bits fall off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&gt;&gt;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Signed</a:t>
                      </a:r>
                      <a:r>
                        <a:rPr lang="hu-HU" dirty="0" smtClean="0"/>
                        <a:t> right shift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Shifts right by pushing copies of the leftmost bit in from the left, and let the rightmost bits fall off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&gt;&gt;&gt;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Zero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fill</a:t>
                      </a:r>
                      <a:r>
                        <a:rPr lang="hu-HU" dirty="0" smtClean="0"/>
                        <a:t> right shift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Shifts right by pushing </a:t>
                      </a:r>
                      <a:r>
                        <a:rPr lang="en-US" dirty="0" err="1" smtClean="0"/>
                        <a:t>zeros</a:t>
                      </a:r>
                      <a:r>
                        <a:rPr lang="en-US" dirty="0" smtClean="0"/>
                        <a:t> in from the left, and let the rightmost bits fall off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0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kerekített téglalap 4"/>
          <p:cNvSpPr/>
          <p:nvPr/>
        </p:nvSpPr>
        <p:spPr>
          <a:xfrm>
            <a:off x="1746422" y="4036541"/>
            <a:ext cx="9119286" cy="6425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0072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Conditional</a:t>
            </a:r>
            <a:r>
              <a:rPr lang="hu-HU" sz="4000" dirty="0">
                <a:solidFill>
                  <a:schemeClr val="tx1"/>
                </a:solidFill>
              </a:rPr>
              <a:t> Operator</a:t>
            </a:r>
            <a:r>
              <a:rPr lang="hu-HU" sz="4000" dirty="0">
                <a:solidFill>
                  <a:srgbClr val="FFFF00"/>
                </a:solidFill>
              </a:rPr>
              <a:t/>
            </a:r>
            <a:br>
              <a:rPr lang="hu-HU" sz="4000" dirty="0">
                <a:solidFill>
                  <a:srgbClr val="FFFF00"/>
                </a:solidFill>
              </a:rPr>
            </a:br>
            <a:r>
              <a:rPr lang="hu-HU" sz="4400" dirty="0"/>
              <a:t/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9903" y="1822804"/>
            <a:ext cx="9778313" cy="1865869"/>
          </a:xfrm>
        </p:spPr>
        <p:txBody>
          <a:bodyPr>
            <a:normAutofit/>
          </a:bodyPr>
          <a:lstStyle/>
          <a:p>
            <a:r>
              <a:rPr lang="en-US" sz="2000" dirty="0"/>
              <a:t>Conditional operator is also known as the </a:t>
            </a:r>
            <a:r>
              <a:rPr lang="hu-HU" sz="2000" b="1" dirty="0" smtClean="0">
                <a:solidFill>
                  <a:srgbClr val="FFC000"/>
                </a:solidFill>
              </a:rPr>
              <a:t>T</a:t>
            </a:r>
            <a:r>
              <a:rPr lang="en-US" sz="2000" b="1" dirty="0" err="1" smtClean="0">
                <a:solidFill>
                  <a:srgbClr val="FFC000"/>
                </a:solidFill>
              </a:rPr>
              <a:t>ernary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hu-HU" sz="2000" b="1" dirty="0" smtClean="0">
                <a:solidFill>
                  <a:srgbClr val="FFC000"/>
                </a:solidFill>
              </a:rPr>
              <a:t>O</a:t>
            </a:r>
            <a:r>
              <a:rPr lang="en-US" sz="2000" b="1" dirty="0" err="1" smtClean="0">
                <a:solidFill>
                  <a:srgbClr val="FFC000"/>
                </a:solidFill>
              </a:rPr>
              <a:t>perator</a:t>
            </a:r>
            <a:r>
              <a:rPr lang="en-US" sz="2000" b="1" dirty="0" smtClean="0"/>
              <a:t>.</a:t>
            </a:r>
            <a:endParaRPr lang="hu-HU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ternary operator consists of a condition that evaluates to either true or false, plus a value that is returned if the condition is true and another value that is returned if the condition is false</a:t>
            </a:r>
            <a:r>
              <a:rPr lang="en-US" sz="2000" dirty="0" smtClean="0"/>
              <a:t>.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589903" y="3626527"/>
            <a:ext cx="87156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hu-HU" dirty="0" err="1"/>
              <a:t>ternary</a:t>
            </a:r>
            <a:r>
              <a:rPr lang="hu-HU" dirty="0"/>
              <a:t> operator </a:t>
            </a:r>
            <a:r>
              <a:rPr lang="hu-HU" dirty="0" err="1"/>
              <a:t>syntax</a:t>
            </a:r>
            <a:r>
              <a:rPr lang="hu-HU" dirty="0"/>
              <a:t> is:</a:t>
            </a:r>
          </a:p>
          <a:p>
            <a:endParaRPr lang="hu-HU" dirty="0"/>
          </a:p>
          <a:p>
            <a:pPr algn="ctr"/>
            <a:r>
              <a:rPr lang="hu-HU" dirty="0"/>
              <a:t> </a:t>
            </a:r>
            <a:r>
              <a:rPr lang="hu-HU" sz="2000" b="1" dirty="0" smtClean="0"/>
              <a:t>var</a:t>
            </a:r>
            <a:r>
              <a:rPr lang="hu-HU" dirty="0" smtClean="0"/>
              <a:t> </a:t>
            </a:r>
            <a:r>
              <a:rPr lang="hu-HU" sz="2000" b="1" dirty="0" err="1" smtClean="0">
                <a:solidFill>
                  <a:srgbClr val="00B0F0"/>
                </a:solidFill>
              </a:rPr>
              <a:t>result</a:t>
            </a:r>
            <a:r>
              <a:rPr lang="hu-HU" sz="2000" b="1" dirty="0" smtClean="0"/>
              <a:t> </a:t>
            </a:r>
            <a:r>
              <a:rPr lang="hu-HU" sz="2000" b="1" dirty="0"/>
              <a:t>= </a:t>
            </a:r>
            <a:r>
              <a:rPr lang="hu-HU" sz="2000" b="1" dirty="0" err="1">
                <a:solidFill>
                  <a:srgbClr val="FF0000"/>
                </a:solidFill>
              </a:rPr>
              <a:t>testCondition</a:t>
            </a:r>
            <a:r>
              <a:rPr lang="hu-HU" sz="2000" b="1" dirty="0"/>
              <a:t> ? </a:t>
            </a:r>
            <a:r>
              <a:rPr lang="hu-HU" sz="2000" b="1" dirty="0">
                <a:solidFill>
                  <a:srgbClr val="92D050"/>
                </a:solidFill>
              </a:rPr>
              <a:t>value1</a:t>
            </a:r>
            <a:r>
              <a:rPr lang="hu-HU" sz="2000" b="1" dirty="0"/>
              <a:t> : </a:t>
            </a:r>
            <a:r>
              <a:rPr lang="hu-HU" sz="2000" b="1" dirty="0" smtClean="0">
                <a:solidFill>
                  <a:srgbClr val="FFC000"/>
                </a:solidFill>
              </a:rPr>
              <a:t>value2;</a:t>
            </a:r>
            <a:endParaRPr lang="hu-HU" sz="2000" b="1" dirty="0">
              <a:solidFill>
                <a:srgbClr val="FFC000"/>
              </a:solidFill>
            </a:endParaRPr>
          </a:p>
          <a:p>
            <a:endParaRPr lang="hu-HU" sz="2000" b="1" dirty="0"/>
          </a:p>
          <a:p>
            <a:pPr algn="ctr"/>
            <a:endParaRPr lang="hu-HU" sz="2000" b="1" dirty="0" smtClean="0"/>
          </a:p>
          <a:p>
            <a:pPr algn="ctr"/>
            <a:r>
              <a:rPr lang="en-US" b="1" dirty="0" smtClean="0"/>
              <a:t>If </a:t>
            </a:r>
            <a:r>
              <a:rPr lang="en-US" b="1" dirty="0" err="1">
                <a:solidFill>
                  <a:srgbClr val="FF0000"/>
                </a:solidFill>
              </a:rPr>
              <a:t>testCondition</a:t>
            </a:r>
            <a:r>
              <a:rPr lang="en-US" b="1" dirty="0"/>
              <a:t> is true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result</a:t>
            </a:r>
            <a:r>
              <a:rPr lang="hu-HU" b="1" dirty="0"/>
              <a:t> = </a:t>
            </a:r>
            <a:r>
              <a:rPr lang="en-US" b="1" dirty="0">
                <a:solidFill>
                  <a:srgbClr val="92D050"/>
                </a:solidFill>
              </a:rPr>
              <a:t>value1</a:t>
            </a:r>
            <a:endParaRPr lang="hu-HU" b="1" dirty="0">
              <a:solidFill>
                <a:srgbClr val="92D050"/>
              </a:solidFill>
            </a:endParaRPr>
          </a:p>
          <a:p>
            <a:pPr algn="ctr"/>
            <a:r>
              <a:rPr lang="hu-HU" b="1" dirty="0" smtClean="0"/>
              <a:t>		     O</a:t>
            </a:r>
            <a:r>
              <a:rPr lang="en-US" b="1" dirty="0" err="1"/>
              <a:t>therwise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result</a:t>
            </a:r>
            <a:r>
              <a:rPr lang="hu-HU" b="1" dirty="0"/>
              <a:t> = </a:t>
            </a:r>
            <a:r>
              <a:rPr lang="en-US" b="1" dirty="0">
                <a:solidFill>
                  <a:srgbClr val="FFC000"/>
                </a:solidFill>
              </a:rPr>
              <a:t>value</a:t>
            </a:r>
            <a:r>
              <a:rPr lang="hu-HU" b="1" dirty="0">
                <a:solidFill>
                  <a:srgbClr val="FFC000"/>
                </a:solidFill>
              </a:rPr>
              <a:t>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1389</TotalTime>
  <Words>635</Words>
  <Application>Microsoft Office PowerPoint</Application>
  <PresentationFormat>Szélesvásznú</PresentationFormat>
  <Paragraphs>113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Learn JavaScript with fun, build an UFO hunter game Operators </vt:lpstr>
      <vt:lpstr>Operators</vt:lpstr>
      <vt:lpstr>Arithmetic Operators</vt:lpstr>
      <vt:lpstr>Assignment Operators </vt:lpstr>
      <vt:lpstr>Comparison Operators </vt:lpstr>
      <vt:lpstr>Logical Operators </vt:lpstr>
      <vt:lpstr>Type Operators  </vt:lpstr>
      <vt:lpstr>Bitwise Operators </vt:lpstr>
      <vt:lpstr>Conditional Operator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60</cp:revision>
  <dcterms:created xsi:type="dcterms:W3CDTF">2019-02-12T21:35:40Z</dcterms:created>
  <dcterms:modified xsi:type="dcterms:W3CDTF">2019-07-26T16:29:39Z</dcterms:modified>
</cp:coreProperties>
</file>