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69" r:id="rId3"/>
    <p:sldId id="295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If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Statement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If</a:t>
            </a:r>
            <a:r>
              <a:rPr lang="hu-HU" sz="4000" dirty="0" smtClean="0"/>
              <a:t> </a:t>
            </a:r>
            <a:r>
              <a:rPr lang="hu-HU" sz="4000" dirty="0" err="1" smtClean="0"/>
              <a:t>statement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499958" y="1975093"/>
            <a:ext cx="85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Th</a:t>
            </a:r>
            <a:r>
              <a:rPr lang="hu-HU" sz="2000" dirty="0" smtClean="0"/>
              <a:t>e</a:t>
            </a:r>
            <a:r>
              <a:rPr lang="en-US" sz="2000" dirty="0" smtClean="0"/>
              <a:t> </a:t>
            </a:r>
            <a:r>
              <a:rPr lang="en-US" sz="2000" dirty="0"/>
              <a:t>if-else statement is used to execute the code whether condition is true or false. There are three forms of if statement in JavaScript.</a:t>
            </a:r>
            <a:endParaRPr lang="hu-HU" sz="2000" dirty="0"/>
          </a:p>
        </p:txBody>
      </p:sp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4044219" y="3720225"/>
            <a:ext cx="3270982" cy="2034623"/>
          </a:xfrm>
          <a:noFill/>
          <a:ln w="12700">
            <a:noFill/>
          </a:ln>
        </p:spPr>
        <p:txBody>
          <a:bodyPr>
            <a:noAutofit/>
          </a:bodyPr>
          <a:lstStyle/>
          <a:p>
            <a:r>
              <a:rPr lang="hu-HU" sz="2400" dirty="0" err="1">
                <a:solidFill>
                  <a:srgbClr val="FFC000"/>
                </a:solidFill>
              </a:rPr>
              <a:t>if</a:t>
            </a:r>
            <a:r>
              <a:rPr lang="hu-HU" sz="2400" dirty="0"/>
              <a:t> </a:t>
            </a:r>
            <a:r>
              <a:rPr lang="hu-HU" sz="2400" dirty="0" err="1"/>
              <a:t>statement</a:t>
            </a:r>
            <a:endParaRPr lang="hu-HU" sz="2400" dirty="0"/>
          </a:p>
          <a:p>
            <a:r>
              <a:rPr lang="hu-HU" sz="2400" dirty="0" err="1">
                <a:solidFill>
                  <a:srgbClr val="FFC000"/>
                </a:solidFill>
              </a:rPr>
              <a:t>if-else</a:t>
            </a:r>
            <a:r>
              <a:rPr lang="hu-HU" sz="2400" dirty="0"/>
              <a:t> </a:t>
            </a:r>
            <a:r>
              <a:rPr lang="hu-HU" sz="2400" dirty="0" err="1"/>
              <a:t>statement</a:t>
            </a:r>
            <a:endParaRPr lang="hu-HU" sz="2400" dirty="0"/>
          </a:p>
          <a:p>
            <a:r>
              <a:rPr lang="hu-HU" sz="2400" dirty="0" err="1">
                <a:solidFill>
                  <a:srgbClr val="FFC000"/>
                </a:solidFill>
              </a:rPr>
              <a:t>if-else-if</a:t>
            </a:r>
            <a:r>
              <a:rPr lang="hu-HU" sz="2400" dirty="0">
                <a:solidFill>
                  <a:srgbClr val="FFC000"/>
                </a:solidFill>
              </a:rPr>
              <a:t> </a:t>
            </a:r>
            <a:r>
              <a:rPr lang="hu-HU" sz="2400" dirty="0" err="1" smtClean="0"/>
              <a:t>statement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4367" y="416977"/>
            <a:ext cx="9840657" cy="807671"/>
          </a:xfrm>
        </p:spPr>
        <p:txBody>
          <a:bodyPr/>
          <a:lstStyle/>
          <a:p>
            <a:r>
              <a:rPr lang="hu-HU" sz="4000" dirty="0" err="1"/>
              <a:t>If</a:t>
            </a:r>
            <a:r>
              <a:rPr lang="hu-HU" sz="4000" dirty="0"/>
              <a:t> </a:t>
            </a:r>
            <a:r>
              <a:rPr lang="hu-HU" sz="4000" dirty="0" err="1" smtClean="0"/>
              <a:t>statement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72420" y="3249151"/>
            <a:ext cx="6316686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C000"/>
                </a:solidFill>
              </a:rPr>
              <a:t>condition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/>
              <a:t>  </a:t>
            </a:r>
          </a:p>
          <a:p>
            <a:r>
              <a:rPr lang="hu-HU" sz="2400" dirty="0" smtClean="0"/>
              <a:t>	</a:t>
            </a:r>
            <a:r>
              <a:rPr lang="en-US" sz="2400" dirty="0" smtClean="0"/>
              <a:t>//code</a:t>
            </a:r>
            <a:r>
              <a:rPr lang="hu-HU" sz="2400" dirty="0" smtClean="0"/>
              <a:t> </a:t>
            </a:r>
            <a:r>
              <a:rPr lang="en-US" sz="2400" dirty="0" smtClean="0"/>
              <a:t>execute</a:t>
            </a:r>
            <a:r>
              <a:rPr lang="hu-HU" sz="2400" dirty="0" smtClean="0"/>
              <a:t>d</a:t>
            </a:r>
            <a:r>
              <a:rPr lang="en-US" sz="2400" dirty="0" smtClean="0"/>
              <a:t> </a:t>
            </a:r>
            <a:r>
              <a:rPr lang="en-US" sz="2400" dirty="0"/>
              <a:t>if condition is </a:t>
            </a:r>
            <a:r>
              <a:rPr lang="en-US" sz="2400" b="1" dirty="0">
                <a:solidFill>
                  <a:srgbClr val="92D050"/>
                </a:solidFill>
              </a:rPr>
              <a:t>true</a:t>
            </a:r>
            <a:r>
              <a:rPr lang="en-US" sz="2400" dirty="0"/>
              <a:t> 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</a:t>
            </a:r>
            <a:r>
              <a:rPr lang="en-US" sz="2400" dirty="0"/>
              <a:t>  </a:t>
            </a:r>
          </a:p>
        </p:txBody>
      </p:sp>
      <p:sp>
        <p:nvSpPr>
          <p:cNvPr id="11" name="Folyamatábra: Bekötés 10"/>
          <p:cNvSpPr/>
          <p:nvPr/>
        </p:nvSpPr>
        <p:spPr>
          <a:xfrm>
            <a:off x="9350334" y="1974381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Döntés 12"/>
          <p:cNvSpPr/>
          <p:nvPr/>
        </p:nvSpPr>
        <p:spPr>
          <a:xfrm>
            <a:off x="8706574" y="2757445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Folyamatábra: Feldolgozás 14"/>
          <p:cNvSpPr/>
          <p:nvPr/>
        </p:nvSpPr>
        <p:spPr>
          <a:xfrm>
            <a:off x="8755527" y="4298784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i</a:t>
            </a:r>
            <a:r>
              <a:rPr lang="hu-HU" b="1" dirty="0" err="1" smtClean="0"/>
              <a:t>f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sp>
        <p:nvSpPr>
          <p:cNvPr id="16" name="Folyamatábra: Bekötés 15"/>
          <p:cNvSpPr/>
          <p:nvPr/>
        </p:nvSpPr>
        <p:spPr>
          <a:xfrm>
            <a:off x="9363286" y="5290996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/>
          <p:cNvCxnSpPr>
            <a:stCxn id="11" idx="4"/>
          </p:cNvCxnSpPr>
          <p:nvPr/>
        </p:nvCxnSpPr>
        <p:spPr>
          <a:xfrm flipH="1">
            <a:off x="9564253" y="2402220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/>
          <p:nvPr/>
        </p:nvCxnSpPr>
        <p:spPr>
          <a:xfrm flipH="1">
            <a:off x="9564253" y="3906048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/>
          <p:nvPr/>
        </p:nvCxnSpPr>
        <p:spPr>
          <a:xfrm flipH="1">
            <a:off x="9577203" y="4911865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8880548" y="314099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C000"/>
                </a:solidFill>
              </a:rPr>
              <a:t>condition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28" name="Szögletes összekötő 27"/>
          <p:cNvCxnSpPr/>
          <p:nvPr/>
        </p:nvCxnSpPr>
        <p:spPr>
          <a:xfrm flipH="1">
            <a:off x="9602251" y="3324156"/>
            <a:ext cx="808727" cy="1757386"/>
          </a:xfrm>
          <a:prstGeom prst="bentConnector4">
            <a:avLst>
              <a:gd name="adj1" fmla="val -126054"/>
              <a:gd name="adj2" fmla="val 1000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10543257" y="2954824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9574639" y="384931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If-else</a:t>
            </a:r>
            <a:r>
              <a:rPr lang="hu-HU" sz="4000" dirty="0" smtClean="0"/>
              <a:t> </a:t>
            </a:r>
            <a:r>
              <a:rPr lang="hu-HU" sz="4000" dirty="0" err="1" smtClean="0"/>
              <a:t>statement</a:t>
            </a:r>
            <a:endParaRPr lang="hu-HU" sz="4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111" y="2528075"/>
            <a:ext cx="6217831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C000"/>
                </a:solidFill>
              </a:rPr>
              <a:t>condition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/>
              <a:t>  </a:t>
            </a:r>
          </a:p>
          <a:p>
            <a:r>
              <a:rPr lang="hu-HU" sz="2400" dirty="0" smtClean="0"/>
              <a:t>	</a:t>
            </a:r>
            <a:r>
              <a:rPr lang="en-US" sz="2400" dirty="0" smtClean="0"/>
              <a:t>//code</a:t>
            </a:r>
            <a:r>
              <a:rPr lang="hu-HU" sz="2400" dirty="0" smtClean="0"/>
              <a:t> </a:t>
            </a:r>
            <a:r>
              <a:rPr lang="en-US" sz="2400" dirty="0"/>
              <a:t>execute</a:t>
            </a:r>
            <a:r>
              <a:rPr lang="hu-HU" sz="2400" dirty="0"/>
              <a:t>d </a:t>
            </a:r>
            <a:r>
              <a:rPr lang="en-US" sz="2400" dirty="0" smtClean="0"/>
              <a:t>if</a:t>
            </a:r>
            <a:r>
              <a:rPr lang="en-US" sz="2400" dirty="0"/>
              <a:t> condition is </a:t>
            </a:r>
            <a:r>
              <a:rPr lang="en-US" sz="2400" b="1" dirty="0">
                <a:solidFill>
                  <a:srgbClr val="92D050"/>
                </a:solidFill>
              </a:rPr>
              <a:t>true</a:t>
            </a:r>
            <a:r>
              <a:rPr lang="en-US" sz="2400" dirty="0"/>
              <a:t>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</a:t>
            </a:r>
            <a:r>
              <a:rPr lang="en-US" sz="2400" b="1" dirty="0">
                <a:solidFill>
                  <a:srgbClr val="FFFF00"/>
                </a:solidFill>
              </a:rPr>
              <a:t>else</a:t>
            </a:r>
            <a:r>
              <a:rPr lang="en-US" sz="2400" dirty="0">
                <a:solidFill>
                  <a:srgbClr val="FFFF00"/>
                </a:solidFill>
              </a:rPr>
              <a:t>{</a:t>
            </a:r>
            <a:r>
              <a:rPr lang="en-US" sz="2400" dirty="0"/>
              <a:t>  </a:t>
            </a:r>
          </a:p>
          <a:p>
            <a:r>
              <a:rPr lang="hu-HU" sz="2400" dirty="0" smtClean="0"/>
              <a:t>	</a:t>
            </a:r>
            <a:r>
              <a:rPr lang="en-US" sz="2400" dirty="0" smtClean="0"/>
              <a:t>//code execute</a:t>
            </a:r>
            <a:r>
              <a:rPr lang="hu-HU" sz="2400" dirty="0"/>
              <a:t>d </a:t>
            </a:r>
            <a:r>
              <a:rPr lang="en-US" sz="2400" dirty="0" smtClean="0"/>
              <a:t>if condition is </a:t>
            </a:r>
            <a:r>
              <a:rPr lang="en-US" sz="2400" b="1" dirty="0" smtClean="0">
                <a:solidFill>
                  <a:srgbClr val="FF0000"/>
                </a:solidFill>
              </a:rPr>
              <a:t>false</a:t>
            </a:r>
            <a:r>
              <a:rPr lang="en-US" sz="2400" dirty="0"/>
              <a:t>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</a:t>
            </a:r>
            <a:r>
              <a:rPr lang="en-US" sz="2400" dirty="0"/>
              <a:t>  </a:t>
            </a:r>
          </a:p>
        </p:txBody>
      </p:sp>
      <p:sp>
        <p:nvSpPr>
          <p:cNvPr id="9" name="Folyamatábra: Bekötés 8"/>
          <p:cNvSpPr/>
          <p:nvPr/>
        </p:nvSpPr>
        <p:spPr>
          <a:xfrm>
            <a:off x="8386504" y="1974381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olyamatábra: Döntés 9"/>
          <p:cNvSpPr/>
          <p:nvPr/>
        </p:nvSpPr>
        <p:spPr>
          <a:xfrm>
            <a:off x="7742744" y="2757445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Folyamatábra: Feldolgozás 10"/>
          <p:cNvSpPr/>
          <p:nvPr/>
        </p:nvSpPr>
        <p:spPr>
          <a:xfrm>
            <a:off x="7791697" y="4298784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i</a:t>
            </a:r>
            <a:r>
              <a:rPr lang="hu-HU" b="1" dirty="0" err="1" smtClean="0"/>
              <a:t>f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sp>
        <p:nvSpPr>
          <p:cNvPr id="12" name="Folyamatábra: Bekötés 11"/>
          <p:cNvSpPr/>
          <p:nvPr/>
        </p:nvSpPr>
        <p:spPr>
          <a:xfrm>
            <a:off x="8399456" y="5290996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>
            <a:stCxn id="9" idx="4"/>
          </p:cNvCxnSpPr>
          <p:nvPr/>
        </p:nvCxnSpPr>
        <p:spPr>
          <a:xfrm flipH="1">
            <a:off x="8600423" y="2402220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 flipH="1">
            <a:off x="8600423" y="3906048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>
            <a:off x="8613373" y="4911865"/>
            <a:ext cx="1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7916718" y="3140997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C000"/>
                </a:solidFill>
              </a:rPr>
              <a:t>condition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18" name="Szögletes összekötő 17"/>
          <p:cNvCxnSpPr>
            <a:stCxn id="10" idx="3"/>
            <a:endCxn id="23" idx="0"/>
          </p:cNvCxnSpPr>
          <p:nvPr/>
        </p:nvCxnSpPr>
        <p:spPr>
          <a:xfrm>
            <a:off x="9458104" y="3332091"/>
            <a:ext cx="1541379" cy="9706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9841395" y="2956331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8610809" y="384931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23" name="Folyamatábra: Feldolgozás 22"/>
          <p:cNvSpPr/>
          <p:nvPr/>
        </p:nvSpPr>
        <p:spPr>
          <a:xfrm>
            <a:off x="10141803" y="4302766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else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cxnSp>
        <p:nvCxnSpPr>
          <p:cNvPr id="24" name="Szögletes összekötő 23"/>
          <p:cNvCxnSpPr>
            <a:stCxn id="23" idx="2"/>
          </p:cNvCxnSpPr>
          <p:nvPr/>
        </p:nvCxnSpPr>
        <p:spPr>
          <a:xfrm rot="5400000">
            <a:off x="9711874" y="3801868"/>
            <a:ext cx="186546" cy="23886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If-else-if</a:t>
            </a:r>
            <a:r>
              <a:rPr lang="hu-HU" sz="4000" dirty="0" smtClean="0"/>
              <a:t> </a:t>
            </a:r>
            <a:r>
              <a:rPr lang="hu-HU" sz="4000" dirty="0" err="1"/>
              <a:t>statement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8938" y="1661606"/>
            <a:ext cx="5292524" cy="427809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FF00"/>
                </a:solidFill>
              </a:rPr>
              <a:t>if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C000"/>
                </a:solidFill>
              </a:rPr>
              <a:t>condition1</a:t>
            </a:r>
            <a:r>
              <a:rPr lang="en-US" sz="1700" dirty="0"/>
              <a:t>)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 smtClean="0"/>
              <a:t>	</a:t>
            </a:r>
            <a:r>
              <a:rPr lang="en-US" sz="1700" dirty="0" smtClean="0"/>
              <a:t>//</a:t>
            </a:r>
            <a:r>
              <a:rPr lang="en-US" sz="1700" dirty="0"/>
              <a:t>code </a:t>
            </a:r>
            <a:r>
              <a:rPr lang="en-US" sz="1700" dirty="0" smtClean="0"/>
              <a:t>executed </a:t>
            </a:r>
            <a:r>
              <a:rPr lang="en-US" sz="1700" dirty="0"/>
              <a:t>if condition1 is </a:t>
            </a:r>
            <a:r>
              <a:rPr lang="en-US" sz="1700" b="1" dirty="0">
                <a:solidFill>
                  <a:srgbClr val="92D050"/>
                </a:solidFill>
              </a:rPr>
              <a:t>true</a:t>
            </a:r>
            <a:r>
              <a:rPr lang="en-US" sz="1700" dirty="0"/>
              <a:t>  </a:t>
            </a:r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r>
              <a:rPr lang="en-US" sz="1700" b="1" dirty="0">
                <a:solidFill>
                  <a:srgbClr val="FFFF00"/>
                </a:solidFill>
              </a:rPr>
              <a:t>else if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C000"/>
                </a:solidFill>
              </a:rPr>
              <a:t>condition2</a:t>
            </a:r>
            <a:r>
              <a:rPr lang="en-US" sz="1700" dirty="0"/>
              <a:t>)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 smtClean="0"/>
              <a:t>	</a:t>
            </a:r>
            <a:r>
              <a:rPr lang="en-US" sz="1700" dirty="0" smtClean="0"/>
              <a:t>//</a:t>
            </a:r>
            <a:r>
              <a:rPr lang="en-US" sz="1700" dirty="0"/>
              <a:t>code </a:t>
            </a:r>
            <a:r>
              <a:rPr lang="en-US" sz="1700" dirty="0" smtClean="0"/>
              <a:t>executed </a:t>
            </a:r>
            <a:r>
              <a:rPr lang="en-US" sz="1700" dirty="0"/>
              <a:t>if condition1 </a:t>
            </a:r>
            <a:r>
              <a:rPr lang="hu-HU" sz="1700" dirty="0" smtClean="0"/>
              <a:t>is </a:t>
            </a:r>
            <a:r>
              <a:rPr lang="hu-HU" sz="1700" b="1" dirty="0" err="1" smtClean="0">
                <a:solidFill>
                  <a:srgbClr val="FF0000"/>
                </a:solidFill>
              </a:rPr>
              <a:t>false</a:t>
            </a:r>
            <a:r>
              <a:rPr lang="hu-HU" sz="1700" dirty="0" smtClean="0"/>
              <a:t> and   </a:t>
            </a:r>
            <a:endParaRPr lang="hu-HU" sz="1700" dirty="0"/>
          </a:p>
          <a:p>
            <a:r>
              <a:rPr lang="hu-HU" sz="1700" dirty="0" smtClean="0"/>
              <a:t>                                          </a:t>
            </a:r>
            <a:r>
              <a:rPr lang="en-US" sz="1700" dirty="0" smtClean="0"/>
              <a:t>condition2 </a:t>
            </a:r>
            <a:r>
              <a:rPr lang="en-US" sz="1700" dirty="0"/>
              <a:t>is </a:t>
            </a:r>
            <a:r>
              <a:rPr lang="en-US" sz="1700" b="1" dirty="0">
                <a:solidFill>
                  <a:srgbClr val="92D050"/>
                </a:solidFill>
              </a:rPr>
              <a:t>true</a:t>
            </a:r>
            <a:r>
              <a:rPr lang="en-US" sz="1700" dirty="0"/>
              <a:t>  </a:t>
            </a:r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r>
              <a:rPr lang="en-US" sz="1700" dirty="0"/>
              <a:t>  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else if</a:t>
            </a:r>
            <a:r>
              <a:rPr lang="en-US" sz="1700" dirty="0"/>
              <a:t>(</a:t>
            </a:r>
            <a:r>
              <a:rPr lang="en-US" sz="1700" b="1" dirty="0">
                <a:solidFill>
                  <a:srgbClr val="FFC000"/>
                </a:solidFill>
              </a:rPr>
              <a:t>condition3</a:t>
            </a:r>
            <a:r>
              <a:rPr lang="en-US" sz="1700" dirty="0"/>
              <a:t>)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 smtClean="0"/>
              <a:t>	</a:t>
            </a:r>
            <a:r>
              <a:rPr lang="en-US" sz="1700" dirty="0"/>
              <a:t> //code executed if condition1 </a:t>
            </a:r>
            <a:r>
              <a:rPr lang="hu-HU" sz="1700" dirty="0" smtClean="0"/>
              <a:t>is </a:t>
            </a:r>
            <a:r>
              <a:rPr lang="hu-HU" sz="1700" b="1" dirty="0" err="1" smtClean="0">
                <a:solidFill>
                  <a:srgbClr val="FF0000"/>
                </a:solidFill>
              </a:rPr>
              <a:t>false</a:t>
            </a:r>
            <a:r>
              <a:rPr lang="hu-HU" sz="1700" dirty="0" smtClean="0"/>
              <a:t> and</a:t>
            </a:r>
          </a:p>
          <a:p>
            <a:r>
              <a:rPr lang="hu-HU" sz="1700" dirty="0" smtClean="0"/>
              <a:t>                                        </a:t>
            </a:r>
            <a:r>
              <a:rPr lang="en-US" sz="1700" dirty="0" smtClean="0"/>
              <a:t>if condition</a:t>
            </a:r>
            <a:r>
              <a:rPr lang="hu-HU" sz="1700" dirty="0" smtClean="0"/>
              <a:t>2</a:t>
            </a:r>
            <a:r>
              <a:rPr lang="en-US" sz="1700" dirty="0" smtClean="0"/>
              <a:t> </a:t>
            </a:r>
            <a:r>
              <a:rPr lang="hu-HU" sz="1700" dirty="0" smtClean="0"/>
              <a:t>is </a:t>
            </a:r>
            <a:r>
              <a:rPr lang="hu-HU" sz="1700" b="1" dirty="0" err="1" smtClean="0">
                <a:solidFill>
                  <a:srgbClr val="FF0000"/>
                </a:solidFill>
              </a:rPr>
              <a:t>false</a:t>
            </a:r>
            <a:r>
              <a:rPr lang="hu-HU" sz="1700" dirty="0" smtClean="0"/>
              <a:t> and                                 </a:t>
            </a:r>
            <a:endParaRPr lang="hu-HU" sz="1700" dirty="0"/>
          </a:p>
          <a:p>
            <a:r>
              <a:rPr lang="hu-HU" sz="1700" dirty="0" smtClean="0"/>
              <a:t>                                           </a:t>
            </a:r>
            <a:r>
              <a:rPr lang="en-US" sz="1700" dirty="0" smtClean="0"/>
              <a:t>condition</a:t>
            </a:r>
            <a:r>
              <a:rPr lang="hu-HU" sz="1700" dirty="0" smtClean="0"/>
              <a:t>3</a:t>
            </a:r>
            <a:r>
              <a:rPr lang="en-US" sz="1700" dirty="0" smtClean="0"/>
              <a:t> </a:t>
            </a:r>
            <a:r>
              <a:rPr lang="en-US" sz="1700" dirty="0"/>
              <a:t>is </a:t>
            </a:r>
            <a:r>
              <a:rPr lang="en-US" sz="1700" b="1" dirty="0">
                <a:solidFill>
                  <a:srgbClr val="92D050"/>
                </a:solidFill>
              </a:rPr>
              <a:t>true</a:t>
            </a:r>
            <a:r>
              <a:rPr lang="en-US" sz="1700" dirty="0"/>
              <a:t> </a:t>
            </a:r>
            <a:endParaRPr lang="hu-HU" sz="1700" dirty="0" smtClean="0"/>
          </a:p>
          <a:p>
            <a:r>
              <a:rPr lang="en-US" sz="1700" dirty="0" smtClean="0">
                <a:solidFill>
                  <a:srgbClr val="FFFF00"/>
                </a:solidFill>
              </a:rPr>
              <a:t>}</a:t>
            </a:r>
            <a:r>
              <a:rPr lang="en-US" sz="1700" dirty="0" smtClean="0"/>
              <a:t>  </a:t>
            </a:r>
            <a:endParaRPr lang="en-US" sz="1700" dirty="0"/>
          </a:p>
          <a:p>
            <a:r>
              <a:rPr lang="en-US" sz="1700" dirty="0"/>
              <a:t>...  </a:t>
            </a:r>
          </a:p>
          <a:p>
            <a:r>
              <a:rPr lang="en-US" sz="1700" b="1" dirty="0">
                <a:solidFill>
                  <a:srgbClr val="FFFF00"/>
                </a:solidFill>
              </a:rPr>
              <a:t>else</a:t>
            </a:r>
            <a:r>
              <a:rPr lang="en-US" sz="1700" dirty="0">
                <a:solidFill>
                  <a:srgbClr val="FFFF00"/>
                </a:solidFill>
              </a:rPr>
              <a:t>{</a:t>
            </a:r>
            <a:r>
              <a:rPr lang="en-US" sz="1700" dirty="0"/>
              <a:t>  </a:t>
            </a:r>
          </a:p>
          <a:p>
            <a:r>
              <a:rPr lang="hu-HU" sz="1700" dirty="0" smtClean="0"/>
              <a:t>	</a:t>
            </a:r>
            <a:r>
              <a:rPr lang="en-US" sz="1700" dirty="0" smtClean="0"/>
              <a:t>//</a:t>
            </a:r>
            <a:r>
              <a:rPr lang="en-US" sz="1700" dirty="0"/>
              <a:t>code </a:t>
            </a:r>
            <a:r>
              <a:rPr lang="en-US" sz="1700" dirty="0" smtClean="0"/>
              <a:t>executed </a:t>
            </a:r>
            <a:r>
              <a:rPr lang="en-US" sz="1700" dirty="0"/>
              <a:t>if </a:t>
            </a:r>
            <a:endParaRPr lang="hu-HU" sz="1700" dirty="0" smtClean="0"/>
          </a:p>
          <a:p>
            <a:r>
              <a:rPr lang="hu-HU" sz="1700" dirty="0" smtClean="0"/>
              <a:t>	</a:t>
            </a:r>
            <a:r>
              <a:rPr lang="en-US" sz="1700" dirty="0" smtClean="0"/>
              <a:t>all </a:t>
            </a:r>
            <a:r>
              <a:rPr lang="en-US" sz="1700" dirty="0"/>
              <a:t>the conditions are </a:t>
            </a:r>
            <a:r>
              <a:rPr lang="en-US" sz="1700" b="1" dirty="0">
                <a:solidFill>
                  <a:srgbClr val="FF0000"/>
                </a:solidFill>
              </a:rPr>
              <a:t>false</a:t>
            </a:r>
            <a:r>
              <a:rPr lang="en-US" sz="1700" dirty="0"/>
              <a:t>  </a:t>
            </a:r>
          </a:p>
          <a:p>
            <a:r>
              <a:rPr lang="en-US" sz="1700" dirty="0">
                <a:solidFill>
                  <a:srgbClr val="FFFF00"/>
                </a:solidFill>
              </a:rPr>
              <a:t>}</a:t>
            </a:r>
            <a:endParaRPr lang="hu-HU" sz="1700" dirty="0">
              <a:solidFill>
                <a:srgbClr val="FFFF00"/>
              </a:solidFill>
            </a:endParaRPr>
          </a:p>
        </p:txBody>
      </p:sp>
      <p:sp>
        <p:nvSpPr>
          <p:cNvPr id="9" name="Folyamatábra: Bekötés 8"/>
          <p:cNvSpPr/>
          <p:nvPr/>
        </p:nvSpPr>
        <p:spPr>
          <a:xfrm>
            <a:off x="5607423" y="812845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olyamatábra: Döntés 9"/>
          <p:cNvSpPr/>
          <p:nvPr/>
        </p:nvSpPr>
        <p:spPr>
          <a:xfrm>
            <a:off x="4976020" y="1595909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Folyamatábra: Feldolgozás 10"/>
          <p:cNvSpPr/>
          <p:nvPr/>
        </p:nvSpPr>
        <p:spPr>
          <a:xfrm>
            <a:off x="5012616" y="4706563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i</a:t>
            </a:r>
            <a:r>
              <a:rPr lang="hu-HU" b="1" dirty="0" err="1" smtClean="0"/>
              <a:t>f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sp>
        <p:nvSpPr>
          <p:cNvPr id="12" name="Folyamatábra: Bekötés 11"/>
          <p:cNvSpPr/>
          <p:nvPr/>
        </p:nvSpPr>
        <p:spPr>
          <a:xfrm>
            <a:off x="5620375" y="5871773"/>
            <a:ext cx="427839" cy="4278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>
            <a:stCxn id="9" idx="4"/>
          </p:cNvCxnSpPr>
          <p:nvPr/>
        </p:nvCxnSpPr>
        <p:spPr>
          <a:xfrm>
            <a:off x="5821343" y="1240684"/>
            <a:ext cx="0" cy="355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5821343" y="2745201"/>
            <a:ext cx="0" cy="1923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endCxn id="12" idx="0"/>
          </p:cNvCxnSpPr>
          <p:nvPr/>
        </p:nvCxnSpPr>
        <p:spPr>
          <a:xfrm>
            <a:off x="5834294" y="5319644"/>
            <a:ext cx="1" cy="55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137637" y="1979461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condition1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18" name="Szögletes összekötő 17"/>
          <p:cNvCxnSpPr>
            <a:endCxn id="26" idx="0"/>
          </p:cNvCxnSpPr>
          <p:nvPr/>
        </p:nvCxnSpPr>
        <p:spPr>
          <a:xfrm>
            <a:off x="6679023" y="2170555"/>
            <a:ext cx="972964" cy="2389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815176" y="1794795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5815438" y="2764292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23" name="Folyamatábra: Feldolgozás 22"/>
          <p:cNvSpPr/>
          <p:nvPr/>
        </p:nvSpPr>
        <p:spPr>
          <a:xfrm>
            <a:off x="6794307" y="4710545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else</a:t>
            </a:r>
            <a:r>
              <a:rPr lang="hu-HU" b="1" dirty="0" smtClean="0"/>
              <a:t> </a:t>
            </a:r>
            <a:r>
              <a:rPr lang="hu-HU" b="1" dirty="0" err="1" smtClean="0"/>
              <a:t>if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cxnSp>
        <p:nvCxnSpPr>
          <p:cNvPr id="24" name="Szögletes összekötő 23"/>
          <p:cNvCxnSpPr>
            <a:stCxn id="23" idx="2"/>
          </p:cNvCxnSpPr>
          <p:nvPr/>
        </p:nvCxnSpPr>
        <p:spPr>
          <a:xfrm rot="5400000">
            <a:off x="6590133" y="4567906"/>
            <a:ext cx="319050" cy="18046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yamatábra: Döntés 25"/>
          <p:cNvSpPr/>
          <p:nvPr/>
        </p:nvSpPr>
        <p:spPr>
          <a:xfrm>
            <a:off x="6794307" y="2409547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6938744" y="2788872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condition2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30" name="Egyenes összekötő nyíllal 29"/>
          <p:cNvCxnSpPr>
            <a:stCxn id="26" idx="2"/>
            <a:endCxn id="23" idx="0"/>
          </p:cNvCxnSpPr>
          <p:nvPr/>
        </p:nvCxnSpPr>
        <p:spPr>
          <a:xfrm>
            <a:off x="7651987" y="3558839"/>
            <a:ext cx="0" cy="1151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yamatábra: Feldolgozás 32"/>
          <p:cNvSpPr/>
          <p:nvPr/>
        </p:nvSpPr>
        <p:spPr>
          <a:xfrm>
            <a:off x="8592938" y="4705615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else</a:t>
            </a:r>
            <a:r>
              <a:rPr lang="hu-HU" b="1" dirty="0" smtClean="0"/>
              <a:t> </a:t>
            </a:r>
            <a:r>
              <a:rPr lang="hu-HU" b="1" dirty="0" err="1" smtClean="0"/>
              <a:t>if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sp>
        <p:nvSpPr>
          <p:cNvPr id="34" name="Folyamatábra: Feldolgozás 33"/>
          <p:cNvSpPr/>
          <p:nvPr/>
        </p:nvSpPr>
        <p:spPr>
          <a:xfrm>
            <a:off x="10374629" y="4705615"/>
            <a:ext cx="1715360" cy="600165"/>
          </a:xfrm>
          <a:prstGeom prst="flowChart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else</a:t>
            </a:r>
            <a:r>
              <a:rPr lang="hu-HU" b="1" dirty="0" smtClean="0"/>
              <a:t> </a:t>
            </a:r>
            <a:r>
              <a:rPr lang="hu-HU" b="1" dirty="0" err="1" smtClean="0"/>
              <a:t>code</a:t>
            </a:r>
            <a:endParaRPr lang="hu-HU" b="1" dirty="0"/>
          </a:p>
        </p:txBody>
      </p:sp>
      <p:sp>
        <p:nvSpPr>
          <p:cNvPr id="37" name="Folyamatábra: Döntés 36"/>
          <p:cNvSpPr/>
          <p:nvPr/>
        </p:nvSpPr>
        <p:spPr>
          <a:xfrm>
            <a:off x="8588355" y="3158204"/>
            <a:ext cx="1715360" cy="1149292"/>
          </a:xfrm>
          <a:prstGeom prst="flowChartDecisi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8720435" y="3537529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condition3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39" name="Szögletes összekötő 38"/>
          <p:cNvCxnSpPr>
            <a:stCxn id="26" idx="3"/>
            <a:endCxn id="37" idx="0"/>
          </p:cNvCxnSpPr>
          <p:nvPr/>
        </p:nvCxnSpPr>
        <p:spPr>
          <a:xfrm>
            <a:off x="8509667" y="2984193"/>
            <a:ext cx="936368" cy="1740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zögletes összekötő 41"/>
          <p:cNvCxnSpPr>
            <a:endCxn id="34" idx="0"/>
          </p:cNvCxnSpPr>
          <p:nvPr/>
        </p:nvCxnSpPr>
        <p:spPr>
          <a:xfrm rot="16200000" flipH="1">
            <a:off x="10276481" y="3749786"/>
            <a:ext cx="970705" cy="940951"/>
          </a:xfrm>
          <a:prstGeom prst="bentConnector3">
            <a:avLst>
              <a:gd name="adj1" fmla="val -9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>
            <a:stCxn id="37" idx="2"/>
            <a:endCxn id="33" idx="0"/>
          </p:cNvCxnSpPr>
          <p:nvPr/>
        </p:nvCxnSpPr>
        <p:spPr>
          <a:xfrm>
            <a:off x="9446035" y="4307496"/>
            <a:ext cx="4583" cy="398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8606895" y="2588555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0418570" y="3353431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7648737" y="3537529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9427672" y="4238246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92D050"/>
                </a:solidFill>
              </a:rPr>
              <a:t>true</a:t>
            </a:r>
            <a:endParaRPr lang="hu-HU" b="1" dirty="0">
              <a:solidFill>
                <a:srgbClr val="92D050"/>
              </a:solidFill>
            </a:endParaRPr>
          </a:p>
        </p:txBody>
      </p:sp>
      <p:cxnSp>
        <p:nvCxnSpPr>
          <p:cNvPr id="60" name="Szögletes összekötő 59"/>
          <p:cNvCxnSpPr/>
          <p:nvPr/>
        </p:nvCxnSpPr>
        <p:spPr>
          <a:xfrm rot="5400000">
            <a:off x="8387688" y="4579187"/>
            <a:ext cx="323980" cy="1801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zögletes összekötő 60"/>
          <p:cNvCxnSpPr/>
          <p:nvPr/>
        </p:nvCxnSpPr>
        <p:spPr>
          <a:xfrm rot="5400000">
            <a:off x="10194115" y="4579187"/>
            <a:ext cx="323980" cy="1801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6384</TotalTime>
  <Words>79</Words>
  <Application>Microsoft Office PowerPoint</Application>
  <PresentationFormat>Szélesvásznú</PresentationFormat>
  <Paragraphs>55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 Learn JavaScript with fun, build an UFO hunter game If Statement </vt:lpstr>
      <vt:lpstr>If statement overview</vt:lpstr>
      <vt:lpstr>If statement</vt:lpstr>
      <vt:lpstr>If-else statement</vt:lpstr>
      <vt:lpstr>If-else-if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267</cp:revision>
  <dcterms:created xsi:type="dcterms:W3CDTF">2019-02-12T21:35:40Z</dcterms:created>
  <dcterms:modified xsi:type="dcterms:W3CDTF">2019-07-26T16:27:59Z</dcterms:modified>
</cp:coreProperties>
</file>