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1" r:id="rId2"/>
    <p:sldId id="299" r:id="rId3"/>
    <p:sldId id="302" r:id="rId4"/>
    <p:sldId id="30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799"/>
            <a:ext cx="11225753" cy="3709087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/>
              <a:t>Learn </a:t>
            </a:r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with fun, build an </a:t>
            </a:r>
            <a:r>
              <a:rPr lang="hu-HU" sz="6800" b="1" dirty="0"/>
              <a:t>UFO</a:t>
            </a:r>
            <a:r>
              <a:rPr lang="en-US" sz="6800" b="1" dirty="0"/>
              <a:t> hunter game 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sz="69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Let</a:t>
            </a:r>
            <a:r>
              <a:rPr lang="hu-HU" sz="69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and </a:t>
            </a:r>
            <a:r>
              <a:rPr lang="hu-HU" sz="69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Const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6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Let</a:t>
            </a:r>
            <a:r>
              <a:rPr lang="hu-HU" sz="4000" dirty="0"/>
              <a:t> and </a:t>
            </a:r>
            <a:r>
              <a:rPr lang="hu-HU" sz="4000" dirty="0" err="1"/>
              <a:t>Const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646111" y="2767913"/>
            <a:ext cx="11027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ES2015</a:t>
            </a:r>
            <a:r>
              <a:rPr lang="hu-HU" sz="2800" dirty="0" smtClean="0"/>
              <a:t> (ES6, s</a:t>
            </a:r>
            <a:r>
              <a:rPr lang="en-US" sz="2800" dirty="0" err="1" smtClean="0"/>
              <a:t>ome</a:t>
            </a:r>
            <a:r>
              <a:rPr lang="en-US" sz="2800" dirty="0" smtClean="0"/>
              <a:t> </a:t>
            </a:r>
            <a:r>
              <a:rPr lang="en-US" sz="2800" dirty="0"/>
              <a:t>people call it JavaScript 6</a:t>
            </a:r>
            <a:r>
              <a:rPr lang="hu-HU" sz="2800" dirty="0" smtClean="0"/>
              <a:t>)</a:t>
            </a:r>
            <a:r>
              <a:rPr lang="en-US" sz="2800" dirty="0" smtClean="0"/>
              <a:t> </a:t>
            </a:r>
            <a:r>
              <a:rPr lang="en-US" sz="2800" dirty="0"/>
              <a:t>introduced two important new JavaScript keywords: </a:t>
            </a:r>
            <a:r>
              <a:rPr lang="en-US" sz="2800" b="1" dirty="0">
                <a:solidFill>
                  <a:srgbClr val="FFC000"/>
                </a:solidFill>
              </a:rPr>
              <a:t>let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00B0F0"/>
                </a:solidFill>
              </a:rPr>
              <a:t>const</a:t>
            </a:r>
            <a:r>
              <a:rPr lang="en-US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42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 smtClean="0"/>
              <a:t>Let</a:t>
            </a:r>
            <a:endParaRPr lang="hu-HU" sz="40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550818" y="1819970"/>
            <a:ext cx="7509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let statement declares a block scope local variable, optionally initializing it to a value. Before ES2015 JavaScript did not have Block Scope, variables declared with the </a:t>
            </a:r>
            <a:r>
              <a:rPr lang="en-US" sz="2800" b="1" dirty="0" err="1"/>
              <a:t>var</a:t>
            </a:r>
            <a:r>
              <a:rPr lang="en-US" sz="2000" dirty="0"/>
              <a:t> keyword can not have Block Scope. Variables declared inside a block {} can be accessed from outside the block. </a:t>
            </a:r>
            <a:endParaRPr lang="hu-HU" sz="20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8327336" y="2035413"/>
            <a:ext cx="3451654" cy="132343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{ </a:t>
            </a:r>
            <a:br>
              <a:rPr lang="en-US" sz="2000" b="1" dirty="0"/>
            </a:br>
            <a:r>
              <a:rPr lang="en-US" sz="2000" b="1" dirty="0"/>
              <a:t>  </a:t>
            </a:r>
            <a:r>
              <a:rPr lang="en-US" sz="2000" b="1" dirty="0" err="1"/>
              <a:t>var</a:t>
            </a:r>
            <a:r>
              <a:rPr lang="en-US" sz="2000" b="1" dirty="0"/>
              <a:t> x = </a:t>
            </a:r>
            <a:r>
              <a:rPr lang="hu-HU" sz="2000" b="1" dirty="0" smtClean="0"/>
              <a:t>5</a:t>
            </a:r>
            <a:r>
              <a:rPr lang="en-US" sz="2000" b="1" dirty="0" smtClean="0"/>
              <a:t>; 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92D050"/>
                </a:solidFill>
              </a:rPr>
              <a:t>// x CAN be used here </a:t>
            </a:r>
            <a:endParaRPr lang="hu-HU" sz="2000" b="1" dirty="0">
              <a:solidFill>
                <a:srgbClr val="92D050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646111" y="4313074"/>
            <a:ext cx="72858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Variables declared with the </a:t>
            </a:r>
            <a:r>
              <a:rPr lang="en-US" sz="2800" b="1" dirty="0">
                <a:solidFill>
                  <a:srgbClr val="FFC000"/>
                </a:solidFill>
              </a:rPr>
              <a:t>let</a:t>
            </a:r>
            <a:r>
              <a:rPr lang="en-US" sz="2000" dirty="0"/>
              <a:t> keyword can have Block Scope. Variables declared inside a block {} can not be accessed from outside the block.</a:t>
            </a:r>
            <a:endParaRPr lang="en-US" sz="20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8327336" y="4313074"/>
            <a:ext cx="3451654" cy="132343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{ </a:t>
            </a:r>
            <a:br>
              <a:rPr lang="en-US" sz="2000" b="1" dirty="0"/>
            </a:br>
            <a:r>
              <a:rPr lang="en-US" sz="2000" b="1" dirty="0"/>
              <a:t>  </a:t>
            </a:r>
            <a:r>
              <a:rPr lang="en-US" sz="2000" b="1" dirty="0">
                <a:solidFill>
                  <a:srgbClr val="FFC000"/>
                </a:solidFill>
              </a:rPr>
              <a:t>let</a:t>
            </a:r>
            <a:r>
              <a:rPr lang="en-US" sz="2000" b="1" dirty="0"/>
              <a:t> x = </a:t>
            </a:r>
            <a:r>
              <a:rPr lang="hu-HU" sz="2000" b="1" dirty="0" smtClean="0"/>
              <a:t>5</a:t>
            </a:r>
            <a:r>
              <a:rPr lang="en-US" sz="2000" b="1" dirty="0" smtClean="0"/>
              <a:t>;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// x can NOT be used here</a:t>
            </a:r>
            <a:endParaRPr lang="hu-H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5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 smtClean="0"/>
              <a:t>Const</a:t>
            </a:r>
            <a:endParaRPr lang="hu-HU" sz="40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499052" y="1736976"/>
            <a:ext cx="61365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Constants are block-scoped, much like variables defined using the let statement. The value of a constant cannot change through reassignment, and it can't be </a:t>
            </a:r>
            <a:r>
              <a:rPr lang="en-US" sz="2000" dirty="0" err="1"/>
              <a:t>redeclared</a:t>
            </a:r>
            <a:r>
              <a:rPr lang="en-US" sz="2000" dirty="0"/>
              <a:t>.</a:t>
            </a:r>
            <a:endParaRPr lang="hu-HU" sz="20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6635578" y="1890863"/>
            <a:ext cx="5217552" cy="101566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B0F0"/>
                </a:solidFill>
              </a:rPr>
              <a:t>const</a:t>
            </a:r>
            <a:r>
              <a:rPr lang="en-US" sz="2000" dirty="0"/>
              <a:t> </a:t>
            </a:r>
            <a:r>
              <a:rPr lang="en-US" sz="2000" b="1" dirty="0"/>
              <a:t>PI = 3.141592653589793;</a:t>
            </a:r>
            <a:br>
              <a:rPr lang="en-US" sz="2000" b="1" dirty="0"/>
            </a:br>
            <a:r>
              <a:rPr lang="en-US" sz="2000" b="1" dirty="0"/>
              <a:t>PI = 3.14;</a:t>
            </a:r>
            <a:r>
              <a:rPr lang="en-US" sz="2000" dirty="0"/>
              <a:t>      </a:t>
            </a:r>
            <a:r>
              <a:rPr lang="hu-HU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// </a:t>
            </a:r>
            <a:r>
              <a:rPr lang="en-US" sz="2000" dirty="0">
                <a:solidFill>
                  <a:srgbClr val="FF0000"/>
                </a:solidFill>
              </a:rPr>
              <a:t>This will give an error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b="1" dirty="0"/>
              <a:t>PI = PI + </a:t>
            </a:r>
            <a:r>
              <a:rPr lang="hu-HU" sz="2000" b="1" dirty="0" smtClean="0"/>
              <a:t>44</a:t>
            </a:r>
            <a:r>
              <a:rPr lang="en-US" sz="2000" b="1" dirty="0" smtClean="0"/>
              <a:t>;</a:t>
            </a:r>
            <a:r>
              <a:rPr lang="en-US" sz="2000" b="1" dirty="0"/>
              <a:t>  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// This will also give an error 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499052" y="3935786"/>
            <a:ext cx="72858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Declaring a variable with </a:t>
            </a:r>
            <a:r>
              <a:rPr lang="en-US" sz="2800" b="1" dirty="0" err="1">
                <a:solidFill>
                  <a:srgbClr val="00B0F0"/>
                </a:solidFill>
              </a:rPr>
              <a:t>const</a:t>
            </a:r>
            <a:r>
              <a:rPr lang="en-US" sz="2000" dirty="0"/>
              <a:t> is similar to let when it comes to Block </a:t>
            </a:r>
            <a:r>
              <a:rPr lang="en-US" sz="2000" dirty="0" smtClean="0"/>
              <a:t>Scope.</a:t>
            </a:r>
            <a:r>
              <a:rPr lang="hu-HU" sz="2000" dirty="0" smtClean="0"/>
              <a:t> </a:t>
            </a:r>
            <a:r>
              <a:rPr lang="en-US" sz="2000" dirty="0" smtClean="0"/>
              <a:t>The </a:t>
            </a:r>
            <a:r>
              <a:rPr lang="hu-HU" sz="2000" dirty="0" smtClean="0"/>
              <a:t>‚</a:t>
            </a:r>
            <a:r>
              <a:rPr lang="hu-HU" sz="2000" dirty="0" err="1" smtClean="0"/>
              <a:t>num</a:t>
            </a:r>
            <a:r>
              <a:rPr lang="hu-HU" sz="2000" dirty="0" smtClean="0"/>
              <a:t>’</a:t>
            </a:r>
            <a:r>
              <a:rPr lang="en-US" sz="2000" dirty="0" smtClean="0"/>
              <a:t> </a:t>
            </a:r>
            <a:r>
              <a:rPr lang="en-US" sz="2000" dirty="0"/>
              <a:t>declared in the block, in this example, is not the same as the </a:t>
            </a:r>
            <a:r>
              <a:rPr lang="hu-HU" sz="2000" dirty="0" smtClean="0"/>
              <a:t>‚</a:t>
            </a:r>
            <a:r>
              <a:rPr lang="hu-HU" sz="2000" dirty="0" err="1" smtClean="0"/>
              <a:t>num</a:t>
            </a:r>
            <a:r>
              <a:rPr lang="hu-HU" sz="2000" dirty="0" smtClean="0"/>
              <a:t>’</a:t>
            </a:r>
            <a:r>
              <a:rPr lang="en-US" sz="2000" dirty="0" smtClean="0"/>
              <a:t> </a:t>
            </a:r>
            <a:r>
              <a:rPr lang="en-US" sz="2000" dirty="0"/>
              <a:t>declared outside the block</a:t>
            </a:r>
            <a:endParaRPr lang="en-US" sz="20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8401476" y="3423386"/>
            <a:ext cx="3451654" cy="224676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hu-HU" sz="2000" b="1" dirty="0" err="1" smtClean="0"/>
              <a:t>num</a:t>
            </a:r>
            <a:r>
              <a:rPr lang="en-US" sz="2000" b="1" dirty="0" smtClean="0"/>
              <a:t> </a:t>
            </a:r>
            <a:r>
              <a:rPr lang="en-US" sz="2000" b="1" dirty="0"/>
              <a:t>= </a:t>
            </a:r>
            <a:r>
              <a:rPr lang="en-US" sz="2000" b="1" dirty="0" smtClean="0"/>
              <a:t>1</a:t>
            </a:r>
            <a:r>
              <a:rPr lang="hu-HU" sz="2000" b="1" dirty="0" smtClean="0"/>
              <a:t>1</a:t>
            </a:r>
            <a:r>
              <a:rPr lang="en-US" sz="2000" b="1" dirty="0" smtClean="0"/>
              <a:t>;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dirty="0">
                <a:solidFill>
                  <a:srgbClr val="FF0000"/>
                </a:solidFill>
              </a:rPr>
              <a:t>// Here </a:t>
            </a:r>
            <a:r>
              <a:rPr lang="hu-HU" sz="2000" dirty="0" err="1" smtClean="0">
                <a:solidFill>
                  <a:srgbClr val="FF0000"/>
                </a:solidFill>
              </a:rPr>
              <a:t>num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is 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  <a:r>
              <a:rPr lang="hu-HU" sz="2000" dirty="0" smtClean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b="1" dirty="0"/>
              <a:t>{ </a:t>
            </a:r>
            <a:br>
              <a:rPr lang="en-US" sz="2000" b="1" dirty="0"/>
            </a:br>
            <a:r>
              <a:rPr lang="en-US" sz="2000" b="1" dirty="0"/>
              <a:t>  </a:t>
            </a:r>
            <a:r>
              <a:rPr lang="en-US" sz="2000" b="1" dirty="0" err="1">
                <a:solidFill>
                  <a:srgbClr val="00B0F0"/>
                </a:solidFill>
              </a:rPr>
              <a:t>const</a:t>
            </a:r>
            <a:r>
              <a:rPr lang="en-US" sz="2000" b="1" dirty="0">
                <a:solidFill>
                  <a:srgbClr val="00B0F0"/>
                </a:solidFill>
              </a:rPr>
              <a:t> </a:t>
            </a:r>
            <a:r>
              <a:rPr lang="hu-HU" sz="2000" b="1" dirty="0" err="1" smtClean="0"/>
              <a:t>num</a:t>
            </a:r>
            <a:r>
              <a:rPr lang="en-US" sz="2000" b="1" dirty="0" smtClean="0"/>
              <a:t> </a:t>
            </a:r>
            <a:r>
              <a:rPr lang="en-US" sz="2000" b="1" dirty="0"/>
              <a:t>= </a:t>
            </a:r>
            <a:r>
              <a:rPr lang="hu-HU" sz="2000" b="1" dirty="0" smtClean="0"/>
              <a:t>5</a:t>
            </a:r>
            <a:r>
              <a:rPr lang="en-US" sz="2000" b="1" dirty="0" smtClean="0"/>
              <a:t>;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dirty="0"/>
              <a:t>  </a:t>
            </a:r>
            <a:r>
              <a:rPr lang="en-US" sz="2000" dirty="0">
                <a:solidFill>
                  <a:srgbClr val="92D050"/>
                </a:solidFill>
              </a:rPr>
              <a:t>// Here </a:t>
            </a:r>
            <a:r>
              <a:rPr lang="hu-HU" sz="2000" dirty="0" err="1">
                <a:solidFill>
                  <a:srgbClr val="92D050"/>
                </a:solidFill>
              </a:rPr>
              <a:t>num</a:t>
            </a:r>
            <a:r>
              <a:rPr lang="en-US" sz="2000" dirty="0" smtClean="0">
                <a:solidFill>
                  <a:srgbClr val="92D050"/>
                </a:solidFill>
              </a:rPr>
              <a:t> </a:t>
            </a:r>
            <a:r>
              <a:rPr lang="en-US" sz="2000" dirty="0">
                <a:solidFill>
                  <a:srgbClr val="92D050"/>
                </a:solidFill>
              </a:rPr>
              <a:t>is </a:t>
            </a:r>
            <a:r>
              <a:rPr lang="hu-HU" sz="2000" dirty="0" smtClean="0">
                <a:solidFill>
                  <a:srgbClr val="92D050"/>
                </a:solidFill>
              </a:rPr>
              <a:t>5</a:t>
            </a:r>
          </a:p>
          <a:p>
            <a:r>
              <a:rPr lang="en-US" sz="2000" b="1" dirty="0" smtClean="0"/>
              <a:t>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// Here </a:t>
            </a:r>
            <a:r>
              <a:rPr lang="hu-HU" sz="2000" dirty="0" err="1" smtClean="0">
                <a:solidFill>
                  <a:srgbClr val="FF0000"/>
                </a:solidFill>
              </a:rPr>
              <a:t>num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is 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  <a:r>
              <a:rPr lang="hu-HU" sz="2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2953265" y="6190625"/>
            <a:ext cx="666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/>
              <a:t>var</a:t>
            </a:r>
            <a:r>
              <a:rPr lang="hu-HU" b="1" dirty="0" smtClean="0"/>
              <a:t> : </a:t>
            </a:r>
            <a:r>
              <a:rPr lang="hu-HU" b="1" u="sng" dirty="0" err="1" smtClean="0"/>
              <a:t>function</a:t>
            </a:r>
            <a:r>
              <a:rPr lang="hu-HU" b="1" u="sng" dirty="0" smtClean="0"/>
              <a:t> </a:t>
            </a:r>
            <a:r>
              <a:rPr lang="hu-HU" b="1" u="sng" dirty="0" err="1" smtClean="0"/>
              <a:t>scope</a:t>
            </a:r>
            <a:r>
              <a:rPr lang="hu-HU" b="1" u="sng" dirty="0" smtClean="0"/>
              <a:t>  </a:t>
            </a:r>
            <a:r>
              <a:rPr lang="hu-HU" b="1" dirty="0" smtClean="0"/>
              <a:t>&lt;&gt;  </a:t>
            </a:r>
            <a:r>
              <a:rPr lang="hu-HU" sz="2800" b="1" dirty="0" err="1" smtClean="0">
                <a:solidFill>
                  <a:srgbClr val="FFC000"/>
                </a:solidFill>
              </a:rPr>
              <a:t>let</a:t>
            </a:r>
            <a:r>
              <a:rPr lang="hu-HU" b="1" dirty="0" smtClean="0"/>
              <a:t> and </a:t>
            </a:r>
            <a:r>
              <a:rPr lang="hu-HU" sz="2800" b="1" dirty="0" err="1" smtClean="0">
                <a:solidFill>
                  <a:srgbClr val="00B0F0"/>
                </a:solidFill>
              </a:rPr>
              <a:t>cons</a:t>
            </a:r>
            <a:r>
              <a:rPr lang="hu-HU" b="1" dirty="0" smtClean="0"/>
              <a:t> : </a:t>
            </a:r>
            <a:r>
              <a:rPr lang="hu-HU" b="1" u="sng" dirty="0" err="1" smtClean="0"/>
              <a:t>block</a:t>
            </a:r>
            <a:r>
              <a:rPr lang="hu-HU" b="1" u="sng" dirty="0" smtClean="0"/>
              <a:t> </a:t>
            </a:r>
            <a:r>
              <a:rPr lang="hu-HU" b="1" u="sng" dirty="0" err="1" smtClean="0"/>
              <a:t>scope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319317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8016</TotalTime>
  <Words>201</Words>
  <Application>Microsoft Office PowerPoint</Application>
  <PresentationFormat>Szélesvásznú</PresentationFormat>
  <Paragraphs>15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 Learn JavaScript with fun, build an UFO hunter game  Let and Const </vt:lpstr>
      <vt:lpstr>Let and Const</vt:lpstr>
      <vt:lpstr>Let</vt:lpstr>
      <vt:lpstr>Const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310</cp:revision>
  <dcterms:created xsi:type="dcterms:W3CDTF">2019-02-12T21:35:40Z</dcterms:created>
  <dcterms:modified xsi:type="dcterms:W3CDTF">2019-07-08T22:35:01Z</dcterms:modified>
</cp:coreProperties>
</file>