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1" r:id="rId2"/>
    <p:sldId id="299" r:id="rId3"/>
    <p:sldId id="303" r:id="rId4"/>
    <p:sldId id="30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27222" y="1447799"/>
            <a:ext cx="11225753" cy="3709087"/>
          </a:xfrm>
        </p:spPr>
        <p:txBody>
          <a:bodyPr/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sz="6800" b="1" dirty="0" smtClean="0"/>
              <a:t>Learn </a:t>
            </a:r>
            <a:r>
              <a:rPr lang="hu-HU" sz="6800" b="1" dirty="0" smtClean="0">
                <a:solidFill>
                  <a:srgbClr val="FF0000"/>
                </a:solidFill>
              </a:rPr>
              <a:t>J</a:t>
            </a:r>
            <a:r>
              <a:rPr lang="en-US" sz="6800" b="1" dirty="0" err="1" smtClean="0"/>
              <a:t>ava</a:t>
            </a:r>
            <a:r>
              <a:rPr lang="hu-HU" sz="6800" b="1" dirty="0" smtClean="0">
                <a:solidFill>
                  <a:srgbClr val="FF0000"/>
                </a:solidFill>
              </a:rPr>
              <a:t>S</a:t>
            </a:r>
            <a:r>
              <a:rPr lang="en-US" sz="6800" b="1" dirty="0" err="1" smtClean="0"/>
              <a:t>cript</a:t>
            </a:r>
            <a:r>
              <a:rPr lang="en-US" sz="6800" b="1" dirty="0" smtClean="0"/>
              <a:t> with fun, build an </a:t>
            </a:r>
            <a:r>
              <a:rPr lang="hu-HU" sz="6800" b="1" dirty="0" smtClean="0"/>
              <a:t>UFO</a:t>
            </a:r>
            <a:r>
              <a:rPr lang="en-US" sz="6800" b="1" dirty="0" smtClean="0"/>
              <a:t> hunter game </a:t>
            </a:r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sz="69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Object</a:t>
            </a:r>
            <a:r>
              <a:rPr lang="hu-HU" sz="69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hu-HU" sz="69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Prototypes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86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18984" y="263115"/>
            <a:ext cx="9840657" cy="751652"/>
          </a:xfrm>
        </p:spPr>
        <p:txBody>
          <a:bodyPr/>
          <a:lstStyle/>
          <a:p>
            <a:r>
              <a:rPr lang="en-US" sz="4000" dirty="0"/>
              <a:t>Prototype-based OOP in JavaScript</a:t>
            </a:r>
            <a:endParaRPr lang="hu-HU" sz="4000" dirty="0">
              <a:solidFill>
                <a:schemeClr val="tx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518984" y="2364808"/>
            <a:ext cx="1123641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 </a:t>
            </a:r>
            <a:r>
              <a:rPr lang="en-US" dirty="0"/>
              <a:t>types in JavaScript are categorized into </a:t>
            </a:r>
            <a:r>
              <a:rPr lang="en-US" sz="2800" dirty="0">
                <a:solidFill>
                  <a:srgbClr val="FFFF00"/>
                </a:solidFill>
              </a:rPr>
              <a:t>primitive values</a:t>
            </a:r>
            <a:r>
              <a:rPr lang="en-US" sz="2800" dirty="0"/>
              <a:t> </a:t>
            </a:r>
            <a:r>
              <a:rPr lang="en-US" dirty="0"/>
              <a:t>and </a:t>
            </a:r>
            <a:r>
              <a:rPr lang="en-US" sz="2800" dirty="0">
                <a:solidFill>
                  <a:srgbClr val="FFC000"/>
                </a:solidFill>
              </a:rPr>
              <a:t>objects</a:t>
            </a:r>
            <a:r>
              <a:rPr lang="en-US" dirty="0"/>
              <a:t>. </a:t>
            </a:r>
            <a:r>
              <a:rPr lang="hu-HU" dirty="0" smtClean="0"/>
              <a:t>A</a:t>
            </a:r>
            <a:r>
              <a:rPr lang="en-US" dirty="0" smtClean="0"/>
              <a:t>part </a:t>
            </a:r>
            <a:r>
              <a:rPr lang="en-US" dirty="0"/>
              <a:t>from the </a:t>
            </a:r>
            <a:r>
              <a:rPr lang="en-US" dirty="0" smtClean="0"/>
              <a:t>primitives</a:t>
            </a:r>
            <a:r>
              <a:rPr lang="hu-HU" dirty="0" smtClean="0"/>
              <a:t> (</a:t>
            </a:r>
            <a:r>
              <a:rPr lang="hu-HU" dirty="0" err="1" smtClean="0"/>
              <a:t>e.g</a:t>
            </a:r>
            <a:r>
              <a:rPr lang="hu-HU" dirty="0" smtClean="0"/>
              <a:t>. </a:t>
            </a:r>
            <a:r>
              <a:rPr lang="hu-HU" dirty="0"/>
              <a:t>n</a:t>
            </a:r>
            <a:r>
              <a:rPr lang="en-US" dirty="0" smtClean="0"/>
              <a:t>umbers</a:t>
            </a:r>
            <a:r>
              <a:rPr lang="en-US" dirty="0"/>
              <a:t>, </a:t>
            </a:r>
            <a:r>
              <a:rPr lang="hu-HU" dirty="0" smtClean="0"/>
              <a:t>s</a:t>
            </a:r>
            <a:r>
              <a:rPr lang="en-US" dirty="0" err="1" smtClean="0"/>
              <a:t>trings</a:t>
            </a:r>
            <a:r>
              <a:rPr lang="en-US" dirty="0"/>
              <a:t>, </a:t>
            </a:r>
            <a:r>
              <a:rPr lang="hu-HU" dirty="0" smtClean="0"/>
              <a:t>b</a:t>
            </a:r>
            <a:r>
              <a:rPr lang="en-US" dirty="0" err="1" smtClean="0"/>
              <a:t>ooleans</a:t>
            </a:r>
            <a:r>
              <a:rPr lang="en-US" dirty="0"/>
              <a:t>, </a:t>
            </a:r>
            <a:r>
              <a:rPr lang="hu-HU" dirty="0" smtClean="0"/>
              <a:t>u</a:t>
            </a:r>
            <a:r>
              <a:rPr lang="en-US" dirty="0" err="1" smtClean="0"/>
              <a:t>ndefined</a:t>
            </a:r>
            <a:r>
              <a:rPr lang="en-US" dirty="0"/>
              <a:t>, </a:t>
            </a:r>
            <a:r>
              <a:rPr lang="en-US" dirty="0" smtClean="0"/>
              <a:t>null</a:t>
            </a:r>
            <a:r>
              <a:rPr lang="hu-HU" dirty="0" smtClean="0"/>
              <a:t>)</a:t>
            </a:r>
            <a:r>
              <a:rPr lang="en-US" dirty="0" smtClean="0"/>
              <a:t>, every</a:t>
            </a:r>
            <a:r>
              <a:rPr lang="hu-HU" dirty="0" err="1" smtClean="0"/>
              <a:t>thing</a:t>
            </a:r>
            <a:r>
              <a:rPr lang="hu-HU" dirty="0" smtClean="0"/>
              <a:t> is an </a:t>
            </a:r>
            <a:r>
              <a:rPr lang="hu-HU" dirty="0" err="1" smtClean="0"/>
              <a:t>object</a:t>
            </a:r>
            <a:r>
              <a:rPr lang="hu-HU" dirty="0" smtClean="0"/>
              <a:t>. </a:t>
            </a:r>
            <a:r>
              <a:rPr lang="en-US" dirty="0" smtClean="0"/>
              <a:t>Objects </a:t>
            </a:r>
            <a:r>
              <a:rPr lang="en-US" dirty="0"/>
              <a:t>include arrays, functions, </a:t>
            </a:r>
            <a:r>
              <a:rPr lang="hu-HU" dirty="0" err="1" smtClean="0"/>
              <a:t>dates</a:t>
            </a:r>
            <a:r>
              <a:rPr lang="hu-HU" dirty="0" smtClean="0"/>
              <a:t>, </a:t>
            </a:r>
            <a:r>
              <a:rPr lang="en-US" dirty="0" smtClean="0"/>
              <a:t>built-in objects</a:t>
            </a:r>
            <a:r>
              <a:rPr lang="hu-HU" dirty="0" smtClean="0"/>
              <a:t>, </a:t>
            </a:r>
            <a:r>
              <a:rPr lang="en-US" dirty="0"/>
              <a:t>wrappers for </a:t>
            </a:r>
            <a:r>
              <a:rPr lang="hu-HU" dirty="0" err="1" smtClean="0"/>
              <a:t>primitives</a:t>
            </a:r>
            <a:r>
              <a:rPr lang="hu-HU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user defined objects too. 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518984" y="4160292"/>
            <a:ext cx="111705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Every JavaScript object has an internal "prototype" property, often called </a:t>
            </a:r>
            <a:r>
              <a:rPr lang="en-US" sz="2800" u="sng" dirty="0" smtClean="0">
                <a:solidFill>
                  <a:srgbClr val="00B0F0"/>
                </a:solidFill>
              </a:rPr>
              <a:t>prototype</a:t>
            </a:r>
            <a:r>
              <a:rPr lang="en-US" u="sng" dirty="0" smtClean="0"/>
              <a:t>, </a:t>
            </a:r>
            <a:r>
              <a:rPr lang="en-US" u="sng" dirty="0"/>
              <a:t>which points to the object from which it directly inherits</a:t>
            </a:r>
            <a:r>
              <a:rPr lang="en-US" u="sng" dirty="0" smtClean="0"/>
              <a:t>.</a:t>
            </a:r>
            <a:r>
              <a:rPr lang="hu-HU" u="sng" dirty="0" smtClean="0"/>
              <a:t> </a:t>
            </a:r>
            <a:endParaRPr lang="hu-HU" u="sng" dirty="0"/>
          </a:p>
        </p:txBody>
      </p:sp>
      <p:sp>
        <p:nvSpPr>
          <p:cNvPr id="25" name="Szövegdoboz 24"/>
          <p:cNvSpPr txBox="1"/>
          <p:nvPr/>
        </p:nvSpPr>
        <p:spPr>
          <a:xfrm>
            <a:off x="518984" y="1554209"/>
            <a:ext cx="1083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</a:t>
            </a:r>
            <a:r>
              <a:rPr lang="en-US" dirty="0"/>
              <a:t>n </a:t>
            </a:r>
            <a:r>
              <a:rPr lang="hu-HU" dirty="0"/>
              <a:t>J</a:t>
            </a:r>
            <a:r>
              <a:rPr lang="en-US" dirty="0" err="1"/>
              <a:t>ava</a:t>
            </a:r>
            <a:r>
              <a:rPr lang="hu-HU" dirty="0"/>
              <a:t>S</a:t>
            </a:r>
            <a:r>
              <a:rPr lang="en-US" dirty="0" err="1"/>
              <a:t>cript</a:t>
            </a:r>
            <a:r>
              <a:rPr lang="en-US" dirty="0"/>
              <a:t>, almost everything is an object.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1422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18984" y="263115"/>
            <a:ext cx="9840657" cy="751652"/>
          </a:xfrm>
        </p:spPr>
        <p:txBody>
          <a:bodyPr/>
          <a:lstStyle/>
          <a:p>
            <a:r>
              <a:rPr lang="en-US" sz="4000" dirty="0"/>
              <a:t>Prototype </a:t>
            </a:r>
            <a:r>
              <a:rPr lang="en-US" sz="4000" dirty="0" smtClean="0"/>
              <a:t>in </a:t>
            </a:r>
            <a:r>
              <a:rPr lang="en-US" sz="4000" dirty="0"/>
              <a:t>JavaScript</a:t>
            </a:r>
            <a:endParaRPr lang="hu-HU" sz="4000" dirty="0">
              <a:solidFill>
                <a:schemeClr val="tx1"/>
              </a:solidFill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84" y="2007072"/>
            <a:ext cx="5791933" cy="3563298"/>
          </a:xfrm>
          <a:prstGeom prst="rect">
            <a:avLst/>
          </a:prstGeom>
        </p:spPr>
      </p:pic>
      <p:sp>
        <p:nvSpPr>
          <p:cNvPr id="25" name="Téglalap 24"/>
          <p:cNvSpPr/>
          <p:nvPr/>
        </p:nvSpPr>
        <p:spPr>
          <a:xfrm>
            <a:off x="7191633" y="1361803"/>
            <a:ext cx="2434281" cy="22909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Szövegdoboz 25"/>
          <p:cNvSpPr txBox="1"/>
          <p:nvPr/>
        </p:nvSpPr>
        <p:spPr>
          <a:xfrm>
            <a:off x="7315200" y="1463041"/>
            <a:ext cx="221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/>
              <a:t>john</a:t>
            </a:r>
            <a:endParaRPr lang="hu-HU" dirty="0"/>
          </a:p>
        </p:txBody>
      </p:sp>
      <p:sp>
        <p:nvSpPr>
          <p:cNvPr id="27" name="Szövegdoboz 26"/>
          <p:cNvSpPr txBox="1"/>
          <p:nvPr/>
        </p:nvSpPr>
        <p:spPr>
          <a:xfrm>
            <a:off x="7315200" y="1858603"/>
            <a:ext cx="22118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’</a:t>
            </a:r>
            <a:r>
              <a:rPr lang="hu-HU" dirty="0" err="1" smtClean="0"/>
              <a:t>John</a:t>
            </a:r>
            <a:r>
              <a:rPr lang="hu-HU" dirty="0" smtClean="0"/>
              <a:t>’</a:t>
            </a:r>
            <a:endParaRPr lang="hu-HU" dirty="0"/>
          </a:p>
        </p:txBody>
      </p:sp>
      <p:sp>
        <p:nvSpPr>
          <p:cNvPr id="28" name="Szövegdoboz 27"/>
          <p:cNvSpPr txBox="1"/>
          <p:nvPr/>
        </p:nvSpPr>
        <p:spPr>
          <a:xfrm>
            <a:off x="7315200" y="2297233"/>
            <a:ext cx="22118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’</a:t>
            </a:r>
            <a:r>
              <a:rPr lang="hu-HU" dirty="0" err="1" smtClean="0"/>
              <a:t>Smith</a:t>
            </a:r>
            <a:r>
              <a:rPr lang="hu-HU" dirty="0" smtClean="0"/>
              <a:t>’</a:t>
            </a:r>
            <a:endParaRPr lang="hu-HU" dirty="0"/>
          </a:p>
        </p:txBody>
      </p:sp>
      <p:sp>
        <p:nvSpPr>
          <p:cNvPr id="29" name="Szövegdoboz 28"/>
          <p:cNvSpPr txBox="1"/>
          <p:nvPr/>
        </p:nvSpPr>
        <p:spPr>
          <a:xfrm>
            <a:off x="7315200" y="2735863"/>
            <a:ext cx="22118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20</a:t>
            </a:r>
            <a:endParaRPr lang="hu-HU" dirty="0"/>
          </a:p>
        </p:txBody>
      </p:sp>
      <p:sp>
        <p:nvSpPr>
          <p:cNvPr id="30" name="Téglalap 29"/>
          <p:cNvSpPr/>
          <p:nvPr/>
        </p:nvSpPr>
        <p:spPr>
          <a:xfrm>
            <a:off x="7191633" y="4023879"/>
            <a:ext cx="2434281" cy="22786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Szövegdoboz 30"/>
          <p:cNvSpPr txBox="1"/>
          <p:nvPr/>
        </p:nvSpPr>
        <p:spPr>
          <a:xfrm>
            <a:off x="7315200" y="4125117"/>
            <a:ext cx="221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/>
              <a:t>kate</a:t>
            </a:r>
            <a:endParaRPr lang="hu-HU" dirty="0"/>
          </a:p>
        </p:txBody>
      </p:sp>
      <p:sp>
        <p:nvSpPr>
          <p:cNvPr id="32" name="Szövegdoboz 31"/>
          <p:cNvSpPr txBox="1"/>
          <p:nvPr/>
        </p:nvSpPr>
        <p:spPr>
          <a:xfrm>
            <a:off x="7315200" y="4520679"/>
            <a:ext cx="22118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’</a:t>
            </a:r>
            <a:r>
              <a:rPr lang="hu-HU" dirty="0" err="1" smtClean="0"/>
              <a:t>Kate</a:t>
            </a:r>
            <a:r>
              <a:rPr lang="hu-HU" dirty="0" smtClean="0"/>
              <a:t>’</a:t>
            </a:r>
            <a:endParaRPr lang="hu-HU" dirty="0"/>
          </a:p>
        </p:txBody>
      </p:sp>
      <p:sp>
        <p:nvSpPr>
          <p:cNvPr id="33" name="Szövegdoboz 32"/>
          <p:cNvSpPr txBox="1"/>
          <p:nvPr/>
        </p:nvSpPr>
        <p:spPr>
          <a:xfrm>
            <a:off x="7315200" y="4959309"/>
            <a:ext cx="22118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’</a:t>
            </a:r>
            <a:r>
              <a:rPr lang="hu-HU" dirty="0" err="1" smtClean="0"/>
              <a:t>Parker</a:t>
            </a:r>
            <a:r>
              <a:rPr lang="hu-HU" dirty="0" smtClean="0"/>
              <a:t>’</a:t>
            </a:r>
            <a:endParaRPr lang="hu-HU" dirty="0"/>
          </a:p>
        </p:txBody>
      </p:sp>
      <p:sp>
        <p:nvSpPr>
          <p:cNvPr id="34" name="Szövegdoboz 33"/>
          <p:cNvSpPr txBox="1"/>
          <p:nvPr/>
        </p:nvSpPr>
        <p:spPr>
          <a:xfrm>
            <a:off x="7315200" y="5397939"/>
            <a:ext cx="22118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19</a:t>
            </a:r>
            <a:endParaRPr lang="hu-HU" dirty="0"/>
          </a:p>
        </p:txBody>
      </p:sp>
      <p:sp>
        <p:nvSpPr>
          <p:cNvPr id="35" name="Szövegdoboz 34"/>
          <p:cNvSpPr txBox="1"/>
          <p:nvPr/>
        </p:nvSpPr>
        <p:spPr>
          <a:xfrm>
            <a:off x="7315200" y="5855682"/>
            <a:ext cx="22118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/>
              <a:t>fullName</a:t>
            </a:r>
            <a:r>
              <a:rPr lang="hu-HU" dirty="0" smtClean="0"/>
              <a:t>()</a:t>
            </a:r>
            <a:endParaRPr lang="hu-HU" dirty="0"/>
          </a:p>
        </p:txBody>
      </p:sp>
      <p:sp>
        <p:nvSpPr>
          <p:cNvPr id="36" name="Szövegdoboz 35"/>
          <p:cNvSpPr txBox="1"/>
          <p:nvPr/>
        </p:nvSpPr>
        <p:spPr>
          <a:xfrm>
            <a:off x="7315200" y="3174493"/>
            <a:ext cx="22118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/>
              <a:t>fullName</a:t>
            </a:r>
            <a:r>
              <a:rPr lang="hu-HU" dirty="0" smtClean="0"/>
              <a:t>()</a:t>
            </a:r>
            <a:endParaRPr lang="hu-HU" dirty="0"/>
          </a:p>
        </p:txBody>
      </p:sp>
      <p:cxnSp>
        <p:nvCxnSpPr>
          <p:cNvPr id="5" name="Egyenes összekötő nyíllal 4"/>
          <p:cNvCxnSpPr/>
          <p:nvPr/>
        </p:nvCxnSpPr>
        <p:spPr>
          <a:xfrm flipV="1">
            <a:off x="5955957" y="2297233"/>
            <a:ext cx="1124465" cy="26620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/>
          <p:cNvCxnSpPr/>
          <p:nvPr/>
        </p:nvCxnSpPr>
        <p:spPr>
          <a:xfrm flipV="1">
            <a:off x="6005384" y="5328641"/>
            <a:ext cx="1087395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6"/>
          <p:cNvSpPr/>
          <p:nvPr/>
        </p:nvSpPr>
        <p:spPr>
          <a:xfrm>
            <a:off x="7055708" y="3080481"/>
            <a:ext cx="2854410" cy="674427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 21"/>
          <p:cNvSpPr/>
          <p:nvPr/>
        </p:nvSpPr>
        <p:spPr>
          <a:xfrm>
            <a:off x="7080422" y="5729321"/>
            <a:ext cx="2854410" cy="674427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/>
          <p:cNvSpPr txBox="1"/>
          <p:nvPr/>
        </p:nvSpPr>
        <p:spPr>
          <a:xfrm>
            <a:off x="9811263" y="4120695"/>
            <a:ext cx="2281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two instances of function </a:t>
            </a:r>
            <a:r>
              <a:rPr lang="en-US" b="1" dirty="0" err="1">
                <a:solidFill>
                  <a:srgbClr val="00B0F0"/>
                </a:solidFill>
              </a:rPr>
              <a:t>fullName</a:t>
            </a:r>
            <a:r>
              <a:rPr lang="en-US" dirty="0">
                <a:solidFill>
                  <a:srgbClr val="00B0F0"/>
                </a:solidFill>
              </a:rPr>
              <a:t> that do the same thing</a:t>
            </a:r>
            <a:endParaRPr lang="hu-HU" dirty="0">
              <a:solidFill>
                <a:srgbClr val="00B0F0"/>
              </a:solidFill>
            </a:endParaRPr>
          </a:p>
        </p:txBody>
      </p:sp>
      <p:cxnSp>
        <p:nvCxnSpPr>
          <p:cNvPr id="12" name="Egyenes összekötő nyíllal 11"/>
          <p:cNvCxnSpPr/>
          <p:nvPr/>
        </p:nvCxnSpPr>
        <p:spPr>
          <a:xfrm flipH="1" flipV="1">
            <a:off x="10070756" y="3519111"/>
            <a:ext cx="518983" cy="48005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36"/>
          <p:cNvCxnSpPr/>
          <p:nvPr/>
        </p:nvCxnSpPr>
        <p:spPr>
          <a:xfrm flipH="1">
            <a:off x="10107827" y="5397939"/>
            <a:ext cx="481912" cy="58704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04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37" y="2023362"/>
            <a:ext cx="5622452" cy="4578109"/>
          </a:xfrm>
          <a:prstGeom prst="rect">
            <a:avLst/>
          </a:prstGeom>
        </p:spPr>
      </p:pic>
      <p:sp>
        <p:nvSpPr>
          <p:cNvPr id="7" name="Téglalap 6"/>
          <p:cNvSpPr/>
          <p:nvPr/>
        </p:nvSpPr>
        <p:spPr>
          <a:xfrm>
            <a:off x="267730" y="3923428"/>
            <a:ext cx="6042454" cy="103575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18984" y="263115"/>
            <a:ext cx="9840657" cy="751652"/>
          </a:xfrm>
        </p:spPr>
        <p:txBody>
          <a:bodyPr/>
          <a:lstStyle/>
          <a:p>
            <a:r>
              <a:rPr lang="en-US" sz="4000" dirty="0"/>
              <a:t>Prototype </a:t>
            </a:r>
            <a:r>
              <a:rPr lang="en-US" sz="4000" dirty="0" smtClean="0"/>
              <a:t>in </a:t>
            </a:r>
            <a:r>
              <a:rPr lang="en-US" sz="4000" dirty="0"/>
              <a:t>JavaScript</a:t>
            </a:r>
            <a:endParaRPr lang="hu-HU" sz="4000" dirty="0">
              <a:solidFill>
                <a:schemeClr val="tx1"/>
              </a:solidFill>
            </a:endParaRPr>
          </a:p>
        </p:txBody>
      </p:sp>
      <p:sp>
        <p:nvSpPr>
          <p:cNvPr id="25" name="Téglalap 24"/>
          <p:cNvSpPr/>
          <p:nvPr/>
        </p:nvSpPr>
        <p:spPr>
          <a:xfrm>
            <a:off x="7191633" y="2375060"/>
            <a:ext cx="2434281" cy="2184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Szövegdoboz 25"/>
          <p:cNvSpPr txBox="1"/>
          <p:nvPr/>
        </p:nvSpPr>
        <p:spPr>
          <a:xfrm>
            <a:off x="7315200" y="2385679"/>
            <a:ext cx="221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/>
              <a:t>john</a:t>
            </a:r>
            <a:endParaRPr lang="hu-HU" dirty="0"/>
          </a:p>
        </p:txBody>
      </p:sp>
      <p:sp>
        <p:nvSpPr>
          <p:cNvPr id="27" name="Szövegdoboz 26"/>
          <p:cNvSpPr txBox="1"/>
          <p:nvPr/>
        </p:nvSpPr>
        <p:spPr>
          <a:xfrm>
            <a:off x="7315200" y="2781241"/>
            <a:ext cx="22118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’</a:t>
            </a:r>
            <a:r>
              <a:rPr lang="hu-HU" dirty="0" err="1" smtClean="0"/>
              <a:t>John</a:t>
            </a:r>
            <a:r>
              <a:rPr lang="hu-HU" dirty="0" smtClean="0"/>
              <a:t>’</a:t>
            </a:r>
            <a:endParaRPr lang="hu-HU" dirty="0"/>
          </a:p>
        </p:txBody>
      </p:sp>
      <p:sp>
        <p:nvSpPr>
          <p:cNvPr id="28" name="Szövegdoboz 27"/>
          <p:cNvSpPr txBox="1"/>
          <p:nvPr/>
        </p:nvSpPr>
        <p:spPr>
          <a:xfrm>
            <a:off x="7315200" y="3219871"/>
            <a:ext cx="22118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’</a:t>
            </a:r>
            <a:r>
              <a:rPr lang="hu-HU" dirty="0" err="1" smtClean="0"/>
              <a:t>Smith</a:t>
            </a:r>
            <a:r>
              <a:rPr lang="hu-HU" dirty="0" smtClean="0"/>
              <a:t>’</a:t>
            </a:r>
            <a:endParaRPr lang="hu-HU" dirty="0"/>
          </a:p>
        </p:txBody>
      </p:sp>
      <p:sp>
        <p:nvSpPr>
          <p:cNvPr id="29" name="Szövegdoboz 28"/>
          <p:cNvSpPr txBox="1"/>
          <p:nvPr/>
        </p:nvSpPr>
        <p:spPr>
          <a:xfrm>
            <a:off x="7315200" y="3658501"/>
            <a:ext cx="22118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20</a:t>
            </a:r>
            <a:endParaRPr lang="hu-HU" dirty="0"/>
          </a:p>
        </p:txBody>
      </p:sp>
      <p:sp>
        <p:nvSpPr>
          <p:cNvPr id="30" name="Téglalap 29"/>
          <p:cNvSpPr/>
          <p:nvPr/>
        </p:nvSpPr>
        <p:spPr>
          <a:xfrm>
            <a:off x="7191633" y="4691147"/>
            <a:ext cx="2434281" cy="20474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Szövegdoboz 30"/>
          <p:cNvSpPr txBox="1"/>
          <p:nvPr/>
        </p:nvSpPr>
        <p:spPr>
          <a:xfrm>
            <a:off x="7315200" y="4677053"/>
            <a:ext cx="221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/>
              <a:t>kate</a:t>
            </a:r>
            <a:endParaRPr lang="hu-HU" dirty="0"/>
          </a:p>
        </p:txBody>
      </p:sp>
      <p:sp>
        <p:nvSpPr>
          <p:cNvPr id="32" name="Szövegdoboz 31"/>
          <p:cNvSpPr txBox="1"/>
          <p:nvPr/>
        </p:nvSpPr>
        <p:spPr>
          <a:xfrm>
            <a:off x="7315200" y="5014949"/>
            <a:ext cx="22118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’</a:t>
            </a:r>
            <a:r>
              <a:rPr lang="hu-HU" dirty="0" err="1" smtClean="0"/>
              <a:t>Kate</a:t>
            </a:r>
            <a:endParaRPr lang="hu-HU" dirty="0"/>
          </a:p>
        </p:txBody>
      </p:sp>
      <p:sp>
        <p:nvSpPr>
          <p:cNvPr id="34" name="Szövegdoboz 33"/>
          <p:cNvSpPr txBox="1"/>
          <p:nvPr/>
        </p:nvSpPr>
        <p:spPr>
          <a:xfrm>
            <a:off x="7315200" y="5842781"/>
            <a:ext cx="22118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19</a:t>
            </a:r>
            <a:endParaRPr lang="hu-HU" dirty="0"/>
          </a:p>
        </p:txBody>
      </p:sp>
      <p:cxnSp>
        <p:nvCxnSpPr>
          <p:cNvPr id="5" name="Egyenes összekötő nyíllal 4"/>
          <p:cNvCxnSpPr/>
          <p:nvPr/>
        </p:nvCxnSpPr>
        <p:spPr>
          <a:xfrm flipV="1">
            <a:off x="5955957" y="3923428"/>
            <a:ext cx="1136822" cy="12006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/>
          <p:cNvCxnSpPr/>
          <p:nvPr/>
        </p:nvCxnSpPr>
        <p:spPr>
          <a:xfrm flipV="1">
            <a:off x="6005384" y="5493401"/>
            <a:ext cx="1087395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églalap 37"/>
          <p:cNvSpPr/>
          <p:nvPr/>
        </p:nvSpPr>
        <p:spPr>
          <a:xfrm>
            <a:off x="6374308" y="1029864"/>
            <a:ext cx="2434281" cy="1088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Szövegdoboz 38"/>
          <p:cNvSpPr txBox="1"/>
          <p:nvPr/>
        </p:nvSpPr>
        <p:spPr>
          <a:xfrm>
            <a:off x="6497875" y="1048721"/>
            <a:ext cx="221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/>
              <a:t>Student</a:t>
            </a:r>
            <a:endParaRPr lang="hu-HU" dirty="0"/>
          </a:p>
        </p:txBody>
      </p:sp>
      <p:sp>
        <p:nvSpPr>
          <p:cNvPr id="40" name="Téglalap 39"/>
          <p:cNvSpPr/>
          <p:nvPr/>
        </p:nvSpPr>
        <p:spPr>
          <a:xfrm>
            <a:off x="9425207" y="1027701"/>
            <a:ext cx="2660262" cy="1090323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1" name="Szövegdoboz 40"/>
          <p:cNvSpPr txBox="1"/>
          <p:nvPr/>
        </p:nvSpPr>
        <p:spPr>
          <a:xfrm>
            <a:off x="9649408" y="1029864"/>
            <a:ext cx="22118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/>
              <a:t>Prototype</a:t>
            </a:r>
            <a:r>
              <a:rPr lang="hu-HU" dirty="0" smtClean="0"/>
              <a:t> </a:t>
            </a:r>
            <a:r>
              <a:rPr lang="hu-HU" dirty="0" err="1" smtClean="0"/>
              <a:t>Object</a:t>
            </a:r>
            <a:endParaRPr lang="hu-HU" dirty="0"/>
          </a:p>
        </p:txBody>
      </p:sp>
      <p:sp>
        <p:nvSpPr>
          <p:cNvPr id="42" name="Szövegdoboz 41"/>
          <p:cNvSpPr txBox="1"/>
          <p:nvPr/>
        </p:nvSpPr>
        <p:spPr>
          <a:xfrm>
            <a:off x="6429911" y="1412196"/>
            <a:ext cx="2323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Prototype</a:t>
            </a:r>
            <a:r>
              <a:rPr lang="hu-HU" dirty="0"/>
              <a:t> </a:t>
            </a:r>
            <a:r>
              <a:rPr lang="hu-HU" dirty="0" err="1"/>
              <a:t>property</a:t>
            </a:r>
            <a:endParaRPr lang="hu-HU" dirty="0"/>
          </a:p>
        </p:txBody>
      </p:sp>
      <p:sp>
        <p:nvSpPr>
          <p:cNvPr id="43" name="Szövegdoboz 42"/>
          <p:cNvSpPr txBox="1"/>
          <p:nvPr/>
        </p:nvSpPr>
        <p:spPr>
          <a:xfrm>
            <a:off x="9515825" y="1616919"/>
            <a:ext cx="2460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/>
              <a:t>constructor</a:t>
            </a:r>
            <a:r>
              <a:rPr lang="hu-HU" dirty="0" smtClean="0"/>
              <a:t> </a:t>
            </a:r>
            <a:r>
              <a:rPr lang="hu-HU" dirty="0" err="1"/>
              <a:t>property</a:t>
            </a:r>
            <a:endParaRPr lang="hu-HU" dirty="0"/>
          </a:p>
        </p:txBody>
      </p:sp>
      <p:cxnSp>
        <p:nvCxnSpPr>
          <p:cNvPr id="44" name="Egyenes összekötő nyíllal 43"/>
          <p:cNvCxnSpPr/>
          <p:nvPr/>
        </p:nvCxnSpPr>
        <p:spPr>
          <a:xfrm flipV="1">
            <a:off x="8915681" y="1590907"/>
            <a:ext cx="453919" cy="823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44"/>
          <p:cNvCxnSpPr/>
          <p:nvPr/>
        </p:nvCxnSpPr>
        <p:spPr>
          <a:xfrm flipH="1">
            <a:off x="8864196" y="1809823"/>
            <a:ext cx="419104" cy="41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zövegdoboz 34"/>
          <p:cNvSpPr txBox="1"/>
          <p:nvPr/>
        </p:nvSpPr>
        <p:spPr>
          <a:xfrm>
            <a:off x="7316321" y="4070066"/>
            <a:ext cx="22118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__</a:t>
            </a:r>
            <a:r>
              <a:rPr lang="hu-HU" b="1" dirty="0" err="1" smtClean="0">
                <a:solidFill>
                  <a:srgbClr val="00B0F0"/>
                </a:solidFill>
              </a:rPr>
              <a:t>proto</a:t>
            </a:r>
            <a:r>
              <a:rPr lang="hu-HU" b="1" dirty="0" smtClean="0">
                <a:solidFill>
                  <a:srgbClr val="00B0F0"/>
                </a:solidFill>
              </a:rPr>
              <a:t>__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37" name="Szövegdoboz 36"/>
          <p:cNvSpPr txBox="1"/>
          <p:nvPr/>
        </p:nvSpPr>
        <p:spPr>
          <a:xfrm>
            <a:off x="7315200" y="5427228"/>
            <a:ext cx="22118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’</a:t>
            </a:r>
            <a:r>
              <a:rPr lang="hu-HU" dirty="0" err="1" smtClean="0"/>
              <a:t>Parkr</a:t>
            </a:r>
            <a:r>
              <a:rPr lang="hu-HU" dirty="0" smtClean="0"/>
              <a:t>’</a:t>
            </a:r>
            <a:endParaRPr lang="hu-HU" dirty="0"/>
          </a:p>
        </p:txBody>
      </p:sp>
      <p:sp>
        <p:nvSpPr>
          <p:cNvPr id="47" name="Szövegdoboz 46"/>
          <p:cNvSpPr txBox="1"/>
          <p:nvPr/>
        </p:nvSpPr>
        <p:spPr>
          <a:xfrm>
            <a:off x="7315200" y="6263298"/>
            <a:ext cx="22118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>
                <a:solidFill>
                  <a:srgbClr val="00B0F0"/>
                </a:solidFill>
              </a:rPr>
              <a:t>__</a:t>
            </a:r>
            <a:r>
              <a:rPr lang="hu-HU" b="1" dirty="0" err="1" smtClean="0">
                <a:solidFill>
                  <a:srgbClr val="00B0F0"/>
                </a:solidFill>
              </a:rPr>
              <a:t>proto</a:t>
            </a:r>
            <a:r>
              <a:rPr lang="hu-HU" b="1" dirty="0" smtClean="0">
                <a:solidFill>
                  <a:srgbClr val="00B0F0"/>
                </a:solidFill>
              </a:rPr>
              <a:t>__</a:t>
            </a:r>
            <a:endParaRPr lang="hu-HU" b="1" dirty="0">
              <a:solidFill>
                <a:srgbClr val="00B0F0"/>
              </a:solidFill>
            </a:endParaRPr>
          </a:p>
        </p:txBody>
      </p:sp>
      <p:cxnSp>
        <p:nvCxnSpPr>
          <p:cNvPr id="6" name="Szögletes összekötő 5"/>
          <p:cNvCxnSpPr>
            <a:stCxn id="35" idx="3"/>
            <a:endCxn id="40" idx="2"/>
          </p:cNvCxnSpPr>
          <p:nvPr/>
        </p:nvCxnSpPr>
        <p:spPr>
          <a:xfrm flipV="1">
            <a:off x="9528181" y="2118024"/>
            <a:ext cx="1227157" cy="2136708"/>
          </a:xfrm>
          <a:prstGeom prst="bentConnector2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zögletes összekötő 47"/>
          <p:cNvCxnSpPr/>
          <p:nvPr/>
        </p:nvCxnSpPr>
        <p:spPr>
          <a:xfrm rot="5400000" flipH="1" flipV="1">
            <a:off x="8110946" y="3532982"/>
            <a:ext cx="4343870" cy="1511643"/>
          </a:xfrm>
          <a:prstGeom prst="bentConnector3">
            <a:avLst>
              <a:gd name="adj1" fmla="val -66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07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9551</TotalTime>
  <Words>160</Words>
  <Application>Microsoft Office PowerPoint</Application>
  <PresentationFormat>Szélesvásznú</PresentationFormat>
  <Paragraphs>32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 Learn JavaScript with fun, build an UFO hunter game  Object Prototypes </vt:lpstr>
      <vt:lpstr>Prototype-based OOP in JavaScript</vt:lpstr>
      <vt:lpstr>Prototype in JavaScript</vt:lpstr>
      <vt:lpstr>Prototype in JavaScript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. Eliot</cp:lastModifiedBy>
  <cp:revision>351</cp:revision>
  <dcterms:created xsi:type="dcterms:W3CDTF">2019-02-12T21:35:40Z</dcterms:created>
  <dcterms:modified xsi:type="dcterms:W3CDTF">2019-07-15T11:37:00Z</dcterms:modified>
</cp:coreProperties>
</file>