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1" r:id="rId2"/>
    <p:sldId id="304"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Közepesen sötét stílus 4 – 4. jelölőszín">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Világos stílus 1 – 4. jelölőszín">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éma alapján készült stílus 1 – 1. jelölőszín">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smtClean="0"/>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smtClean="0"/>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smtClean="0"/>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smtClean="0"/>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smtClean="0"/>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7/15/2019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smtClean="0"/>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527222" y="1447799"/>
            <a:ext cx="11225753" cy="3709087"/>
          </a:xfrm>
        </p:spPr>
        <p:txBody>
          <a:bodyPr/>
          <a:lstStyle/>
          <a:p>
            <a:r>
              <a:rPr lang="hu-HU" b="1" dirty="0" smtClean="0"/>
              <a:t/>
            </a:r>
            <a:br>
              <a:rPr lang="hu-HU" b="1" dirty="0" smtClean="0"/>
            </a:br>
            <a:r>
              <a:rPr lang="en-US" sz="6800" b="1" dirty="0" smtClean="0"/>
              <a:t>Learn </a:t>
            </a:r>
            <a:r>
              <a:rPr lang="hu-HU" sz="6800" b="1" dirty="0" smtClean="0">
                <a:solidFill>
                  <a:srgbClr val="FF0000"/>
                </a:solidFill>
              </a:rPr>
              <a:t>J</a:t>
            </a:r>
            <a:r>
              <a:rPr lang="en-US" sz="6800" b="1" dirty="0" err="1" smtClean="0"/>
              <a:t>ava</a:t>
            </a:r>
            <a:r>
              <a:rPr lang="hu-HU" sz="6800" b="1" dirty="0" smtClean="0">
                <a:solidFill>
                  <a:srgbClr val="FF0000"/>
                </a:solidFill>
              </a:rPr>
              <a:t>S</a:t>
            </a:r>
            <a:r>
              <a:rPr lang="en-US" sz="6800" b="1" dirty="0" err="1" smtClean="0"/>
              <a:t>cript</a:t>
            </a:r>
            <a:r>
              <a:rPr lang="en-US" sz="6800" b="1" dirty="0" smtClean="0"/>
              <a:t> with fun, build an </a:t>
            </a:r>
            <a:r>
              <a:rPr lang="hu-HU" sz="6800" b="1" dirty="0" smtClean="0"/>
              <a:t>UFO</a:t>
            </a:r>
            <a:r>
              <a:rPr lang="en-US" sz="6800" b="1" dirty="0" smtClean="0"/>
              <a:t> hunter game </a:t>
            </a:r>
            <a:r>
              <a:rPr lang="hu-HU" b="1" dirty="0" smtClean="0"/>
              <a:t/>
            </a:r>
            <a:br>
              <a:rPr lang="hu-HU" b="1" dirty="0" smtClean="0"/>
            </a:br>
            <a:r>
              <a:rPr lang="hu-HU" sz="6900" dirty="0" err="1">
                <a:solidFill>
                  <a:schemeClr val="bg2">
                    <a:lumMod val="40000"/>
                    <a:lumOff val="60000"/>
                  </a:schemeClr>
                </a:solidFill>
              </a:rPr>
              <a:t>Prototype</a:t>
            </a:r>
            <a:r>
              <a:rPr lang="hu-HU" sz="6900" dirty="0">
                <a:solidFill>
                  <a:schemeClr val="bg2">
                    <a:lumMod val="40000"/>
                    <a:lumOff val="60000"/>
                  </a:schemeClr>
                </a:solidFill>
              </a:rPr>
              <a:t> </a:t>
            </a:r>
            <a:r>
              <a:rPr lang="hu-HU" sz="6900" dirty="0" err="1">
                <a:solidFill>
                  <a:schemeClr val="bg2">
                    <a:lumMod val="40000"/>
                    <a:lumOff val="60000"/>
                  </a:schemeClr>
                </a:solidFill>
              </a:rPr>
              <a:t>Chain</a:t>
            </a:r>
            <a:r>
              <a:rPr lang="hu-HU" dirty="0" smtClean="0">
                <a:solidFill>
                  <a:schemeClr val="bg2">
                    <a:lumMod val="40000"/>
                    <a:lumOff val="60000"/>
                  </a:schemeClr>
                </a:solidFill>
              </a:rPr>
              <a:t/>
            </a:r>
            <a:br>
              <a:rPr lang="hu-HU" dirty="0" smtClean="0">
                <a:solidFill>
                  <a:schemeClr val="bg2">
                    <a:lumMod val="40000"/>
                    <a:lumOff val="60000"/>
                  </a:schemeClr>
                </a:solidFill>
              </a:rPr>
            </a:br>
            <a:endParaRPr lang="hu-HU" sz="4400" dirty="0">
              <a:solidFill>
                <a:schemeClr val="bg2">
                  <a:lumMod val="40000"/>
                  <a:lumOff val="60000"/>
                </a:schemeClr>
              </a:solidFill>
            </a:endParaRPr>
          </a:p>
        </p:txBody>
      </p:sp>
    </p:spTree>
    <p:extLst>
      <p:ext uri="{BB962C8B-B14F-4D97-AF65-F5344CB8AC3E}">
        <p14:creationId xmlns:p14="http://schemas.microsoft.com/office/powerpoint/2010/main" val="3826860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8984" y="263115"/>
            <a:ext cx="9840657" cy="751652"/>
          </a:xfrm>
        </p:spPr>
        <p:txBody>
          <a:bodyPr/>
          <a:lstStyle/>
          <a:p>
            <a:r>
              <a:rPr lang="en-US" sz="4000" dirty="0"/>
              <a:t>Prototype Chain</a:t>
            </a:r>
            <a:endParaRPr lang="hu-HU" sz="4000" dirty="0">
              <a:solidFill>
                <a:schemeClr val="tx1"/>
              </a:solidFill>
            </a:endParaRPr>
          </a:p>
        </p:txBody>
      </p:sp>
      <p:sp>
        <p:nvSpPr>
          <p:cNvPr id="5" name="Szövegdoboz 4"/>
          <p:cNvSpPr txBox="1"/>
          <p:nvPr/>
        </p:nvSpPr>
        <p:spPr>
          <a:xfrm>
            <a:off x="504564" y="1084693"/>
            <a:ext cx="11283782" cy="923330"/>
          </a:xfrm>
          <a:prstGeom prst="rect">
            <a:avLst/>
          </a:prstGeom>
          <a:noFill/>
        </p:spPr>
        <p:txBody>
          <a:bodyPr wrap="square" rtlCol="0">
            <a:spAutoFit/>
          </a:bodyPr>
          <a:lstStyle/>
          <a:p>
            <a:r>
              <a:rPr lang="en-US" dirty="0"/>
              <a:t>In JavaScript, each object contains a prototype object that acquires properties and methods from it. </a:t>
            </a:r>
            <a:r>
              <a:rPr lang="en-US" dirty="0" smtClean="0"/>
              <a:t>An </a:t>
            </a:r>
            <a:r>
              <a:rPr lang="en-US" dirty="0"/>
              <a:t>object's prototype object may contain a prototype object that also acquires properties and methods, and so on. It can be seen as prototype chaining.</a:t>
            </a:r>
            <a:endParaRPr lang="hu-HU" dirty="0"/>
          </a:p>
        </p:txBody>
      </p:sp>
      <p:sp>
        <p:nvSpPr>
          <p:cNvPr id="6" name="Téglalap 5"/>
          <p:cNvSpPr/>
          <p:nvPr/>
        </p:nvSpPr>
        <p:spPr>
          <a:xfrm>
            <a:off x="502507" y="2223336"/>
            <a:ext cx="2434281" cy="187085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Szövegdoboz 6"/>
          <p:cNvSpPr txBox="1"/>
          <p:nvPr/>
        </p:nvSpPr>
        <p:spPr>
          <a:xfrm>
            <a:off x="626074" y="2324573"/>
            <a:ext cx="2211860" cy="369332"/>
          </a:xfrm>
          <a:prstGeom prst="rect">
            <a:avLst/>
          </a:prstGeom>
          <a:noFill/>
        </p:spPr>
        <p:txBody>
          <a:bodyPr wrap="square" rtlCol="0">
            <a:spAutoFit/>
          </a:bodyPr>
          <a:lstStyle/>
          <a:p>
            <a:pPr algn="ctr"/>
            <a:r>
              <a:rPr lang="hu-HU" dirty="0" err="1" smtClean="0"/>
              <a:t>john</a:t>
            </a:r>
            <a:endParaRPr lang="hu-HU" dirty="0"/>
          </a:p>
        </p:txBody>
      </p:sp>
      <p:sp>
        <p:nvSpPr>
          <p:cNvPr id="9" name="Szövegdoboz 8"/>
          <p:cNvSpPr txBox="1"/>
          <p:nvPr/>
        </p:nvSpPr>
        <p:spPr>
          <a:xfrm>
            <a:off x="626074" y="2720135"/>
            <a:ext cx="2211860" cy="369332"/>
          </a:xfrm>
          <a:prstGeom prst="rect">
            <a:avLst/>
          </a:prstGeom>
          <a:noFill/>
          <a:ln>
            <a:solidFill>
              <a:schemeClr val="tx1"/>
            </a:solidFill>
          </a:ln>
        </p:spPr>
        <p:txBody>
          <a:bodyPr wrap="square" rtlCol="0">
            <a:spAutoFit/>
          </a:bodyPr>
          <a:lstStyle/>
          <a:p>
            <a:pPr algn="ctr"/>
            <a:r>
              <a:rPr lang="hu-HU" dirty="0" smtClean="0"/>
              <a:t>’</a:t>
            </a:r>
            <a:r>
              <a:rPr lang="hu-HU" dirty="0" err="1" smtClean="0"/>
              <a:t>John</a:t>
            </a:r>
            <a:r>
              <a:rPr lang="hu-HU" dirty="0" smtClean="0"/>
              <a:t>’</a:t>
            </a:r>
            <a:endParaRPr lang="hu-HU" dirty="0"/>
          </a:p>
        </p:txBody>
      </p:sp>
      <p:sp>
        <p:nvSpPr>
          <p:cNvPr id="10" name="Szövegdoboz 9"/>
          <p:cNvSpPr txBox="1"/>
          <p:nvPr/>
        </p:nvSpPr>
        <p:spPr>
          <a:xfrm>
            <a:off x="626074" y="3158765"/>
            <a:ext cx="2211860" cy="369332"/>
          </a:xfrm>
          <a:prstGeom prst="rect">
            <a:avLst/>
          </a:prstGeom>
          <a:noFill/>
          <a:ln>
            <a:solidFill>
              <a:schemeClr val="tx1"/>
            </a:solidFill>
          </a:ln>
        </p:spPr>
        <p:txBody>
          <a:bodyPr wrap="square" rtlCol="0">
            <a:spAutoFit/>
          </a:bodyPr>
          <a:lstStyle/>
          <a:p>
            <a:pPr algn="ctr"/>
            <a:r>
              <a:rPr lang="hu-HU" dirty="0" smtClean="0"/>
              <a:t>’</a:t>
            </a:r>
            <a:r>
              <a:rPr lang="hu-HU" dirty="0" err="1" smtClean="0"/>
              <a:t>Smith</a:t>
            </a:r>
            <a:r>
              <a:rPr lang="hu-HU" dirty="0" smtClean="0"/>
              <a:t>’</a:t>
            </a:r>
            <a:endParaRPr lang="hu-HU" dirty="0"/>
          </a:p>
        </p:txBody>
      </p:sp>
      <p:sp>
        <p:nvSpPr>
          <p:cNvPr id="11" name="Szövegdoboz 10"/>
          <p:cNvSpPr txBox="1"/>
          <p:nvPr/>
        </p:nvSpPr>
        <p:spPr>
          <a:xfrm>
            <a:off x="626074" y="3597395"/>
            <a:ext cx="2211860" cy="369332"/>
          </a:xfrm>
          <a:prstGeom prst="rect">
            <a:avLst/>
          </a:prstGeom>
          <a:noFill/>
          <a:ln>
            <a:solidFill>
              <a:schemeClr val="tx1"/>
            </a:solidFill>
          </a:ln>
        </p:spPr>
        <p:txBody>
          <a:bodyPr wrap="square" rtlCol="0">
            <a:spAutoFit/>
          </a:bodyPr>
          <a:lstStyle/>
          <a:p>
            <a:pPr algn="ctr"/>
            <a:r>
              <a:rPr lang="hu-HU" dirty="0" smtClean="0"/>
              <a:t>20</a:t>
            </a:r>
            <a:endParaRPr lang="hu-HU" dirty="0"/>
          </a:p>
        </p:txBody>
      </p:sp>
      <p:sp>
        <p:nvSpPr>
          <p:cNvPr id="13" name="Téglalap 12"/>
          <p:cNvSpPr/>
          <p:nvPr/>
        </p:nvSpPr>
        <p:spPr>
          <a:xfrm>
            <a:off x="502506" y="4902726"/>
            <a:ext cx="2434281" cy="420130"/>
          </a:xfrm>
          <a:prstGeom prst="rect">
            <a:avLst/>
          </a:prstGeom>
          <a:solidFill>
            <a:schemeClr val="accent1">
              <a:lumMod val="60000"/>
              <a:lumOff val="4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Prototype</a:t>
            </a:r>
            <a:endParaRPr lang="hu-HU" dirty="0"/>
          </a:p>
        </p:txBody>
      </p:sp>
      <p:sp>
        <p:nvSpPr>
          <p:cNvPr id="15" name="Téglalap 14"/>
          <p:cNvSpPr/>
          <p:nvPr/>
        </p:nvSpPr>
        <p:spPr>
          <a:xfrm>
            <a:off x="4139506" y="2223336"/>
            <a:ext cx="2434281" cy="5857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6" name="Szövegdoboz 15"/>
          <p:cNvSpPr txBox="1"/>
          <p:nvPr/>
        </p:nvSpPr>
        <p:spPr>
          <a:xfrm>
            <a:off x="4263075" y="2324573"/>
            <a:ext cx="2211860" cy="369332"/>
          </a:xfrm>
          <a:prstGeom prst="rect">
            <a:avLst/>
          </a:prstGeom>
          <a:noFill/>
        </p:spPr>
        <p:txBody>
          <a:bodyPr wrap="square" rtlCol="0">
            <a:spAutoFit/>
          </a:bodyPr>
          <a:lstStyle/>
          <a:p>
            <a:pPr algn="ctr"/>
            <a:r>
              <a:rPr lang="hu-HU" dirty="0" err="1" smtClean="0"/>
              <a:t>Student</a:t>
            </a:r>
            <a:endParaRPr lang="hu-HU" dirty="0"/>
          </a:p>
        </p:txBody>
      </p:sp>
      <p:sp>
        <p:nvSpPr>
          <p:cNvPr id="17" name="Téglalap 16"/>
          <p:cNvSpPr/>
          <p:nvPr/>
        </p:nvSpPr>
        <p:spPr>
          <a:xfrm>
            <a:off x="4139506" y="4431362"/>
            <a:ext cx="2434281" cy="924443"/>
          </a:xfrm>
          <a:prstGeom prst="rect">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8" name="Szövegdoboz 17"/>
          <p:cNvSpPr txBox="1"/>
          <p:nvPr/>
        </p:nvSpPr>
        <p:spPr>
          <a:xfrm>
            <a:off x="4250715" y="4431362"/>
            <a:ext cx="2211860" cy="369332"/>
          </a:xfrm>
          <a:prstGeom prst="rect">
            <a:avLst/>
          </a:prstGeom>
          <a:noFill/>
          <a:ln>
            <a:noFill/>
          </a:ln>
        </p:spPr>
        <p:txBody>
          <a:bodyPr wrap="square" rtlCol="0">
            <a:spAutoFit/>
          </a:bodyPr>
          <a:lstStyle/>
          <a:p>
            <a:pPr algn="ctr"/>
            <a:r>
              <a:rPr lang="hu-HU" dirty="0" err="1" smtClean="0"/>
              <a:t>Prototype</a:t>
            </a:r>
            <a:endParaRPr lang="hu-HU" dirty="0"/>
          </a:p>
        </p:txBody>
      </p:sp>
      <p:sp>
        <p:nvSpPr>
          <p:cNvPr id="19" name="Szövegdoboz 18"/>
          <p:cNvSpPr txBox="1"/>
          <p:nvPr/>
        </p:nvSpPr>
        <p:spPr>
          <a:xfrm>
            <a:off x="4250715" y="4832921"/>
            <a:ext cx="2211860" cy="369332"/>
          </a:xfrm>
          <a:prstGeom prst="rect">
            <a:avLst/>
          </a:prstGeom>
          <a:noFill/>
          <a:ln>
            <a:solidFill>
              <a:schemeClr val="tx1"/>
            </a:solidFill>
          </a:ln>
        </p:spPr>
        <p:txBody>
          <a:bodyPr wrap="square" rtlCol="0">
            <a:spAutoFit/>
          </a:bodyPr>
          <a:lstStyle/>
          <a:p>
            <a:pPr algn="ctr"/>
            <a:r>
              <a:rPr lang="hu-HU" dirty="0" err="1" smtClean="0"/>
              <a:t>fullName</a:t>
            </a:r>
            <a:r>
              <a:rPr lang="hu-HU" dirty="0"/>
              <a:t>()</a:t>
            </a:r>
          </a:p>
        </p:txBody>
      </p:sp>
      <p:sp>
        <p:nvSpPr>
          <p:cNvPr id="20" name="Téglalap 19"/>
          <p:cNvSpPr/>
          <p:nvPr/>
        </p:nvSpPr>
        <p:spPr>
          <a:xfrm>
            <a:off x="7644707" y="2223337"/>
            <a:ext cx="2434281" cy="585758"/>
          </a:xfrm>
          <a:prstGeom prst="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1" name="Szövegdoboz 20"/>
          <p:cNvSpPr txBox="1"/>
          <p:nvPr/>
        </p:nvSpPr>
        <p:spPr>
          <a:xfrm>
            <a:off x="7768274" y="2324573"/>
            <a:ext cx="2211860" cy="369332"/>
          </a:xfrm>
          <a:prstGeom prst="rect">
            <a:avLst/>
          </a:prstGeom>
          <a:noFill/>
        </p:spPr>
        <p:txBody>
          <a:bodyPr wrap="square" rtlCol="0">
            <a:spAutoFit/>
          </a:bodyPr>
          <a:lstStyle/>
          <a:p>
            <a:pPr algn="ctr"/>
            <a:r>
              <a:rPr lang="hu-HU" dirty="0" err="1" smtClean="0"/>
              <a:t>Object</a:t>
            </a:r>
            <a:endParaRPr lang="hu-HU" dirty="0"/>
          </a:p>
        </p:txBody>
      </p:sp>
      <p:sp>
        <p:nvSpPr>
          <p:cNvPr id="22" name="Téglalap 21"/>
          <p:cNvSpPr/>
          <p:nvPr/>
        </p:nvSpPr>
        <p:spPr>
          <a:xfrm>
            <a:off x="7644706" y="3143951"/>
            <a:ext cx="2434281" cy="2218877"/>
          </a:xfrm>
          <a:prstGeom prst="rect">
            <a:avLst/>
          </a:prstGeom>
          <a:solidFill>
            <a:schemeClr val="tx1">
              <a:lumMod val="5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3" name="Szövegdoboz 22"/>
          <p:cNvSpPr txBox="1"/>
          <p:nvPr/>
        </p:nvSpPr>
        <p:spPr>
          <a:xfrm>
            <a:off x="7755916" y="3228063"/>
            <a:ext cx="2211860" cy="369332"/>
          </a:xfrm>
          <a:prstGeom prst="rect">
            <a:avLst/>
          </a:prstGeom>
          <a:solidFill>
            <a:schemeClr val="tx1">
              <a:lumMod val="50000"/>
            </a:schemeClr>
          </a:solidFill>
          <a:ln>
            <a:noFill/>
          </a:ln>
        </p:spPr>
        <p:txBody>
          <a:bodyPr wrap="square" rtlCol="0">
            <a:spAutoFit/>
          </a:bodyPr>
          <a:lstStyle/>
          <a:p>
            <a:pPr algn="ctr"/>
            <a:r>
              <a:rPr lang="hu-HU" dirty="0" err="1" smtClean="0"/>
              <a:t>Prototype</a:t>
            </a:r>
            <a:endParaRPr lang="hu-HU" dirty="0"/>
          </a:p>
        </p:txBody>
      </p:sp>
      <p:sp>
        <p:nvSpPr>
          <p:cNvPr id="24" name="Szövegdoboz 23"/>
          <p:cNvSpPr txBox="1"/>
          <p:nvPr/>
        </p:nvSpPr>
        <p:spPr>
          <a:xfrm>
            <a:off x="7768274" y="4090279"/>
            <a:ext cx="2211860" cy="369332"/>
          </a:xfrm>
          <a:prstGeom prst="rect">
            <a:avLst/>
          </a:prstGeom>
          <a:noFill/>
          <a:ln>
            <a:solidFill>
              <a:schemeClr val="tx1"/>
            </a:solidFill>
          </a:ln>
        </p:spPr>
        <p:txBody>
          <a:bodyPr wrap="square" rtlCol="0">
            <a:spAutoFit/>
          </a:bodyPr>
          <a:lstStyle/>
          <a:p>
            <a:pPr algn="ctr"/>
            <a:r>
              <a:rPr lang="hu-HU" dirty="0" err="1"/>
              <a:t>isPrototypeOf</a:t>
            </a:r>
            <a:r>
              <a:rPr lang="hu-HU" dirty="0"/>
              <a:t>()</a:t>
            </a:r>
          </a:p>
        </p:txBody>
      </p:sp>
      <p:cxnSp>
        <p:nvCxnSpPr>
          <p:cNvPr id="4" name="Egyenes összekötő 3"/>
          <p:cNvCxnSpPr>
            <a:stCxn id="6" idx="2"/>
            <a:endCxn id="13" idx="0"/>
          </p:cNvCxnSpPr>
          <p:nvPr/>
        </p:nvCxnSpPr>
        <p:spPr>
          <a:xfrm flipH="1">
            <a:off x="1719647" y="4094194"/>
            <a:ext cx="1" cy="8085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gyenes összekötő 11"/>
          <p:cNvCxnSpPr>
            <a:stCxn id="15" idx="2"/>
            <a:endCxn id="17" idx="0"/>
          </p:cNvCxnSpPr>
          <p:nvPr/>
        </p:nvCxnSpPr>
        <p:spPr>
          <a:xfrm>
            <a:off x="5356647" y="2809095"/>
            <a:ext cx="0" cy="1622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Szövegdoboz 25"/>
          <p:cNvSpPr txBox="1"/>
          <p:nvPr/>
        </p:nvSpPr>
        <p:spPr>
          <a:xfrm>
            <a:off x="7768274" y="3638396"/>
            <a:ext cx="2211860" cy="369332"/>
          </a:xfrm>
          <a:prstGeom prst="rect">
            <a:avLst/>
          </a:prstGeom>
          <a:noFill/>
          <a:ln>
            <a:solidFill>
              <a:schemeClr val="tx1"/>
            </a:solidFill>
          </a:ln>
        </p:spPr>
        <p:txBody>
          <a:bodyPr wrap="square" rtlCol="0">
            <a:spAutoFit/>
          </a:bodyPr>
          <a:lstStyle/>
          <a:p>
            <a:pPr algn="ctr"/>
            <a:r>
              <a:rPr lang="hu-HU" dirty="0" err="1"/>
              <a:t>hasOwnProperty</a:t>
            </a:r>
            <a:r>
              <a:rPr lang="hu-HU" dirty="0"/>
              <a:t>()</a:t>
            </a:r>
          </a:p>
        </p:txBody>
      </p:sp>
      <p:sp>
        <p:nvSpPr>
          <p:cNvPr id="27" name="Szövegdoboz 26"/>
          <p:cNvSpPr txBox="1"/>
          <p:nvPr/>
        </p:nvSpPr>
        <p:spPr>
          <a:xfrm>
            <a:off x="7768274" y="4850106"/>
            <a:ext cx="2211860" cy="369332"/>
          </a:xfrm>
          <a:prstGeom prst="rect">
            <a:avLst/>
          </a:prstGeom>
          <a:noFill/>
          <a:ln>
            <a:solidFill>
              <a:schemeClr val="tx1"/>
            </a:solidFill>
          </a:ln>
        </p:spPr>
        <p:txBody>
          <a:bodyPr wrap="square" rtlCol="0">
            <a:spAutoFit/>
          </a:bodyPr>
          <a:lstStyle/>
          <a:p>
            <a:pPr algn="ctr"/>
            <a:r>
              <a:rPr lang="hu-HU" dirty="0" err="1"/>
              <a:t>valueOf</a:t>
            </a:r>
            <a:r>
              <a:rPr lang="hu-HU" dirty="0"/>
              <a:t>()</a:t>
            </a:r>
          </a:p>
        </p:txBody>
      </p:sp>
      <p:sp>
        <p:nvSpPr>
          <p:cNvPr id="28" name="Szövegdoboz 27"/>
          <p:cNvSpPr txBox="1"/>
          <p:nvPr/>
        </p:nvSpPr>
        <p:spPr>
          <a:xfrm>
            <a:off x="7768274" y="4383391"/>
            <a:ext cx="2211860" cy="369332"/>
          </a:xfrm>
          <a:prstGeom prst="rect">
            <a:avLst/>
          </a:prstGeom>
          <a:noFill/>
          <a:ln>
            <a:noFill/>
          </a:ln>
        </p:spPr>
        <p:txBody>
          <a:bodyPr wrap="square" rtlCol="0">
            <a:spAutoFit/>
          </a:bodyPr>
          <a:lstStyle/>
          <a:p>
            <a:pPr algn="ctr"/>
            <a:r>
              <a:rPr lang="hu-HU" dirty="0" smtClean="0"/>
              <a:t>. . . </a:t>
            </a:r>
            <a:endParaRPr lang="hu-HU" dirty="0"/>
          </a:p>
        </p:txBody>
      </p:sp>
      <p:cxnSp>
        <p:nvCxnSpPr>
          <p:cNvPr id="31" name="Egyenes összekötő 30"/>
          <p:cNvCxnSpPr>
            <a:stCxn id="20" idx="2"/>
            <a:endCxn id="22" idx="0"/>
          </p:cNvCxnSpPr>
          <p:nvPr/>
        </p:nvCxnSpPr>
        <p:spPr>
          <a:xfrm flipH="1">
            <a:off x="8861847" y="2809095"/>
            <a:ext cx="1" cy="3348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gyenes összekötő nyíllal 32"/>
          <p:cNvCxnSpPr>
            <a:stCxn id="6" idx="3"/>
            <a:endCxn id="17" idx="1"/>
          </p:cNvCxnSpPr>
          <p:nvPr/>
        </p:nvCxnSpPr>
        <p:spPr>
          <a:xfrm>
            <a:off x="2936788" y="3158765"/>
            <a:ext cx="1202718" cy="17348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gyenes összekötő nyíllal 33"/>
          <p:cNvCxnSpPr>
            <a:stCxn id="15" idx="3"/>
            <a:endCxn id="22" idx="1"/>
          </p:cNvCxnSpPr>
          <p:nvPr/>
        </p:nvCxnSpPr>
        <p:spPr>
          <a:xfrm>
            <a:off x="6573787" y="2516216"/>
            <a:ext cx="1070919" cy="173717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Szövegdoboz 36"/>
          <p:cNvSpPr txBox="1"/>
          <p:nvPr/>
        </p:nvSpPr>
        <p:spPr>
          <a:xfrm>
            <a:off x="296562" y="5609966"/>
            <a:ext cx="11656541" cy="1200329"/>
          </a:xfrm>
          <a:prstGeom prst="rect">
            <a:avLst/>
          </a:prstGeom>
          <a:noFill/>
        </p:spPr>
        <p:txBody>
          <a:bodyPr wrap="square" rtlCol="0">
            <a:spAutoFit/>
          </a:bodyPr>
          <a:lstStyle/>
          <a:p>
            <a:r>
              <a:rPr lang="en-US" dirty="0"/>
              <a:t>When it comes to inheritance, JavaScript only has one construct: objects. Each object has a private property which holds a link to another object called its prototype. That prototype object has a prototype of its own, and so on until an object is reached with null as its prototype. By definition, null has no prototype, and acts as the final link in this prototype chain.</a:t>
            </a:r>
            <a:endParaRPr lang="hu-HU" dirty="0"/>
          </a:p>
        </p:txBody>
      </p:sp>
      <p:cxnSp>
        <p:nvCxnSpPr>
          <p:cNvPr id="38" name="Egyenes összekötő nyíllal 37"/>
          <p:cNvCxnSpPr/>
          <p:nvPr/>
        </p:nvCxnSpPr>
        <p:spPr>
          <a:xfrm>
            <a:off x="10086187" y="2492952"/>
            <a:ext cx="1070919" cy="173717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Szövegdoboz 38"/>
          <p:cNvSpPr txBox="1"/>
          <p:nvPr/>
        </p:nvSpPr>
        <p:spPr>
          <a:xfrm>
            <a:off x="10943961" y="4230126"/>
            <a:ext cx="634314" cy="369332"/>
          </a:xfrm>
          <a:prstGeom prst="rect">
            <a:avLst/>
          </a:prstGeom>
          <a:noFill/>
        </p:spPr>
        <p:txBody>
          <a:bodyPr wrap="square" rtlCol="0">
            <a:spAutoFit/>
          </a:bodyPr>
          <a:lstStyle/>
          <a:p>
            <a:r>
              <a:rPr lang="hu-HU" dirty="0" smtClean="0"/>
              <a:t>null</a:t>
            </a:r>
            <a:endParaRPr lang="hu-HU" dirty="0"/>
          </a:p>
        </p:txBody>
      </p:sp>
    </p:spTree>
    <p:extLst>
      <p:ext uri="{BB962C8B-B14F-4D97-AF65-F5344CB8AC3E}">
        <p14:creationId xmlns:p14="http://schemas.microsoft.com/office/powerpoint/2010/main" val="10957278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9548</TotalTime>
  <Words>144</Words>
  <Application>Microsoft Office PowerPoint</Application>
  <PresentationFormat>Szélesvásznú</PresentationFormat>
  <Paragraphs>19</Paragraphs>
  <Slides>2</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vt:i4>
      </vt:variant>
    </vt:vector>
  </HeadingPairs>
  <TitlesOfParts>
    <vt:vector size="6" baseType="lpstr">
      <vt:lpstr>Arial</vt:lpstr>
      <vt:lpstr>Century Gothic</vt:lpstr>
      <vt:lpstr>Wingdings 3</vt:lpstr>
      <vt:lpstr>Ion</vt:lpstr>
      <vt:lpstr> Learn JavaScript with fun, build an UFO hunter game  Prototype Chain </vt:lpstr>
      <vt:lpstr>Prototype Chain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Operators</dc:title>
  <dc:creator>. Eliot</dc:creator>
  <cp:lastModifiedBy>. Eliot</cp:lastModifiedBy>
  <cp:revision>349</cp:revision>
  <dcterms:created xsi:type="dcterms:W3CDTF">2019-02-12T21:35:40Z</dcterms:created>
  <dcterms:modified xsi:type="dcterms:W3CDTF">2019-07-15T12:05:56Z</dcterms:modified>
</cp:coreProperties>
</file>