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nva Sans Bold" panose="020B0604020202020204" charset="0"/>
      <p:regular r:id="rId12"/>
    </p:embeddedFont>
    <p:embeddedFont>
      <p:font typeface="Open Sans" panose="020B0606030504020204" pitchFamily="34" charset="0"/>
      <p:regular r:id="rId13"/>
    </p:embeddedFont>
    <p:embeddedFont>
      <p:font typeface="Open Sans Bold" panose="020B0806030504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11" b="-16611"/>
            </a:stretch>
          </a:blipFill>
        </p:spPr>
      </p:sp>
      <p:sp>
        <p:nvSpPr>
          <p:cNvPr id="3" name="Freeform 3"/>
          <p:cNvSpPr/>
          <p:nvPr/>
        </p:nvSpPr>
        <p:spPr>
          <a:xfrm>
            <a:off x="16511283" y="8407075"/>
            <a:ext cx="1776717" cy="1819729"/>
          </a:xfrm>
          <a:custGeom>
            <a:avLst/>
            <a:gdLst/>
            <a:ahLst/>
            <a:cxnLst/>
            <a:rect l="l" t="t" r="r" b="b"/>
            <a:pathLst>
              <a:path w="1776717" h="1819729">
                <a:moveTo>
                  <a:pt x="0" y="0"/>
                </a:moveTo>
                <a:lnTo>
                  <a:pt x="1776717" y="0"/>
                </a:lnTo>
                <a:lnTo>
                  <a:pt x="1776717" y="1819730"/>
                </a:lnTo>
                <a:lnTo>
                  <a:pt x="0" y="18197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974605" y="-480817"/>
            <a:ext cx="3780600" cy="3753105"/>
          </a:xfrm>
          <a:custGeom>
            <a:avLst/>
            <a:gdLst/>
            <a:ahLst/>
            <a:cxnLst/>
            <a:rect l="l" t="t" r="r" b="b"/>
            <a:pathLst>
              <a:path w="3780600" h="3753105">
                <a:moveTo>
                  <a:pt x="0" y="0"/>
                </a:moveTo>
                <a:lnTo>
                  <a:pt x="3780600" y="0"/>
                </a:lnTo>
                <a:lnTo>
                  <a:pt x="3780600" y="3753105"/>
                </a:lnTo>
                <a:lnTo>
                  <a:pt x="0" y="37531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flipV="1">
            <a:off x="16511283" y="0"/>
            <a:ext cx="1776717" cy="1819729"/>
          </a:xfrm>
          <a:custGeom>
            <a:avLst/>
            <a:gdLst/>
            <a:ahLst/>
            <a:cxnLst/>
            <a:rect l="l" t="t" r="r" b="b"/>
            <a:pathLst>
              <a:path w="1776717" h="1819729">
                <a:moveTo>
                  <a:pt x="0" y="1819729"/>
                </a:moveTo>
                <a:lnTo>
                  <a:pt x="1776717" y="1819729"/>
                </a:lnTo>
                <a:lnTo>
                  <a:pt x="1776717" y="0"/>
                </a:lnTo>
                <a:lnTo>
                  <a:pt x="0" y="0"/>
                </a:lnTo>
                <a:lnTo>
                  <a:pt x="0" y="1819729"/>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7105214" y="1333437"/>
            <a:ext cx="4077571" cy="486293"/>
            <a:chOff x="0" y="0"/>
            <a:chExt cx="1566732" cy="186849"/>
          </a:xfrm>
        </p:grpSpPr>
        <p:sp>
          <p:nvSpPr>
            <p:cNvPr id="7" name="Freeform 7"/>
            <p:cNvSpPr/>
            <p:nvPr/>
          </p:nvSpPr>
          <p:spPr>
            <a:xfrm>
              <a:off x="0" y="0"/>
              <a:ext cx="1566732" cy="186849"/>
            </a:xfrm>
            <a:custGeom>
              <a:avLst/>
              <a:gdLst/>
              <a:ahLst/>
              <a:cxnLst/>
              <a:rect l="l" t="t" r="r" b="b"/>
              <a:pathLst>
                <a:path w="1566732" h="186849">
                  <a:moveTo>
                    <a:pt x="93424" y="0"/>
                  </a:moveTo>
                  <a:lnTo>
                    <a:pt x="1473307" y="0"/>
                  </a:lnTo>
                  <a:cubicBezTo>
                    <a:pt x="1498085" y="0"/>
                    <a:pt x="1521848" y="9843"/>
                    <a:pt x="1539369" y="27363"/>
                  </a:cubicBezTo>
                  <a:cubicBezTo>
                    <a:pt x="1556889" y="44884"/>
                    <a:pt x="1566732" y="68647"/>
                    <a:pt x="1566732" y="93424"/>
                  </a:cubicBezTo>
                  <a:lnTo>
                    <a:pt x="1566732" y="93424"/>
                  </a:lnTo>
                  <a:cubicBezTo>
                    <a:pt x="1566732" y="118202"/>
                    <a:pt x="1556889" y="141965"/>
                    <a:pt x="1539369" y="159486"/>
                  </a:cubicBezTo>
                  <a:cubicBezTo>
                    <a:pt x="1521848" y="177006"/>
                    <a:pt x="1498085" y="186849"/>
                    <a:pt x="1473307" y="186849"/>
                  </a:cubicBezTo>
                  <a:lnTo>
                    <a:pt x="93424" y="186849"/>
                  </a:lnTo>
                  <a:cubicBezTo>
                    <a:pt x="68647" y="186849"/>
                    <a:pt x="44884" y="177006"/>
                    <a:pt x="27363" y="159486"/>
                  </a:cubicBezTo>
                  <a:cubicBezTo>
                    <a:pt x="9843" y="141965"/>
                    <a:pt x="0" y="118202"/>
                    <a:pt x="0" y="93424"/>
                  </a:cubicBezTo>
                  <a:lnTo>
                    <a:pt x="0" y="93424"/>
                  </a:lnTo>
                  <a:cubicBezTo>
                    <a:pt x="0" y="68647"/>
                    <a:pt x="9843" y="44884"/>
                    <a:pt x="27363" y="27363"/>
                  </a:cubicBezTo>
                  <a:cubicBezTo>
                    <a:pt x="44884" y="9843"/>
                    <a:pt x="68647" y="0"/>
                    <a:pt x="93424" y="0"/>
                  </a:cubicBezTo>
                  <a:close/>
                </a:path>
              </a:pathLst>
            </a:custGeom>
            <a:solidFill>
              <a:srgbClr val="EF8126"/>
            </a:solidFill>
          </p:spPr>
        </p:sp>
        <p:sp>
          <p:nvSpPr>
            <p:cNvPr id="8" name="TextBox 8"/>
            <p:cNvSpPr txBox="1"/>
            <p:nvPr/>
          </p:nvSpPr>
          <p:spPr>
            <a:xfrm>
              <a:off x="0" y="-38100"/>
              <a:ext cx="1566732" cy="224949"/>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7025750" y="1181037"/>
            <a:ext cx="4236500" cy="593284"/>
            <a:chOff x="0" y="0"/>
            <a:chExt cx="1627798" cy="227958"/>
          </a:xfrm>
        </p:grpSpPr>
        <p:sp>
          <p:nvSpPr>
            <p:cNvPr id="10" name="Freeform 10"/>
            <p:cNvSpPr/>
            <p:nvPr/>
          </p:nvSpPr>
          <p:spPr>
            <a:xfrm>
              <a:off x="0" y="0"/>
              <a:ext cx="1627798" cy="227958"/>
            </a:xfrm>
            <a:custGeom>
              <a:avLst/>
              <a:gdLst/>
              <a:ahLst/>
              <a:cxnLst/>
              <a:rect l="l" t="t" r="r" b="b"/>
              <a:pathLst>
                <a:path w="1627798" h="227958">
                  <a:moveTo>
                    <a:pt x="113979" y="0"/>
                  </a:moveTo>
                  <a:lnTo>
                    <a:pt x="1513818" y="0"/>
                  </a:lnTo>
                  <a:cubicBezTo>
                    <a:pt x="1544048" y="0"/>
                    <a:pt x="1573039" y="12008"/>
                    <a:pt x="1594414" y="33384"/>
                  </a:cubicBezTo>
                  <a:cubicBezTo>
                    <a:pt x="1615789" y="54759"/>
                    <a:pt x="1627798" y="83750"/>
                    <a:pt x="1627798" y="113979"/>
                  </a:cubicBezTo>
                  <a:lnTo>
                    <a:pt x="1627798" y="113979"/>
                  </a:lnTo>
                  <a:cubicBezTo>
                    <a:pt x="1627798" y="176928"/>
                    <a:pt x="1576767" y="227958"/>
                    <a:pt x="1513818" y="227958"/>
                  </a:cubicBezTo>
                  <a:lnTo>
                    <a:pt x="113979" y="227958"/>
                  </a:lnTo>
                  <a:cubicBezTo>
                    <a:pt x="51030" y="227958"/>
                    <a:pt x="0" y="176928"/>
                    <a:pt x="0" y="113979"/>
                  </a:cubicBezTo>
                  <a:lnTo>
                    <a:pt x="0" y="113979"/>
                  </a:lnTo>
                  <a:cubicBezTo>
                    <a:pt x="0" y="51030"/>
                    <a:pt x="51030" y="0"/>
                    <a:pt x="113979" y="0"/>
                  </a:cubicBezTo>
                  <a:close/>
                </a:path>
              </a:pathLst>
            </a:custGeom>
            <a:solidFill>
              <a:srgbClr val="FCB50F"/>
            </a:solidFill>
          </p:spPr>
        </p:sp>
        <p:sp>
          <p:nvSpPr>
            <p:cNvPr id="11" name="TextBox 11"/>
            <p:cNvSpPr txBox="1"/>
            <p:nvPr/>
          </p:nvSpPr>
          <p:spPr>
            <a:xfrm>
              <a:off x="0" y="-38100"/>
              <a:ext cx="1627798" cy="266058"/>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7402811" y="1301949"/>
            <a:ext cx="458937" cy="352130"/>
          </a:xfrm>
          <a:custGeom>
            <a:avLst/>
            <a:gdLst/>
            <a:ahLst/>
            <a:cxnLst/>
            <a:rect l="l" t="t" r="r" b="b"/>
            <a:pathLst>
              <a:path w="458937" h="352130">
                <a:moveTo>
                  <a:pt x="0" y="0"/>
                </a:moveTo>
                <a:lnTo>
                  <a:pt x="458937" y="0"/>
                </a:lnTo>
                <a:lnTo>
                  <a:pt x="458937" y="352130"/>
                </a:lnTo>
                <a:lnTo>
                  <a:pt x="0" y="3521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Freeform 13"/>
          <p:cNvSpPr/>
          <p:nvPr/>
        </p:nvSpPr>
        <p:spPr>
          <a:xfrm flipH="1" flipV="1">
            <a:off x="0" y="0"/>
            <a:ext cx="1776717" cy="1819729"/>
          </a:xfrm>
          <a:custGeom>
            <a:avLst/>
            <a:gdLst/>
            <a:ahLst/>
            <a:cxnLst/>
            <a:rect l="l" t="t" r="r" b="b"/>
            <a:pathLst>
              <a:path w="1776717" h="1819729">
                <a:moveTo>
                  <a:pt x="1776717" y="1819729"/>
                </a:moveTo>
                <a:lnTo>
                  <a:pt x="0" y="1819729"/>
                </a:lnTo>
                <a:lnTo>
                  <a:pt x="0" y="0"/>
                </a:lnTo>
                <a:lnTo>
                  <a:pt x="1776717" y="0"/>
                </a:lnTo>
                <a:lnTo>
                  <a:pt x="1776717" y="181972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flipV="1">
            <a:off x="-429105" y="6828898"/>
            <a:ext cx="3950064" cy="3921336"/>
          </a:xfrm>
          <a:custGeom>
            <a:avLst/>
            <a:gdLst/>
            <a:ahLst/>
            <a:cxnLst/>
            <a:rect l="l" t="t" r="r" b="b"/>
            <a:pathLst>
              <a:path w="3950064" h="3921336">
                <a:moveTo>
                  <a:pt x="0" y="3921336"/>
                </a:moveTo>
                <a:lnTo>
                  <a:pt x="3950064" y="3921336"/>
                </a:lnTo>
                <a:lnTo>
                  <a:pt x="3950064" y="0"/>
                </a:lnTo>
                <a:lnTo>
                  <a:pt x="0" y="0"/>
                </a:lnTo>
                <a:lnTo>
                  <a:pt x="0" y="3921336"/>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flipH="1">
            <a:off x="0" y="8467271"/>
            <a:ext cx="1776717" cy="1819729"/>
          </a:xfrm>
          <a:custGeom>
            <a:avLst/>
            <a:gdLst/>
            <a:ahLst/>
            <a:cxnLst/>
            <a:rect l="l" t="t" r="r" b="b"/>
            <a:pathLst>
              <a:path w="1776717" h="1819729">
                <a:moveTo>
                  <a:pt x="1776717" y="0"/>
                </a:moveTo>
                <a:lnTo>
                  <a:pt x="0" y="0"/>
                </a:lnTo>
                <a:lnTo>
                  <a:pt x="0" y="1819729"/>
                </a:lnTo>
                <a:lnTo>
                  <a:pt x="1776717" y="1819729"/>
                </a:lnTo>
                <a:lnTo>
                  <a:pt x="1776717"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Freeform 16"/>
          <p:cNvSpPr/>
          <p:nvPr/>
        </p:nvSpPr>
        <p:spPr>
          <a:xfrm>
            <a:off x="2535834" y="8778559"/>
            <a:ext cx="3484451" cy="2363091"/>
          </a:xfrm>
          <a:custGeom>
            <a:avLst/>
            <a:gdLst/>
            <a:ahLst/>
            <a:cxnLst/>
            <a:rect l="l" t="t" r="r" b="b"/>
            <a:pathLst>
              <a:path w="3484451" h="2363091">
                <a:moveTo>
                  <a:pt x="0" y="0"/>
                </a:moveTo>
                <a:lnTo>
                  <a:pt x="3484451" y="0"/>
                </a:lnTo>
                <a:lnTo>
                  <a:pt x="3484451" y="2363091"/>
                </a:lnTo>
                <a:lnTo>
                  <a:pt x="0" y="2363091"/>
                </a:lnTo>
                <a:lnTo>
                  <a:pt x="0" y="0"/>
                </a:lnTo>
                <a:close/>
              </a:path>
            </a:pathLst>
          </a:custGeom>
          <a:blipFill>
            <a:blip r:embed="rId9">
              <a:alphaModFix amt="25000"/>
              <a:extLst>
                <a:ext uri="{96DAC541-7B7A-43D3-8B79-37D633B846F1}">
                  <asvg:svgBlip xmlns:asvg="http://schemas.microsoft.com/office/drawing/2016/SVG/main" r:embed="rId10"/>
                </a:ext>
              </a:extLst>
            </a:blip>
            <a:stretch>
              <a:fillRect/>
            </a:stretch>
          </a:blipFill>
        </p:spPr>
      </p:sp>
      <p:sp>
        <p:nvSpPr>
          <p:cNvPr id="17" name="Freeform 17"/>
          <p:cNvSpPr/>
          <p:nvPr/>
        </p:nvSpPr>
        <p:spPr>
          <a:xfrm flipV="1">
            <a:off x="12420115" y="-843658"/>
            <a:ext cx="3484451" cy="2363091"/>
          </a:xfrm>
          <a:custGeom>
            <a:avLst/>
            <a:gdLst/>
            <a:ahLst/>
            <a:cxnLst/>
            <a:rect l="l" t="t" r="r" b="b"/>
            <a:pathLst>
              <a:path w="3484451" h="2363091">
                <a:moveTo>
                  <a:pt x="0" y="2363091"/>
                </a:moveTo>
                <a:lnTo>
                  <a:pt x="3484451" y="2363091"/>
                </a:lnTo>
                <a:lnTo>
                  <a:pt x="3484451" y="0"/>
                </a:lnTo>
                <a:lnTo>
                  <a:pt x="0" y="0"/>
                </a:lnTo>
                <a:lnTo>
                  <a:pt x="0" y="2363091"/>
                </a:lnTo>
                <a:close/>
              </a:path>
            </a:pathLst>
          </a:custGeom>
          <a:blipFill>
            <a:blip r:embed="rId9">
              <a:alphaModFix amt="25000"/>
              <a:extLst>
                <a:ext uri="{96DAC541-7B7A-43D3-8B79-37D633B846F1}">
                  <asvg:svgBlip xmlns:asvg="http://schemas.microsoft.com/office/drawing/2016/SVG/main" r:embed="rId10"/>
                </a:ext>
              </a:extLst>
            </a:blip>
            <a:stretch>
              <a:fillRect/>
            </a:stretch>
          </a:blipFill>
        </p:spPr>
      </p:sp>
      <p:sp>
        <p:nvSpPr>
          <p:cNvPr id="18" name="TextBox 18"/>
          <p:cNvSpPr txBox="1"/>
          <p:nvPr/>
        </p:nvSpPr>
        <p:spPr>
          <a:xfrm>
            <a:off x="2880996" y="4000769"/>
            <a:ext cx="13175390" cy="3297461"/>
          </a:xfrm>
          <a:prstGeom prst="rect">
            <a:avLst/>
          </a:prstGeom>
        </p:spPr>
        <p:txBody>
          <a:bodyPr lIns="0" tIns="0" rIns="0" bIns="0" rtlCol="0" anchor="t">
            <a:spAutoFit/>
          </a:bodyPr>
          <a:lstStyle/>
          <a:p>
            <a:pPr algn="ctr">
              <a:lnSpc>
                <a:spcPts val="8540"/>
              </a:lnSpc>
            </a:pPr>
            <a:r>
              <a:rPr lang="en-US" sz="8291" b="1">
                <a:solidFill>
                  <a:srgbClr val="29455B"/>
                </a:solidFill>
                <a:latin typeface="Canva Sans Bold"/>
                <a:ea typeface="Canva Sans Bold"/>
                <a:cs typeface="Canva Sans Bold"/>
                <a:sym typeface="Canva Sans Bold"/>
              </a:rPr>
              <a:t>WEBSITE REKOMENDASI DAN REVIEW GADGET TERBARU</a:t>
            </a:r>
          </a:p>
        </p:txBody>
      </p:sp>
      <p:sp>
        <p:nvSpPr>
          <p:cNvPr id="19" name="Freeform 19"/>
          <p:cNvSpPr/>
          <p:nvPr/>
        </p:nvSpPr>
        <p:spPr>
          <a:xfrm>
            <a:off x="75888" y="1028700"/>
            <a:ext cx="1795277" cy="2605283"/>
          </a:xfrm>
          <a:custGeom>
            <a:avLst/>
            <a:gdLst/>
            <a:ahLst/>
            <a:cxnLst/>
            <a:rect l="l" t="t" r="r" b="b"/>
            <a:pathLst>
              <a:path w="1795277" h="2605283">
                <a:moveTo>
                  <a:pt x="0" y="0"/>
                </a:moveTo>
                <a:lnTo>
                  <a:pt x="1795276" y="0"/>
                </a:lnTo>
                <a:lnTo>
                  <a:pt x="1795276" y="2605283"/>
                </a:lnTo>
                <a:lnTo>
                  <a:pt x="0" y="260528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0" name="TextBox 20"/>
          <p:cNvSpPr txBox="1"/>
          <p:nvPr/>
        </p:nvSpPr>
        <p:spPr>
          <a:xfrm>
            <a:off x="6684702" y="2309628"/>
            <a:ext cx="4918596" cy="962660"/>
          </a:xfrm>
          <a:prstGeom prst="rect">
            <a:avLst/>
          </a:prstGeom>
        </p:spPr>
        <p:txBody>
          <a:bodyPr lIns="0" tIns="0" rIns="0" bIns="0" rtlCol="0" anchor="t">
            <a:spAutoFit/>
          </a:bodyPr>
          <a:lstStyle/>
          <a:p>
            <a:pPr algn="ctr">
              <a:lnSpc>
                <a:spcPts val="7840"/>
              </a:lnSpc>
            </a:pPr>
            <a:r>
              <a:rPr lang="en-US" sz="5600">
                <a:solidFill>
                  <a:srgbClr val="29455B"/>
                </a:solidFill>
                <a:latin typeface="Open Sans"/>
                <a:ea typeface="Open Sans"/>
                <a:cs typeface="Open Sans"/>
                <a:sym typeface="Open Sans"/>
              </a:rPr>
              <a:t>Presentasi</a:t>
            </a:r>
          </a:p>
        </p:txBody>
      </p:sp>
      <p:sp>
        <p:nvSpPr>
          <p:cNvPr id="21" name="TextBox 21"/>
          <p:cNvSpPr txBox="1"/>
          <p:nvPr/>
        </p:nvSpPr>
        <p:spPr>
          <a:xfrm>
            <a:off x="6020285" y="7826685"/>
            <a:ext cx="6247430" cy="580390"/>
          </a:xfrm>
          <a:prstGeom prst="rect">
            <a:avLst/>
          </a:prstGeom>
        </p:spPr>
        <p:txBody>
          <a:bodyPr lIns="0" tIns="0" rIns="0" bIns="0" rtlCol="0" anchor="t">
            <a:spAutoFit/>
          </a:bodyPr>
          <a:lstStyle/>
          <a:p>
            <a:pPr algn="ctr">
              <a:lnSpc>
                <a:spcPts val="4759"/>
              </a:lnSpc>
            </a:pPr>
            <a:r>
              <a:rPr lang="en-US" sz="3399">
                <a:solidFill>
                  <a:srgbClr val="29455B"/>
                </a:solidFill>
                <a:latin typeface="Open Sans"/>
                <a:ea typeface="Open Sans"/>
                <a:cs typeface="Open Sans"/>
                <a:sym typeface="Open Sans"/>
              </a:rPr>
              <a:t>Oleh : Riza Novebri</a:t>
            </a:r>
          </a:p>
        </p:txBody>
      </p:sp>
      <p:sp>
        <p:nvSpPr>
          <p:cNvPr id="22" name="TextBox 22"/>
          <p:cNvSpPr txBox="1"/>
          <p:nvPr/>
        </p:nvSpPr>
        <p:spPr>
          <a:xfrm>
            <a:off x="7814123" y="1254324"/>
            <a:ext cx="3309134" cy="398004"/>
          </a:xfrm>
          <a:prstGeom prst="rect">
            <a:avLst/>
          </a:prstGeom>
        </p:spPr>
        <p:txBody>
          <a:bodyPr lIns="0" tIns="0" rIns="0" bIns="0" rtlCol="0" anchor="t">
            <a:spAutoFit/>
          </a:bodyPr>
          <a:lstStyle/>
          <a:p>
            <a:pPr algn="ctr">
              <a:lnSpc>
                <a:spcPts val="3262"/>
              </a:lnSpc>
            </a:pPr>
            <a:r>
              <a:rPr lang="en-US" sz="2330">
                <a:solidFill>
                  <a:srgbClr val="000000"/>
                </a:solidFill>
                <a:latin typeface="Open Sans"/>
                <a:ea typeface="Open Sans"/>
                <a:cs typeface="Open Sans"/>
                <a:sym typeface="Open Sans"/>
              </a:rPr>
              <a:t>TEKNIK INFORMATIKA</a:t>
            </a:r>
          </a:p>
        </p:txBody>
      </p:sp>
      <p:sp>
        <p:nvSpPr>
          <p:cNvPr id="23" name="Freeform 23"/>
          <p:cNvSpPr/>
          <p:nvPr/>
        </p:nvSpPr>
        <p:spPr>
          <a:xfrm flipH="1" flipV="1">
            <a:off x="16361662" y="6590719"/>
            <a:ext cx="1795277" cy="2605283"/>
          </a:xfrm>
          <a:custGeom>
            <a:avLst/>
            <a:gdLst/>
            <a:ahLst/>
            <a:cxnLst/>
            <a:rect l="l" t="t" r="r" b="b"/>
            <a:pathLst>
              <a:path w="1795277" h="2605283">
                <a:moveTo>
                  <a:pt x="1795276" y="2605283"/>
                </a:moveTo>
                <a:lnTo>
                  <a:pt x="0" y="2605283"/>
                </a:lnTo>
                <a:lnTo>
                  <a:pt x="0" y="0"/>
                </a:lnTo>
                <a:lnTo>
                  <a:pt x="1795276" y="0"/>
                </a:lnTo>
                <a:lnTo>
                  <a:pt x="1795276" y="2605283"/>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11" b="-16611"/>
            </a:stretch>
          </a:blipFill>
        </p:spPr>
      </p:sp>
      <p:sp>
        <p:nvSpPr>
          <p:cNvPr id="3" name="TextBox 3"/>
          <p:cNvSpPr txBox="1"/>
          <p:nvPr/>
        </p:nvSpPr>
        <p:spPr>
          <a:xfrm>
            <a:off x="990600" y="3530413"/>
            <a:ext cx="16306800" cy="1979929"/>
          </a:xfrm>
          <a:prstGeom prst="rect">
            <a:avLst/>
          </a:prstGeom>
        </p:spPr>
        <p:txBody>
          <a:bodyPr lIns="0" tIns="0" rIns="0" bIns="0" rtlCol="0" anchor="t">
            <a:spAutoFit/>
          </a:bodyPr>
          <a:lstStyle/>
          <a:p>
            <a:pPr algn="ctr">
              <a:lnSpc>
                <a:spcPts val="14934"/>
              </a:lnSpc>
            </a:pPr>
            <a:r>
              <a:rPr lang="en-US" sz="14499" b="1">
                <a:solidFill>
                  <a:srgbClr val="29455B"/>
                </a:solidFill>
                <a:latin typeface="Canva Sans Bold"/>
                <a:ea typeface="Canva Sans Bold"/>
                <a:cs typeface="Canva Sans Bold"/>
                <a:sym typeface="Canva Sans Bold"/>
              </a:rPr>
              <a:t>TERIMAKASIH</a:t>
            </a:r>
          </a:p>
        </p:txBody>
      </p:sp>
      <p:sp>
        <p:nvSpPr>
          <p:cNvPr id="4" name="Freeform 4"/>
          <p:cNvSpPr/>
          <p:nvPr/>
        </p:nvSpPr>
        <p:spPr>
          <a:xfrm rot="5400000">
            <a:off x="-1287607" y="7363229"/>
            <a:ext cx="3484451" cy="2363091"/>
          </a:xfrm>
          <a:custGeom>
            <a:avLst/>
            <a:gdLst/>
            <a:ahLst/>
            <a:cxnLst/>
            <a:rect l="l" t="t" r="r" b="b"/>
            <a:pathLst>
              <a:path w="3484451" h="2363091">
                <a:moveTo>
                  <a:pt x="0" y="0"/>
                </a:moveTo>
                <a:lnTo>
                  <a:pt x="3484451" y="0"/>
                </a:lnTo>
                <a:lnTo>
                  <a:pt x="3484451" y="2363091"/>
                </a:lnTo>
                <a:lnTo>
                  <a:pt x="0" y="2363091"/>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5" name="Freeform 5"/>
          <p:cNvSpPr/>
          <p:nvPr/>
        </p:nvSpPr>
        <p:spPr>
          <a:xfrm rot="5400000" flipV="1">
            <a:off x="16133133" y="560680"/>
            <a:ext cx="3484451" cy="2363091"/>
          </a:xfrm>
          <a:custGeom>
            <a:avLst/>
            <a:gdLst/>
            <a:ahLst/>
            <a:cxnLst/>
            <a:rect l="l" t="t" r="r" b="b"/>
            <a:pathLst>
              <a:path w="3484451" h="2363091">
                <a:moveTo>
                  <a:pt x="0" y="2363091"/>
                </a:moveTo>
                <a:lnTo>
                  <a:pt x="3484450" y="2363091"/>
                </a:lnTo>
                <a:lnTo>
                  <a:pt x="3484450" y="0"/>
                </a:lnTo>
                <a:lnTo>
                  <a:pt x="0" y="0"/>
                </a:lnTo>
                <a:lnTo>
                  <a:pt x="0" y="2363091"/>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6" name="Freeform 6"/>
          <p:cNvSpPr/>
          <p:nvPr/>
        </p:nvSpPr>
        <p:spPr>
          <a:xfrm rot="5400000">
            <a:off x="557551" y="-234573"/>
            <a:ext cx="1795277" cy="2605283"/>
          </a:xfrm>
          <a:custGeom>
            <a:avLst/>
            <a:gdLst/>
            <a:ahLst/>
            <a:cxnLst/>
            <a:rect l="l" t="t" r="r" b="b"/>
            <a:pathLst>
              <a:path w="1795277" h="2605283">
                <a:moveTo>
                  <a:pt x="0" y="0"/>
                </a:moveTo>
                <a:lnTo>
                  <a:pt x="1795276" y="0"/>
                </a:lnTo>
                <a:lnTo>
                  <a:pt x="1795276" y="2605283"/>
                </a:lnTo>
                <a:lnTo>
                  <a:pt x="0" y="260528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5400000" flipH="1" flipV="1">
            <a:off x="15891424" y="7917325"/>
            <a:ext cx="1795277" cy="2605283"/>
          </a:xfrm>
          <a:custGeom>
            <a:avLst/>
            <a:gdLst/>
            <a:ahLst/>
            <a:cxnLst/>
            <a:rect l="l" t="t" r="r" b="b"/>
            <a:pathLst>
              <a:path w="1795277" h="2605283">
                <a:moveTo>
                  <a:pt x="1795277" y="2605283"/>
                </a:moveTo>
                <a:lnTo>
                  <a:pt x="0" y="2605283"/>
                </a:lnTo>
                <a:lnTo>
                  <a:pt x="0" y="0"/>
                </a:lnTo>
                <a:lnTo>
                  <a:pt x="1795277" y="0"/>
                </a:lnTo>
                <a:lnTo>
                  <a:pt x="1795277" y="2605283"/>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3834246" y="5681521"/>
            <a:ext cx="10543308" cy="759079"/>
          </a:xfrm>
          <a:prstGeom prst="rect">
            <a:avLst/>
          </a:prstGeom>
        </p:spPr>
        <p:txBody>
          <a:bodyPr lIns="0" tIns="0" rIns="0" bIns="0" rtlCol="0" anchor="t">
            <a:spAutoFit/>
          </a:bodyPr>
          <a:lstStyle/>
          <a:p>
            <a:pPr algn="ctr">
              <a:lnSpc>
                <a:spcPts val="5768"/>
              </a:lnSpc>
            </a:pPr>
            <a:r>
              <a:rPr lang="en-US" sz="5600" b="1">
                <a:solidFill>
                  <a:srgbClr val="29455B"/>
                </a:solidFill>
                <a:latin typeface="Canva Sans Bold"/>
                <a:ea typeface="Canva Sans Bold"/>
                <a:cs typeface="Canva Sans Bold"/>
                <a:sym typeface="Canva Sans Bold"/>
              </a:rPr>
              <a:t>ATAS PERHATIANNYA</a:t>
            </a:r>
          </a:p>
        </p:txBody>
      </p:sp>
      <p:sp>
        <p:nvSpPr>
          <p:cNvPr id="9" name="AutoShape 9"/>
          <p:cNvSpPr/>
          <p:nvPr/>
        </p:nvSpPr>
        <p:spPr>
          <a:xfrm flipV="1">
            <a:off x="5143975" y="6631100"/>
            <a:ext cx="8000049" cy="38100"/>
          </a:xfrm>
          <a:prstGeom prst="line">
            <a:avLst/>
          </a:prstGeom>
          <a:ln w="38100" cap="rnd">
            <a:solidFill>
              <a:srgbClr val="EF8126"/>
            </a:solidFill>
            <a:prstDash val="solid"/>
            <a:headEnd type="none" w="sm" len="sm"/>
            <a:tailEnd type="none" w="sm" len="sm"/>
          </a:ln>
        </p:spPr>
      </p:sp>
      <p:sp>
        <p:nvSpPr>
          <p:cNvPr id="10" name="AutoShape 10"/>
          <p:cNvSpPr/>
          <p:nvPr/>
        </p:nvSpPr>
        <p:spPr>
          <a:xfrm flipV="1">
            <a:off x="5143975" y="6745400"/>
            <a:ext cx="8000049" cy="38100"/>
          </a:xfrm>
          <a:prstGeom prst="line">
            <a:avLst/>
          </a:prstGeom>
          <a:ln w="38100" cap="rnd">
            <a:solidFill>
              <a:srgbClr val="EF8126"/>
            </a:solidFill>
            <a:prstDash val="solid"/>
            <a:headEnd type="none" w="sm" len="sm"/>
            <a:tailEnd type="none" w="sm" len="sm"/>
          </a:ln>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11" b="-16611"/>
            </a:stretch>
          </a:blipFill>
        </p:spPr>
      </p:sp>
      <p:sp>
        <p:nvSpPr>
          <p:cNvPr id="3" name="Freeform 3"/>
          <p:cNvSpPr/>
          <p:nvPr/>
        </p:nvSpPr>
        <p:spPr>
          <a:xfrm rot="5400000">
            <a:off x="-1287607" y="7363229"/>
            <a:ext cx="3484451" cy="2363091"/>
          </a:xfrm>
          <a:custGeom>
            <a:avLst/>
            <a:gdLst/>
            <a:ahLst/>
            <a:cxnLst/>
            <a:rect l="l" t="t" r="r" b="b"/>
            <a:pathLst>
              <a:path w="3484451" h="2363091">
                <a:moveTo>
                  <a:pt x="0" y="0"/>
                </a:moveTo>
                <a:lnTo>
                  <a:pt x="3484451" y="0"/>
                </a:lnTo>
                <a:lnTo>
                  <a:pt x="3484451" y="2363091"/>
                </a:lnTo>
                <a:lnTo>
                  <a:pt x="0" y="2363091"/>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4" name="Freeform 4"/>
          <p:cNvSpPr/>
          <p:nvPr/>
        </p:nvSpPr>
        <p:spPr>
          <a:xfrm rot="5400000" flipV="1">
            <a:off x="16133133" y="560680"/>
            <a:ext cx="3484451" cy="2363091"/>
          </a:xfrm>
          <a:custGeom>
            <a:avLst/>
            <a:gdLst/>
            <a:ahLst/>
            <a:cxnLst/>
            <a:rect l="l" t="t" r="r" b="b"/>
            <a:pathLst>
              <a:path w="3484451" h="2363091">
                <a:moveTo>
                  <a:pt x="0" y="2363091"/>
                </a:moveTo>
                <a:lnTo>
                  <a:pt x="3484450" y="2363091"/>
                </a:lnTo>
                <a:lnTo>
                  <a:pt x="3484450" y="0"/>
                </a:lnTo>
                <a:lnTo>
                  <a:pt x="0" y="0"/>
                </a:lnTo>
                <a:lnTo>
                  <a:pt x="0" y="2363091"/>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2757830" y="3269906"/>
            <a:ext cx="6620368" cy="1018357"/>
            <a:chOff x="0" y="0"/>
            <a:chExt cx="2543755" cy="391285"/>
          </a:xfrm>
        </p:grpSpPr>
        <p:sp>
          <p:nvSpPr>
            <p:cNvPr id="6" name="Freeform 6"/>
            <p:cNvSpPr/>
            <p:nvPr/>
          </p:nvSpPr>
          <p:spPr>
            <a:xfrm>
              <a:off x="0" y="0"/>
              <a:ext cx="2543755" cy="391285"/>
            </a:xfrm>
            <a:custGeom>
              <a:avLst/>
              <a:gdLst/>
              <a:ahLst/>
              <a:cxnLst/>
              <a:rect l="l" t="t" r="r" b="b"/>
              <a:pathLst>
                <a:path w="2543755" h="391285">
                  <a:moveTo>
                    <a:pt x="79520" y="0"/>
                  </a:moveTo>
                  <a:lnTo>
                    <a:pt x="2464235" y="0"/>
                  </a:lnTo>
                  <a:cubicBezTo>
                    <a:pt x="2485325" y="0"/>
                    <a:pt x="2505551" y="8378"/>
                    <a:pt x="2520464" y="23291"/>
                  </a:cubicBezTo>
                  <a:cubicBezTo>
                    <a:pt x="2535377" y="38204"/>
                    <a:pt x="2543755" y="58430"/>
                    <a:pt x="2543755" y="79520"/>
                  </a:cubicBezTo>
                  <a:lnTo>
                    <a:pt x="2543755" y="311765"/>
                  </a:lnTo>
                  <a:cubicBezTo>
                    <a:pt x="2543755" y="332855"/>
                    <a:pt x="2535377" y="353081"/>
                    <a:pt x="2520464" y="367994"/>
                  </a:cubicBezTo>
                  <a:cubicBezTo>
                    <a:pt x="2505551" y="382907"/>
                    <a:pt x="2485325" y="391285"/>
                    <a:pt x="2464235" y="391285"/>
                  </a:cubicBezTo>
                  <a:lnTo>
                    <a:pt x="79520" y="391285"/>
                  </a:lnTo>
                  <a:cubicBezTo>
                    <a:pt x="58430" y="391285"/>
                    <a:pt x="38204" y="382907"/>
                    <a:pt x="23291" y="367994"/>
                  </a:cubicBezTo>
                  <a:cubicBezTo>
                    <a:pt x="8378" y="353081"/>
                    <a:pt x="0" y="332855"/>
                    <a:pt x="0" y="311765"/>
                  </a:cubicBezTo>
                  <a:lnTo>
                    <a:pt x="0" y="79520"/>
                  </a:lnTo>
                  <a:cubicBezTo>
                    <a:pt x="0" y="58430"/>
                    <a:pt x="8378" y="38204"/>
                    <a:pt x="23291" y="23291"/>
                  </a:cubicBezTo>
                  <a:cubicBezTo>
                    <a:pt x="38204" y="8378"/>
                    <a:pt x="58430" y="0"/>
                    <a:pt x="79520" y="0"/>
                  </a:cubicBezTo>
                  <a:close/>
                </a:path>
              </a:pathLst>
            </a:custGeom>
            <a:solidFill>
              <a:srgbClr val="FCB50F"/>
            </a:solidFill>
          </p:spPr>
        </p:sp>
        <p:sp>
          <p:nvSpPr>
            <p:cNvPr id="7" name="TextBox 7"/>
            <p:cNvSpPr txBox="1"/>
            <p:nvPr/>
          </p:nvSpPr>
          <p:spPr>
            <a:xfrm>
              <a:off x="0" y="-38100"/>
              <a:ext cx="2543755" cy="42938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3407861" y="3635296"/>
            <a:ext cx="168230" cy="16823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455B"/>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4333759" y="1191894"/>
            <a:ext cx="9620483" cy="1201802"/>
          </a:xfrm>
          <a:prstGeom prst="rect">
            <a:avLst/>
          </a:prstGeom>
        </p:spPr>
        <p:txBody>
          <a:bodyPr lIns="0" tIns="0" rIns="0" bIns="0" rtlCol="0" anchor="t">
            <a:spAutoFit/>
          </a:bodyPr>
          <a:lstStyle/>
          <a:p>
            <a:pPr algn="ctr">
              <a:lnSpc>
                <a:spcPts val="9167"/>
              </a:lnSpc>
            </a:pPr>
            <a:r>
              <a:rPr lang="en-US" sz="8900" b="1">
                <a:solidFill>
                  <a:srgbClr val="29455B"/>
                </a:solidFill>
                <a:latin typeface="Canva Sans Bold"/>
                <a:ea typeface="Canva Sans Bold"/>
                <a:cs typeface="Canva Sans Bold"/>
                <a:sym typeface="Canva Sans Bold"/>
              </a:rPr>
              <a:t>DAFTAR ISI</a:t>
            </a:r>
          </a:p>
        </p:txBody>
      </p:sp>
      <p:sp>
        <p:nvSpPr>
          <p:cNvPr id="12" name="TextBox 12"/>
          <p:cNvSpPr txBox="1"/>
          <p:nvPr/>
        </p:nvSpPr>
        <p:spPr>
          <a:xfrm>
            <a:off x="3705370" y="3357779"/>
            <a:ext cx="3668135" cy="580390"/>
          </a:xfrm>
          <a:prstGeom prst="rect">
            <a:avLst/>
          </a:prstGeom>
        </p:spPr>
        <p:txBody>
          <a:bodyPr lIns="0" tIns="0" rIns="0" bIns="0" rtlCol="0" anchor="t">
            <a:spAutoFit/>
          </a:bodyPr>
          <a:lstStyle/>
          <a:p>
            <a:pPr algn="l">
              <a:lnSpc>
                <a:spcPts val="4759"/>
              </a:lnSpc>
            </a:pPr>
            <a:r>
              <a:rPr lang="en-US" sz="3399">
                <a:solidFill>
                  <a:srgbClr val="29455B"/>
                </a:solidFill>
                <a:latin typeface="Open Sans"/>
                <a:ea typeface="Open Sans"/>
                <a:cs typeface="Open Sans"/>
                <a:sym typeface="Open Sans"/>
              </a:rPr>
              <a:t>Latar Belakang</a:t>
            </a:r>
          </a:p>
        </p:txBody>
      </p:sp>
      <p:grpSp>
        <p:nvGrpSpPr>
          <p:cNvPr id="13" name="Group 13"/>
          <p:cNvGrpSpPr/>
          <p:nvPr/>
        </p:nvGrpSpPr>
        <p:grpSpPr>
          <a:xfrm>
            <a:off x="2757830" y="4733298"/>
            <a:ext cx="6620368" cy="860910"/>
            <a:chOff x="0" y="0"/>
            <a:chExt cx="2543755" cy="330789"/>
          </a:xfrm>
        </p:grpSpPr>
        <p:sp>
          <p:nvSpPr>
            <p:cNvPr id="14" name="Freeform 14"/>
            <p:cNvSpPr/>
            <p:nvPr/>
          </p:nvSpPr>
          <p:spPr>
            <a:xfrm>
              <a:off x="0" y="0"/>
              <a:ext cx="2543755" cy="330789"/>
            </a:xfrm>
            <a:custGeom>
              <a:avLst/>
              <a:gdLst/>
              <a:ahLst/>
              <a:cxnLst/>
              <a:rect l="l" t="t" r="r" b="b"/>
              <a:pathLst>
                <a:path w="2543755" h="330789">
                  <a:moveTo>
                    <a:pt x="79520" y="0"/>
                  </a:moveTo>
                  <a:lnTo>
                    <a:pt x="2464235" y="0"/>
                  </a:lnTo>
                  <a:cubicBezTo>
                    <a:pt x="2485325" y="0"/>
                    <a:pt x="2505551" y="8378"/>
                    <a:pt x="2520464" y="23291"/>
                  </a:cubicBezTo>
                  <a:cubicBezTo>
                    <a:pt x="2535377" y="38204"/>
                    <a:pt x="2543755" y="58430"/>
                    <a:pt x="2543755" y="79520"/>
                  </a:cubicBezTo>
                  <a:lnTo>
                    <a:pt x="2543755" y="251269"/>
                  </a:lnTo>
                  <a:cubicBezTo>
                    <a:pt x="2543755" y="272359"/>
                    <a:pt x="2535377" y="292585"/>
                    <a:pt x="2520464" y="307498"/>
                  </a:cubicBezTo>
                  <a:cubicBezTo>
                    <a:pt x="2505551" y="322411"/>
                    <a:pt x="2485325" y="330789"/>
                    <a:pt x="2464235" y="330789"/>
                  </a:cubicBezTo>
                  <a:lnTo>
                    <a:pt x="79520" y="330789"/>
                  </a:lnTo>
                  <a:cubicBezTo>
                    <a:pt x="58430" y="330789"/>
                    <a:pt x="38204" y="322411"/>
                    <a:pt x="23291" y="307498"/>
                  </a:cubicBezTo>
                  <a:cubicBezTo>
                    <a:pt x="8378" y="292585"/>
                    <a:pt x="0" y="272359"/>
                    <a:pt x="0" y="251269"/>
                  </a:cubicBezTo>
                  <a:lnTo>
                    <a:pt x="0" y="79520"/>
                  </a:lnTo>
                  <a:cubicBezTo>
                    <a:pt x="0" y="58430"/>
                    <a:pt x="8378" y="38204"/>
                    <a:pt x="23291" y="23291"/>
                  </a:cubicBezTo>
                  <a:cubicBezTo>
                    <a:pt x="38204" y="8378"/>
                    <a:pt x="58430" y="0"/>
                    <a:pt x="79520" y="0"/>
                  </a:cubicBezTo>
                  <a:close/>
                </a:path>
              </a:pathLst>
            </a:custGeom>
            <a:solidFill>
              <a:srgbClr val="FCB50F"/>
            </a:solidFill>
          </p:spPr>
        </p:sp>
        <p:sp>
          <p:nvSpPr>
            <p:cNvPr id="15" name="TextBox 15"/>
            <p:cNvSpPr txBox="1"/>
            <p:nvPr/>
          </p:nvSpPr>
          <p:spPr>
            <a:xfrm>
              <a:off x="0" y="-38100"/>
              <a:ext cx="2543755" cy="368889"/>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3407861" y="5098688"/>
            <a:ext cx="168230" cy="168230"/>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455B"/>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3705370" y="4821171"/>
            <a:ext cx="4280891" cy="580390"/>
          </a:xfrm>
          <a:prstGeom prst="rect">
            <a:avLst/>
          </a:prstGeom>
        </p:spPr>
        <p:txBody>
          <a:bodyPr lIns="0" tIns="0" rIns="0" bIns="0" rtlCol="0" anchor="t">
            <a:spAutoFit/>
          </a:bodyPr>
          <a:lstStyle/>
          <a:p>
            <a:pPr algn="l">
              <a:lnSpc>
                <a:spcPts val="4759"/>
              </a:lnSpc>
            </a:pPr>
            <a:r>
              <a:rPr lang="en-US" sz="3399">
                <a:solidFill>
                  <a:srgbClr val="29455B"/>
                </a:solidFill>
                <a:latin typeface="Open Sans"/>
                <a:ea typeface="Open Sans"/>
                <a:cs typeface="Open Sans"/>
                <a:sym typeface="Open Sans"/>
              </a:rPr>
              <a:t>Tujuan Website</a:t>
            </a:r>
          </a:p>
        </p:txBody>
      </p:sp>
      <p:grpSp>
        <p:nvGrpSpPr>
          <p:cNvPr id="20" name="Group 20"/>
          <p:cNvGrpSpPr/>
          <p:nvPr/>
        </p:nvGrpSpPr>
        <p:grpSpPr>
          <a:xfrm>
            <a:off x="2757830" y="6194284"/>
            <a:ext cx="6620368" cy="852340"/>
            <a:chOff x="0" y="0"/>
            <a:chExt cx="2543755" cy="327496"/>
          </a:xfrm>
        </p:grpSpPr>
        <p:sp>
          <p:nvSpPr>
            <p:cNvPr id="21" name="Freeform 21"/>
            <p:cNvSpPr/>
            <p:nvPr/>
          </p:nvSpPr>
          <p:spPr>
            <a:xfrm>
              <a:off x="0" y="0"/>
              <a:ext cx="2543755" cy="327496"/>
            </a:xfrm>
            <a:custGeom>
              <a:avLst/>
              <a:gdLst/>
              <a:ahLst/>
              <a:cxnLst/>
              <a:rect l="l" t="t" r="r" b="b"/>
              <a:pathLst>
                <a:path w="2543755" h="327496">
                  <a:moveTo>
                    <a:pt x="79520" y="0"/>
                  </a:moveTo>
                  <a:lnTo>
                    <a:pt x="2464235" y="0"/>
                  </a:lnTo>
                  <a:cubicBezTo>
                    <a:pt x="2485325" y="0"/>
                    <a:pt x="2505551" y="8378"/>
                    <a:pt x="2520464" y="23291"/>
                  </a:cubicBezTo>
                  <a:cubicBezTo>
                    <a:pt x="2535377" y="38204"/>
                    <a:pt x="2543755" y="58430"/>
                    <a:pt x="2543755" y="79520"/>
                  </a:cubicBezTo>
                  <a:lnTo>
                    <a:pt x="2543755" y="247976"/>
                  </a:lnTo>
                  <a:cubicBezTo>
                    <a:pt x="2543755" y="269066"/>
                    <a:pt x="2535377" y="289292"/>
                    <a:pt x="2520464" y="304205"/>
                  </a:cubicBezTo>
                  <a:cubicBezTo>
                    <a:pt x="2505551" y="319118"/>
                    <a:pt x="2485325" y="327496"/>
                    <a:pt x="2464235" y="327496"/>
                  </a:cubicBezTo>
                  <a:lnTo>
                    <a:pt x="79520" y="327496"/>
                  </a:lnTo>
                  <a:cubicBezTo>
                    <a:pt x="58430" y="327496"/>
                    <a:pt x="38204" y="319118"/>
                    <a:pt x="23291" y="304205"/>
                  </a:cubicBezTo>
                  <a:cubicBezTo>
                    <a:pt x="8378" y="289292"/>
                    <a:pt x="0" y="269066"/>
                    <a:pt x="0" y="247976"/>
                  </a:cubicBezTo>
                  <a:lnTo>
                    <a:pt x="0" y="79520"/>
                  </a:lnTo>
                  <a:cubicBezTo>
                    <a:pt x="0" y="58430"/>
                    <a:pt x="8378" y="38204"/>
                    <a:pt x="23291" y="23291"/>
                  </a:cubicBezTo>
                  <a:cubicBezTo>
                    <a:pt x="38204" y="8378"/>
                    <a:pt x="58430" y="0"/>
                    <a:pt x="79520" y="0"/>
                  </a:cubicBezTo>
                  <a:close/>
                </a:path>
              </a:pathLst>
            </a:custGeom>
            <a:solidFill>
              <a:srgbClr val="FCB50F"/>
            </a:solidFill>
          </p:spPr>
        </p:sp>
        <p:sp>
          <p:nvSpPr>
            <p:cNvPr id="22" name="TextBox 22"/>
            <p:cNvSpPr txBox="1"/>
            <p:nvPr/>
          </p:nvSpPr>
          <p:spPr>
            <a:xfrm>
              <a:off x="0" y="-38100"/>
              <a:ext cx="2543755" cy="365596"/>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a:off x="3407861" y="6559674"/>
            <a:ext cx="168230" cy="168230"/>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455B"/>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3705370" y="6282156"/>
            <a:ext cx="4280891" cy="580390"/>
          </a:xfrm>
          <a:prstGeom prst="rect">
            <a:avLst/>
          </a:prstGeom>
        </p:spPr>
        <p:txBody>
          <a:bodyPr lIns="0" tIns="0" rIns="0" bIns="0" rtlCol="0" anchor="t">
            <a:spAutoFit/>
          </a:bodyPr>
          <a:lstStyle/>
          <a:p>
            <a:pPr algn="l">
              <a:lnSpc>
                <a:spcPts val="4759"/>
              </a:lnSpc>
            </a:pPr>
            <a:r>
              <a:rPr lang="en-US" sz="3399">
                <a:solidFill>
                  <a:srgbClr val="29455B"/>
                </a:solidFill>
                <a:latin typeface="Open Sans"/>
                <a:ea typeface="Open Sans"/>
                <a:cs typeface="Open Sans"/>
                <a:sym typeface="Open Sans"/>
              </a:rPr>
              <a:t>Manfaat Website</a:t>
            </a:r>
          </a:p>
        </p:txBody>
      </p:sp>
      <p:grpSp>
        <p:nvGrpSpPr>
          <p:cNvPr id="27" name="Group 27"/>
          <p:cNvGrpSpPr/>
          <p:nvPr/>
        </p:nvGrpSpPr>
        <p:grpSpPr>
          <a:xfrm>
            <a:off x="10121149" y="3269906"/>
            <a:ext cx="6667914" cy="1018357"/>
            <a:chOff x="0" y="0"/>
            <a:chExt cx="2562024" cy="391285"/>
          </a:xfrm>
        </p:grpSpPr>
        <p:sp>
          <p:nvSpPr>
            <p:cNvPr id="28" name="Freeform 28"/>
            <p:cNvSpPr/>
            <p:nvPr/>
          </p:nvSpPr>
          <p:spPr>
            <a:xfrm>
              <a:off x="0" y="0"/>
              <a:ext cx="2562024" cy="391285"/>
            </a:xfrm>
            <a:custGeom>
              <a:avLst/>
              <a:gdLst/>
              <a:ahLst/>
              <a:cxnLst/>
              <a:rect l="l" t="t" r="r" b="b"/>
              <a:pathLst>
                <a:path w="2562024" h="391285">
                  <a:moveTo>
                    <a:pt x="78953" y="0"/>
                  </a:moveTo>
                  <a:lnTo>
                    <a:pt x="2483071" y="0"/>
                  </a:lnTo>
                  <a:cubicBezTo>
                    <a:pt x="2504011" y="0"/>
                    <a:pt x="2524092" y="8318"/>
                    <a:pt x="2538899" y="23125"/>
                  </a:cubicBezTo>
                  <a:cubicBezTo>
                    <a:pt x="2553705" y="37931"/>
                    <a:pt x="2562024" y="58013"/>
                    <a:pt x="2562024" y="78953"/>
                  </a:cubicBezTo>
                  <a:lnTo>
                    <a:pt x="2562024" y="312332"/>
                  </a:lnTo>
                  <a:cubicBezTo>
                    <a:pt x="2562024" y="355937"/>
                    <a:pt x="2526675" y="391285"/>
                    <a:pt x="2483071" y="391285"/>
                  </a:cubicBezTo>
                  <a:lnTo>
                    <a:pt x="78953" y="391285"/>
                  </a:lnTo>
                  <a:cubicBezTo>
                    <a:pt x="35348" y="391285"/>
                    <a:pt x="0" y="355937"/>
                    <a:pt x="0" y="312332"/>
                  </a:cubicBezTo>
                  <a:lnTo>
                    <a:pt x="0" y="78953"/>
                  </a:lnTo>
                  <a:cubicBezTo>
                    <a:pt x="0" y="35348"/>
                    <a:pt x="35348" y="0"/>
                    <a:pt x="78953" y="0"/>
                  </a:cubicBezTo>
                  <a:close/>
                </a:path>
              </a:pathLst>
            </a:custGeom>
            <a:solidFill>
              <a:srgbClr val="FCB50F"/>
            </a:solidFill>
          </p:spPr>
        </p:sp>
        <p:sp>
          <p:nvSpPr>
            <p:cNvPr id="29" name="TextBox 29"/>
            <p:cNvSpPr txBox="1"/>
            <p:nvPr/>
          </p:nvSpPr>
          <p:spPr>
            <a:xfrm>
              <a:off x="0" y="-38100"/>
              <a:ext cx="2562024" cy="429385"/>
            </a:xfrm>
            <a:prstGeom prst="rect">
              <a:avLst/>
            </a:prstGeom>
          </p:spPr>
          <p:txBody>
            <a:bodyPr lIns="50800" tIns="50800" rIns="50800" bIns="50800" rtlCol="0" anchor="ctr"/>
            <a:lstStyle/>
            <a:p>
              <a:pPr algn="ctr">
                <a:lnSpc>
                  <a:spcPts val="2659"/>
                </a:lnSpc>
                <a:spcBef>
                  <a:spcPct val="0"/>
                </a:spcBef>
              </a:pPr>
              <a:endParaRPr/>
            </a:p>
          </p:txBody>
        </p:sp>
      </p:grpSp>
      <p:grpSp>
        <p:nvGrpSpPr>
          <p:cNvPr id="30" name="Group 30"/>
          <p:cNvGrpSpPr/>
          <p:nvPr/>
        </p:nvGrpSpPr>
        <p:grpSpPr>
          <a:xfrm>
            <a:off x="10465475" y="3635296"/>
            <a:ext cx="168230" cy="168230"/>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455B"/>
            </a:solidFill>
          </p:spPr>
        </p:sp>
        <p:sp>
          <p:nvSpPr>
            <p:cNvPr id="32" name="TextBox 3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10767056" y="3432756"/>
            <a:ext cx="6492244" cy="580390"/>
          </a:xfrm>
          <a:prstGeom prst="rect">
            <a:avLst/>
          </a:prstGeom>
        </p:spPr>
        <p:txBody>
          <a:bodyPr lIns="0" tIns="0" rIns="0" bIns="0" rtlCol="0" anchor="t">
            <a:spAutoFit/>
          </a:bodyPr>
          <a:lstStyle/>
          <a:p>
            <a:pPr algn="l">
              <a:lnSpc>
                <a:spcPts val="4759"/>
              </a:lnSpc>
            </a:pPr>
            <a:r>
              <a:rPr lang="en-US" sz="3399">
                <a:solidFill>
                  <a:srgbClr val="29455B"/>
                </a:solidFill>
                <a:latin typeface="Open Sans"/>
                <a:ea typeface="Open Sans"/>
                <a:cs typeface="Open Sans"/>
                <a:sym typeface="Open Sans"/>
              </a:rPr>
              <a:t>Tools &amp; bahasa pemograman</a:t>
            </a:r>
          </a:p>
        </p:txBody>
      </p:sp>
      <p:grpSp>
        <p:nvGrpSpPr>
          <p:cNvPr id="34" name="Group 34"/>
          <p:cNvGrpSpPr/>
          <p:nvPr/>
        </p:nvGrpSpPr>
        <p:grpSpPr>
          <a:xfrm>
            <a:off x="10121149" y="4733298"/>
            <a:ext cx="6667914" cy="854386"/>
            <a:chOff x="0" y="0"/>
            <a:chExt cx="2562024" cy="328282"/>
          </a:xfrm>
        </p:grpSpPr>
        <p:sp>
          <p:nvSpPr>
            <p:cNvPr id="35" name="Freeform 35"/>
            <p:cNvSpPr/>
            <p:nvPr/>
          </p:nvSpPr>
          <p:spPr>
            <a:xfrm>
              <a:off x="0" y="0"/>
              <a:ext cx="2562024" cy="328282"/>
            </a:xfrm>
            <a:custGeom>
              <a:avLst/>
              <a:gdLst/>
              <a:ahLst/>
              <a:cxnLst/>
              <a:rect l="l" t="t" r="r" b="b"/>
              <a:pathLst>
                <a:path w="2562024" h="328282">
                  <a:moveTo>
                    <a:pt x="78953" y="0"/>
                  </a:moveTo>
                  <a:lnTo>
                    <a:pt x="2483071" y="0"/>
                  </a:lnTo>
                  <a:cubicBezTo>
                    <a:pt x="2504011" y="0"/>
                    <a:pt x="2524092" y="8318"/>
                    <a:pt x="2538899" y="23125"/>
                  </a:cubicBezTo>
                  <a:cubicBezTo>
                    <a:pt x="2553705" y="37931"/>
                    <a:pt x="2562024" y="58013"/>
                    <a:pt x="2562024" y="78953"/>
                  </a:cubicBezTo>
                  <a:lnTo>
                    <a:pt x="2562024" y="249329"/>
                  </a:lnTo>
                  <a:cubicBezTo>
                    <a:pt x="2562024" y="270269"/>
                    <a:pt x="2553705" y="290351"/>
                    <a:pt x="2538899" y="305157"/>
                  </a:cubicBezTo>
                  <a:cubicBezTo>
                    <a:pt x="2524092" y="319964"/>
                    <a:pt x="2504011" y="328282"/>
                    <a:pt x="2483071" y="328282"/>
                  </a:cubicBezTo>
                  <a:lnTo>
                    <a:pt x="78953" y="328282"/>
                  </a:lnTo>
                  <a:cubicBezTo>
                    <a:pt x="35348" y="328282"/>
                    <a:pt x="0" y="292934"/>
                    <a:pt x="0" y="249329"/>
                  </a:cubicBezTo>
                  <a:lnTo>
                    <a:pt x="0" y="78953"/>
                  </a:lnTo>
                  <a:cubicBezTo>
                    <a:pt x="0" y="35348"/>
                    <a:pt x="35348" y="0"/>
                    <a:pt x="78953" y="0"/>
                  </a:cubicBezTo>
                  <a:close/>
                </a:path>
              </a:pathLst>
            </a:custGeom>
            <a:solidFill>
              <a:srgbClr val="FCB50F"/>
            </a:solidFill>
          </p:spPr>
        </p:sp>
        <p:sp>
          <p:nvSpPr>
            <p:cNvPr id="36" name="TextBox 36"/>
            <p:cNvSpPr txBox="1"/>
            <p:nvPr/>
          </p:nvSpPr>
          <p:spPr>
            <a:xfrm>
              <a:off x="0" y="-38100"/>
              <a:ext cx="2562024" cy="366382"/>
            </a:xfrm>
            <a:prstGeom prst="rect">
              <a:avLst/>
            </a:prstGeom>
          </p:spPr>
          <p:txBody>
            <a:bodyPr lIns="50800" tIns="50800" rIns="50800" bIns="50800" rtlCol="0" anchor="ctr"/>
            <a:lstStyle/>
            <a:p>
              <a:pPr algn="ctr">
                <a:lnSpc>
                  <a:spcPts val="2659"/>
                </a:lnSpc>
                <a:spcBef>
                  <a:spcPct val="0"/>
                </a:spcBef>
              </a:pPr>
              <a:endParaRPr/>
            </a:p>
          </p:txBody>
        </p:sp>
      </p:grpSp>
      <p:grpSp>
        <p:nvGrpSpPr>
          <p:cNvPr id="37" name="Group 37"/>
          <p:cNvGrpSpPr/>
          <p:nvPr/>
        </p:nvGrpSpPr>
        <p:grpSpPr>
          <a:xfrm>
            <a:off x="10465475" y="5098688"/>
            <a:ext cx="168230" cy="168230"/>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455B"/>
            </a:solidFill>
          </p:spPr>
        </p:sp>
        <p:sp>
          <p:nvSpPr>
            <p:cNvPr id="39" name="TextBox 3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0" name="TextBox 40"/>
          <p:cNvSpPr txBox="1"/>
          <p:nvPr/>
        </p:nvSpPr>
        <p:spPr>
          <a:xfrm>
            <a:off x="10762984" y="4821171"/>
            <a:ext cx="4280891" cy="580390"/>
          </a:xfrm>
          <a:prstGeom prst="rect">
            <a:avLst/>
          </a:prstGeom>
        </p:spPr>
        <p:txBody>
          <a:bodyPr lIns="0" tIns="0" rIns="0" bIns="0" rtlCol="0" anchor="t">
            <a:spAutoFit/>
          </a:bodyPr>
          <a:lstStyle/>
          <a:p>
            <a:pPr algn="l">
              <a:lnSpc>
                <a:spcPts val="4759"/>
              </a:lnSpc>
            </a:pPr>
            <a:r>
              <a:rPr lang="en-US" sz="3399">
                <a:solidFill>
                  <a:srgbClr val="29455B"/>
                </a:solidFill>
                <a:latin typeface="Open Sans"/>
                <a:ea typeface="Open Sans"/>
                <a:cs typeface="Open Sans"/>
                <a:sym typeface="Open Sans"/>
              </a:rPr>
              <a:t>Hak Akses</a:t>
            </a:r>
          </a:p>
        </p:txBody>
      </p:sp>
      <p:grpSp>
        <p:nvGrpSpPr>
          <p:cNvPr id="41" name="Group 41"/>
          <p:cNvGrpSpPr/>
          <p:nvPr/>
        </p:nvGrpSpPr>
        <p:grpSpPr>
          <a:xfrm>
            <a:off x="10121149" y="6148268"/>
            <a:ext cx="6667914" cy="834089"/>
            <a:chOff x="0" y="0"/>
            <a:chExt cx="2562024" cy="320483"/>
          </a:xfrm>
        </p:grpSpPr>
        <p:sp>
          <p:nvSpPr>
            <p:cNvPr id="42" name="Freeform 42"/>
            <p:cNvSpPr/>
            <p:nvPr/>
          </p:nvSpPr>
          <p:spPr>
            <a:xfrm>
              <a:off x="0" y="0"/>
              <a:ext cx="2562024" cy="320483"/>
            </a:xfrm>
            <a:custGeom>
              <a:avLst/>
              <a:gdLst/>
              <a:ahLst/>
              <a:cxnLst/>
              <a:rect l="l" t="t" r="r" b="b"/>
              <a:pathLst>
                <a:path w="2562024" h="320483">
                  <a:moveTo>
                    <a:pt x="78953" y="0"/>
                  </a:moveTo>
                  <a:lnTo>
                    <a:pt x="2483071" y="0"/>
                  </a:lnTo>
                  <a:cubicBezTo>
                    <a:pt x="2504011" y="0"/>
                    <a:pt x="2524092" y="8318"/>
                    <a:pt x="2538899" y="23125"/>
                  </a:cubicBezTo>
                  <a:cubicBezTo>
                    <a:pt x="2553705" y="37931"/>
                    <a:pt x="2562024" y="58013"/>
                    <a:pt x="2562024" y="78953"/>
                  </a:cubicBezTo>
                  <a:lnTo>
                    <a:pt x="2562024" y="241530"/>
                  </a:lnTo>
                  <a:cubicBezTo>
                    <a:pt x="2562024" y="285135"/>
                    <a:pt x="2526675" y="320483"/>
                    <a:pt x="2483071" y="320483"/>
                  </a:cubicBezTo>
                  <a:lnTo>
                    <a:pt x="78953" y="320483"/>
                  </a:lnTo>
                  <a:cubicBezTo>
                    <a:pt x="35348" y="320483"/>
                    <a:pt x="0" y="285135"/>
                    <a:pt x="0" y="241530"/>
                  </a:cubicBezTo>
                  <a:lnTo>
                    <a:pt x="0" y="78953"/>
                  </a:lnTo>
                  <a:cubicBezTo>
                    <a:pt x="0" y="35348"/>
                    <a:pt x="35348" y="0"/>
                    <a:pt x="78953" y="0"/>
                  </a:cubicBezTo>
                  <a:close/>
                </a:path>
              </a:pathLst>
            </a:custGeom>
            <a:solidFill>
              <a:srgbClr val="FCB50F"/>
            </a:solidFill>
          </p:spPr>
        </p:sp>
        <p:sp>
          <p:nvSpPr>
            <p:cNvPr id="43" name="TextBox 43"/>
            <p:cNvSpPr txBox="1"/>
            <p:nvPr/>
          </p:nvSpPr>
          <p:spPr>
            <a:xfrm>
              <a:off x="0" y="-38100"/>
              <a:ext cx="2562024" cy="358583"/>
            </a:xfrm>
            <a:prstGeom prst="rect">
              <a:avLst/>
            </a:prstGeom>
          </p:spPr>
          <p:txBody>
            <a:bodyPr lIns="50800" tIns="50800" rIns="50800" bIns="50800" rtlCol="0" anchor="ctr"/>
            <a:lstStyle/>
            <a:p>
              <a:pPr algn="ctr">
                <a:lnSpc>
                  <a:spcPts val="2659"/>
                </a:lnSpc>
                <a:spcBef>
                  <a:spcPct val="0"/>
                </a:spcBef>
              </a:pPr>
              <a:endParaRPr/>
            </a:p>
          </p:txBody>
        </p:sp>
      </p:grpSp>
      <p:grpSp>
        <p:nvGrpSpPr>
          <p:cNvPr id="44" name="Group 44"/>
          <p:cNvGrpSpPr/>
          <p:nvPr/>
        </p:nvGrpSpPr>
        <p:grpSpPr>
          <a:xfrm>
            <a:off x="10465475" y="6513658"/>
            <a:ext cx="168230" cy="168230"/>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455B"/>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7" name="TextBox 47"/>
          <p:cNvSpPr txBox="1"/>
          <p:nvPr/>
        </p:nvSpPr>
        <p:spPr>
          <a:xfrm>
            <a:off x="10762984" y="6236141"/>
            <a:ext cx="4280891" cy="580390"/>
          </a:xfrm>
          <a:prstGeom prst="rect">
            <a:avLst/>
          </a:prstGeom>
        </p:spPr>
        <p:txBody>
          <a:bodyPr lIns="0" tIns="0" rIns="0" bIns="0" rtlCol="0" anchor="t">
            <a:spAutoFit/>
          </a:bodyPr>
          <a:lstStyle/>
          <a:p>
            <a:pPr algn="l">
              <a:lnSpc>
                <a:spcPts val="4759"/>
              </a:lnSpc>
            </a:pPr>
            <a:r>
              <a:rPr lang="en-US" sz="3399">
                <a:solidFill>
                  <a:srgbClr val="29455B"/>
                </a:solidFill>
                <a:latin typeface="Open Sans"/>
                <a:ea typeface="Open Sans"/>
                <a:cs typeface="Open Sans"/>
                <a:sym typeface="Open Sans"/>
              </a:rPr>
              <a:t>Fitur Fitur Utama</a:t>
            </a:r>
          </a:p>
        </p:txBody>
      </p:sp>
      <p:grpSp>
        <p:nvGrpSpPr>
          <p:cNvPr id="48" name="Group 48"/>
          <p:cNvGrpSpPr/>
          <p:nvPr/>
        </p:nvGrpSpPr>
        <p:grpSpPr>
          <a:xfrm>
            <a:off x="5539438" y="7654065"/>
            <a:ext cx="7700933" cy="1033398"/>
            <a:chOff x="0" y="0"/>
            <a:chExt cx="2958942" cy="397064"/>
          </a:xfrm>
        </p:grpSpPr>
        <p:sp>
          <p:nvSpPr>
            <p:cNvPr id="49" name="Freeform 49"/>
            <p:cNvSpPr/>
            <p:nvPr/>
          </p:nvSpPr>
          <p:spPr>
            <a:xfrm>
              <a:off x="0" y="0"/>
              <a:ext cx="2958942" cy="397064"/>
            </a:xfrm>
            <a:custGeom>
              <a:avLst/>
              <a:gdLst/>
              <a:ahLst/>
              <a:cxnLst/>
              <a:rect l="l" t="t" r="r" b="b"/>
              <a:pathLst>
                <a:path w="2958942" h="397064">
                  <a:moveTo>
                    <a:pt x="68362" y="0"/>
                  </a:moveTo>
                  <a:lnTo>
                    <a:pt x="2890580" y="0"/>
                  </a:lnTo>
                  <a:cubicBezTo>
                    <a:pt x="2908711" y="0"/>
                    <a:pt x="2926099" y="7202"/>
                    <a:pt x="2938919" y="20023"/>
                  </a:cubicBezTo>
                  <a:cubicBezTo>
                    <a:pt x="2951740" y="32843"/>
                    <a:pt x="2958942" y="50231"/>
                    <a:pt x="2958942" y="68362"/>
                  </a:cubicBezTo>
                  <a:lnTo>
                    <a:pt x="2958942" y="328702"/>
                  </a:lnTo>
                  <a:cubicBezTo>
                    <a:pt x="2958942" y="366457"/>
                    <a:pt x="2928336" y="397064"/>
                    <a:pt x="2890580" y="397064"/>
                  </a:cubicBezTo>
                  <a:lnTo>
                    <a:pt x="68362" y="397064"/>
                  </a:lnTo>
                  <a:cubicBezTo>
                    <a:pt x="30607" y="397064"/>
                    <a:pt x="0" y="366457"/>
                    <a:pt x="0" y="328702"/>
                  </a:cubicBezTo>
                  <a:lnTo>
                    <a:pt x="0" y="68362"/>
                  </a:lnTo>
                  <a:cubicBezTo>
                    <a:pt x="0" y="30607"/>
                    <a:pt x="30607" y="0"/>
                    <a:pt x="68362" y="0"/>
                  </a:cubicBezTo>
                  <a:close/>
                </a:path>
              </a:pathLst>
            </a:custGeom>
            <a:solidFill>
              <a:srgbClr val="FCB50F"/>
            </a:solidFill>
          </p:spPr>
        </p:sp>
        <p:sp>
          <p:nvSpPr>
            <p:cNvPr id="50" name="TextBox 50"/>
            <p:cNvSpPr txBox="1"/>
            <p:nvPr/>
          </p:nvSpPr>
          <p:spPr>
            <a:xfrm>
              <a:off x="0" y="-38100"/>
              <a:ext cx="2958942" cy="435164"/>
            </a:xfrm>
            <a:prstGeom prst="rect">
              <a:avLst/>
            </a:prstGeom>
          </p:spPr>
          <p:txBody>
            <a:bodyPr lIns="50800" tIns="50800" rIns="50800" bIns="50800" rtlCol="0" anchor="ctr"/>
            <a:lstStyle/>
            <a:p>
              <a:pPr algn="ctr">
                <a:lnSpc>
                  <a:spcPts val="2659"/>
                </a:lnSpc>
                <a:spcBef>
                  <a:spcPct val="0"/>
                </a:spcBef>
              </a:pPr>
              <a:endParaRPr/>
            </a:p>
          </p:txBody>
        </p:sp>
      </p:grpSp>
      <p:grpSp>
        <p:nvGrpSpPr>
          <p:cNvPr id="51" name="Group 51"/>
          <p:cNvGrpSpPr/>
          <p:nvPr/>
        </p:nvGrpSpPr>
        <p:grpSpPr>
          <a:xfrm>
            <a:off x="7289390" y="8009941"/>
            <a:ext cx="168230" cy="168230"/>
            <a:chOff x="0" y="0"/>
            <a:chExt cx="812800" cy="812800"/>
          </a:xfrm>
        </p:grpSpPr>
        <p:sp>
          <p:nvSpPr>
            <p:cNvPr id="52" name="Freeform 5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455B"/>
            </a:solidFill>
          </p:spPr>
        </p:sp>
        <p:sp>
          <p:nvSpPr>
            <p:cNvPr id="53" name="TextBox 5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4" name="TextBox 54"/>
          <p:cNvSpPr txBox="1"/>
          <p:nvPr/>
        </p:nvSpPr>
        <p:spPr>
          <a:xfrm>
            <a:off x="7986261" y="7770524"/>
            <a:ext cx="2080121" cy="580390"/>
          </a:xfrm>
          <a:prstGeom prst="rect">
            <a:avLst/>
          </a:prstGeom>
        </p:spPr>
        <p:txBody>
          <a:bodyPr lIns="0" tIns="0" rIns="0" bIns="0" rtlCol="0" anchor="t">
            <a:spAutoFit/>
          </a:bodyPr>
          <a:lstStyle/>
          <a:p>
            <a:pPr algn="l">
              <a:lnSpc>
                <a:spcPts val="4759"/>
              </a:lnSpc>
            </a:pPr>
            <a:r>
              <a:rPr lang="en-US" sz="3399">
                <a:solidFill>
                  <a:srgbClr val="29455B"/>
                </a:solidFill>
                <a:latin typeface="Open Sans"/>
                <a:ea typeface="Open Sans"/>
                <a:cs typeface="Open Sans"/>
                <a:sym typeface="Open Sans"/>
              </a:rPr>
              <a:t>Flowchart </a:t>
            </a:r>
          </a:p>
        </p:txBody>
      </p:sp>
      <p:sp>
        <p:nvSpPr>
          <p:cNvPr id="55" name="Freeform 55"/>
          <p:cNvSpPr/>
          <p:nvPr/>
        </p:nvSpPr>
        <p:spPr>
          <a:xfrm rot="5400000">
            <a:off x="557551" y="-234573"/>
            <a:ext cx="1795277" cy="2605283"/>
          </a:xfrm>
          <a:custGeom>
            <a:avLst/>
            <a:gdLst/>
            <a:ahLst/>
            <a:cxnLst/>
            <a:rect l="l" t="t" r="r" b="b"/>
            <a:pathLst>
              <a:path w="1795277" h="2605283">
                <a:moveTo>
                  <a:pt x="0" y="0"/>
                </a:moveTo>
                <a:lnTo>
                  <a:pt x="1795276" y="0"/>
                </a:lnTo>
                <a:lnTo>
                  <a:pt x="1795276" y="2605283"/>
                </a:lnTo>
                <a:lnTo>
                  <a:pt x="0" y="260528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6" name="Freeform 56"/>
          <p:cNvSpPr/>
          <p:nvPr/>
        </p:nvSpPr>
        <p:spPr>
          <a:xfrm rot="5400000" flipH="1" flipV="1">
            <a:off x="15891424" y="7917325"/>
            <a:ext cx="1795277" cy="2605283"/>
          </a:xfrm>
          <a:custGeom>
            <a:avLst/>
            <a:gdLst/>
            <a:ahLst/>
            <a:cxnLst/>
            <a:rect l="l" t="t" r="r" b="b"/>
            <a:pathLst>
              <a:path w="1795277" h="2605283">
                <a:moveTo>
                  <a:pt x="1795277" y="2605283"/>
                </a:moveTo>
                <a:lnTo>
                  <a:pt x="0" y="2605283"/>
                </a:lnTo>
                <a:lnTo>
                  <a:pt x="0" y="0"/>
                </a:lnTo>
                <a:lnTo>
                  <a:pt x="1795277" y="0"/>
                </a:lnTo>
                <a:lnTo>
                  <a:pt x="1795277" y="2605283"/>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11" b="-16611"/>
            </a:stretch>
          </a:blipFill>
        </p:spPr>
      </p:sp>
      <p:sp>
        <p:nvSpPr>
          <p:cNvPr id="3" name="TextBox 3"/>
          <p:cNvSpPr txBox="1"/>
          <p:nvPr/>
        </p:nvSpPr>
        <p:spPr>
          <a:xfrm>
            <a:off x="3096087" y="1315719"/>
            <a:ext cx="12095826" cy="1201802"/>
          </a:xfrm>
          <a:prstGeom prst="rect">
            <a:avLst/>
          </a:prstGeom>
        </p:spPr>
        <p:txBody>
          <a:bodyPr lIns="0" tIns="0" rIns="0" bIns="0" rtlCol="0" anchor="t">
            <a:spAutoFit/>
          </a:bodyPr>
          <a:lstStyle/>
          <a:p>
            <a:pPr algn="ctr">
              <a:lnSpc>
                <a:spcPts val="9167"/>
              </a:lnSpc>
            </a:pPr>
            <a:r>
              <a:rPr lang="en-US" sz="8900" b="1">
                <a:solidFill>
                  <a:srgbClr val="29455B"/>
                </a:solidFill>
                <a:latin typeface="Canva Sans Bold"/>
                <a:ea typeface="Canva Sans Bold"/>
                <a:cs typeface="Canva Sans Bold"/>
                <a:sym typeface="Canva Sans Bold"/>
              </a:rPr>
              <a:t>LATAR BELAKANG</a:t>
            </a:r>
          </a:p>
        </p:txBody>
      </p:sp>
      <p:grpSp>
        <p:nvGrpSpPr>
          <p:cNvPr id="4" name="Group 4"/>
          <p:cNvGrpSpPr/>
          <p:nvPr/>
        </p:nvGrpSpPr>
        <p:grpSpPr>
          <a:xfrm>
            <a:off x="1945241" y="4473398"/>
            <a:ext cx="14479699" cy="4784902"/>
            <a:chOff x="0" y="0"/>
            <a:chExt cx="5563559" cy="1838511"/>
          </a:xfrm>
        </p:grpSpPr>
        <p:sp>
          <p:nvSpPr>
            <p:cNvPr id="5" name="Freeform 5"/>
            <p:cNvSpPr/>
            <p:nvPr/>
          </p:nvSpPr>
          <p:spPr>
            <a:xfrm>
              <a:off x="0" y="0"/>
              <a:ext cx="5563559" cy="1838511"/>
            </a:xfrm>
            <a:custGeom>
              <a:avLst/>
              <a:gdLst/>
              <a:ahLst/>
              <a:cxnLst/>
              <a:rect l="l" t="t" r="r" b="b"/>
              <a:pathLst>
                <a:path w="5563559" h="1838511">
                  <a:moveTo>
                    <a:pt x="36358" y="0"/>
                  </a:moveTo>
                  <a:lnTo>
                    <a:pt x="5527201" y="0"/>
                  </a:lnTo>
                  <a:cubicBezTo>
                    <a:pt x="5536844" y="0"/>
                    <a:pt x="5546091" y="3831"/>
                    <a:pt x="5552910" y="10649"/>
                  </a:cubicBezTo>
                  <a:cubicBezTo>
                    <a:pt x="5559728" y="17467"/>
                    <a:pt x="5563559" y="26715"/>
                    <a:pt x="5563559" y="36358"/>
                  </a:cubicBezTo>
                  <a:lnTo>
                    <a:pt x="5563559" y="1802153"/>
                  </a:lnTo>
                  <a:cubicBezTo>
                    <a:pt x="5563559" y="1822233"/>
                    <a:pt x="5547281" y="1838511"/>
                    <a:pt x="5527201" y="1838511"/>
                  </a:cubicBezTo>
                  <a:lnTo>
                    <a:pt x="36358" y="1838511"/>
                  </a:lnTo>
                  <a:cubicBezTo>
                    <a:pt x="16278" y="1838511"/>
                    <a:pt x="0" y="1822233"/>
                    <a:pt x="0" y="1802153"/>
                  </a:cubicBezTo>
                  <a:lnTo>
                    <a:pt x="0" y="36358"/>
                  </a:lnTo>
                  <a:cubicBezTo>
                    <a:pt x="0" y="16278"/>
                    <a:pt x="16278" y="0"/>
                    <a:pt x="36358" y="0"/>
                  </a:cubicBezTo>
                  <a:close/>
                </a:path>
              </a:pathLst>
            </a:custGeom>
            <a:solidFill>
              <a:srgbClr val="FCB50F"/>
            </a:solidFill>
          </p:spPr>
        </p:sp>
        <p:sp>
          <p:nvSpPr>
            <p:cNvPr id="6" name="TextBox 6"/>
            <p:cNvSpPr txBox="1"/>
            <p:nvPr/>
          </p:nvSpPr>
          <p:spPr>
            <a:xfrm>
              <a:off x="0" y="-38100"/>
              <a:ext cx="5563559" cy="1876611"/>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36164" y="2968992"/>
            <a:ext cx="15057649" cy="5947775"/>
            <a:chOff x="0" y="0"/>
            <a:chExt cx="5785625" cy="2285323"/>
          </a:xfrm>
        </p:grpSpPr>
        <p:sp>
          <p:nvSpPr>
            <p:cNvPr id="8" name="Freeform 8"/>
            <p:cNvSpPr/>
            <p:nvPr/>
          </p:nvSpPr>
          <p:spPr>
            <a:xfrm>
              <a:off x="0" y="0"/>
              <a:ext cx="5785625" cy="2285323"/>
            </a:xfrm>
            <a:custGeom>
              <a:avLst/>
              <a:gdLst/>
              <a:ahLst/>
              <a:cxnLst/>
              <a:rect l="l" t="t" r="r" b="b"/>
              <a:pathLst>
                <a:path w="5785625" h="2285323">
                  <a:moveTo>
                    <a:pt x="34962" y="0"/>
                  </a:moveTo>
                  <a:lnTo>
                    <a:pt x="5750663" y="0"/>
                  </a:lnTo>
                  <a:cubicBezTo>
                    <a:pt x="5759935" y="0"/>
                    <a:pt x="5768828" y="3684"/>
                    <a:pt x="5775385" y="10240"/>
                  </a:cubicBezTo>
                  <a:cubicBezTo>
                    <a:pt x="5781942" y="16797"/>
                    <a:pt x="5785625" y="25690"/>
                    <a:pt x="5785625" y="34962"/>
                  </a:cubicBezTo>
                  <a:lnTo>
                    <a:pt x="5785625" y="2250361"/>
                  </a:lnTo>
                  <a:cubicBezTo>
                    <a:pt x="5785625" y="2269670"/>
                    <a:pt x="5769972" y="2285323"/>
                    <a:pt x="5750663" y="2285323"/>
                  </a:cubicBezTo>
                  <a:lnTo>
                    <a:pt x="34962" y="2285323"/>
                  </a:lnTo>
                  <a:cubicBezTo>
                    <a:pt x="15653" y="2285323"/>
                    <a:pt x="0" y="2269670"/>
                    <a:pt x="0" y="2250361"/>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id="9" name="TextBox 9"/>
            <p:cNvSpPr txBox="1"/>
            <p:nvPr/>
          </p:nvSpPr>
          <p:spPr>
            <a:xfrm>
              <a:off x="0" y="-38100"/>
              <a:ext cx="5785625" cy="2323423"/>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521972" y="3125617"/>
            <a:ext cx="13428911" cy="5567848"/>
          </a:xfrm>
          <a:prstGeom prst="rect">
            <a:avLst/>
          </a:prstGeom>
        </p:spPr>
        <p:txBody>
          <a:bodyPr lIns="0" tIns="0" rIns="0" bIns="0" rtlCol="0" anchor="t">
            <a:spAutoFit/>
          </a:bodyPr>
          <a:lstStyle/>
          <a:p>
            <a:pPr algn="ctr">
              <a:lnSpc>
                <a:spcPts val="4427"/>
              </a:lnSpc>
            </a:pPr>
            <a:r>
              <a:rPr lang="en-US" sz="3162">
                <a:solidFill>
                  <a:srgbClr val="F9EEE1"/>
                </a:solidFill>
                <a:latin typeface="Open Sans"/>
                <a:ea typeface="Open Sans"/>
                <a:cs typeface="Open Sans"/>
                <a:sym typeface="Open Sans"/>
              </a:rPr>
              <a:t>Di era digital saat ini, perkembangan gadget seperti smartphone, tablet, smartwatch, dan laptop berlangsung sangat cepat. Setiap bulan, berbagai brand meluncurkan produk terbaru dengan fitur-fitur canggih. Namun, banyak konsumen merasa kesulitan untuk mengikuti perkembangan ini dan menentukan pilihan terbaik sesuai kebutuhan dan anggaran mereka.  Oleh karena itu, dibutuhkan sebuah platform yang dapat menyajikan rekomendasi gadget terbaru secara terpercaya, terstruktur, dan mudah dipahami oleh pengguna. Website ini akan menjadi solusi untuk membantu pengguna dalam memilih gadget terbaik berdasarkan kategori, harga, dan kebutuhan spesifik mereka.</a:t>
            </a:r>
          </a:p>
        </p:txBody>
      </p:sp>
      <p:sp>
        <p:nvSpPr>
          <p:cNvPr id="11" name="Freeform 11"/>
          <p:cNvSpPr/>
          <p:nvPr/>
        </p:nvSpPr>
        <p:spPr>
          <a:xfrm rot="5400000" flipH="1" flipV="1">
            <a:off x="15891424" y="7917325"/>
            <a:ext cx="1795277" cy="2605283"/>
          </a:xfrm>
          <a:custGeom>
            <a:avLst/>
            <a:gdLst/>
            <a:ahLst/>
            <a:cxnLst/>
            <a:rect l="l" t="t" r="r" b="b"/>
            <a:pathLst>
              <a:path w="1795277" h="2605283">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rot="5400000" flipH="1">
            <a:off x="620477" y="7917325"/>
            <a:ext cx="1795277" cy="2605283"/>
          </a:xfrm>
          <a:custGeom>
            <a:avLst/>
            <a:gdLst/>
            <a:ahLst/>
            <a:cxnLst/>
            <a:rect l="l" t="t" r="r" b="b"/>
            <a:pathLst>
              <a:path w="1795277" h="2605283">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flipH="1" flipV="1">
            <a:off x="0" y="0"/>
            <a:ext cx="2337117" cy="2393695"/>
          </a:xfrm>
          <a:custGeom>
            <a:avLst/>
            <a:gdLst/>
            <a:ahLst/>
            <a:cxnLst/>
            <a:rect l="l" t="t" r="r" b="b"/>
            <a:pathLst>
              <a:path w="2337117" h="2393695">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flipV="1">
            <a:off x="15950883" y="0"/>
            <a:ext cx="2337117" cy="2393695"/>
          </a:xfrm>
          <a:custGeom>
            <a:avLst/>
            <a:gdLst/>
            <a:ahLst/>
            <a:cxnLst/>
            <a:rect l="l" t="t" r="r" b="b"/>
            <a:pathLst>
              <a:path w="2337117" h="2393695">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a:off x="-1194358" y="1423307"/>
            <a:ext cx="3139599" cy="3116766"/>
          </a:xfrm>
          <a:custGeom>
            <a:avLst/>
            <a:gdLst/>
            <a:ahLst/>
            <a:cxnLst/>
            <a:rect l="l" t="t" r="r" b="b"/>
            <a:pathLst>
              <a:path w="3139599" h="3116766">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a:off x="16370677" y="1423307"/>
            <a:ext cx="3139599" cy="3116766"/>
          </a:xfrm>
          <a:custGeom>
            <a:avLst/>
            <a:gdLst/>
            <a:ahLst/>
            <a:cxnLst/>
            <a:rect l="l" t="t" r="r" b="b"/>
            <a:pathLst>
              <a:path w="3139599" h="3116766">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Freeform 17"/>
          <p:cNvSpPr/>
          <p:nvPr/>
        </p:nvSpPr>
        <p:spPr>
          <a:xfrm>
            <a:off x="1274400" y="-303224"/>
            <a:ext cx="1341682" cy="1331924"/>
          </a:xfrm>
          <a:custGeom>
            <a:avLst/>
            <a:gdLst/>
            <a:ahLst/>
            <a:cxnLst/>
            <a:rect l="l" t="t" r="r" b="b"/>
            <a:pathLst>
              <a:path w="1341682" h="1331924">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a:off x="15777760" y="-303224"/>
            <a:ext cx="1341682" cy="1331924"/>
          </a:xfrm>
          <a:custGeom>
            <a:avLst/>
            <a:gdLst/>
            <a:ahLst/>
            <a:cxnLst/>
            <a:rect l="l" t="t" r="r" b="b"/>
            <a:pathLst>
              <a:path w="1341682" h="1331924">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11" b="-16611"/>
            </a:stretch>
          </a:blipFill>
        </p:spPr>
      </p:sp>
      <p:sp>
        <p:nvSpPr>
          <p:cNvPr id="3" name="TextBox 3"/>
          <p:cNvSpPr txBox="1"/>
          <p:nvPr/>
        </p:nvSpPr>
        <p:spPr>
          <a:xfrm>
            <a:off x="1028700" y="1191894"/>
            <a:ext cx="16230600" cy="1201802"/>
          </a:xfrm>
          <a:prstGeom prst="rect">
            <a:avLst/>
          </a:prstGeom>
        </p:spPr>
        <p:txBody>
          <a:bodyPr lIns="0" tIns="0" rIns="0" bIns="0" rtlCol="0" anchor="t">
            <a:spAutoFit/>
          </a:bodyPr>
          <a:lstStyle/>
          <a:p>
            <a:pPr algn="ctr">
              <a:lnSpc>
                <a:spcPts val="9167"/>
              </a:lnSpc>
            </a:pPr>
            <a:r>
              <a:rPr lang="en-US" sz="8900" b="1">
                <a:solidFill>
                  <a:srgbClr val="29455B"/>
                </a:solidFill>
                <a:latin typeface="Canva Sans Bold"/>
                <a:ea typeface="Canva Sans Bold"/>
                <a:cs typeface="Canva Sans Bold"/>
                <a:sym typeface="Canva Sans Bold"/>
              </a:rPr>
              <a:t>MANFAAT WEBSITE</a:t>
            </a:r>
          </a:p>
        </p:txBody>
      </p:sp>
      <p:grpSp>
        <p:nvGrpSpPr>
          <p:cNvPr id="4" name="Group 4"/>
          <p:cNvGrpSpPr/>
          <p:nvPr/>
        </p:nvGrpSpPr>
        <p:grpSpPr>
          <a:xfrm>
            <a:off x="1945241" y="4825823"/>
            <a:ext cx="14479699" cy="4619991"/>
            <a:chOff x="0" y="0"/>
            <a:chExt cx="5563559" cy="1775147"/>
          </a:xfrm>
        </p:grpSpPr>
        <p:sp>
          <p:nvSpPr>
            <p:cNvPr id="5" name="Freeform 5"/>
            <p:cNvSpPr/>
            <p:nvPr/>
          </p:nvSpPr>
          <p:spPr>
            <a:xfrm>
              <a:off x="0" y="0"/>
              <a:ext cx="5563559" cy="1775147"/>
            </a:xfrm>
            <a:custGeom>
              <a:avLst/>
              <a:gdLst/>
              <a:ahLst/>
              <a:cxnLst/>
              <a:rect l="l" t="t" r="r" b="b"/>
              <a:pathLst>
                <a:path w="5563559" h="1775147">
                  <a:moveTo>
                    <a:pt x="36358" y="0"/>
                  </a:moveTo>
                  <a:lnTo>
                    <a:pt x="5527201" y="0"/>
                  </a:lnTo>
                  <a:cubicBezTo>
                    <a:pt x="5536844" y="0"/>
                    <a:pt x="5546091" y="3831"/>
                    <a:pt x="5552910" y="10649"/>
                  </a:cubicBezTo>
                  <a:cubicBezTo>
                    <a:pt x="5559728" y="17467"/>
                    <a:pt x="5563559" y="26715"/>
                    <a:pt x="5563559" y="36358"/>
                  </a:cubicBezTo>
                  <a:lnTo>
                    <a:pt x="5563559" y="1738789"/>
                  </a:lnTo>
                  <a:cubicBezTo>
                    <a:pt x="5563559" y="1758869"/>
                    <a:pt x="5547281" y="1775147"/>
                    <a:pt x="5527201" y="1775147"/>
                  </a:cubicBezTo>
                  <a:lnTo>
                    <a:pt x="36358" y="1775147"/>
                  </a:lnTo>
                  <a:cubicBezTo>
                    <a:pt x="16278" y="1775147"/>
                    <a:pt x="0" y="1758869"/>
                    <a:pt x="0" y="1738789"/>
                  </a:cubicBezTo>
                  <a:lnTo>
                    <a:pt x="0" y="36358"/>
                  </a:lnTo>
                  <a:cubicBezTo>
                    <a:pt x="0" y="16278"/>
                    <a:pt x="16278" y="0"/>
                    <a:pt x="36358" y="0"/>
                  </a:cubicBezTo>
                  <a:close/>
                </a:path>
              </a:pathLst>
            </a:custGeom>
            <a:solidFill>
              <a:srgbClr val="FCB50F"/>
            </a:solidFill>
          </p:spPr>
        </p:sp>
        <p:sp>
          <p:nvSpPr>
            <p:cNvPr id="6" name="TextBox 6"/>
            <p:cNvSpPr txBox="1"/>
            <p:nvPr/>
          </p:nvSpPr>
          <p:spPr>
            <a:xfrm>
              <a:off x="0" y="-38100"/>
              <a:ext cx="5563559" cy="1813247"/>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36164" y="2845167"/>
            <a:ext cx="15057649" cy="6413133"/>
            <a:chOff x="0" y="0"/>
            <a:chExt cx="5785625" cy="2464129"/>
          </a:xfrm>
        </p:grpSpPr>
        <p:sp>
          <p:nvSpPr>
            <p:cNvPr id="8" name="Freeform 8"/>
            <p:cNvSpPr/>
            <p:nvPr/>
          </p:nvSpPr>
          <p:spPr>
            <a:xfrm>
              <a:off x="0" y="0"/>
              <a:ext cx="5785625" cy="2464129"/>
            </a:xfrm>
            <a:custGeom>
              <a:avLst/>
              <a:gdLst/>
              <a:ahLst/>
              <a:cxnLst/>
              <a:rect l="l" t="t" r="r" b="b"/>
              <a:pathLst>
                <a:path w="5785625" h="2464129">
                  <a:moveTo>
                    <a:pt x="34962" y="0"/>
                  </a:moveTo>
                  <a:lnTo>
                    <a:pt x="5750663" y="0"/>
                  </a:lnTo>
                  <a:cubicBezTo>
                    <a:pt x="5759935" y="0"/>
                    <a:pt x="5768828" y="3684"/>
                    <a:pt x="5775385" y="10240"/>
                  </a:cubicBezTo>
                  <a:cubicBezTo>
                    <a:pt x="5781942" y="16797"/>
                    <a:pt x="5785625" y="25690"/>
                    <a:pt x="5785625" y="34962"/>
                  </a:cubicBezTo>
                  <a:lnTo>
                    <a:pt x="5785625" y="2429166"/>
                  </a:lnTo>
                  <a:cubicBezTo>
                    <a:pt x="5785625" y="2438439"/>
                    <a:pt x="5781942" y="2447332"/>
                    <a:pt x="5775385" y="2453889"/>
                  </a:cubicBezTo>
                  <a:cubicBezTo>
                    <a:pt x="5768828" y="2460445"/>
                    <a:pt x="5759935" y="2464129"/>
                    <a:pt x="5750663" y="2464129"/>
                  </a:cubicBezTo>
                  <a:lnTo>
                    <a:pt x="34962" y="2464129"/>
                  </a:lnTo>
                  <a:cubicBezTo>
                    <a:pt x="25690" y="2464129"/>
                    <a:pt x="16797" y="2460445"/>
                    <a:pt x="10240" y="2453889"/>
                  </a:cubicBezTo>
                  <a:cubicBezTo>
                    <a:pt x="3684" y="2447332"/>
                    <a:pt x="0" y="2438439"/>
                    <a:pt x="0" y="2429166"/>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id="9" name="TextBox 9"/>
            <p:cNvSpPr txBox="1"/>
            <p:nvPr/>
          </p:nvSpPr>
          <p:spPr>
            <a:xfrm>
              <a:off x="0" y="-38100"/>
              <a:ext cx="5785625" cy="2502229"/>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774532" y="3166131"/>
            <a:ext cx="14596145" cy="6341137"/>
          </a:xfrm>
          <a:prstGeom prst="rect">
            <a:avLst/>
          </a:prstGeom>
        </p:spPr>
        <p:txBody>
          <a:bodyPr lIns="0" tIns="0" rIns="0" bIns="0" rtlCol="0" anchor="t">
            <a:spAutoFit/>
          </a:bodyPr>
          <a:lstStyle/>
          <a:p>
            <a:pPr marL="778749" lvl="1" indent="-389375" algn="l">
              <a:lnSpc>
                <a:spcPts val="5049"/>
              </a:lnSpc>
              <a:buFont typeface="Arial"/>
              <a:buChar char="•"/>
            </a:pPr>
            <a:r>
              <a:rPr lang="en-US" sz="3606">
                <a:solidFill>
                  <a:srgbClr val="F9EEE1"/>
                </a:solidFill>
                <a:latin typeface="Open Sans"/>
                <a:ea typeface="Open Sans"/>
                <a:cs typeface="Open Sans"/>
                <a:sym typeface="Open Sans"/>
              </a:rPr>
              <a:t>Memberikan referensi terpercaya mengenai gadget terbaru.</a:t>
            </a:r>
          </a:p>
          <a:p>
            <a:pPr marL="778749" lvl="1" indent="-389375" algn="l">
              <a:lnSpc>
                <a:spcPts val="5049"/>
              </a:lnSpc>
              <a:buFont typeface="Arial"/>
              <a:buChar char="•"/>
            </a:pPr>
            <a:r>
              <a:rPr lang="en-US" sz="3606">
                <a:solidFill>
                  <a:srgbClr val="F9EEE1"/>
                </a:solidFill>
                <a:latin typeface="Open Sans"/>
                <a:ea typeface="Open Sans"/>
                <a:cs typeface="Open Sans"/>
                <a:sym typeface="Open Sans"/>
              </a:rPr>
              <a:t>Membantu pengguna membandingkan spesifikasi dan harga gadget.</a:t>
            </a:r>
          </a:p>
          <a:p>
            <a:pPr marL="778749" lvl="1" indent="-389375" algn="l">
              <a:lnSpc>
                <a:spcPts val="5049"/>
              </a:lnSpc>
              <a:buFont typeface="Arial"/>
              <a:buChar char="•"/>
            </a:pPr>
            <a:r>
              <a:rPr lang="en-US" sz="3606">
                <a:solidFill>
                  <a:srgbClr val="F9EEE1"/>
                </a:solidFill>
                <a:latin typeface="Open Sans"/>
                <a:ea typeface="Open Sans"/>
                <a:cs typeface="Open Sans"/>
                <a:sym typeface="Open Sans"/>
              </a:rPr>
              <a:t>Mempermudah pengguna dalam menemukan gadget sesuai kebutuhan.</a:t>
            </a:r>
          </a:p>
          <a:p>
            <a:pPr marL="778749" lvl="1" indent="-389375" algn="l">
              <a:lnSpc>
                <a:spcPts val="5049"/>
              </a:lnSpc>
              <a:buFont typeface="Arial"/>
              <a:buChar char="•"/>
            </a:pPr>
            <a:r>
              <a:rPr lang="en-US" sz="3606">
                <a:solidFill>
                  <a:srgbClr val="F9EEE1"/>
                </a:solidFill>
                <a:latin typeface="Open Sans"/>
                <a:ea typeface="Open Sans"/>
                <a:cs typeface="Open Sans"/>
                <a:sym typeface="Open Sans"/>
              </a:rPr>
              <a:t>Menjadi sumber informasi yang selalu diperbarui mengenai tren teknologi terkini.</a:t>
            </a:r>
          </a:p>
          <a:p>
            <a:pPr marL="778749" lvl="1" indent="-389375" algn="l">
              <a:lnSpc>
                <a:spcPts val="5049"/>
              </a:lnSpc>
              <a:buFont typeface="Arial"/>
              <a:buChar char="•"/>
            </a:pPr>
            <a:r>
              <a:rPr lang="en-US" sz="3606">
                <a:solidFill>
                  <a:srgbClr val="F9EEE1"/>
                </a:solidFill>
                <a:latin typeface="Open Sans"/>
                <a:ea typeface="Open Sans"/>
                <a:cs typeface="Open Sans"/>
                <a:sym typeface="Open Sans"/>
              </a:rPr>
              <a:t>Mengedukasi pengguna tentang kelebihan dan kekurangan dari berbagai pilihan gadget.</a:t>
            </a:r>
          </a:p>
          <a:p>
            <a:pPr algn="l">
              <a:lnSpc>
                <a:spcPts val="5049"/>
              </a:lnSpc>
            </a:pPr>
            <a:endParaRPr lang="en-US" sz="3606">
              <a:solidFill>
                <a:srgbClr val="F9EEE1"/>
              </a:solidFill>
              <a:latin typeface="Open Sans"/>
              <a:ea typeface="Open Sans"/>
              <a:cs typeface="Open Sans"/>
              <a:sym typeface="Open Sans"/>
            </a:endParaRPr>
          </a:p>
        </p:txBody>
      </p:sp>
      <p:sp>
        <p:nvSpPr>
          <p:cNvPr id="11" name="Freeform 11"/>
          <p:cNvSpPr/>
          <p:nvPr/>
        </p:nvSpPr>
        <p:spPr>
          <a:xfrm rot="5400000" flipH="1" flipV="1">
            <a:off x="15891424" y="7917325"/>
            <a:ext cx="1795277" cy="2605283"/>
          </a:xfrm>
          <a:custGeom>
            <a:avLst/>
            <a:gdLst/>
            <a:ahLst/>
            <a:cxnLst/>
            <a:rect l="l" t="t" r="r" b="b"/>
            <a:pathLst>
              <a:path w="1795277" h="2605283">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rot="5400000" flipH="1">
            <a:off x="620477" y="7917325"/>
            <a:ext cx="1795277" cy="2605283"/>
          </a:xfrm>
          <a:custGeom>
            <a:avLst/>
            <a:gdLst/>
            <a:ahLst/>
            <a:cxnLst/>
            <a:rect l="l" t="t" r="r" b="b"/>
            <a:pathLst>
              <a:path w="1795277" h="2605283">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flipH="1" flipV="1">
            <a:off x="0" y="0"/>
            <a:ext cx="2337117" cy="2393695"/>
          </a:xfrm>
          <a:custGeom>
            <a:avLst/>
            <a:gdLst/>
            <a:ahLst/>
            <a:cxnLst/>
            <a:rect l="l" t="t" r="r" b="b"/>
            <a:pathLst>
              <a:path w="2337117" h="2393695">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flipV="1">
            <a:off x="15950883" y="0"/>
            <a:ext cx="2337117" cy="2393695"/>
          </a:xfrm>
          <a:custGeom>
            <a:avLst/>
            <a:gdLst/>
            <a:ahLst/>
            <a:cxnLst/>
            <a:rect l="l" t="t" r="r" b="b"/>
            <a:pathLst>
              <a:path w="2337117" h="2393695">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a:off x="-1194358" y="1423307"/>
            <a:ext cx="3139599" cy="3116766"/>
          </a:xfrm>
          <a:custGeom>
            <a:avLst/>
            <a:gdLst/>
            <a:ahLst/>
            <a:cxnLst/>
            <a:rect l="l" t="t" r="r" b="b"/>
            <a:pathLst>
              <a:path w="3139599" h="3116766">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a:off x="16370677" y="1423307"/>
            <a:ext cx="3139599" cy="3116766"/>
          </a:xfrm>
          <a:custGeom>
            <a:avLst/>
            <a:gdLst/>
            <a:ahLst/>
            <a:cxnLst/>
            <a:rect l="l" t="t" r="r" b="b"/>
            <a:pathLst>
              <a:path w="3139599" h="3116766">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Freeform 17"/>
          <p:cNvSpPr/>
          <p:nvPr/>
        </p:nvSpPr>
        <p:spPr>
          <a:xfrm>
            <a:off x="1274400" y="-303224"/>
            <a:ext cx="1341682" cy="1331924"/>
          </a:xfrm>
          <a:custGeom>
            <a:avLst/>
            <a:gdLst/>
            <a:ahLst/>
            <a:cxnLst/>
            <a:rect l="l" t="t" r="r" b="b"/>
            <a:pathLst>
              <a:path w="1341682" h="1331924">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a:off x="15777760" y="-303224"/>
            <a:ext cx="1341682" cy="1331924"/>
          </a:xfrm>
          <a:custGeom>
            <a:avLst/>
            <a:gdLst/>
            <a:ahLst/>
            <a:cxnLst/>
            <a:rect l="l" t="t" r="r" b="b"/>
            <a:pathLst>
              <a:path w="1341682" h="1331924">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11" b="-16611"/>
            </a:stretch>
          </a:blipFill>
        </p:spPr>
      </p:sp>
      <p:sp>
        <p:nvSpPr>
          <p:cNvPr id="3" name="TextBox 3"/>
          <p:cNvSpPr txBox="1"/>
          <p:nvPr/>
        </p:nvSpPr>
        <p:spPr>
          <a:xfrm>
            <a:off x="1028700" y="1463995"/>
            <a:ext cx="16230600" cy="1201802"/>
          </a:xfrm>
          <a:prstGeom prst="rect">
            <a:avLst/>
          </a:prstGeom>
        </p:spPr>
        <p:txBody>
          <a:bodyPr lIns="0" tIns="0" rIns="0" bIns="0" rtlCol="0" anchor="t">
            <a:spAutoFit/>
          </a:bodyPr>
          <a:lstStyle/>
          <a:p>
            <a:pPr algn="ctr">
              <a:lnSpc>
                <a:spcPts val="9167"/>
              </a:lnSpc>
            </a:pPr>
            <a:r>
              <a:rPr lang="en-US" sz="8900" b="1">
                <a:solidFill>
                  <a:srgbClr val="29455B"/>
                </a:solidFill>
                <a:latin typeface="Canva Sans Bold"/>
                <a:ea typeface="Canva Sans Bold"/>
                <a:cs typeface="Canva Sans Bold"/>
                <a:sym typeface="Canva Sans Bold"/>
              </a:rPr>
              <a:t>TUJUAN WEBSITE</a:t>
            </a:r>
          </a:p>
        </p:txBody>
      </p:sp>
      <p:grpSp>
        <p:nvGrpSpPr>
          <p:cNvPr id="4" name="Group 4"/>
          <p:cNvGrpSpPr/>
          <p:nvPr/>
        </p:nvGrpSpPr>
        <p:grpSpPr>
          <a:xfrm>
            <a:off x="2563161" y="3679160"/>
            <a:ext cx="13161677" cy="2222909"/>
            <a:chOff x="0" y="0"/>
            <a:chExt cx="5057133" cy="854112"/>
          </a:xfrm>
        </p:grpSpPr>
        <p:sp>
          <p:nvSpPr>
            <p:cNvPr id="5" name="Freeform 5"/>
            <p:cNvSpPr/>
            <p:nvPr/>
          </p:nvSpPr>
          <p:spPr>
            <a:xfrm>
              <a:off x="0" y="0"/>
              <a:ext cx="5057133" cy="854112"/>
            </a:xfrm>
            <a:custGeom>
              <a:avLst/>
              <a:gdLst/>
              <a:ahLst/>
              <a:cxnLst/>
              <a:rect l="l" t="t" r="r" b="b"/>
              <a:pathLst>
                <a:path w="5057133" h="854112">
                  <a:moveTo>
                    <a:pt x="39999" y="0"/>
                  </a:moveTo>
                  <a:lnTo>
                    <a:pt x="5017134" y="0"/>
                  </a:lnTo>
                  <a:cubicBezTo>
                    <a:pt x="5039225" y="0"/>
                    <a:pt x="5057133" y="17908"/>
                    <a:pt x="5057133" y="39999"/>
                  </a:cubicBezTo>
                  <a:lnTo>
                    <a:pt x="5057133" y="814113"/>
                  </a:lnTo>
                  <a:cubicBezTo>
                    <a:pt x="5057133" y="824722"/>
                    <a:pt x="5052919" y="834896"/>
                    <a:pt x="5045418" y="842397"/>
                  </a:cubicBezTo>
                  <a:cubicBezTo>
                    <a:pt x="5037916" y="849898"/>
                    <a:pt x="5027742" y="854112"/>
                    <a:pt x="5017134" y="854112"/>
                  </a:cubicBezTo>
                  <a:lnTo>
                    <a:pt x="39999" y="854112"/>
                  </a:lnTo>
                  <a:cubicBezTo>
                    <a:pt x="17908" y="854112"/>
                    <a:pt x="0" y="836204"/>
                    <a:pt x="0" y="814113"/>
                  </a:cubicBezTo>
                  <a:lnTo>
                    <a:pt x="0" y="39999"/>
                  </a:lnTo>
                  <a:cubicBezTo>
                    <a:pt x="0" y="17908"/>
                    <a:pt x="17908" y="0"/>
                    <a:pt x="39999" y="0"/>
                  </a:cubicBezTo>
                  <a:close/>
                </a:path>
              </a:pathLst>
            </a:custGeom>
            <a:solidFill>
              <a:srgbClr val="FCB50F"/>
            </a:solidFill>
          </p:spPr>
        </p:sp>
        <p:sp>
          <p:nvSpPr>
            <p:cNvPr id="6" name="TextBox 6"/>
            <p:cNvSpPr txBox="1"/>
            <p:nvPr/>
          </p:nvSpPr>
          <p:spPr>
            <a:xfrm>
              <a:off x="0" y="-38100"/>
              <a:ext cx="5057133" cy="892212"/>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2337117" y="2951547"/>
            <a:ext cx="13613766" cy="2737692"/>
            <a:chOff x="0" y="0"/>
            <a:chExt cx="5230840" cy="1051908"/>
          </a:xfrm>
        </p:grpSpPr>
        <p:sp>
          <p:nvSpPr>
            <p:cNvPr id="8" name="Freeform 8"/>
            <p:cNvSpPr/>
            <p:nvPr/>
          </p:nvSpPr>
          <p:spPr>
            <a:xfrm>
              <a:off x="0" y="0"/>
              <a:ext cx="5230840" cy="1051908"/>
            </a:xfrm>
            <a:custGeom>
              <a:avLst/>
              <a:gdLst/>
              <a:ahLst/>
              <a:cxnLst/>
              <a:rect l="l" t="t" r="r" b="b"/>
              <a:pathLst>
                <a:path w="5230840" h="1051908">
                  <a:moveTo>
                    <a:pt x="38670" y="0"/>
                  </a:moveTo>
                  <a:lnTo>
                    <a:pt x="5192169" y="0"/>
                  </a:lnTo>
                  <a:cubicBezTo>
                    <a:pt x="5213526" y="0"/>
                    <a:pt x="5230840" y="17313"/>
                    <a:pt x="5230840" y="38670"/>
                  </a:cubicBezTo>
                  <a:lnTo>
                    <a:pt x="5230840" y="1013238"/>
                  </a:lnTo>
                  <a:cubicBezTo>
                    <a:pt x="5230840" y="1023494"/>
                    <a:pt x="5226765" y="1033330"/>
                    <a:pt x="5219513" y="1040582"/>
                  </a:cubicBezTo>
                  <a:cubicBezTo>
                    <a:pt x="5212261" y="1047834"/>
                    <a:pt x="5202425" y="1051908"/>
                    <a:pt x="5192169" y="1051908"/>
                  </a:cubicBezTo>
                  <a:lnTo>
                    <a:pt x="38670" y="1051908"/>
                  </a:lnTo>
                  <a:cubicBezTo>
                    <a:pt x="17313" y="1051908"/>
                    <a:pt x="0" y="1034595"/>
                    <a:pt x="0" y="1013238"/>
                  </a:cubicBezTo>
                  <a:lnTo>
                    <a:pt x="0" y="38670"/>
                  </a:lnTo>
                  <a:cubicBezTo>
                    <a:pt x="0" y="17313"/>
                    <a:pt x="17313" y="0"/>
                    <a:pt x="38670" y="0"/>
                  </a:cubicBezTo>
                  <a:close/>
                </a:path>
              </a:pathLst>
            </a:custGeom>
            <a:solidFill>
              <a:srgbClr val="29455B"/>
            </a:solidFill>
          </p:spPr>
        </p:sp>
        <p:sp>
          <p:nvSpPr>
            <p:cNvPr id="9" name="TextBox 9"/>
            <p:cNvSpPr txBox="1"/>
            <p:nvPr/>
          </p:nvSpPr>
          <p:spPr>
            <a:xfrm>
              <a:off x="0" y="-38100"/>
              <a:ext cx="5230840" cy="1090008"/>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825127" y="3100839"/>
            <a:ext cx="12665665" cy="2353056"/>
          </a:xfrm>
          <a:prstGeom prst="rect">
            <a:avLst/>
          </a:prstGeom>
        </p:spPr>
        <p:txBody>
          <a:bodyPr lIns="0" tIns="0" rIns="0" bIns="0" rtlCol="0" anchor="t">
            <a:spAutoFit/>
          </a:bodyPr>
          <a:lstStyle/>
          <a:p>
            <a:pPr marL="725421" lvl="1" indent="-362710" algn="l">
              <a:lnSpc>
                <a:spcPts val="4703"/>
              </a:lnSpc>
              <a:buFont typeface="Arial"/>
              <a:buChar char="•"/>
            </a:pPr>
            <a:r>
              <a:rPr lang="en-US" sz="3359">
                <a:solidFill>
                  <a:srgbClr val="F9EEE1"/>
                </a:solidFill>
                <a:latin typeface="Open Sans"/>
                <a:ea typeface="Open Sans"/>
                <a:cs typeface="Open Sans"/>
                <a:sym typeface="Open Sans"/>
              </a:rPr>
              <a:t>Menyediakan informasi dan rekomendasi gadget terbaru secara lengkap, akurat, dan mudah dipahami, agar pengguna dapat membuat keputusan pembelian yang tepat sesuai kebutuhan, preferensi, dan anggaran mereka.</a:t>
            </a:r>
          </a:p>
        </p:txBody>
      </p:sp>
      <p:sp>
        <p:nvSpPr>
          <p:cNvPr id="11" name="Freeform 11"/>
          <p:cNvSpPr/>
          <p:nvPr/>
        </p:nvSpPr>
        <p:spPr>
          <a:xfrm rot="5400000" flipH="1" flipV="1">
            <a:off x="15891424" y="7917325"/>
            <a:ext cx="1795277" cy="2605283"/>
          </a:xfrm>
          <a:custGeom>
            <a:avLst/>
            <a:gdLst/>
            <a:ahLst/>
            <a:cxnLst/>
            <a:rect l="l" t="t" r="r" b="b"/>
            <a:pathLst>
              <a:path w="1795277" h="2605283">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rot="5400000" flipH="1">
            <a:off x="620477" y="7917325"/>
            <a:ext cx="1795277" cy="2605283"/>
          </a:xfrm>
          <a:custGeom>
            <a:avLst/>
            <a:gdLst/>
            <a:ahLst/>
            <a:cxnLst/>
            <a:rect l="l" t="t" r="r" b="b"/>
            <a:pathLst>
              <a:path w="1795277" h="2605283">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flipH="1" flipV="1">
            <a:off x="0" y="0"/>
            <a:ext cx="2337117" cy="2393695"/>
          </a:xfrm>
          <a:custGeom>
            <a:avLst/>
            <a:gdLst/>
            <a:ahLst/>
            <a:cxnLst/>
            <a:rect l="l" t="t" r="r" b="b"/>
            <a:pathLst>
              <a:path w="2337117" h="2393695">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flipV="1">
            <a:off x="15950883" y="0"/>
            <a:ext cx="2337117" cy="2393695"/>
          </a:xfrm>
          <a:custGeom>
            <a:avLst/>
            <a:gdLst/>
            <a:ahLst/>
            <a:cxnLst/>
            <a:rect l="l" t="t" r="r" b="b"/>
            <a:pathLst>
              <a:path w="2337117" h="2393695">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a:off x="-1194358" y="1423307"/>
            <a:ext cx="3139599" cy="3116766"/>
          </a:xfrm>
          <a:custGeom>
            <a:avLst/>
            <a:gdLst/>
            <a:ahLst/>
            <a:cxnLst/>
            <a:rect l="l" t="t" r="r" b="b"/>
            <a:pathLst>
              <a:path w="3139599" h="3116766">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a:off x="16370677" y="1423307"/>
            <a:ext cx="3139599" cy="3116766"/>
          </a:xfrm>
          <a:custGeom>
            <a:avLst/>
            <a:gdLst/>
            <a:ahLst/>
            <a:cxnLst/>
            <a:rect l="l" t="t" r="r" b="b"/>
            <a:pathLst>
              <a:path w="3139599" h="3116766">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Freeform 17"/>
          <p:cNvSpPr/>
          <p:nvPr/>
        </p:nvSpPr>
        <p:spPr>
          <a:xfrm>
            <a:off x="1274400" y="-303224"/>
            <a:ext cx="1341682" cy="1331924"/>
          </a:xfrm>
          <a:custGeom>
            <a:avLst/>
            <a:gdLst/>
            <a:ahLst/>
            <a:cxnLst/>
            <a:rect l="l" t="t" r="r" b="b"/>
            <a:pathLst>
              <a:path w="1341682" h="1331924">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a:off x="15777760" y="-303224"/>
            <a:ext cx="1341682" cy="1331924"/>
          </a:xfrm>
          <a:custGeom>
            <a:avLst/>
            <a:gdLst/>
            <a:ahLst/>
            <a:cxnLst/>
            <a:rect l="l" t="t" r="r" b="b"/>
            <a:pathLst>
              <a:path w="1341682" h="1331924">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9" name="Group 19"/>
          <p:cNvGrpSpPr/>
          <p:nvPr/>
        </p:nvGrpSpPr>
        <p:grpSpPr>
          <a:xfrm>
            <a:off x="2563161" y="6583231"/>
            <a:ext cx="13161677" cy="2933174"/>
            <a:chOff x="0" y="0"/>
            <a:chExt cx="5057133" cy="1127018"/>
          </a:xfrm>
        </p:grpSpPr>
        <p:sp>
          <p:nvSpPr>
            <p:cNvPr id="20" name="Freeform 20"/>
            <p:cNvSpPr/>
            <p:nvPr/>
          </p:nvSpPr>
          <p:spPr>
            <a:xfrm>
              <a:off x="0" y="0"/>
              <a:ext cx="5057133" cy="1127018"/>
            </a:xfrm>
            <a:custGeom>
              <a:avLst/>
              <a:gdLst/>
              <a:ahLst/>
              <a:cxnLst/>
              <a:rect l="l" t="t" r="r" b="b"/>
              <a:pathLst>
                <a:path w="5057133" h="1127018">
                  <a:moveTo>
                    <a:pt x="39999" y="0"/>
                  </a:moveTo>
                  <a:lnTo>
                    <a:pt x="5017134" y="0"/>
                  </a:lnTo>
                  <a:cubicBezTo>
                    <a:pt x="5039225" y="0"/>
                    <a:pt x="5057133" y="17908"/>
                    <a:pt x="5057133" y="39999"/>
                  </a:cubicBezTo>
                  <a:lnTo>
                    <a:pt x="5057133" y="1087019"/>
                  </a:lnTo>
                  <a:cubicBezTo>
                    <a:pt x="5057133" y="1097628"/>
                    <a:pt x="5052919" y="1107802"/>
                    <a:pt x="5045418" y="1115303"/>
                  </a:cubicBezTo>
                  <a:cubicBezTo>
                    <a:pt x="5037916" y="1122804"/>
                    <a:pt x="5027742" y="1127018"/>
                    <a:pt x="5017134" y="1127018"/>
                  </a:cubicBezTo>
                  <a:lnTo>
                    <a:pt x="39999" y="1127018"/>
                  </a:lnTo>
                  <a:cubicBezTo>
                    <a:pt x="17908" y="1127018"/>
                    <a:pt x="0" y="1109110"/>
                    <a:pt x="0" y="1087019"/>
                  </a:cubicBezTo>
                  <a:lnTo>
                    <a:pt x="0" y="39999"/>
                  </a:lnTo>
                  <a:cubicBezTo>
                    <a:pt x="0" y="17908"/>
                    <a:pt x="17908" y="0"/>
                    <a:pt x="39999" y="0"/>
                  </a:cubicBezTo>
                  <a:close/>
                </a:path>
              </a:pathLst>
            </a:custGeom>
            <a:solidFill>
              <a:srgbClr val="FCB50F"/>
            </a:solidFill>
          </p:spPr>
        </p:sp>
        <p:sp>
          <p:nvSpPr>
            <p:cNvPr id="21" name="TextBox 21"/>
            <p:cNvSpPr txBox="1"/>
            <p:nvPr/>
          </p:nvSpPr>
          <p:spPr>
            <a:xfrm>
              <a:off x="0" y="-38100"/>
              <a:ext cx="5057133" cy="1165118"/>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2337117" y="6137315"/>
            <a:ext cx="13613766" cy="2984207"/>
            <a:chOff x="0" y="0"/>
            <a:chExt cx="5230840" cy="1146627"/>
          </a:xfrm>
        </p:grpSpPr>
        <p:sp>
          <p:nvSpPr>
            <p:cNvPr id="23" name="Freeform 23"/>
            <p:cNvSpPr/>
            <p:nvPr/>
          </p:nvSpPr>
          <p:spPr>
            <a:xfrm>
              <a:off x="0" y="0"/>
              <a:ext cx="5230840" cy="1146627"/>
            </a:xfrm>
            <a:custGeom>
              <a:avLst/>
              <a:gdLst/>
              <a:ahLst/>
              <a:cxnLst/>
              <a:rect l="l" t="t" r="r" b="b"/>
              <a:pathLst>
                <a:path w="5230840" h="1146627">
                  <a:moveTo>
                    <a:pt x="38670" y="0"/>
                  </a:moveTo>
                  <a:lnTo>
                    <a:pt x="5192169" y="0"/>
                  </a:lnTo>
                  <a:cubicBezTo>
                    <a:pt x="5213526" y="0"/>
                    <a:pt x="5230840" y="17313"/>
                    <a:pt x="5230840" y="38670"/>
                  </a:cubicBezTo>
                  <a:lnTo>
                    <a:pt x="5230840" y="1107956"/>
                  </a:lnTo>
                  <a:cubicBezTo>
                    <a:pt x="5230840" y="1118212"/>
                    <a:pt x="5226765" y="1128048"/>
                    <a:pt x="5219513" y="1135300"/>
                  </a:cubicBezTo>
                  <a:cubicBezTo>
                    <a:pt x="5212261" y="1142553"/>
                    <a:pt x="5202425" y="1146627"/>
                    <a:pt x="5192169" y="1146627"/>
                  </a:cubicBezTo>
                  <a:lnTo>
                    <a:pt x="38670" y="1146627"/>
                  </a:lnTo>
                  <a:cubicBezTo>
                    <a:pt x="17313" y="1146627"/>
                    <a:pt x="0" y="1129313"/>
                    <a:pt x="0" y="1107956"/>
                  </a:cubicBezTo>
                  <a:lnTo>
                    <a:pt x="0" y="38670"/>
                  </a:lnTo>
                  <a:cubicBezTo>
                    <a:pt x="0" y="17313"/>
                    <a:pt x="17313" y="0"/>
                    <a:pt x="38670" y="0"/>
                  </a:cubicBezTo>
                  <a:close/>
                </a:path>
              </a:pathLst>
            </a:custGeom>
            <a:solidFill>
              <a:srgbClr val="29455B"/>
            </a:solidFill>
          </p:spPr>
        </p:sp>
        <p:sp>
          <p:nvSpPr>
            <p:cNvPr id="24" name="TextBox 24"/>
            <p:cNvSpPr txBox="1"/>
            <p:nvPr/>
          </p:nvSpPr>
          <p:spPr>
            <a:xfrm>
              <a:off x="0" y="-38100"/>
              <a:ext cx="5230840" cy="1184727"/>
            </a:xfrm>
            <a:prstGeom prst="rect">
              <a:avLst/>
            </a:prstGeom>
          </p:spPr>
          <p:txBody>
            <a:bodyPr lIns="50800" tIns="50800" rIns="50800" bIns="50800" rtlCol="0" anchor="ctr"/>
            <a:lstStyle/>
            <a:p>
              <a:pPr algn="ctr">
                <a:lnSpc>
                  <a:spcPts val="2659"/>
                </a:lnSpc>
                <a:spcBef>
                  <a:spcPct val="0"/>
                </a:spcBef>
              </a:pPr>
              <a:endParaRPr/>
            </a:p>
          </p:txBody>
        </p:sp>
      </p:grpSp>
      <p:sp>
        <p:nvSpPr>
          <p:cNvPr id="25" name="TextBox 25"/>
          <p:cNvSpPr txBox="1"/>
          <p:nvPr/>
        </p:nvSpPr>
        <p:spPr>
          <a:xfrm>
            <a:off x="2616082" y="6410601"/>
            <a:ext cx="12870339" cy="2164338"/>
          </a:xfrm>
          <a:prstGeom prst="rect">
            <a:avLst/>
          </a:prstGeom>
        </p:spPr>
        <p:txBody>
          <a:bodyPr lIns="0" tIns="0" rIns="0" bIns="0" rtlCol="0" anchor="t">
            <a:spAutoFit/>
          </a:bodyPr>
          <a:lstStyle/>
          <a:p>
            <a:pPr marL="672702" lvl="1" indent="-336351" algn="l">
              <a:lnSpc>
                <a:spcPts val="4362"/>
              </a:lnSpc>
              <a:buFont typeface="Arial"/>
              <a:buChar char="•"/>
            </a:pPr>
            <a:r>
              <a:rPr lang="en-US" sz="3115">
                <a:solidFill>
                  <a:srgbClr val="F9EEE1"/>
                </a:solidFill>
                <a:latin typeface="Open Sans"/>
                <a:ea typeface="Open Sans"/>
                <a:cs typeface="Open Sans"/>
                <a:sym typeface="Open Sans"/>
              </a:rPr>
              <a:t>Membangun sebuah platform teknologi yang terpercaya dan interaktif, yang tidak hanya menyajikan data spesifikasi, tetapi juga artikel, ulasan, dan fitur perbandingan untuk membantu pengguna memahami tren serta perkembangan gadget terkini.</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11" b="-16611"/>
            </a:stretch>
          </a:blipFill>
        </p:spPr>
      </p:sp>
      <p:sp>
        <p:nvSpPr>
          <p:cNvPr id="3" name="TextBox 3"/>
          <p:cNvSpPr txBox="1"/>
          <p:nvPr/>
        </p:nvSpPr>
        <p:spPr>
          <a:xfrm>
            <a:off x="1028700" y="1350171"/>
            <a:ext cx="7659255" cy="1201802"/>
          </a:xfrm>
          <a:prstGeom prst="rect">
            <a:avLst/>
          </a:prstGeom>
        </p:spPr>
        <p:txBody>
          <a:bodyPr lIns="0" tIns="0" rIns="0" bIns="0" rtlCol="0" anchor="t">
            <a:spAutoFit/>
          </a:bodyPr>
          <a:lstStyle/>
          <a:p>
            <a:pPr algn="l">
              <a:lnSpc>
                <a:spcPts val="9167"/>
              </a:lnSpc>
            </a:pPr>
            <a:r>
              <a:rPr lang="en-US" sz="8900" b="1">
                <a:solidFill>
                  <a:srgbClr val="29455B"/>
                </a:solidFill>
                <a:latin typeface="Canva Sans Bold"/>
                <a:ea typeface="Canva Sans Bold"/>
                <a:cs typeface="Canva Sans Bold"/>
                <a:sym typeface="Canva Sans Bold"/>
              </a:rPr>
              <a:t>TOOLS &amp;</a:t>
            </a:r>
          </a:p>
        </p:txBody>
      </p:sp>
      <p:grpSp>
        <p:nvGrpSpPr>
          <p:cNvPr id="4" name="Group 4"/>
          <p:cNvGrpSpPr/>
          <p:nvPr/>
        </p:nvGrpSpPr>
        <p:grpSpPr>
          <a:xfrm>
            <a:off x="0" y="25176"/>
            <a:ext cx="9144000" cy="549091"/>
            <a:chOff x="0" y="0"/>
            <a:chExt cx="3513414" cy="210978"/>
          </a:xfrm>
        </p:grpSpPr>
        <p:sp>
          <p:nvSpPr>
            <p:cNvPr id="5" name="Freeform 5"/>
            <p:cNvSpPr/>
            <p:nvPr/>
          </p:nvSpPr>
          <p:spPr>
            <a:xfrm>
              <a:off x="0" y="0"/>
              <a:ext cx="3513414" cy="210978"/>
            </a:xfrm>
            <a:custGeom>
              <a:avLst/>
              <a:gdLst/>
              <a:ahLst/>
              <a:cxnLst/>
              <a:rect l="l" t="t" r="r" b="b"/>
              <a:pathLst>
                <a:path w="3513414" h="210978">
                  <a:moveTo>
                    <a:pt x="0" y="0"/>
                  </a:moveTo>
                  <a:lnTo>
                    <a:pt x="3513414" y="0"/>
                  </a:lnTo>
                  <a:lnTo>
                    <a:pt x="3513414" y="210978"/>
                  </a:lnTo>
                  <a:lnTo>
                    <a:pt x="0" y="210978"/>
                  </a:lnTo>
                  <a:close/>
                </a:path>
              </a:pathLst>
            </a:custGeom>
            <a:solidFill>
              <a:srgbClr val="FCB50F"/>
            </a:solidFill>
          </p:spPr>
        </p:sp>
        <p:sp>
          <p:nvSpPr>
            <p:cNvPr id="6" name="TextBox 6"/>
            <p:cNvSpPr txBox="1"/>
            <p:nvPr/>
          </p:nvSpPr>
          <p:spPr>
            <a:xfrm>
              <a:off x="0" y="-38100"/>
              <a:ext cx="3513414" cy="249078"/>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028700" y="2647223"/>
            <a:ext cx="8973904" cy="737870"/>
          </a:xfrm>
          <a:prstGeom prst="rect">
            <a:avLst/>
          </a:prstGeom>
        </p:spPr>
        <p:txBody>
          <a:bodyPr lIns="0" tIns="0" rIns="0" bIns="0" rtlCol="0" anchor="t">
            <a:spAutoFit/>
          </a:bodyPr>
          <a:lstStyle/>
          <a:p>
            <a:pPr algn="l">
              <a:lnSpc>
                <a:spcPts val="5664"/>
              </a:lnSpc>
            </a:pPr>
            <a:r>
              <a:rPr lang="en-US" sz="5499" b="1">
                <a:solidFill>
                  <a:srgbClr val="29455B"/>
                </a:solidFill>
                <a:latin typeface="Canva Sans Bold"/>
                <a:ea typeface="Canva Sans Bold"/>
                <a:cs typeface="Canva Sans Bold"/>
                <a:sym typeface="Canva Sans Bold"/>
              </a:rPr>
              <a:t>BAHASA PEMOGRAMAN</a:t>
            </a:r>
          </a:p>
        </p:txBody>
      </p:sp>
      <p:grpSp>
        <p:nvGrpSpPr>
          <p:cNvPr id="8" name="Group 8"/>
          <p:cNvGrpSpPr/>
          <p:nvPr/>
        </p:nvGrpSpPr>
        <p:grpSpPr>
          <a:xfrm>
            <a:off x="9144000" y="9737909"/>
            <a:ext cx="9144000" cy="549091"/>
            <a:chOff x="0" y="0"/>
            <a:chExt cx="3513414" cy="210978"/>
          </a:xfrm>
        </p:grpSpPr>
        <p:sp>
          <p:nvSpPr>
            <p:cNvPr id="9" name="Freeform 9"/>
            <p:cNvSpPr/>
            <p:nvPr/>
          </p:nvSpPr>
          <p:spPr>
            <a:xfrm>
              <a:off x="0" y="0"/>
              <a:ext cx="3513414" cy="210978"/>
            </a:xfrm>
            <a:custGeom>
              <a:avLst/>
              <a:gdLst/>
              <a:ahLst/>
              <a:cxnLst/>
              <a:rect l="l" t="t" r="r" b="b"/>
              <a:pathLst>
                <a:path w="3513414" h="210978">
                  <a:moveTo>
                    <a:pt x="0" y="0"/>
                  </a:moveTo>
                  <a:lnTo>
                    <a:pt x="3513414" y="0"/>
                  </a:lnTo>
                  <a:lnTo>
                    <a:pt x="3513414" y="210978"/>
                  </a:lnTo>
                  <a:lnTo>
                    <a:pt x="0" y="210978"/>
                  </a:lnTo>
                  <a:close/>
                </a:path>
              </a:pathLst>
            </a:custGeom>
            <a:solidFill>
              <a:srgbClr val="FCB50F"/>
            </a:solidFill>
          </p:spPr>
        </p:sp>
        <p:sp>
          <p:nvSpPr>
            <p:cNvPr id="10" name="TextBox 10"/>
            <p:cNvSpPr txBox="1"/>
            <p:nvPr/>
          </p:nvSpPr>
          <p:spPr>
            <a:xfrm>
              <a:off x="0" y="-38100"/>
              <a:ext cx="3513414" cy="24907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flipV="1">
            <a:off x="15098176" y="25176"/>
            <a:ext cx="3189824" cy="3267046"/>
          </a:xfrm>
          <a:custGeom>
            <a:avLst/>
            <a:gdLst/>
            <a:ahLst/>
            <a:cxnLst/>
            <a:rect l="l" t="t" r="r" b="b"/>
            <a:pathLst>
              <a:path w="3189824" h="3267046">
                <a:moveTo>
                  <a:pt x="0" y="3267045"/>
                </a:moveTo>
                <a:lnTo>
                  <a:pt x="3189824" y="3267045"/>
                </a:lnTo>
                <a:lnTo>
                  <a:pt x="3189824" y="0"/>
                </a:lnTo>
                <a:lnTo>
                  <a:pt x="0" y="0"/>
                </a:lnTo>
                <a:lnTo>
                  <a:pt x="0" y="3267045"/>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2" name="Group 12"/>
          <p:cNvGrpSpPr/>
          <p:nvPr/>
        </p:nvGrpSpPr>
        <p:grpSpPr>
          <a:xfrm>
            <a:off x="754645" y="3804193"/>
            <a:ext cx="15687127" cy="5454107"/>
            <a:chOff x="0" y="0"/>
            <a:chExt cx="6027491" cy="2095641"/>
          </a:xfrm>
        </p:grpSpPr>
        <p:sp>
          <p:nvSpPr>
            <p:cNvPr id="13" name="Freeform 13"/>
            <p:cNvSpPr/>
            <p:nvPr/>
          </p:nvSpPr>
          <p:spPr>
            <a:xfrm>
              <a:off x="0" y="0"/>
              <a:ext cx="6027491" cy="2095641"/>
            </a:xfrm>
            <a:custGeom>
              <a:avLst/>
              <a:gdLst/>
              <a:ahLst/>
              <a:cxnLst/>
              <a:rect l="l" t="t" r="r" b="b"/>
              <a:pathLst>
                <a:path w="6027491" h="2095641">
                  <a:moveTo>
                    <a:pt x="7896" y="0"/>
                  </a:moveTo>
                  <a:lnTo>
                    <a:pt x="6019594" y="0"/>
                  </a:lnTo>
                  <a:cubicBezTo>
                    <a:pt x="6023955" y="0"/>
                    <a:pt x="6027491" y="3535"/>
                    <a:pt x="6027491" y="7896"/>
                  </a:cubicBezTo>
                  <a:lnTo>
                    <a:pt x="6027491" y="2087744"/>
                  </a:lnTo>
                  <a:cubicBezTo>
                    <a:pt x="6027491" y="2089839"/>
                    <a:pt x="6026658" y="2091847"/>
                    <a:pt x="6025178" y="2093328"/>
                  </a:cubicBezTo>
                  <a:cubicBezTo>
                    <a:pt x="6023697" y="2094809"/>
                    <a:pt x="6021689" y="2095641"/>
                    <a:pt x="6019594" y="2095641"/>
                  </a:cubicBezTo>
                  <a:lnTo>
                    <a:pt x="7896" y="2095641"/>
                  </a:lnTo>
                  <a:cubicBezTo>
                    <a:pt x="3535" y="2095641"/>
                    <a:pt x="0" y="2092105"/>
                    <a:pt x="0" y="2087744"/>
                  </a:cubicBezTo>
                  <a:lnTo>
                    <a:pt x="0" y="7896"/>
                  </a:lnTo>
                  <a:cubicBezTo>
                    <a:pt x="0" y="3535"/>
                    <a:pt x="3535" y="0"/>
                    <a:pt x="7896" y="0"/>
                  </a:cubicBezTo>
                  <a:close/>
                </a:path>
              </a:pathLst>
            </a:custGeom>
            <a:solidFill>
              <a:srgbClr val="FCB50F"/>
            </a:solidFill>
          </p:spPr>
        </p:sp>
        <p:sp>
          <p:nvSpPr>
            <p:cNvPr id="14" name="TextBox 14"/>
            <p:cNvSpPr txBox="1"/>
            <p:nvPr/>
          </p:nvSpPr>
          <p:spPr>
            <a:xfrm>
              <a:off x="0" y="-38100"/>
              <a:ext cx="6027491" cy="2133741"/>
            </a:xfrm>
            <a:prstGeom prst="rect">
              <a:avLst/>
            </a:prstGeom>
          </p:spPr>
          <p:txBody>
            <a:bodyPr lIns="50800" tIns="50800" rIns="50800" bIns="50800" rtlCol="0" anchor="ctr"/>
            <a:lstStyle/>
            <a:p>
              <a:pPr algn="ctr">
                <a:lnSpc>
                  <a:spcPts val="2659"/>
                </a:lnSpc>
                <a:spcBef>
                  <a:spcPct val="0"/>
                </a:spcBef>
              </a:pPr>
              <a:endParaRPr/>
            </a:p>
          </p:txBody>
        </p:sp>
      </p:grpSp>
      <p:sp>
        <p:nvSpPr>
          <p:cNvPr id="15" name="AutoShape 15"/>
          <p:cNvSpPr/>
          <p:nvPr/>
        </p:nvSpPr>
        <p:spPr>
          <a:xfrm>
            <a:off x="1028700" y="3461293"/>
            <a:ext cx="3524094" cy="0"/>
          </a:xfrm>
          <a:prstGeom prst="line">
            <a:avLst/>
          </a:prstGeom>
          <a:ln w="38100" cap="rnd">
            <a:solidFill>
              <a:srgbClr val="EF8126"/>
            </a:solidFill>
            <a:prstDash val="solid"/>
            <a:headEnd type="none" w="sm" len="sm"/>
            <a:tailEnd type="none" w="sm" len="sm"/>
          </a:ln>
        </p:spPr>
      </p:sp>
      <p:sp>
        <p:nvSpPr>
          <p:cNvPr id="16" name="AutoShape 16"/>
          <p:cNvSpPr/>
          <p:nvPr/>
        </p:nvSpPr>
        <p:spPr>
          <a:xfrm>
            <a:off x="1028700" y="3547018"/>
            <a:ext cx="3524094" cy="0"/>
          </a:xfrm>
          <a:prstGeom prst="line">
            <a:avLst/>
          </a:prstGeom>
          <a:ln w="38100" cap="rnd">
            <a:solidFill>
              <a:srgbClr val="EF8126"/>
            </a:solidFill>
            <a:prstDash val="solid"/>
            <a:headEnd type="none" w="sm" len="sm"/>
            <a:tailEnd type="none" w="sm" len="sm"/>
          </a:ln>
        </p:spPr>
      </p:sp>
      <p:sp>
        <p:nvSpPr>
          <p:cNvPr id="17" name="Freeform 17"/>
          <p:cNvSpPr/>
          <p:nvPr/>
        </p:nvSpPr>
        <p:spPr>
          <a:xfrm>
            <a:off x="13302173" y="-984116"/>
            <a:ext cx="3139599" cy="3116766"/>
          </a:xfrm>
          <a:custGeom>
            <a:avLst/>
            <a:gdLst/>
            <a:ahLst/>
            <a:cxnLst/>
            <a:rect l="l" t="t" r="r" b="b"/>
            <a:pathLst>
              <a:path w="3139599" h="3116766">
                <a:moveTo>
                  <a:pt x="0" y="0"/>
                </a:moveTo>
                <a:lnTo>
                  <a:pt x="3139599" y="0"/>
                </a:lnTo>
                <a:lnTo>
                  <a:pt x="3139599" y="3116766"/>
                </a:lnTo>
                <a:lnTo>
                  <a:pt x="0" y="31167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TextBox 18"/>
          <p:cNvSpPr txBox="1"/>
          <p:nvPr/>
        </p:nvSpPr>
        <p:spPr>
          <a:xfrm>
            <a:off x="1089069" y="3908968"/>
            <a:ext cx="15352703" cy="4867440"/>
          </a:xfrm>
          <a:prstGeom prst="rect">
            <a:avLst/>
          </a:prstGeom>
        </p:spPr>
        <p:txBody>
          <a:bodyPr lIns="0" tIns="0" rIns="0" bIns="0" rtlCol="0" anchor="t">
            <a:spAutoFit/>
          </a:bodyPr>
          <a:lstStyle/>
          <a:p>
            <a:pPr algn="l">
              <a:lnSpc>
                <a:spcPts val="5569"/>
              </a:lnSpc>
            </a:pPr>
            <a:r>
              <a:rPr lang="en-US" sz="3978" b="1">
                <a:solidFill>
                  <a:srgbClr val="29455B"/>
                </a:solidFill>
                <a:latin typeface="Open Sans Bold"/>
                <a:ea typeface="Open Sans Bold"/>
                <a:cs typeface="Open Sans Bold"/>
                <a:sym typeface="Open Sans Bold"/>
              </a:rPr>
              <a:t>Frontend</a:t>
            </a:r>
            <a:r>
              <a:rPr lang="en-US" sz="3978">
                <a:solidFill>
                  <a:srgbClr val="29455B"/>
                </a:solidFill>
                <a:latin typeface="Open Sans"/>
                <a:ea typeface="Open Sans"/>
                <a:cs typeface="Open Sans"/>
                <a:sym typeface="Open Sans"/>
              </a:rPr>
              <a:t>: HTML5, CSS3, JavaScript</a:t>
            </a:r>
          </a:p>
          <a:p>
            <a:pPr algn="l">
              <a:lnSpc>
                <a:spcPts val="5569"/>
              </a:lnSpc>
            </a:pPr>
            <a:r>
              <a:rPr lang="en-US" sz="3978" b="1">
                <a:solidFill>
                  <a:srgbClr val="29455B"/>
                </a:solidFill>
                <a:latin typeface="Open Sans Bold"/>
                <a:ea typeface="Open Sans Bold"/>
                <a:cs typeface="Open Sans Bold"/>
                <a:sym typeface="Open Sans Bold"/>
              </a:rPr>
              <a:t>Backend</a:t>
            </a:r>
            <a:r>
              <a:rPr lang="en-US" sz="3978">
                <a:solidFill>
                  <a:srgbClr val="29455B"/>
                </a:solidFill>
                <a:latin typeface="Open Sans"/>
                <a:ea typeface="Open Sans"/>
                <a:cs typeface="Open Sans"/>
                <a:sym typeface="Open Sans"/>
              </a:rPr>
              <a:t>: PHP (menggunakan Laravel Framework)</a:t>
            </a:r>
          </a:p>
          <a:p>
            <a:pPr algn="l">
              <a:lnSpc>
                <a:spcPts val="5569"/>
              </a:lnSpc>
            </a:pPr>
            <a:r>
              <a:rPr lang="en-US" sz="3978" b="1">
                <a:solidFill>
                  <a:srgbClr val="29455B"/>
                </a:solidFill>
                <a:latin typeface="Open Sans Bold"/>
                <a:ea typeface="Open Sans Bold"/>
                <a:cs typeface="Open Sans Bold"/>
                <a:sym typeface="Open Sans Bold"/>
              </a:rPr>
              <a:t>Database</a:t>
            </a:r>
            <a:r>
              <a:rPr lang="en-US" sz="3978">
                <a:solidFill>
                  <a:srgbClr val="29455B"/>
                </a:solidFill>
                <a:latin typeface="Open Sans"/>
                <a:ea typeface="Open Sans"/>
                <a:cs typeface="Open Sans"/>
                <a:sym typeface="Open Sans"/>
              </a:rPr>
              <a:t>: MySQL</a:t>
            </a:r>
          </a:p>
          <a:p>
            <a:pPr algn="l">
              <a:lnSpc>
                <a:spcPts val="5569"/>
              </a:lnSpc>
            </a:pPr>
            <a:r>
              <a:rPr lang="en-US" sz="3978" b="1">
                <a:solidFill>
                  <a:srgbClr val="29455B"/>
                </a:solidFill>
                <a:latin typeface="Open Sans Bold"/>
                <a:ea typeface="Open Sans Bold"/>
                <a:cs typeface="Open Sans Bold"/>
                <a:sym typeface="Open Sans Bold"/>
              </a:rPr>
              <a:t>Tools Pendukung</a:t>
            </a:r>
            <a:r>
              <a:rPr lang="en-US" sz="3978">
                <a:solidFill>
                  <a:srgbClr val="29455B"/>
                </a:solidFill>
                <a:latin typeface="Open Sans"/>
                <a:ea typeface="Open Sans"/>
                <a:cs typeface="Open Sans"/>
                <a:sym typeface="Open Sans"/>
              </a:rPr>
              <a:t>:</a:t>
            </a:r>
          </a:p>
          <a:p>
            <a:pPr marL="858941" lvl="1" indent="-429470" algn="l">
              <a:lnSpc>
                <a:spcPts val="5569"/>
              </a:lnSpc>
              <a:buFont typeface="Arial"/>
              <a:buChar char="•"/>
            </a:pPr>
            <a:r>
              <a:rPr lang="en-US" sz="3978">
                <a:solidFill>
                  <a:srgbClr val="29455B"/>
                </a:solidFill>
                <a:latin typeface="Open Sans"/>
                <a:ea typeface="Open Sans"/>
                <a:cs typeface="Open Sans"/>
                <a:sym typeface="Open Sans"/>
              </a:rPr>
              <a:t>VS Code (editor)</a:t>
            </a:r>
          </a:p>
          <a:p>
            <a:pPr marL="858941" lvl="1" indent="-429470" algn="l">
              <a:lnSpc>
                <a:spcPts val="5569"/>
              </a:lnSpc>
              <a:buFont typeface="Arial"/>
              <a:buChar char="•"/>
            </a:pPr>
            <a:r>
              <a:rPr lang="en-US" sz="3978">
                <a:solidFill>
                  <a:srgbClr val="29455B"/>
                </a:solidFill>
                <a:latin typeface="Open Sans"/>
                <a:ea typeface="Open Sans"/>
                <a:cs typeface="Open Sans"/>
                <a:sym typeface="Open Sans"/>
              </a:rPr>
              <a:t>GitHub (version control)</a:t>
            </a:r>
          </a:p>
          <a:p>
            <a:pPr marL="858941" lvl="1" indent="-429470" algn="l">
              <a:lnSpc>
                <a:spcPts val="5569"/>
              </a:lnSpc>
              <a:buFont typeface="Arial"/>
              <a:buChar char="•"/>
            </a:pPr>
            <a:r>
              <a:rPr lang="en-US" sz="3978">
                <a:solidFill>
                  <a:srgbClr val="29455B"/>
                </a:solidFill>
                <a:latin typeface="Open Sans"/>
                <a:ea typeface="Open Sans"/>
                <a:cs typeface="Open Sans"/>
                <a:sym typeface="Open Sans"/>
              </a:rPr>
              <a:t>XAMPP (untuk lokal server)</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11" b="-16611"/>
            </a:stretch>
          </a:blipFill>
        </p:spPr>
      </p:sp>
      <p:sp>
        <p:nvSpPr>
          <p:cNvPr id="3" name="TextBox 3"/>
          <p:cNvSpPr txBox="1"/>
          <p:nvPr/>
        </p:nvSpPr>
        <p:spPr>
          <a:xfrm>
            <a:off x="5314372" y="1181100"/>
            <a:ext cx="7659255" cy="1201802"/>
          </a:xfrm>
          <a:prstGeom prst="rect">
            <a:avLst/>
          </a:prstGeom>
        </p:spPr>
        <p:txBody>
          <a:bodyPr lIns="0" tIns="0" rIns="0" bIns="0" rtlCol="0" anchor="t">
            <a:spAutoFit/>
          </a:bodyPr>
          <a:lstStyle/>
          <a:p>
            <a:pPr algn="ctr">
              <a:lnSpc>
                <a:spcPts val="9167"/>
              </a:lnSpc>
            </a:pPr>
            <a:r>
              <a:rPr lang="en-US" sz="8900" b="1" spc="2447">
                <a:solidFill>
                  <a:srgbClr val="29455B"/>
                </a:solidFill>
                <a:latin typeface="Canva Sans Bold"/>
                <a:ea typeface="Canva Sans Bold"/>
                <a:cs typeface="Canva Sans Bold"/>
                <a:sym typeface="Canva Sans Bold"/>
              </a:rPr>
              <a:t>HAK</a:t>
            </a:r>
          </a:p>
        </p:txBody>
      </p:sp>
      <p:grpSp>
        <p:nvGrpSpPr>
          <p:cNvPr id="4" name="Group 4"/>
          <p:cNvGrpSpPr/>
          <p:nvPr/>
        </p:nvGrpSpPr>
        <p:grpSpPr>
          <a:xfrm>
            <a:off x="1028700" y="3892296"/>
            <a:ext cx="7876400" cy="5549548"/>
            <a:chOff x="0" y="0"/>
            <a:chExt cx="3026362" cy="2132312"/>
          </a:xfrm>
        </p:grpSpPr>
        <p:sp>
          <p:nvSpPr>
            <p:cNvPr id="5" name="Freeform 5"/>
            <p:cNvSpPr/>
            <p:nvPr/>
          </p:nvSpPr>
          <p:spPr>
            <a:xfrm>
              <a:off x="0" y="0"/>
              <a:ext cx="3026362" cy="2132312"/>
            </a:xfrm>
            <a:custGeom>
              <a:avLst/>
              <a:gdLst/>
              <a:ahLst/>
              <a:cxnLst/>
              <a:rect l="l" t="t" r="r" b="b"/>
              <a:pathLst>
                <a:path w="3026362" h="2132312">
                  <a:moveTo>
                    <a:pt x="98293" y="0"/>
                  </a:moveTo>
                  <a:lnTo>
                    <a:pt x="2928070" y="0"/>
                  </a:lnTo>
                  <a:cubicBezTo>
                    <a:pt x="2954138" y="0"/>
                    <a:pt x="2979139" y="10356"/>
                    <a:pt x="2997573" y="28789"/>
                  </a:cubicBezTo>
                  <a:cubicBezTo>
                    <a:pt x="3016006" y="47223"/>
                    <a:pt x="3026362" y="72224"/>
                    <a:pt x="3026362" y="98293"/>
                  </a:cubicBezTo>
                  <a:lnTo>
                    <a:pt x="3026362" y="2034019"/>
                  </a:lnTo>
                  <a:cubicBezTo>
                    <a:pt x="3026362" y="2060088"/>
                    <a:pt x="3016006" y="2085089"/>
                    <a:pt x="2997573" y="2103523"/>
                  </a:cubicBezTo>
                  <a:cubicBezTo>
                    <a:pt x="2979139" y="2121956"/>
                    <a:pt x="2954138" y="2132312"/>
                    <a:pt x="2928070" y="2132312"/>
                  </a:cubicBezTo>
                  <a:lnTo>
                    <a:pt x="98293" y="2132312"/>
                  </a:lnTo>
                  <a:cubicBezTo>
                    <a:pt x="72224" y="2132312"/>
                    <a:pt x="47223" y="2121956"/>
                    <a:pt x="28789" y="2103523"/>
                  </a:cubicBezTo>
                  <a:cubicBezTo>
                    <a:pt x="10356" y="2085089"/>
                    <a:pt x="0" y="2060088"/>
                    <a:pt x="0" y="2034019"/>
                  </a:cubicBezTo>
                  <a:lnTo>
                    <a:pt x="0" y="98293"/>
                  </a:lnTo>
                  <a:cubicBezTo>
                    <a:pt x="0" y="72224"/>
                    <a:pt x="10356" y="47223"/>
                    <a:pt x="28789" y="28789"/>
                  </a:cubicBezTo>
                  <a:cubicBezTo>
                    <a:pt x="47223" y="10356"/>
                    <a:pt x="72224" y="0"/>
                    <a:pt x="98293" y="0"/>
                  </a:cubicBezTo>
                  <a:close/>
                </a:path>
              </a:pathLst>
            </a:custGeom>
            <a:solidFill>
              <a:srgbClr val="FCB50F"/>
            </a:solidFill>
          </p:spPr>
        </p:sp>
        <p:sp>
          <p:nvSpPr>
            <p:cNvPr id="6" name="TextBox 6"/>
            <p:cNvSpPr txBox="1"/>
            <p:nvPr/>
          </p:nvSpPr>
          <p:spPr>
            <a:xfrm>
              <a:off x="0" y="-38100"/>
              <a:ext cx="3026362" cy="2170412"/>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5352472" y="2478152"/>
            <a:ext cx="7659255" cy="737870"/>
          </a:xfrm>
          <a:prstGeom prst="rect">
            <a:avLst/>
          </a:prstGeom>
        </p:spPr>
        <p:txBody>
          <a:bodyPr lIns="0" tIns="0" rIns="0" bIns="0" rtlCol="0" anchor="t">
            <a:spAutoFit/>
          </a:bodyPr>
          <a:lstStyle/>
          <a:p>
            <a:pPr algn="ctr">
              <a:lnSpc>
                <a:spcPts val="5664"/>
              </a:lnSpc>
            </a:pPr>
            <a:r>
              <a:rPr lang="en-US" sz="5499" b="1">
                <a:solidFill>
                  <a:srgbClr val="29455B"/>
                </a:solidFill>
                <a:latin typeface="Canva Sans Bold"/>
                <a:ea typeface="Canva Sans Bold"/>
                <a:cs typeface="Canva Sans Bold"/>
                <a:sym typeface="Canva Sans Bold"/>
              </a:rPr>
              <a:t>AKSES</a:t>
            </a:r>
          </a:p>
        </p:txBody>
      </p:sp>
      <p:sp>
        <p:nvSpPr>
          <p:cNvPr id="8" name="AutoShape 8"/>
          <p:cNvSpPr/>
          <p:nvPr/>
        </p:nvSpPr>
        <p:spPr>
          <a:xfrm flipV="1">
            <a:off x="6035470" y="3320796"/>
            <a:ext cx="6178959" cy="19050"/>
          </a:xfrm>
          <a:prstGeom prst="line">
            <a:avLst/>
          </a:prstGeom>
          <a:ln w="38100" cap="rnd">
            <a:solidFill>
              <a:srgbClr val="EF8126"/>
            </a:solidFill>
            <a:prstDash val="solid"/>
            <a:headEnd type="none" w="sm" len="sm"/>
            <a:tailEnd type="none" w="sm" len="sm"/>
          </a:ln>
        </p:spPr>
      </p:sp>
      <p:sp>
        <p:nvSpPr>
          <p:cNvPr id="9" name="AutoShape 9"/>
          <p:cNvSpPr/>
          <p:nvPr/>
        </p:nvSpPr>
        <p:spPr>
          <a:xfrm flipV="1">
            <a:off x="6054520" y="3435096"/>
            <a:ext cx="6178959" cy="19050"/>
          </a:xfrm>
          <a:prstGeom prst="line">
            <a:avLst/>
          </a:prstGeom>
          <a:ln w="38100" cap="rnd">
            <a:solidFill>
              <a:srgbClr val="EF8126"/>
            </a:solidFill>
            <a:prstDash val="solid"/>
            <a:headEnd type="none" w="sm" len="sm"/>
            <a:tailEnd type="none" w="sm" len="sm"/>
          </a:ln>
        </p:spPr>
      </p:sp>
      <p:sp>
        <p:nvSpPr>
          <p:cNvPr id="10" name="Freeform 10"/>
          <p:cNvSpPr/>
          <p:nvPr/>
        </p:nvSpPr>
        <p:spPr>
          <a:xfrm rot="5400000">
            <a:off x="-1287607" y="7363229"/>
            <a:ext cx="3484451" cy="2363091"/>
          </a:xfrm>
          <a:custGeom>
            <a:avLst/>
            <a:gdLst/>
            <a:ahLst/>
            <a:cxnLst/>
            <a:rect l="l" t="t" r="r" b="b"/>
            <a:pathLst>
              <a:path w="3484451" h="2363091">
                <a:moveTo>
                  <a:pt x="0" y="0"/>
                </a:moveTo>
                <a:lnTo>
                  <a:pt x="3484451" y="0"/>
                </a:lnTo>
                <a:lnTo>
                  <a:pt x="3484451" y="2363091"/>
                </a:lnTo>
                <a:lnTo>
                  <a:pt x="0" y="2363091"/>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11" name="Freeform 11"/>
          <p:cNvSpPr/>
          <p:nvPr/>
        </p:nvSpPr>
        <p:spPr>
          <a:xfrm rot="5400000" flipV="1">
            <a:off x="16133133" y="560680"/>
            <a:ext cx="3484451" cy="2363091"/>
          </a:xfrm>
          <a:custGeom>
            <a:avLst/>
            <a:gdLst/>
            <a:ahLst/>
            <a:cxnLst/>
            <a:rect l="l" t="t" r="r" b="b"/>
            <a:pathLst>
              <a:path w="3484451" h="2363091">
                <a:moveTo>
                  <a:pt x="0" y="2363091"/>
                </a:moveTo>
                <a:lnTo>
                  <a:pt x="3484450" y="2363091"/>
                </a:lnTo>
                <a:lnTo>
                  <a:pt x="3484450" y="0"/>
                </a:lnTo>
                <a:lnTo>
                  <a:pt x="0" y="0"/>
                </a:lnTo>
                <a:lnTo>
                  <a:pt x="0" y="2363091"/>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12" name="Freeform 12"/>
          <p:cNvSpPr/>
          <p:nvPr/>
        </p:nvSpPr>
        <p:spPr>
          <a:xfrm rot="5400000">
            <a:off x="557551" y="-234573"/>
            <a:ext cx="1795277" cy="2605283"/>
          </a:xfrm>
          <a:custGeom>
            <a:avLst/>
            <a:gdLst/>
            <a:ahLst/>
            <a:cxnLst/>
            <a:rect l="l" t="t" r="r" b="b"/>
            <a:pathLst>
              <a:path w="1795277" h="2605283">
                <a:moveTo>
                  <a:pt x="0" y="0"/>
                </a:moveTo>
                <a:lnTo>
                  <a:pt x="1795276" y="0"/>
                </a:lnTo>
                <a:lnTo>
                  <a:pt x="1795276" y="2605283"/>
                </a:lnTo>
                <a:lnTo>
                  <a:pt x="0" y="260528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rot="5400000" flipH="1" flipV="1">
            <a:off x="15891424" y="7917325"/>
            <a:ext cx="1795277" cy="2605283"/>
          </a:xfrm>
          <a:custGeom>
            <a:avLst/>
            <a:gdLst/>
            <a:ahLst/>
            <a:cxnLst/>
            <a:rect l="l" t="t" r="r" b="b"/>
            <a:pathLst>
              <a:path w="1795277" h="2605283">
                <a:moveTo>
                  <a:pt x="1795277" y="2605283"/>
                </a:moveTo>
                <a:lnTo>
                  <a:pt x="0" y="2605283"/>
                </a:lnTo>
                <a:lnTo>
                  <a:pt x="0" y="0"/>
                </a:lnTo>
                <a:lnTo>
                  <a:pt x="1795277" y="0"/>
                </a:lnTo>
                <a:lnTo>
                  <a:pt x="1795277" y="2605283"/>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4" name="Group 14"/>
          <p:cNvGrpSpPr/>
          <p:nvPr/>
        </p:nvGrpSpPr>
        <p:grpSpPr>
          <a:xfrm>
            <a:off x="9744429" y="3892296"/>
            <a:ext cx="7876400" cy="5549548"/>
            <a:chOff x="0" y="0"/>
            <a:chExt cx="3026362" cy="2132312"/>
          </a:xfrm>
        </p:grpSpPr>
        <p:sp>
          <p:nvSpPr>
            <p:cNvPr id="15" name="Freeform 15"/>
            <p:cNvSpPr/>
            <p:nvPr/>
          </p:nvSpPr>
          <p:spPr>
            <a:xfrm>
              <a:off x="0" y="0"/>
              <a:ext cx="3026362" cy="2132312"/>
            </a:xfrm>
            <a:custGeom>
              <a:avLst/>
              <a:gdLst/>
              <a:ahLst/>
              <a:cxnLst/>
              <a:rect l="l" t="t" r="r" b="b"/>
              <a:pathLst>
                <a:path w="3026362" h="2132312">
                  <a:moveTo>
                    <a:pt x="98293" y="0"/>
                  </a:moveTo>
                  <a:lnTo>
                    <a:pt x="2928070" y="0"/>
                  </a:lnTo>
                  <a:cubicBezTo>
                    <a:pt x="2954138" y="0"/>
                    <a:pt x="2979139" y="10356"/>
                    <a:pt x="2997573" y="28789"/>
                  </a:cubicBezTo>
                  <a:cubicBezTo>
                    <a:pt x="3016006" y="47223"/>
                    <a:pt x="3026362" y="72224"/>
                    <a:pt x="3026362" y="98293"/>
                  </a:cubicBezTo>
                  <a:lnTo>
                    <a:pt x="3026362" y="2034019"/>
                  </a:lnTo>
                  <a:cubicBezTo>
                    <a:pt x="3026362" y="2060088"/>
                    <a:pt x="3016006" y="2085089"/>
                    <a:pt x="2997573" y="2103523"/>
                  </a:cubicBezTo>
                  <a:cubicBezTo>
                    <a:pt x="2979139" y="2121956"/>
                    <a:pt x="2954138" y="2132312"/>
                    <a:pt x="2928070" y="2132312"/>
                  </a:cubicBezTo>
                  <a:lnTo>
                    <a:pt x="98293" y="2132312"/>
                  </a:lnTo>
                  <a:cubicBezTo>
                    <a:pt x="72224" y="2132312"/>
                    <a:pt x="47223" y="2121956"/>
                    <a:pt x="28789" y="2103523"/>
                  </a:cubicBezTo>
                  <a:cubicBezTo>
                    <a:pt x="10356" y="2085089"/>
                    <a:pt x="0" y="2060088"/>
                    <a:pt x="0" y="2034019"/>
                  </a:cubicBezTo>
                  <a:lnTo>
                    <a:pt x="0" y="98293"/>
                  </a:lnTo>
                  <a:cubicBezTo>
                    <a:pt x="0" y="72224"/>
                    <a:pt x="10356" y="47223"/>
                    <a:pt x="28789" y="28789"/>
                  </a:cubicBezTo>
                  <a:cubicBezTo>
                    <a:pt x="47223" y="10356"/>
                    <a:pt x="72224" y="0"/>
                    <a:pt x="98293" y="0"/>
                  </a:cubicBezTo>
                  <a:close/>
                </a:path>
              </a:pathLst>
            </a:custGeom>
            <a:solidFill>
              <a:srgbClr val="FCB50F"/>
            </a:solidFill>
          </p:spPr>
        </p:sp>
        <p:sp>
          <p:nvSpPr>
            <p:cNvPr id="16" name="TextBox 16"/>
            <p:cNvSpPr txBox="1"/>
            <p:nvPr/>
          </p:nvSpPr>
          <p:spPr>
            <a:xfrm>
              <a:off x="0" y="-38100"/>
              <a:ext cx="3026362" cy="2170412"/>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17"/>
          <p:cNvSpPr txBox="1"/>
          <p:nvPr/>
        </p:nvSpPr>
        <p:spPr>
          <a:xfrm>
            <a:off x="1455189" y="4436363"/>
            <a:ext cx="7105558" cy="4404264"/>
          </a:xfrm>
          <a:prstGeom prst="rect">
            <a:avLst/>
          </a:prstGeom>
        </p:spPr>
        <p:txBody>
          <a:bodyPr lIns="0" tIns="0" rIns="0" bIns="0" rtlCol="0" anchor="t">
            <a:spAutoFit/>
          </a:bodyPr>
          <a:lstStyle/>
          <a:p>
            <a:pPr algn="l">
              <a:lnSpc>
                <a:spcPts val="4399"/>
              </a:lnSpc>
            </a:pPr>
            <a:r>
              <a:rPr lang="en-US" sz="3142" b="1">
                <a:solidFill>
                  <a:srgbClr val="29455B"/>
                </a:solidFill>
                <a:latin typeface="Open Sans Bold"/>
                <a:ea typeface="Open Sans Bold"/>
                <a:cs typeface="Open Sans Bold"/>
                <a:sym typeface="Open Sans Bold"/>
              </a:rPr>
              <a:t>Administrator</a:t>
            </a:r>
          </a:p>
          <a:p>
            <a:pPr marL="678540" lvl="1" indent="-339270" algn="l">
              <a:lnSpc>
                <a:spcPts val="4399"/>
              </a:lnSpc>
              <a:buFont typeface="Arial"/>
              <a:buChar char="•"/>
            </a:pPr>
            <a:r>
              <a:rPr lang="en-US" sz="3142">
                <a:solidFill>
                  <a:srgbClr val="29455B"/>
                </a:solidFill>
                <a:latin typeface="Open Sans"/>
                <a:ea typeface="Open Sans"/>
                <a:cs typeface="Open Sans"/>
                <a:sym typeface="Open Sans"/>
              </a:rPr>
              <a:t>Mengelola data gadget (tambah, edit, hapus)</a:t>
            </a:r>
          </a:p>
          <a:p>
            <a:pPr marL="678540" lvl="1" indent="-339270" algn="l">
              <a:lnSpc>
                <a:spcPts val="4399"/>
              </a:lnSpc>
              <a:buFont typeface="Arial"/>
              <a:buChar char="•"/>
            </a:pPr>
            <a:r>
              <a:rPr lang="en-US" sz="3142">
                <a:solidFill>
                  <a:srgbClr val="29455B"/>
                </a:solidFill>
                <a:latin typeface="Open Sans"/>
                <a:ea typeface="Open Sans"/>
                <a:cs typeface="Open Sans"/>
                <a:sym typeface="Open Sans"/>
              </a:rPr>
              <a:t>Mengelola kategori dan tag</a:t>
            </a:r>
          </a:p>
          <a:p>
            <a:pPr marL="678540" lvl="1" indent="-339270" algn="l">
              <a:lnSpc>
                <a:spcPts val="4399"/>
              </a:lnSpc>
              <a:buFont typeface="Arial"/>
              <a:buChar char="•"/>
            </a:pPr>
            <a:r>
              <a:rPr lang="en-US" sz="3142">
                <a:solidFill>
                  <a:srgbClr val="29455B"/>
                </a:solidFill>
                <a:latin typeface="Open Sans"/>
                <a:ea typeface="Open Sans"/>
                <a:cs typeface="Open Sans"/>
                <a:sym typeface="Open Sans"/>
              </a:rPr>
              <a:t>Mengelola user (opsional)</a:t>
            </a:r>
          </a:p>
          <a:p>
            <a:pPr marL="678540" lvl="1" indent="-339270" algn="l">
              <a:lnSpc>
                <a:spcPts val="4399"/>
              </a:lnSpc>
              <a:buFont typeface="Arial"/>
              <a:buChar char="•"/>
            </a:pPr>
            <a:r>
              <a:rPr lang="en-US" sz="3142">
                <a:solidFill>
                  <a:srgbClr val="29455B"/>
                </a:solidFill>
                <a:latin typeface="Open Sans"/>
                <a:ea typeface="Open Sans"/>
                <a:cs typeface="Open Sans"/>
                <a:sym typeface="Open Sans"/>
              </a:rPr>
              <a:t>Menulis dan mengedit artikel berita gadget</a:t>
            </a:r>
          </a:p>
          <a:p>
            <a:pPr algn="l">
              <a:lnSpc>
                <a:spcPts val="4399"/>
              </a:lnSpc>
            </a:pPr>
            <a:endParaRPr lang="en-US" sz="3142">
              <a:solidFill>
                <a:srgbClr val="29455B"/>
              </a:solidFill>
              <a:latin typeface="Open Sans"/>
              <a:ea typeface="Open Sans"/>
              <a:cs typeface="Open Sans"/>
              <a:sym typeface="Open Sans"/>
            </a:endParaRPr>
          </a:p>
        </p:txBody>
      </p:sp>
      <p:sp>
        <p:nvSpPr>
          <p:cNvPr id="18" name="TextBox 18"/>
          <p:cNvSpPr txBox="1"/>
          <p:nvPr/>
        </p:nvSpPr>
        <p:spPr>
          <a:xfrm>
            <a:off x="10200000" y="4290450"/>
            <a:ext cx="7420829" cy="4696091"/>
          </a:xfrm>
          <a:prstGeom prst="rect">
            <a:avLst/>
          </a:prstGeom>
        </p:spPr>
        <p:txBody>
          <a:bodyPr lIns="0" tIns="0" rIns="0" bIns="0" rtlCol="0" anchor="t">
            <a:spAutoFit/>
          </a:bodyPr>
          <a:lstStyle/>
          <a:p>
            <a:pPr algn="l">
              <a:lnSpc>
                <a:spcPts val="4185"/>
              </a:lnSpc>
            </a:pPr>
            <a:r>
              <a:rPr lang="en-US" sz="2989" b="1">
                <a:solidFill>
                  <a:srgbClr val="29455B"/>
                </a:solidFill>
                <a:latin typeface="Open Sans Bold"/>
                <a:ea typeface="Open Sans Bold"/>
                <a:cs typeface="Open Sans Bold"/>
                <a:sym typeface="Open Sans Bold"/>
              </a:rPr>
              <a:t>User (Pengunjung)</a:t>
            </a:r>
          </a:p>
          <a:p>
            <a:pPr marL="645436" lvl="1" indent="-322718" algn="l">
              <a:lnSpc>
                <a:spcPts val="4185"/>
              </a:lnSpc>
              <a:buFont typeface="Arial"/>
              <a:buChar char="•"/>
            </a:pPr>
            <a:r>
              <a:rPr lang="en-US" sz="2989">
                <a:solidFill>
                  <a:srgbClr val="29455B"/>
                </a:solidFill>
                <a:latin typeface="Open Sans"/>
                <a:ea typeface="Open Sans"/>
                <a:cs typeface="Open Sans"/>
                <a:sym typeface="Open Sans"/>
              </a:rPr>
              <a:t>Melihat daftar rekomendasi gadget</a:t>
            </a:r>
          </a:p>
          <a:p>
            <a:pPr marL="645436" lvl="1" indent="-322718" algn="l">
              <a:lnSpc>
                <a:spcPts val="4185"/>
              </a:lnSpc>
              <a:buFont typeface="Arial"/>
              <a:buChar char="•"/>
            </a:pPr>
            <a:r>
              <a:rPr lang="en-US" sz="2989">
                <a:solidFill>
                  <a:srgbClr val="29455B"/>
                </a:solidFill>
                <a:latin typeface="Open Sans"/>
                <a:ea typeface="Open Sans"/>
                <a:cs typeface="Open Sans"/>
                <a:sym typeface="Open Sans"/>
              </a:rPr>
              <a:t>Membaca detail spesifikasi dan review</a:t>
            </a:r>
          </a:p>
          <a:p>
            <a:pPr marL="645436" lvl="1" indent="-322718" algn="l">
              <a:lnSpc>
                <a:spcPts val="4185"/>
              </a:lnSpc>
              <a:buFont typeface="Arial"/>
              <a:buChar char="•"/>
            </a:pPr>
            <a:r>
              <a:rPr lang="en-US" sz="2989">
                <a:solidFill>
                  <a:srgbClr val="29455B"/>
                </a:solidFill>
                <a:latin typeface="Open Sans"/>
                <a:ea typeface="Open Sans"/>
                <a:cs typeface="Open Sans"/>
                <a:sym typeface="Open Sans"/>
              </a:rPr>
              <a:t>Memberikan rating dan komentar (jika fitur ini diaktifkan)</a:t>
            </a:r>
          </a:p>
          <a:p>
            <a:pPr marL="645436" lvl="1" indent="-322718" algn="l">
              <a:lnSpc>
                <a:spcPts val="4185"/>
              </a:lnSpc>
              <a:buFont typeface="Arial"/>
              <a:buChar char="•"/>
            </a:pPr>
            <a:r>
              <a:rPr lang="en-US" sz="2989">
                <a:solidFill>
                  <a:srgbClr val="29455B"/>
                </a:solidFill>
                <a:latin typeface="Open Sans"/>
                <a:ea typeface="Open Sans"/>
                <a:cs typeface="Open Sans"/>
                <a:sym typeface="Open Sans"/>
              </a:rPr>
              <a:t>Mencari dan memfilter gadget berdasarkan kategori, harga, merek</a:t>
            </a:r>
          </a:p>
          <a:p>
            <a:pPr algn="l">
              <a:lnSpc>
                <a:spcPts val="4185"/>
              </a:lnSpc>
            </a:pPr>
            <a:endParaRPr lang="en-US" sz="2989">
              <a:solidFill>
                <a:srgbClr val="29455B"/>
              </a:solidFill>
              <a:latin typeface="Open Sans"/>
              <a:ea typeface="Open Sans"/>
              <a:cs typeface="Open Sans"/>
              <a:sym typeface="Open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11" b="-16611"/>
            </a:stretch>
          </a:blipFill>
        </p:spPr>
      </p:sp>
      <p:sp>
        <p:nvSpPr>
          <p:cNvPr id="3" name="TextBox 3"/>
          <p:cNvSpPr txBox="1"/>
          <p:nvPr/>
        </p:nvSpPr>
        <p:spPr>
          <a:xfrm>
            <a:off x="1028700" y="1191894"/>
            <a:ext cx="16230600" cy="1201802"/>
          </a:xfrm>
          <a:prstGeom prst="rect">
            <a:avLst/>
          </a:prstGeom>
        </p:spPr>
        <p:txBody>
          <a:bodyPr lIns="0" tIns="0" rIns="0" bIns="0" rtlCol="0" anchor="t">
            <a:spAutoFit/>
          </a:bodyPr>
          <a:lstStyle/>
          <a:p>
            <a:pPr algn="ctr">
              <a:lnSpc>
                <a:spcPts val="9167"/>
              </a:lnSpc>
            </a:pPr>
            <a:r>
              <a:rPr lang="en-US" sz="8900" b="1">
                <a:solidFill>
                  <a:srgbClr val="29455B"/>
                </a:solidFill>
                <a:latin typeface="Canva Sans Bold"/>
                <a:ea typeface="Canva Sans Bold"/>
                <a:cs typeface="Canva Sans Bold"/>
                <a:sym typeface="Canva Sans Bold"/>
              </a:rPr>
              <a:t>FITUR FITUR UTAMA</a:t>
            </a:r>
          </a:p>
        </p:txBody>
      </p:sp>
      <p:grpSp>
        <p:nvGrpSpPr>
          <p:cNvPr id="4" name="Group 4"/>
          <p:cNvGrpSpPr/>
          <p:nvPr/>
        </p:nvGrpSpPr>
        <p:grpSpPr>
          <a:xfrm>
            <a:off x="1945241" y="4825823"/>
            <a:ext cx="14479699" cy="4619991"/>
            <a:chOff x="0" y="0"/>
            <a:chExt cx="5563559" cy="1775147"/>
          </a:xfrm>
        </p:grpSpPr>
        <p:sp>
          <p:nvSpPr>
            <p:cNvPr id="5" name="Freeform 5"/>
            <p:cNvSpPr/>
            <p:nvPr/>
          </p:nvSpPr>
          <p:spPr>
            <a:xfrm>
              <a:off x="0" y="0"/>
              <a:ext cx="5563559" cy="1775147"/>
            </a:xfrm>
            <a:custGeom>
              <a:avLst/>
              <a:gdLst/>
              <a:ahLst/>
              <a:cxnLst/>
              <a:rect l="l" t="t" r="r" b="b"/>
              <a:pathLst>
                <a:path w="5563559" h="1775147">
                  <a:moveTo>
                    <a:pt x="36358" y="0"/>
                  </a:moveTo>
                  <a:lnTo>
                    <a:pt x="5527201" y="0"/>
                  </a:lnTo>
                  <a:cubicBezTo>
                    <a:pt x="5536844" y="0"/>
                    <a:pt x="5546091" y="3831"/>
                    <a:pt x="5552910" y="10649"/>
                  </a:cubicBezTo>
                  <a:cubicBezTo>
                    <a:pt x="5559728" y="17467"/>
                    <a:pt x="5563559" y="26715"/>
                    <a:pt x="5563559" y="36358"/>
                  </a:cubicBezTo>
                  <a:lnTo>
                    <a:pt x="5563559" y="1738789"/>
                  </a:lnTo>
                  <a:cubicBezTo>
                    <a:pt x="5563559" y="1758869"/>
                    <a:pt x="5547281" y="1775147"/>
                    <a:pt x="5527201" y="1775147"/>
                  </a:cubicBezTo>
                  <a:lnTo>
                    <a:pt x="36358" y="1775147"/>
                  </a:lnTo>
                  <a:cubicBezTo>
                    <a:pt x="16278" y="1775147"/>
                    <a:pt x="0" y="1758869"/>
                    <a:pt x="0" y="1738789"/>
                  </a:cubicBezTo>
                  <a:lnTo>
                    <a:pt x="0" y="36358"/>
                  </a:lnTo>
                  <a:cubicBezTo>
                    <a:pt x="0" y="16278"/>
                    <a:pt x="16278" y="0"/>
                    <a:pt x="36358" y="0"/>
                  </a:cubicBezTo>
                  <a:close/>
                </a:path>
              </a:pathLst>
            </a:custGeom>
            <a:solidFill>
              <a:srgbClr val="FCB50F"/>
            </a:solidFill>
          </p:spPr>
        </p:sp>
        <p:sp>
          <p:nvSpPr>
            <p:cNvPr id="6" name="TextBox 6"/>
            <p:cNvSpPr txBox="1"/>
            <p:nvPr/>
          </p:nvSpPr>
          <p:spPr>
            <a:xfrm>
              <a:off x="0" y="-38100"/>
              <a:ext cx="5563559" cy="1813247"/>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36164" y="2845167"/>
            <a:ext cx="15057649" cy="6413133"/>
            <a:chOff x="0" y="0"/>
            <a:chExt cx="5785625" cy="2464129"/>
          </a:xfrm>
        </p:grpSpPr>
        <p:sp>
          <p:nvSpPr>
            <p:cNvPr id="8" name="Freeform 8"/>
            <p:cNvSpPr/>
            <p:nvPr/>
          </p:nvSpPr>
          <p:spPr>
            <a:xfrm>
              <a:off x="0" y="0"/>
              <a:ext cx="5785625" cy="2464129"/>
            </a:xfrm>
            <a:custGeom>
              <a:avLst/>
              <a:gdLst/>
              <a:ahLst/>
              <a:cxnLst/>
              <a:rect l="l" t="t" r="r" b="b"/>
              <a:pathLst>
                <a:path w="5785625" h="2464129">
                  <a:moveTo>
                    <a:pt x="34962" y="0"/>
                  </a:moveTo>
                  <a:lnTo>
                    <a:pt x="5750663" y="0"/>
                  </a:lnTo>
                  <a:cubicBezTo>
                    <a:pt x="5759935" y="0"/>
                    <a:pt x="5768828" y="3684"/>
                    <a:pt x="5775385" y="10240"/>
                  </a:cubicBezTo>
                  <a:cubicBezTo>
                    <a:pt x="5781942" y="16797"/>
                    <a:pt x="5785625" y="25690"/>
                    <a:pt x="5785625" y="34962"/>
                  </a:cubicBezTo>
                  <a:lnTo>
                    <a:pt x="5785625" y="2429166"/>
                  </a:lnTo>
                  <a:cubicBezTo>
                    <a:pt x="5785625" y="2438439"/>
                    <a:pt x="5781942" y="2447332"/>
                    <a:pt x="5775385" y="2453889"/>
                  </a:cubicBezTo>
                  <a:cubicBezTo>
                    <a:pt x="5768828" y="2460445"/>
                    <a:pt x="5759935" y="2464129"/>
                    <a:pt x="5750663" y="2464129"/>
                  </a:cubicBezTo>
                  <a:lnTo>
                    <a:pt x="34962" y="2464129"/>
                  </a:lnTo>
                  <a:cubicBezTo>
                    <a:pt x="25690" y="2464129"/>
                    <a:pt x="16797" y="2460445"/>
                    <a:pt x="10240" y="2453889"/>
                  </a:cubicBezTo>
                  <a:cubicBezTo>
                    <a:pt x="3684" y="2447332"/>
                    <a:pt x="0" y="2438439"/>
                    <a:pt x="0" y="2429166"/>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id="9" name="TextBox 9"/>
            <p:cNvSpPr txBox="1"/>
            <p:nvPr/>
          </p:nvSpPr>
          <p:spPr>
            <a:xfrm>
              <a:off x="0" y="-38100"/>
              <a:ext cx="5785625" cy="2502229"/>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337117" y="2896653"/>
            <a:ext cx="14356695" cy="6233961"/>
          </a:xfrm>
          <a:prstGeom prst="rect">
            <a:avLst/>
          </a:prstGeom>
        </p:spPr>
        <p:txBody>
          <a:bodyPr lIns="0" tIns="0" rIns="0" bIns="0" rtlCol="0" anchor="t">
            <a:spAutoFit/>
          </a:bodyPr>
          <a:lstStyle/>
          <a:p>
            <a:pPr algn="l">
              <a:lnSpc>
                <a:spcPts val="5520"/>
              </a:lnSpc>
            </a:pPr>
            <a:endParaRPr/>
          </a:p>
          <a:p>
            <a:pPr marL="851392" lvl="1" indent="-425696" algn="l">
              <a:lnSpc>
                <a:spcPts val="5520"/>
              </a:lnSpc>
              <a:buFont typeface="Arial"/>
              <a:buChar char="•"/>
            </a:pPr>
            <a:r>
              <a:rPr lang="en-US" sz="3943" b="1">
                <a:solidFill>
                  <a:srgbClr val="F9EEE1"/>
                </a:solidFill>
                <a:latin typeface="Open Sans Bold"/>
                <a:ea typeface="Open Sans Bold"/>
                <a:cs typeface="Open Sans Bold"/>
                <a:sym typeface="Open Sans Bold"/>
              </a:rPr>
              <a:t>Rekomendasi gadget terbaru.</a:t>
            </a:r>
          </a:p>
          <a:p>
            <a:pPr marL="851392" lvl="1" indent="-425696" algn="l">
              <a:lnSpc>
                <a:spcPts val="5520"/>
              </a:lnSpc>
              <a:buFont typeface="Arial"/>
              <a:buChar char="•"/>
            </a:pPr>
            <a:r>
              <a:rPr lang="en-US" sz="3943" b="1">
                <a:solidFill>
                  <a:srgbClr val="F9EEE1"/>
                </a:solidFill>
                <a:latin typeface="Open Sans Bold"/>
                <a:ea typeface="Open Sans Bold"/>
                <a:cs typeface="Open Sans Bold"/>
                <a:sym typeface="Open Sans Bold"/>
              </a:rPr>
              <a:t>Detail spesifikasi dan review.</a:t>
            </a:r>
          </a:p>
          <a:p>
            <a:pPr marL="851392" lvl="1" indent="-425696" algn="l">
              <a:lnSpc>
                <a:spcPts val="5520"/>
              </a:lnSpc>
              <a:buFont typeface="Arial"/>
              <a:buChar char="•"/>
            </a:pPr>
            <a:r>
              <a:rPr lang="en-US" sz="3943" b="1">
                <a:solidFill>
                  <a:srgbClr val="F9EEE1"/>
                </a:solidFill>
                <a:latin typeface="Open Sans Bold"/>
                <a:ea typeface="Open Sans Bold"/>
                <a:cs typeface="Open Sans Bold"/>
                <a:sym typeface="Open Sans Bold"/>
              </a:rPr>
              <a:t>Filter dan pencarian berdasarkan kategori/harga/merek.</a:t>
            </a:r>
          </a:p>
          <a:p>
            <a:pPr marL="851392" lvl="1" indent="-425696" algn="l">
              <a:lnSpc>
                <a:spcPts val="5520"/>
              </a:lnSpc>
              <a:buFont typeface="Arial"/>
              <a:buChar char="•"/>
            </a:pPr>
            <a:r>
              <a:rPr lang="en-US" sz="3943" b="1">
                <a:solidFill>
                  <a:srgbClr val="F9EEE1"/>
                </a:solidFill>
                <a:latin typeface="Open Sans Bold"/>
                <a:ea typeface="Open Sans Bold"/>
                <a:cs typeface="Open Sans Bold"/>
                <a:sym typeface="Open Sans Bold"/>
              </a:rPr>
              <a:t>Perbandingan gadget.</a:t>
            </a:r>
          </a:p>
          <a:p>
            <a:pPr marL="851392" lvl="1" indent="-425696" algn="l">
              <a:lnSpc>
                <a:spcPts val="5520"/>
              </a:lnSpc>
              <a:buFont typeface="Arial"/>
              <a:buChar char="•"/>
            </a:pPr>
            <a:r>
              <a:rPr lang="en-US" sz="3943" b="1">
                <a:solidFill>
                  <a:srgbClr val="F9EEE1"/>
                </a:solidFill>
                <a:latin typeface="Open Sans Bold"/>
                <a:ea typeface="Open Sans Bold"/>
                <a:cs typeface="Open Sans Bold"/>
                <a:sym typeface="Open Sans Bold"/>
              </a:rPr>
              <a:t>Artikel teknologi.</a:t>
            </a:r>
          </a:p>
          <a:p>
            <a:pPr marL="851392" lvl="1" indent="-425696" algn="l">
              <a:lnSpc>
                <a:spcPts val="5520"/>
              </a:lnSpc>
              <a:buFont typeface="Arial"/>
              <a:buChar char="•"/>
            </a:pPr>
            <a:r>
              <a:rPr lang="en-US" sz="3943" b="1">
                <a:solidFill>
                  <a:srgbClr val="F9EEE1"/>
                </a:solidFill>
                <a:latin typeface="Open Sans Bold"/>
                <a:ea typeface="Open Sans Bold"/>
                <a:cs typeface="Open Sans Bold"/>
                <a:sym typeface="Open Sans Bold"/>
              </a:rPr>
              <a:t>Admin Dashboard.</a:t>
            </a:r>
          </a:p>
          <a:p>
            <a:pPr algn="l">
              <a:lnSpc>
                <a:spcPts val="5520"/>
              </a:lnSpc>
            </a:pPr>
            <a:endParaRPr lang="en-US" sz="3943" b="1">
              <a:solidFill>
                <a:srgbClr val="F9EEE1"/>
              </a:solidFill>
              <a:latin typeface="Open Sans Bold"/>
              <a:ea typeface="Open Sans Bold"/>
              <a:cs typeface="Open Sans Bold"/>
              <a:sym typeface="Open Sans Bold"/>
            </a:endParaRPr>
          </a:p>
        </p:txBody>
      </p:sp>
      <p:sp>
        <p:nvSpPr>
          <p:cNvPr id="11" name="Freeform 11"/>
          <p:cNvSpPr/>
          <p:nvPr/>
        </p:nvSpPr>
        <p:spPr>
          <a:xfrm rot="5400000" flipH="1" flipV="1">
            <a:off x="15891424" y="7917325"/>
            <a:ext cx="1795277" cy="2605283"/>
          </a:xfrm>
          <a:custGeom>
            <a:avLst/>
            <a:gdLst/>
            <a:ahLst/>
            <a:cxnLst/>
            <a:rect l="l" t="t" r="r" b="b"/>
            <a:pathLst>
              <a:path w="1795277" h="2605283">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rot="5400000" flipH="1">
            <a:off x="620477" y="7917325"/>
            <a:ext cx="1795277" cy="2605283"/>
          </a:xfrm>
          <a:custGeom>
            <a:avLst/>
            <a:gdLst/>
            <a:ahLst/>
            <a:cxnLst/>
            <a:rect l="l" t="t" r="r" b="b"/>
            <a:pathLst>
              <a:path w="1795277" h="2605283">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flipH="1" flipV="1">
            <a:off x="0" y="0"/>
            <a:ext cx="2337117" cy="2393695"/>
          </a:xfrm>
          <a:custGeom>
            <a:avLst/>
            <a:gdLst/>
            <a:ahLst/>
            <a:cxnLst/>
            <a:rect l="l" t="t" r="r" b="b"/>
            <a:pathLst>
              <a:path w="2337117" h="2393695">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flipV="1">
            <a:off x="15950883" y="0"/>
            <a:ext cx="2337117" cy="2393695"/>
          </a:xfrm>
          <a:custGeom>
            <a:avLst/>
            <a:gdLst/>
            <a:ahLst/>
            <a:cxnLst/>
            <a:rect l="l" t="t" r="r" b="b"/>
            <a:pathLst>
              <a:path w="2337117" h="2393695">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a:off x="-1194358" y="1423307"/>
            <a:ext cx="3139599" cy="3116766"/>
          </a:xfrm>
          <a:custGeom>
            <a:avLst/>
            <a:gdLst/>
            <a:ahLst/>
            <a:cxnLst/>
            <a:rect l="l" t="t" r="r" b="b"/>
            <a:pathLst>
              <a:path w="3139599" h="3116766">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a:off x="16370677" y="1423307"/>
            <a:ext cx="3139599" cy="3116766"/>
          </a:xfrm>
          <a:custGeom>
            <a:avLst/>
            <a:gdLst/>
            <a:ahLst/>
            <a:cxnLst/>
            <a:rect l="l" t="t" r="r" b="b"/>
            <a:pathLst>
              <a:path w="3139599" h="3116766">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Freeform 17"/>
          <p:cNvSpPr/>
          <p:nvPr/>
        </p:nvSpPr>
        <p:spPr>
          <a:xfrm>
            <a:off x="1274400" y="-303224"/>
            <a:ext cx="1341682" cy="1331924"/>
          </a:xfrm>
          <a:custGeom>
            <a:avLst/>
            <a:gdLst/>
            <a:ahLst/>
            <a:cxnLst/>
            <a:rect l="l" t="t" r="r" b="b"/>
            <a:pathLst>
              <a:path w="1341682" h="1331924">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a:off x="15777760" y="-303224"/>
            <a:ext cx="1341682" cy="1331924"/>
          </a:xfrm>
          <a:custGeom>
            <a:avLst/>
            <a:gdLst/>
            <a:ahLst/>
            <a:cxnLst/>
            <a:rect l="l" t="t" r="r" b="b"/>
            <a:pathLst>
              <a:path w="1341682" h="1331924">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886" y="-9184"/>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11" b="-16611"/>
            </a:stretch>
          </a:blipFill>
        </p:spPr>
        <p:txBody>
          <a:bodyPr/>
          <a:lstStyle/>
          <a:p>
            <a:endParaRPr lang="en-ID" dirty="0"/>
          </a:p>
        </p:txBody>
      </p:sp>
      <p:sp>
        <p:nvSpPr>
          <p:cNvPr id="3" name="TextBox 3"/>
          <p:cNvSpPr txBox="1"/>
          <p:nvPr/>
        </p:nvSpPr>
        <p:spPr>
          <a:xfrm>
            <a:off x="306742" y="3470502"/>
            <a:ext cx="5181600" cy="1083502"/>
          </a:xfrm>
          <a:prstGeom prst="rect">
            <a:avLst/>
          </a:prstGeom>
        </p:spPr>
        <p:txBody>
          <a:bodyPr wrap="square" lIns="0" tIns="0" rIns="0" bIns="0" rtlCol="0" anchor="t">
            <a:spAutoFit/>
          </a:bodyPr>
          <a:lstStyle/>
          <a:p>
            <a:pPr algn="l">
              <a:lnSpc>
                <a:spcPts val="9167"/>
              </a:lnSpc>
            </a:pPr>
            <a:r>
              <a:rPr lang="en-US" sz="6000" b="1" dirty="0">
                <a:solidFill>
                  <a:srgbClr val="29455B"/>
                </a:solidFill>
                <a:latin typeface="Canva Sans Bold"/>
                <a:ea typeface="Canva Sans Bold"/>
                <a:cs typeface="Canva Sans Bold"/>
                <a:sym typeface="Canva Sans Bold"/>
              </a:rPr>
              <a:t>FLOWCHART</a:t>
            </a:r>
          </a:p>
        </p:txBody>
      </p:sp>
      <p:grpSp>
        <p:nvGrpSpPr>
          <p:cNvPr id="4" name="Group 4"/>
          <p:cNvGrpSpPr/>
          <p:nvPr/>
        </p:nvGrpSpPr>
        <p:grpSpPr>
          <a:xfrm>
            <a:off x="0" y="25176"/>
            <a:ext cx="9144000" cy="549091"/>
            <a:chOff x="0" y="0"/>
            <a:chExt cx="3513414" cy="210978"/>
          </a:xfrm>
        </p:grpSpPr>
        <p:sp>
          <p:nvSpPr>
            <p:cNvPr id="5" name="Freeform 5"/>
            <p:cNvSpPr/>
            <p:nvPr/>
          </p:nvSpPr>
          <p:spPr>
            <a:xfrm>
              <a:off x="0" y="0"/>
              <a:ext cx="3513414" cy="210978"/>
            </a:xfrm>
            <a:custGeom>
              <a:avLst/>
              <a:gdLst/>
              <a:ahLst/>
              <a:cxnLst/>
              <a:rect l="l" t="t" r="r" b="b"/>
              <a:pathLst>
                <a:path w="3513414" h="210978">
                  <a:moveTo>
                    <a:pt x="0" y="0"/>
                  </a:moveTo>
                  <a:lnTo>
                    <a:pt x="3513414" y="0"/>
                  </a:lnTo>
                  <a:lnTo>
                    <a:pt x="3513414" y="210978"/>
                  </a:lnTo>
                  <a:lnTo>
                    <a:pt x="0" y="210978"/>
                  </a:lnTo>
                  <a:close/>
                </a:path>
              </a:pathLst>
            </a:custGeom>
            <a:solidFill>
              <a:srgbClr val="FCB50F"/>
            </a:solidFill>
          </p:spPr>
        </p:sp>
        <p:sp>
          <p:nvSpPr>
            <p:cNvPr id="6" name="TextBox 6"/>
            <p:cNvSpPr txBox="1"/>
            <p:nvPr/>
          </p:nvSpPr>
          <p:spPr>
            <a:xfrm>
              <a:off x="0" y="-38100"/>
              <a:ext cx="3513414" cy="249078"/>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306743" y="4554004"/>
            <a:ext cx="5488342" cy="1461939"/>
          </a:xfrm>
          <a:prstGeom prst="rect">
            <a:avLst/>
          </a:prstGeom>
        </p:spPr>
        <p:txBody>
          <a:bodyPr wrap="square" lIns="0" tIns="0" rIns="0" bIns="0" rtlCol="0" anchor="t">
            <a:spAutoFit/>
          </a:bodyPr>
          <a:lstStyle/>
          <a:p>
            <a:pPr algn="l">
              <a:lnSpc>
                <a:spcPts val="5664"/>
              </a:lnSpc>
            </a:pPr>
            <a:r>
              <a:rPr lang="en-US" sz="5499" b="1" dirty="0">
                <a:solidFill>
                  <a:srgbClr val="29455B"/>
                </a:solidFill>
                <a:latin typeface="Canva Sans Bold"/>
                <a:ea typeface="Canva Sans Bold"/>
                <a:cs typeface="Canva Sans Bold"/>
                <a:sym typeface="Canva Sans Bold"/>
              </a:rPr>
              <a:t>ALUR PENGGUNA</a:t>
            </a:r>
          </a:p>
        </p:txBody>
      </p:sp>
      <p:grpSp>
        <p:nvGrpSpPr>
          <p:cNvPr id="8" name="Group 8"/>
          <p:cNvGrpSpPr/>
          <p:nvPr/>
        </p:nvGrpSpPr>
        <p:grpSpPr>
          <a:xfrm>
            <a:off x="9144000" y="9737909"/>
            <a:ext cx="9144000" cy="549091"/>
            <a:chOff x="0" y="0"/>
            <a:chExt cx="3513414" cy="210978"/>
          </a:xfrm>
        </p:grpSpPr>
        <p:sp>
          <p:nvSpPr>
            <p:cNvPr id="9" name="Freeform 9"/>
            <p:cNvSpPr/>
            <p:nvPr/>
          </p:nvSpPr>
          <p:spPr>
            <a:xfrm>
              <a:off x="0" y="0"/>
              <a:ext cx="3513414" cy="210978"/>
            </a:xfrm>
            <a:custGeom>
              <a:avLst/>
              <a:gdLst/>
              <a:ahLst/>
              <a:cxnLst/>
              <a:rect l="l" t="t" r="r" b="b"/>
              <a:pathLst>
                <a:path w="3513414" h="210978">
                  <a:moveTo>
                    <a:pt x="0" y="0"/>
                  </a:moveTo>
                  <a:lnTo>
                    <a:pt x="3513414" y="0"/>
                  </a:lnTo>
                  <a:lnTo>
                    <a:pt x="3513414" y="210978"/>
                  </a:lnTo>
                  <a:lnTo>
                    <a:pt x="0" y="210978"/>
                  </a:lnTo>
                  <a:close/>
                </a:path>
              </a:pathLst>
            </a:custGeom>
            <a:solidFill>
              <a:srgbClr val="FCB50F"/>
            </a:solidFill>
          </p:spPr>
        </p:sp>
        <p:sp>
          <p:nvSpPr>
            <p:cNvPr id="10" name="TextBox 10"/>
            <p:cNvSpPr txBox="1"/>
            <p:nvPr/>
          </p:nvSpPr>
          <p:spPr>
            <a:xfrm>
              <a:off x="0" y="-38100"/>
              <a:ext cx="3513414" cy="24907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flipV="1">
            <a:off x="15098176" y="25176"/>
            <a:ext cx="3189824" cy="3267046"/>
          </a:xfrm>
          <a:custGeom>
            <a:avLst/>
            <a:gdLst/>
            <a:ahLst/>
            <a:cxnLst/>
            <a:rect l="l" t="t" r="r" b="b"/>
            <a:pathLst>
              <a:path w="3189824" h="3267046">
                <a:moveTo>
                  <a:pt x="0" y="3267045"/>
                </a:moveTo>
                <a:lnTo>
                  <a:pt x="3189824" y="3267045"/>
                </a:lnTo>
                <a:lnTo>
                  <a:pt x="3189824" y="0"/>
                </a:lnTo>
                <a:lnTo>
                  <a:pt x="0" y="0"/>
                </a:lnTo>
                <a:lnTo>
                  <a:pt x="0" y="3267045"/>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a:off x="13302173" y="-984116"/>
            <a:ext cx="3139599" cy="3116766"/>
          </a:xfrm>
          <a:custGeom>
            <a:avLst/>
            <a:gdLst/>
            <a:ahLst/>
            <a:cxnLst/>
            <a:rect l="l" t="t" r="r" b="b"/>
            <a:pathLst>
              <a:path w="3139599" h="3116766">
                <a:moveTo>
                  <a:pt x="0" y="0"/>
                </a:moveTo>
                <a:lnTo>
                  <a:pt x="3139599" y="0"/>
                </a:lnTo>
                <a:lnTo>
                  <a:pt x="3139599" y="3116766"/>
                </a:lnTo>
                <a:lnTo>
                  <a:pt x="0" y="31167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20" name="Picture 19">
            <a:extLst>
              <a:ext uri="{FF2B5EF4-FFF2-40B4-BE49-F238E27FC236}">
                <a16:creationId xmlns:a16="http://schemas.microsoft.com/office/drawing/2014/main" id="{7ECD4C4F-ECA2-08FD-EECD-102A8E796DE0}"/>
              </a:ext>
            </a:extLst>
          </p:cNvPr>
          <p:cNvPicPr>
            <a:picLocks noChangeAspect="1"/>
          </p:cNvPicPr>
          <p:nvPr/>
        </p:nvPicPr>
        <p:blipFill>
          <a:blip r:embed="rId7">
            <a:extLst>
              <a:ext uri="{28A0092B-C50C-407E-A947-70E740481C1C}">
                <a14:useLocalDpi xmlns:a14="http://schemas.microsoft.com/office/drawing/2010/main" val="0"/>
              </a:ext>
            </a:extLst>
          </a:blip>
          <a:srcRect t="3584"/>
          <a:stretch/>
        </p:blipFill>
        <p:spPr>
          <a:xfrm>
            <a:off x="5296871" y="841417"/>
            <a:ext cx="10591800" cy="8585799"/>
          </a:xfrm>
          <a:prstGeom prst="rect">
            <a:avLst/>
          </a:prstGeom>
        </p:spPr>
      </p:pic>
      <p:cxnSp>
        <p:nvCxnSpPr>
          <p:cNvPr id="22" name="Straight Connector 21">
            <a:extLst>
              <a:ext uri="{FF2B5EF4-FFF2-40B4-BE49-F238E27FC236}">
                <a16:creationId xmlns:a16="http://schemas.microsoft.com/office/drawing/2014/main" id="{C6AE7657-F23D-6713-7218-AEAFACA70FE1}"/>
              </a:ext>
            </a:extLst>
          </p:cNvPr>
          <p:cNvCxnSpPr/>
          <p:nvPr/>
        </p:nvCxnSpPr>
        <p:spPr>
          <a:xfrm>
            <a:off x="6096000" y="574267"/>
            <a:ext cx="0" cy="10236648"/>
          </a:xfrm>
          <a:prstGeom prst="line">
            <a:avLst/>
          </a:prstGeom>
          <a:ln w="57150"/>
        </p:spPr>
        <p:style>
          <a:lnRef idx="2">
            <a:schemeClr val="accent6"/>
          </a:lnRef>
          <a:fillRef idx="0">
            <a:schemeClr val="accent6"/>
          </a:fillRef>
          <a:effectRef idx="1">
            <a:schemeClr val="accent6"/>
          </a:effectRef>
          <a:fontRef idx="minor">
            <a:schemeClr val="tx1"/>
          </a:fontRef>
        </p:style>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387</Words>
  <Application>Microsoft Office PowerPoint</Application>
  <PresentationFormat>Custom</PresentationFormat>
  <Paragraphs>56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Open Sans Bold</vt:lpstr>
      <vt:lpstr>Canva Sans Bold</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Kuning Biru Modern Geometris Presentasi Seminar Proposal</dc:title>
  <cp:lastModifiedBy>YESA NOFITA SARI</cp:lastModifiedBy>
  <cp:revision>2</cp:revision>
  <dcterms:created xsi:type="dcterms:W3CDTF">2006-08-16T00:00:00Z</dcterms:created>
  <dcterms:modified xsi:type="dcterms:W3CDTF">2025-04-29T07:36:22Z</dcterms:modified>
  <dc:identifier>DAGl_n5q1c0</dc:identifier>
</cp:coreProperties>
</file>