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9"/>
  </p:notesMasterIdLst>
  <p:sldIdLst>
    <p:sldId id="256" r:id="rId2"/>
    <p:sldId id="257" r:id="rId3"/>
    <p:sldId id="258" r:id="rId4"/>
    <p:sldId id="272" r:id="rId5"/>
    <p:sldId id="273" r:id="rId6"/>
    <p:sldId id="259" r:id="rId7"/>
    <p:sldId id="265" r:id="rId8"/>
    <p:sldId id="260" r:id="rId9"/>
    <p:sldId id="261" r:id="rId10"/>
    <p:sldId id="266" r:id="rId11"/>
    <p:sldId id="271" r:id="rId12"/>
    <p:sldId id="262" r:id="rId13"/>
    <p:sldId id="263" r:id="rId14"/>
    <p:sldId id="267" r:id="rId15"/>
    <p:sldId id="268" r:id="rId16"/>
    <p:sldId id="264"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7"/>
    <p:restoredTop sz="82958"/>
  </p:normalViewPr>
  <p:slideViewPr>
    <p:cSldViewPr snapToGrid="0">
      <p:cViewPr varScale="1">
        <p:scale>
          <a:sx n="101" d="100"/>
          <a:sy n="101" d="100"/>
        </p:scale>
        <p:origin x="7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4C706D-89BB-4D3A-A49F-E8B34223FC1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7EF59F7-FB25-4044-AD69-ABD12ABE15F0}">
      <dgm:prSet/>
      <dgm:spPr/>
      <dgm:t>
        <a:bodyPr/>
        <a:lstStyle/>
        <a:p>
          <a:r>
            <a:rPr lang="en-US" baseline="0"/>
            <a:t>Created a landing page for GOALS user experience</a:t>
          </a:r>
          <a:endParaRPr lang="en-US"/>
        </a:p>
      </dgm:t>
    </dgm:pt>
    <dgm:pt modelId="{66564CBD-5DE9-4CA2-B4E1-01C2475A7CF0}" type="parTrans" cxnId="{2A78377C-AC5B-4BDB-95F6-9E3DB48BB177}">
      <dgm:prSet/>
      <dgm:spPr/>
      <dgm:t>
        <a:bodyPr/>
        <a:lstStyle/>
        <a:p>
          <a:endParaRPr lang="en-US"/>
        </a:p>
      </dgm:t>
    </dgm:pt>
    <dgm:pt modelId="{AD8D3AA0-5C1B-4FD5-B051-E9E03408937E}" type="sibTrans" cxnId="{2A78377C-AC5B-4BDB-95F6-9E3DB48BB177}">
      <dgm:prSet/>
      <dgm:spPr/>
      <dgm:t>
        <a:bodyPr/>
        <a:lstStyle/>
        <a:p>
          <a:endParaRPr lang="en-US"/>
        </a:p>
      </dgm:t>
    </dgm:pt>
    <dgm:pt modelId="{4A35ED71-19F7-48C4-95DC-BD83A727D98D}">
      <dgm:prSet/>
      <dgm:spPr/>
      <dgm:t>
        <a:bodyPr/>
        <a:lstStyle/>
        <a:p>
          <a:r>
            <a:rPr lang="en-US" baseline="0" dirty="0"/>
            <a:t>Designed for assisting with planning football 5 a side tournaments</a:t>
          </a:r>
          <a:endParaRPr lang="en-US" dirty="0"/>
        </a:p>
      </dgm:t>
    </dgm:pt>
    <dgm:pt modelId="{5BE3003C-5633-40A3-ABCC-502A48654BC3}" type="parTrans" cxnId="{27DD477F-12C0-4CA0-B71C-D131396F35E8}">
      <dgm:prSet/>
      <dgm:spPr/>
      <dgm:t>
        <a:bodyPr/>
        <a:lstStyle/>
        <a:p>
          <a:endParaRPr lang="en-US"/>
        </a:p>
      </dgm:t>
    </dgm:pt>
    <dgm:pt modelId="{45849E3E-CF91-4E5E-A060-83CC1C381AC0}" type="sibTrans" cxnId="{27DD477F-12C0-4CA0-B71C-D131396F35E8}">
      <dgm:prSet/>
      <dgm:spPr/>
      <dgm:t>
        <a:bodyPr/>
        <a:lstStyle/>
        <a:p>
          <a:endParaRPr lang="en-US"/>
        </a:p>
      </dgm:t>
    </dgm:pt>
    <dgm:pt modelId="{39E27B4B-393E-4801-B3C0-AF897EE509AF}">
      <dgm:prSet/>
      <dgm:spPr/>
      <dgm:t>
        <a:bodyPr/>
        <a:lstStyle/>
        <a:p>
          <a:r>
            <a:rPr lang="en-US" baseline="0" dirty="0"/>
            <a:t>Users can submit a form, adding team name and player’s details</a:t>
          </a:r>
          <a:endParaRPr lang="en-US" dirty="0"/>
        </a:p>
      </dgm:t>
    </dgm:pt>
    <dgm:pt modelId="{CFB3D491-0746-489A-A2F9-43CD9390FB40}" type="parTrans" cxnId="{89692B41-FC02-4AC7-82F8-45A5F4ED2564}">
      <dgm:prSet/>
      <dgm:spPr/>
      <dgm:t>
        <a:bodyPr/>
        <a:lstStyle/>
        <a:p>
          <a:endParaRPr lang="en-US"/>
        </a:p>
      </dgm:t>
    </dgm:pt>
    <dgm:pt modelId="{6BC2E79F-D36C-4450-8090-D83A7D657710}" type="sibTrans" cxnId="{89692B41-FC02-4AC7-82F8-45A5F4ED2564}">
      <dgm:prSet/>
      <dgm:spPr/>
      <dgm:t>
        <a:bodyPr/>
        <a:lstStyle/>
        <a:p>
          <a:endParaRPr lang="en-US"/>
        </a:p>
      </dgm:t>
    </dgm:pt>
    <dgm:pt modelId="{1D5BF167-7090-44A4-85E8-EC9341D3AD43}">
      <dgm:prSet/>
      <dgm:spPr/>
      <dgm:t>
        <a:bodyPr/>
        <a:lstStyle/>
        <a:p>
          <a:r>
            <a:rPr lang="en-US" baseline="0"/>
            <a:t>User can create, edit, update and delete entries</a:t>
          </a:r>
          <a:endParaRPr lang="en-US"/>
        </a:p>
      </dgm:t>
    </dgm:pt>
    <dgm:pt modelId="{768A0379-4A57-4EB9-B5A7-22A6384C673F}" type="parTrans" cxnId="{41B4D19E-C2A6-4534-A1C2-87BD8A41F53E}">
      <dgm:prSet/>
      <dgm:spPr/>
      <dgm:t>
        <a:bodyPr/>
        <a:lstStyle/>
        <a:p>
          <a:endParaRPr lang="en-US"/>
        </a:p>
      </dgm:t>
    </dgm:pt>
    <dgm:pt modelId="{17F348FA-96ED-4F54-8145-86B74ADC60C7}" type="sibTrans" cxnId="{41B4D19E-C2A6-4534-A1C2-87BD8A41F53E}">
      <dgm:prSet/>
      <dgm:spPr/>
      <dgm:t>
        <a:bodyPr/>
        <a:lstStyle/>
        <a:p>
          <a:endParaRPr lang="en-US"/>
        </a:p>
      </dgm:t>
    </dgm:pt>
    <dgm:pt modelId="{E9F327F0-2C40-41D7-A976-D5379B9E560E}" type="pres">
      <dgm:prSet presAssocID="{F54C706D-89BB-4D3A-A49F-E8B34223FC14}" presName="root" presStyleCnt="0">
        <dgm:presLayoutVars>
          <dgm:dir/>
          <dgm:resizeHandles val="exact"/>
        </dgm:presLayoutVars>
      </dgm:prSet>
      <dgm:spPr/>
    </dgm:pt>
    <dgm:pt modelId="{A6BDAB7A-4262-48BF-96AB-606083B9B5DF}" type="pres">
      <dgm:prSet presAssocID="{F54C706D-89BB-4D3A-A49F-E8B34223FC14}" presName="container" presStyleCnt="0">
        <dgm:presLayoutVars>
          <dgm:dir/>
          <dgm:resizeHandles val="exact"/>
        </dgm:presLayoutVars>
      </dgm:prSet>
      <dgm:spPr/>
    </dgm:pt>
    <dgm:pt modelId="{56B61806-ADD2-4909-BF74-1121F5150861}" type="pres">
      <dgm:prSet presAssocID="{C7EF59F7-FB25-4044-AD69-ABD12ABE15F0}" presName="compNode" presStyleCnt="0"/>
      <dgm:spPr/>
    </dgm:pt>
    <dgm:pt modelId="{FE38BED0-8158-4644-9711-D4691D73A769}" type="pres">
      <dgm:prSet presAssocID="{C7EF59F7-FB25-4044-AD69-ABD12ABE15F0}" presName="iconBgRect" presStyleLbl="bgShp" presStyleIdx="0" presStyleCnt="4"/>
      <dgm:spPr/>
    </dgm:pt>
    <dgm:pt modelId="{BF4F7CEB-5CE2-4B6E-A749-E3A95EC1BB20}" type="pres">
      <dgm:prSet presAssocID="{C7EF59F7-FB25-4044-AD69-ABD12ABE15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7061F17B-05E6-448A-9137-5D30243418D6}" type="pres">
      <dgm:prSet presAssocID="{C7EF59F7-FB25-4044-AD69-ABD12ABE15F0}" presName="spaceRect" presStyleCnt="0"/>
      <dgm:spPr/>
    </dgm:pt>
    <dgm:pt modelId="{23084BF5-0EC6-4FED-8574-8D0DEFA2ECD3}" type="pres">
      <dgm:prSet presAssocID="{C7EF59F7-FB25-4044-AD69-ABD12ABE15F0}" presName="textRect" presStyleLbl="revTx" presStyleIdx="0" presStyleCnt="4">
        <dgm:presLayoutVars>
          <dgm:chMax val="1"/>
          <dgm:chPref val="1"/>
        </dgm:presLayoutVars>
      </dgm:prSet>
      <dgm:spPr/>
    </dgm:pt>
    <dgm:pt modelId="{21E29E48-44DE-452E-846A-927BBAEF22D3}" type="pres">
      <dgm:prSet presAssocID="{AD8D3AA0-5C1B-4FD5-B051-E9E03408937E}" presName="sibTrans" presStyleLbl="sibTrans2D1" presStyleIdx="0" presStyleCnt="0"/>
      <dgm:spPr/>
    </dgm:pt>
    <dgm:pt modelId="{F6C6E9A4-623D-4DFD-A995-9AE7FE38C458}" type="pres">
      <dgm:prSet presAssocID="{4A35ED71-19F7-48C4-95DC-BD83A727D98D}" presName="compNode" presStyleCnt="0"/>
      <dgm:spPr/>
    </dgm:pt>
    <dgm:pt modelId="{E9E70CB4-BBFF-4436-B780-9EC75F5E9EC6}" type="pres">
      <dgm:prSet presAssocID="{4A35ED71-19F7-48C4-95DC-BD83A727D98D}" presName="iconBgRect" presStyleLbl="bgShp" presStyleIdx="1" presStyleCnt="4"/>
      <dgm:spPr/>
    </dgm:pt>
    <dgm:pt modelId="{25FCCAA4-02E8-4D4F-AB10-9043212B1D1D}" type="pres">
      <dgm:prSet presAssocID="{4A35ED71-19F7-48C4-95DC-BD83A727D9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otball"/>
        </a:ext>
      </dgm:extLst>
    </dgm:pt>
    <dgm:pt modelId="{58FD7165-E772-4E0B-AED6-917073A7193D}" type="pres">
      <dgm:prSet presAssocID="{4A35ED71-19F7-48C4-95DC-BD83A727D98D}" presName="spaceRect" presStyleCnt="0"/>
      <dgm:spPr/>
    </dgm:pt>
    <dgm:pt modelId="{823A6215-AB6D-41D0-BFF1-EA38E1484A14}" type="pres">
      <dgm:prSet presAssocID="{4A35ED71-19F7-48C4-95DC-BD83A727D98D}" presName="textRect" presStyleLbl="revTx" presStyleIdx="1" presStyleCnt="4">
        <dgm:presLayoutVars>
          <dgm:chMax val="1"/>
          <dgm:chPref val="1"/>
        </dgm:presLayoutVars>
      </dgm:prSet>
      <dgm:spPr/>
    </dgm:pt>
    <dgm:pt modelId="{A22F7646-41DE-4325-A297-BA13511DDD38}" type="pres">
      <dgm:prSet presAssocID="{45849E3E-CF91-4E5E-A060-83CC1C381AC0}" presName="sibTrans" presStyleLbl="sibTrans2D1" presStyleIdx="0" presStyleCnt="0"/>
      <dgm:spPr/>
    </dgm:pt>
    <dgm:pt modelId="{C3F5883F-5F45-49A1-8DA6-DA84203BB733}" type="pres">
      <dgm:prSet presAssocID="{39E27B4B-393E-4801-B3C0-AF897EE509AF}" presName="compNode" presStyleCnt="0"/>
      <dgm:spPr/>
    </dgm:pt>
    <dgm:pt modelId="{DEFFE0D3-30D6-4938-97B9-EECF902A8F0E}" type="pres">
      <dgm:prSet presAssocID="{39E27B4B-393E-4801-B3C0-AF897EE509AF}" presName="iconBgRect" presStyleLbl="bgShp" presStyleIdx="2" presStyleCnt="4"/>
      <dgm:spPr/>
    </dgm:pt>
    <dgm:pt modelId="{D031D4F0-E303-40DB-9595-7DCC98C49010}" type="pres">
      <dgm:prSet presAssocID="{39E27B4B-393E-4801-B3C0-AF897EE509A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26899F58-2DE6-481C-AFE9-8F3429AF960D}" type="pres">
      <dgm:prSet presAssocID="{39E27B4B-393E-4801-B3C0-AF897EE509AF}" presName="spaceRect" presStyleCnt="0"/>
      <dgm:spPr/>
    </dgm:pt>
    <dgm:pt modelId="{7CE08991-442D-4BC9-87FC-E8FF3E58DE7D}" type="pres">
      <dgm:prSet presAssocID="{39E27B4B-393E-4801-B3C0-AF897EE509AF}" presName="textRect" presStyleLbl="revTx" presStyleIdx="2" presStyleCnt="4">
        <dgm:presLayoutVars>
          <dgm:chMax val="1"/>
          <dgm:chPref val="1"/>
        </dgm:presLayoutVars>
      </dgm:prSet>
      <dgm:spPr/>
    </dgm:pt>
    <dgm:pt modelId="{FBA8D7FB-0F56-4893-9CF4-3A3225AD98A2}" type="pres">
      <dgm:prSet presAssocID="{6BC2E79F-D36C-4450-8090-D83A7D657710}" presName="sibTrans" presStyleLbl="sibTrans2D1" presStyleIdx="0" presStyleCnt="0"/>
      <dgm:spPr/>
    </dgm:pt>
    <dgm:pt modelId="{186C3C2B-390B-4870-8CC8-C035E507043A}" type="pres">
      <dgm:prSet presAssocID="{1D5BF167-7090-44A4-85E8-EC9341D3AD43}" presName="compNode" presStyleCnt="0"/>
      <dgm:spPr/>
    </dgm:pt>
    <dgm:pt modelId="{8FF07CA3-B6F7-482D-AA65-A7FDCE34D976}" type="pres">
      <dgm:prSet presAssocID="{1D5BF167-7090-44A4-85E8-EC9341D3AD43}" presName="iconBgRect" presStyleLbl="bgShp" presStyleIdx="3" presStyleCnt="4"/>
      <dgm:spPr/>
    </dgm:pt>
    <dgm:pt modelId="{492694F0-1853-42DA-BD88-A6A4F2737F2D}" type="pres">
      <dgm:prSet presAssocID="{1D5BF167-7090-44A4-85E8-EC9341D3AD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raser"/>
        </a:ext>
      </dgm:extLst>
    </dgm:pt>
    <dgm:pt modelId="{6EFBCB82-A647-40E6-A590-C404122126B9}" type="pres">
      <dgm:prSet presAssocID="{1D5BF167-7090-44A4-85E8-EC9341D3AD43}" presName="spaceRect" presStyleCnt="0"/>
      <dgm:spPr/>
    </dgm:pt>
    <dgm:pt modelId="{E36E552C-4AF0-46F4-96E3-32C5FFA47975}" type="pres">
      <dgm:prSet presAssocID="{1D5BF167-7090-44A4-85E8-EC9341D3AD43}" presName="textRect" presStyleLbl="revTx" presStyleIdx="3" presStyleCnt="4">
        <dgm:presLayoutVars>
          <dgm:chMax val="1"/>
          <dgm:chPref val="1"/>
        </dgm:presLayoutVars>
      </dgm:prSet>
      <dgm:spPr/>
    </dgm:pt>
  </dgm:ptLst>
  <dgm:cxnLst>
    <dgm:cxn modelId="{800ACA0A-D932-4496-BE0C-369F2AAE3458}" type="presOf" srcId="{4A35ED71-19F7-48C4-95DC-BD83A727D98D}" destId="{823A6215-AB6D-41D0-BFF1-EA38E1484A14}" srcOrd="0" destOrd="0" presId="urn:microsoft.com/office/officeart/2018/2/layout/IconCircleList"/>
    <dgm:cxn modelId="{2D2CE933-E747-4CD2-BB63-32E4AAFE273F}" type="presOf" srcId="{45849E3E-CF91-4E5E-A060-83CC1C381AC0}" destId="{A22F7646-41DE-4325-A297-BA13511DDD38}" srcOrd="0" destOrd="0" presId="urn:microsoft.com/office/officeart/2018/2/layout/IconCircleList"/>
    <dgm:cxn modelId="{5EAC0E36-FAAD-4872-9507-9D594447F6A2}" type="presOf" srcId="{F54C706D-89BB-4D3A-A49F-E8B34223FC14}" destId="{E9F327F0-2C40-41D7-A976-D5379B9E560E}" srcOrd="0" destOrd="0" presId="urn:microsoft.com/office/officeart/2018/2/layout/IconCircleList"/>
    <dgm:cxn modelId="{89692B41-FC02-4AC7-82F8-45A5F4ED2564}" srcId="{F54C706D-89BB-4D3A-A49F-E8B34223FC14}" destId="{39E27B4B-393E-4801-B3C0-AF897EE509AF}" srcOrd="2" destOrd="0" parTransId="{CFB3D491-0746-489A-A2F9-43CD9390FB40}" sibTransId="{6BC2E79F-D36C-4450-8090-D83A7D657710}"/>
    <dgm:cxn modelId="{2A78377C-AC5B-4BDB-95F6-9E3DB48BB177}" srcId="{F54C706D-89BB-4D3A-A49F-E8B34223FC14}" destId="{C7EF59F7-FB25-4044-AD69-ABD12ABE15F0}" srcOrd="0" destOrd="0" parTransId="{66564CBD-5DE9-4CA2-B4E1-01C2475A7CF0}" sibTransId="{AD8D3AA0-5C1B-4FD5-B051-E9E03408937E}"/>
    <dgm:cxn modelId="{27DD477F-12C0-4CA0-B71C-D131396F35E8}" srcId="{F54C706D-89BB-4D3A-A49F-E8B34223FC14}" destId="{4A35ED71-19F7-48C4-95DC-BD83A727D98D}" srcOrd="1" destOrd="0" parTransId="{5BE3003C-5633-40A3-ABCC-502A48654BC3}" sibTransId="{45849E3E-CF91-4E5E-A060-83CC1C381AC0}"/>
    <dgm:cxn modelId="{C1A48B9A-6E11-401D-ABE3-FBD452793230}" type="presOf" srcId="{6BC2E79F-D36C-4450-8090-D83A7D657710}" destId="{FBA8D7FB-0F56-4893-9CF4-3A3225AD98A2}" srcOrd="0" destOrd="0" presId="urn:microsoft.com/office/officeart/2018/2/layout/IconCircleList"/>
    <dgm:cxn modelId="{41B4D19E-C2A6-4534-A1C2-87BD8A41F53E}" srcId="{F54C706D-89BB-4D3A-A49F-E8B34223FC14}" destId="{1D5BF167-7090-44A4-85E8-EC9341D3AD43}" srcOrd="3" destOrd="0" parTransId="{768A0379-4A57-4EB9-B5A7-22A6384C673F}" sibTransId="{17F348FA-96ED-4F54-8145-86B74ADC60C7}"/>
    <dgm:cxn modelId="{8AEA22BC-A708-420F-B2BB-B43F4CDA3F4B}" type="presOf" srcId="{1D5BF167-7090-44A4-85E8-EC9341D3AD43}" destId="{E36E552C-4AF0-46F4-96E3-32C5FFA47975}" srcOrd="0" destOrd="0" presId="urn:microsoft.com/office/officeart/2018/2/layout/IconCircleList"/>
    <dgm:cxn modelId="{96EA41C7-716D-4750-BD00-A90382A3DAC0}" type="presOf" srcId="{39E27B4B-393E-4801-B3C0-AF897EE509AF}" destId="{7CE08991-442D-4BC9-87FC-E8FF3E58DE7D}" srcOrd="0" destOrd="0" presId="urn:microsoft.com/office/officeart/2018/2/layout/IconCircleList"/>
    <dgm:cxn modelId="{D46FA7DC-2E59-4DAE-A2F5-B211DC52CFD0}" type="presOf" srcId="{C7EF59F7-FB25-4044-AD69-ABD12ABE15F0}" destId="{23084BF5-0EC6-4FED-8574-8D0DEFA2ECD3}" srcOrd="0" destOrd="0" presId="urn:microsoft.com/office/officeart/2018/2/layout/IconCircleList"/>
    <dgm:cxn modelId="{493B71EA-5C0B-4B51-8AC5-97E5F500B7D8}" type="presOf" srcId="{AD8D3AA0-5C1B-4FD5-B051-E9E03408937E}" destId="{21E29E48-44DE-452E-846A-927BBAEF22D3}" srcOrd="0" destOrd="0" presId="urn:microsoft.com/office/officeart/2018/2/layout/IconCircleList"/>
    <dgm:cxn modelId="{1FA74446-EB02-4F7E-B185-2CFC79E7232B}" type="presParOf" srcId="{E9F327F0-2C40-41D7-A976-D5379B9E560E}" destId="{A6BDAB7A-4262-48BF-96AB-606083B9B5DF}" srcOrd="0" destOrd="0" presId="urn:microsoft.com/office/officeart/2018/2/layout/IconCircleList"/>
    <dgm:cxn modelId="{B79F045E-8FDF-4030-9FBD-BF5C02484FE8}" type="presParOf" srcId="{A6BDAB7A-4262-48BF-96AB-606083B9B5DF}" destId="{56B61806-ADD2-4909-BF74-1121F5150861}" srcOrd="0" destOrd="0" presId="urn:microsoft.com/office/officeart/2018/2/layout/IconCircleList"/>
    <dgm:cxn modelId="{FCBD4C8D-FD98-4ADB-938F-3576C5017703}" type="presParOf" srcId="{56B61806-ADD2-4909-BF74-1121F5150861}" destId="{FE38BED0-8158-4644-9711-D4691D73A769}" srcOrd="0" destOrd="0" presId="urn:microsoft.com/office/officeart/2018/2/layout/IconCircleList"/>
    <dgm:cxn modelId="{187D48CA-C78D-4C45-919E-4E236B2C1A00}" type="presParOf" srcId="{56B61806-ADD2-4909-BF74-1121F5150861}" destId="{BF4F7CEB-5CE2-4B6E-A749-E3A95EC1BB20}" srcOrd="1" destOrd="0" presId="urn:microsoft.com/office/officeart/2018/2/layout/IconCircleList"/>
    <dgm:cxn modelId="{976F5A51-D491-4E32-B972-9314CA400891}" type="presParOf" srcId="{56B61806-ADD2-4909-BF74-1121F5150861}" destId="{7061F17B-05E6-448A-9137-5D30243418D6}" srcOrd="2" destOrd="0" presId="urn:microsoft.com/office/officeart/2018/2/layout/IconCircleList"/>
    <dgm:cxn modelId="{CF2D7A14-06FF-41CF-B716-BAE50FD783A5}" type="presParOf" srcId="{56B61806-ADD2-4909-BF74-1121F5150861}" destId="{23084BF5-0EC6-4FED-8574-8D0DEFA2ECD3}" srcOrd="3" destOrd="0" presId="urn:microsoft.com/office/officeart/2018/2/layout/IconCircleList"/>
    <dgm:cxn modelId="{5BE51BC7-E6D6-4E71-B3B2-0218FD3C7FC0}" type="presParOf" srcId="{A6BDAB7A-4262-48BF-96AB-606083B9B5DF}" destId="{21E29E48-44DE-452E-846A-927BBAEF22D3}" srcOrd="1" destOrd="0" presId="urn:microsoft.com/office/officeart/2018/2/layout/IconCircleList"/>
    <dgm:cxn modelId="{59352BC3-E42A-4A75-B2D9-DD4EB296F589}" type="presParOf" srcId="{A6BDAB7A-4262-48BF-96AB-606083B9B5DF}" destId="{F6C6E9A4-623D-4DFD-A995-9AE7FE38C458}" srcOrd="2" destOrd="0" presId="urn:microsoft.com/office/officeart/2018/2/layout/IconCircleList"/>
    <dgm:cxn modelId="{F30072BD-11E8-4E9D-B761-DF4E8E0D76F5}" type="presParOf" srcId="{F6C6E9A4-623D-4DFD-A995-9AE7FE38C458}" destId="{E9E70CB4-BBFF-4436-B780-9EC75F5E9EC6}" srcOrd="0" destOrd="0" presId="urn:microsoft.com/office/officeart/2018/2/layout/IconCircleList"/>
    <dgm:cxn modelId="{34179042-9AE3-41E3-A57B-8F26AD6BB2A4}" type="presParOf" srcId="{F6C6E9A4-623D-4DFD-A995-9AE7FE38C458}" destId="{25FCCAA4-02E8-4D4F-AB10-9043212B1D1D}" srcOrd="1" destOrd="0" presId="urn:microsoft.com/office/officeart/2018/2/layout/IconCircleList"/>
    <dgm:cxn modelId="{5ABEDC31-0508-454F-8295-BCE6F208FE21}" type="presParOf" srcId="{F6C6E9A4-623D-4DFD-A995-9AE7FE38C458}" destId="{58FD7165-E772-4E0B-AED6-917073A7193D}" srcOrd="2" destOrd="0" presId="urn:microsoft.com/office/officeart/2018/2/layout/IconCircleList"/>
    <dgm:cxn modelId="{56ABB70A-7135-440B-9EA9-497FEE520048}" type="presParOf" srcId="{F6C6E9A4-623D-4DFD-A995-9AE7FE38C458}" destId="{823A6215-AB6D-41D0-BFF1-EA38E1484A14}" srcOrd="3" destOrd="0" presId="urn:microsoft.com/office/officeart/2018/2/layout/IconCircleList"/>
    <dgm:cxn modelId="{7496929B-D25F-479E-8CFB-F64A6E6F4CC2}" type="presParOf" srcId="{A6BDAB7A-4262-48BF-96AB-606083B9B5DF}" destId="{A22F7646-41DE-4325-A297-BA13511DDD38}" srcOrd="3" destOrd="0" presId="urn:microsoft.com/office/officeart/2018/2/layout/IconCircleList"/>
    <dgm:cxn modelId="{B6E2984F-F750-4A9A-B786-F0230C808561}" type="presParOf" srcId="{A6BDAB7A-4262-48BF-96AB-606083B9B5DF}" destId="{C3F5883F-5F45-49A1-8DA6-DA84203BB733}" srcOrd="4" destOrd="0" presId="urn:microsoft.com/office/officeart/2018/2/layout/IconCircleList"/>
    <dgm:cxn modelId="{181E09FC-456B-46D6-96CB-798A5884DC09}" type="presParOf" srcId="{C3F5883F-5F45-49A1-8DA6-DA84203BB733}" destId="{DEFFE0D3-30D6-4938-97B9-EECF902A8F0E}" srcOrd="0" destOrd="0" presId="urn:microsoft.com/office/officeart/2018/2/layout/IconCircleList"/>
    <dgm:cxn modelId="{6DED0061-5272-42A5-BC6C-11B3420DA527}" type="presParOf" srcId="{C3F5883F-5F45-49A1-8DA6-DA84203BB733}" destId="{D031D4F0-E303-40DB-9595-7DCC98C49010}" srcOrd="1" destOrd="0" presId="urn:microsoft.com/office/officeart/2018/2/layout/IconCircleList"/>
    <dgm:cxn modelId="{F5F7ADD4-2B59-40E1-A810-897FD67ECD23}" type="presParOf" srcId="{C3F5883F-5F45-49A1-8DA6-DA84203BB733}" destId="{26899F58-2DE6-481C-AFE9-8F3429AF960D}" srcOrd="2" destOrd="0" presId="urn:microsoft.com/office/officeart/2018/2/layout/IconCircleList"/>
    <dgm:cxn modelId="{53401AFC-3230-4206-B381-F88233DBBB11}" type="presParOf" srcId="{C3F5883F-5F45-49A1-8DA6-DA84203BB733}" destId="{7CE08991-442D-4BC9-87FC-E8FF3E58DE7D}" srcOrd="3" destOrd="0" presId="urn:microsoft.com/office/officeart/2018/2/layout/IconCircleList"/>
    <dgm:cxn modelId="{2A0F5AFF-A108-40D1-B25F-494F8998449D}" type="presParOf" srcId="{A6BDAB7A-4262-48BF-96AB-606083B9B5DF}" destId="{FBA8D7FB-0F56-4893-9CF4-3A3225AD98A2}" srcOrd="5" destOrd="0" presId="urn:microsoft.com/office/officeart/2018/2/layout/IconCircleList"/>
    <dgm:cxn modelId="{E542EC83-0F13-4200-A0D1-F4D44A860C5D}" type="presParOf" srcId="{A6BDAB7A-4262-48BF-96AB-606083B9B5DF}" destId="{186C3C2B-390B-4870-8CC8-C035E507043A}" srcOrd="6" destOrd="0" presId="urn:microsoft.com/office/officeart/2018/2/layout/IconCircleList"/>
    <dgm:cxn modelId="{07E237B1-38D2-4258-9416-F05FE7BD1DBD}" type="presParOf" srcId="{186C3C2B-390B-4870-8CC8-C035E507043A}" destId="{8FF07CA3-B6F7-482D-AA65-A7FDCE34D976}" srcOrd="0" destOrd="0" presId="urn:microsoft.com/office/officeart/2018/2/layout/IconCircleList"/>
    <dgm:cxn modelId="{AB1E8211-11CF-45A4-B540-273C64E1503B}" type="presParOf" srcId="{186C3C2B-390B-4870-8CC8-C035E507043A}" destId="{492694F0-1853-42DA-BD88-A6A4F2737F2D}" srcOrd="1" destOrd="0" presId="urn:microsoft.com/office/officeart/2018/2/layout/IconCircleList"/>
    <dgm:cxn modelId="{23EB40C7-1A6B-4B11-9D3B-C7D5B3ABA0BC}" type="presParOf" srcId="{186C3C2B-390B-4870-8CC8-C035E507043A}" destId="{6EFBCB82-A647-40E6-A590-C404122126B9}" srcOrd="2" destOrd="0" presId="urn:microsoft.com/office/officeart/2018/2/layout/IconCircleList"/>
    <dgm:cxn modelId="{2BBE197E-254C-4010-81CB-276A200662C3}" type="presParOf" srcId="{186C3C2B-390B-4870-8CC8-C035E507043A}" destId="{E36E552C-4AF0-46F4-96E3-32C5FFA4797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8BED0-8158-4644-9711-D4691D73A769}">
      <dsp:nvSpPr>
        <dsp:cNvPr id="0" name=""/>
        <dsp:cNvSpPr/>
      </dsp:nvSpPr>
      <dsp:spPr>
        <a:xfrm>
          <a:off x="259433" y="261772"/>
          <a:ext cx="1360223" cy="136022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F7CEB-5CE2-4B6E-A749-E3A95EC1BB20}">
      <dsp:nvSpPr>
        <dsp:cNvPr id="0" name=""/>
        <dsp:cNvSpPr/>
      </dsp:nvSpPr>
      <dsp:spPr>
        <a:xfrm>
          <a:off x="545080" y="547419"/>
          <a:ext cx="788929" cy="788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084BF5-0EC6-4FED-8574-8D0DEFA2ECD3}">
      <dsp:nvSpPr>
        <dsp:cNvPr id="0" name=""/>
        <dsp:cNvSpPr/>
      </dsp:nvSpPr>
      <dsp:spPr>
        <a:xfrm>
          <a:off x="1911133" y="261772"/>
          <a:ext cx="3206241" cy="136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baseline="0"/>
            <a:t>Created a landing page for GOALS user experience</a:t>
          </a:r>
          <a:endParaRPr lang="en-US" sz="2400" kern="1200"/>
        </a:p>
      </dsp:txBody>
      <dsp:txXfrm>
        <a:off x="1911133" y="261772"/>
        <a:ext cx="3206241" cy="1360223"/>
      </dsp:txXfrm>
    </dsp:sp>
    <dsp:sp modelId="{E9E70CB4-BBFF-4436-B780-9EC75F5E9EC6}">
      <dsp:nvSpPr>
        <dsp:cNvPr id="0" name=""/>
        <dsp:cNvSpPr/>
      </dsp:nvSpPr>
      <dsp:spPr>
        <a:xfrm>
          <a:off x="5676038" y="261772"/>
          <a:ext cx="1360223" cy="136022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FCCAA4-02E8-4D4F-AB10-9043212B1D1D}">
      <dsp:nvSpPr>
        <dsp:cNvPr id="0" name=""/>
        <dsp:cNvSpPr/>
      </dsp:nvSpPr>
      <dsp:spPr>
        <a:xfrm>
          <a:off x="5961685" y="547419"/>
          <a:ext cx="788929" cy="788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3A6215-AB6D-41D0-BFF1-EA38E1484A14}">
      <dsp:nvSpPr>
        <dsp:cNvPr id="0" name=""/>
        <dsp:cNvSpPr/>
      </dsp:nvSpPr>
      <dsp:spPr>
        <a:xfrm>
          <a:off x="7327738" y="261772"/>
          <a:ext cx="3206241" cy="136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Designed for assisting with planning football 5 a side tournaments</a:t>
          </a:r>
          <a:endParaRPr lang="en-US" sz="2400" kern="1200" dirty="0"/>
        </a:p>
      </dsp:txBody>
      <dsp:txXfrm>
        <a:off x="7327738" y="261772"/>
        <a:ext cx="3206241" cy="1360223"/>
      </dsp:txXfrm>
    </dsp:sp>
    <dsp:sp modelId="{DEFFE0D3-30D6-4938-97B9-EECF902A8F0E}">
      <dsp:nvSpPr>
        <dsp:cNvPr id="0" name=""/>
        <dsp:cNvSpPr/>
      </dsp:nvSpPr>
      <dsp:spPr>
        <a:xfrm>
          <a:off x="259433" y="2286428"/>
          <a:ext cx="1360223" cy="136022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1D4F0-E303-40DB-9595-7DCC98C49010}">
      <dsp:nvSpPr>
        <dsp:cNvPr id="0" name=""/>
        <dsp:cNvSpPr/>
      </dsp:nvSpPr>
      <dsp:spPr>
        <a:xfrm>
          <a:off x="545080" y="2572075"/>
          <a:ext cx="788929" cy="7889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08991-442D-4BC9-87FC-E8FF3E58DE7D}">
      <dsp:nvSpPr>
        <dsp:cNvPr id="0" name=""/>
        <dsp:cNvSpPr/>
      </dsp:nvSpPr>
      <dsp:spPr>
        <a:xfrm>
          <a:off x="1911133" y="2286428"/>
          <a:ext cx="3206241" cy="136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Users can submit a form, adding team name and player’s details</a:t>
          </a:r>
          <a:endParaRPr lang="en-US" sz="2400" kern="1200" dirty="0"/>
        </a:p>
      </dsp:txBody>
      <dsp:txXfrm>
        <a:off x="1911133" y="2286428"/>
        <a:ext cx="3206241" cy="1360223"/>
      </dsp:txXfrm>
    </dsp:sp>
    <dsp:sp modelId="{8FF07CA3-B6F7-482D-AA65-A7FDCE34D976}">
      <dsp:nvSpPr>
        <dsp:cNvPr id="0" name=""/>
        <dsp:cNvSpPr/>
      </dsp:nvSpPr>
      <dsp:spPr>
        <a:xfrm>
          <a:off x="5676038" y="2286428"/>
          <a:ext cx="1360223" cy="136022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694F0-1853-42DA-BD88-A6A4F2737F2D}">
      <dsp:nvSpPr>
        <dsp:cNvPr id="0" name=""/>
        <dsp:cNvSpPr/>
      </dsp:nvSpPr>
      <dsp:spPr>
        <a:xfrm>
          <a:off x="5961685" y="2572075"/>
          <a:ext cx="788929" cy="7889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6E552C-4AF0-46F4-96E3-32C5FFA47975}">
      <dsp:nvSpPr>
        <dsp:cNvPr id="0" name=""/>
        <dsp:cNvSpPr/>
      </dsp:nvSpPr>
      <dsp:spPr>
        <a:xfrm>
          <a:off x="7327738" y="2286428"/>
          <a:ext cx="3206241" cy="136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baseline="0"/>
            <a:t>User can create, edit, update and delete entries</a:t>
          </a:r>
          <a:endParaRPr lang="en-US" sz="2400" kern="1200"/>
        </a:p>
      </dsp:txBody>
      <dsp:txXfrm>
        <a:off x="7327738" y="2286428"/>
        <a:ext cx="3206241" cy="136022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83FBC-7262-2C4C-AE9A-5A534EA33C3D}" type="datetimeFigureOut">
              <a:rPr lang="en-US" smtClean="0"/>
              <a:t>8/19/22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499B4-606A-EF43-9DB3-1F60475E70F3}" type="slidenum">
              <a:rPr lang="en-US" smtClean="0"/>
              <a:t>‹#›</a:t>
            </a:fld>
            <a:endParaRPr lang="en-US"/>
          </a:p>
        </p:txBody>
      </p:sp>
    </p:spTree>
    <p:extLst>
      <p:ext uri="{BB962C8B-B14F-4D97-AF65-F5344CB8AC3E}">
        <p14:creationId xmlns:p14="http://schemas.microsoft.com/office/powerpoint/2010/main" val="101117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risk assessment to highlight and mitigate possible risks.</a:t>
            </a:r>
          </a:p>
          <a:p>
            <a:r>
              <a:rPr lang="en-US" dirty="0"/>
              <a:t>Most influential risks: time constraint and failure to meet MVP</a:t>
            </a:r>
          </a:p>
          <a:p>
            <a:endParaRPr lang="en-US" dirty="0"/>
          </a:p>
        </p:txBody>
      </p:sp>
      <p:sp>
        <p:nvSpPr>
          <p:cNvPr id="4" name="Slide Number Placeholder 3"/>
          <p:cNvSpPr>
            <a:spLocks noGrp="1"/>
          </p:cNvSpPr>
          <p:nvPr>
            <p:ph type="sldNum" sz="quarter" idx="5"/>
          </p:nvPr>
        </p:nvSpPr>
        <p:spPr/>
        <p:txBody>
          <a:bodyPr/>
          <a:lstStyle/>
          <a:p>
            <a:fld id="{429499B4-606A-EF43-9DB3-1F60475E70F3}" type="slidenum">
              <a:rPr lang="en-US" smtClean="0"/>
              <a:t>7</a:t>
            </a:fld>
            <a:endParaRPr lang="en-US"/>
          </a:p>
        </p:txBody>
      </p:sp>
    </p:spTree>
    <p:extLst>
      <p:ext uri="{BB962C8B-B14F-4D97-AF65-F5344CB8AC3E}">
        <p14:creationId xmlns:p14="http://schemas.microsoft.com/office/powerpoint/2010/main" val="1692910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FBM model was implemented</a:t>
            </a:r>
          </a:p>
          <a:p>
            <a:pPr marL="171450" indent="-171450">
              <a:buFontTx/>
              <a:buChar char="-"/>
            </a:pPr>
            <a:r>
              <a:rPr lang="en-US" dirty="0"/>
              <a:t>Version control was maintained throughout </a:t>
            </a:r>
          </a:p>
          <a:p>
            <a:pPr marL="171450" indent="-171450">
              <a:buFontTx/>
              <a:buChar char="-"/>
            </a:pPr>
            <a:r>
              <a:rPr lang="en-US" dirty="0"/>
              <a:t>Changes were committed and pushed regularly</a:t>
            </a:r>
          </a:p>
          <a:p>
            <a:endParaRPr lang="en-US" dirty="0"/>
          </a:p>
        </p:txBody>
      </p:sp>
      <p:sp>
        <p:nvSpPr>
          <p:cNvPr id="4" name="Slide Number Placeholder 3"/>
          <p:cNvSpPr>
            <a:spLocks noGrp="1"/>
          </p:cNvSpPr>
          <p:nvPr>
            <p:ph type="sldNum" sz="quarter" idx="5"/>
          </p:nvPr>
        </p:nvSpPr>
        <p:spPr/>
        <p:txBody>
          <a:bodyPr/>
          <a:lstStyle/>
          <a:p>
            <a:fld id="{429499B4-606A-EF43-9DB3-1F60475E70F3}" type="slidenum">
              <a:rPr lang="en-US" smtClean="0"/>
              <a:t>8</a:t>
            </a:fld>
            <a:endParaRPr lang="en-US"/>
          </a:p>
        </p:txBody>
      </p:sp>
    </p:spTree>
    <p:extLst>
      <p:ext uri="{BB962C8B-B14F-4D97-AF65-F5344CB8AC3E}">
        <p14:creationId xmlns:p14="http://schemas.microsoft.com/office/powerpoint/2010/main" val="188530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Integration testing is where you test components of an application to see if they logically work together and produce the correct result. These tests are run with JUnit and </a:t>
            </a:r>
            <a:r>
              <a:rPr lang="en-GB" sz="1200" b="0" i="0" kern="1200" dirty="0" err="1">
                <a:solidFill>
                  <a:schemeClr val="tx1"/>
                </a:solidFill>
                <a:effectLst/>
                <a:latin typeface="+mn-lt"/>
                <a:ea typeface="+mn-ea"/>
                <a:cs typeface="+mn-cs"/>
              </a:rPr>
              <a:t>MockMvc</a:t>
            </a:r>
            <a:endParaRPr lang="en-US" dirty="0"/>
          </a:p>
        </p:txBody>
      </p:sp>
      <p:sp>
        <p:nvSpPr>
          <p:cNvPr id="4" name="Slide Number Placeholder 3"/>
          <p:cNvSpPr>
            <a:spLocks noGrp="1"/>
          </p:cNvSpPr>
          <p:nvPr>
            <p:ph type="sldNum" sz="quarter" idx="5"/>
          </p:nvPr>
        </p:nvSpPr>
        <p:spPr/>
        <p:txBody>
          <a:bodyPr/>
          <a:lstStyle/>
          <a:p>
            <a:fld id="{429499B4-606A-EF43-9DB3-1F60475E70F3}" type="slidenum">
              <a:rPr lang="en-US" smtClean="0"/>
              <a:t>9</a:t>
            </a:fld>
            <a:endParaRPr lang="en-US"/>
          </a:p>
        </p:txBody>
      </p:sp>
    </p:spTree>
    <p:extLst>
      <p:ext uri="{BB962C8B-B14F-4D97-AF65-F5344CB8AC3E}">
        <p14:creationId xmlns:p14="http://schemas.microsoft.com/office/powerpoint/2010/main" val="1168496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Unit testing is essentially testing units of code individually and is done during the development stage. The controller class was unit tested by mocking the the return from the service class. Mockito was used to </a:t>
            </a:r>
            <a:r>
              <a:rPr lang="en-GB" sz="1200" b="0" i="0" kern="1200" dirty="0" err="1">
                <a:solidFill>
                  <a:schemeClr val="tx1"/>
                </a:solidFill>
                <a:effectLst/>
                <a:latin typeface="+mn-lt"/>
                <a:ea typeface="+mn-ea"/>
                <a:cs typeface="+mn-cs"/>
              </a:rPr>
              <a:t>mimick</a:t>
            </a:r>
            <a:r>
              <a:rPr lang="en-GB" sz="1200" b="0" i="0" kern="1200" dirty="0">
                <a:solidFill>
                  <a:schemeClr val="tx1"/>
                </a:solidFill>
                <a:effectLst/>
                <a:latin typeface="+mn-lt"/>
                <a:ea typeface="+mn-ea"/>
                <a:cs typeface="+mn-cs"/>
              </a:rPr>
              <a:t> the return when service method is called. These tests are also run with JUnit, and </a:t>
            </a:r>
            <a:r>
              <a:rPr lang="en-GB" sz="1200" b="0" i="0" kern="1200" dirty="0" err="1">
                <a:solidFill>
                  <a:schemeClr val="tx1"/>
                </a:solidFill>
                <a:effectLst/>
                <a:latin typeface="+mn-lt"/>
                <a:ea typeface="+mn-ea"/>
                <a:cs typeface="+mn-cs"/>
              </a:rPr>
              <a:t>MockMvc</a:t>
            </a:r>
            <a:endParaRPr lang="en-US" dirty="0"/>
          </a:p>
        </p:txBody>
      </p:sp>
      <p:sp>
        <p:nvSpPr>
          <p:cNvPr id="4" name="Slide Number Placeholder 3"/>
          <p:cNvSpPr>
            <a:spLocks noGrp="1"/>
          </p:cNvSpPr>
          <p:nvPr>
            <p:ph type="sldNum" sz="quarter" idx="5"/>
          </p:nvPr>
        </p:nvSpPr>
        <p:spPr/>
        <p:txBody>
          <a:bodyPr/>
          <a:lstStyle/>
          <a:p>
            <a:fld id="{429499B4-606A-EF43-9DB3-1F60475E70F3}" type="slidenum">
              <a:rPr lang="en-US" smtClean="0"/>
              <a:t>10</a:t>
            </a:fld>
            <a:endParaRPr lang="en-US"/>
          </a:p>
        </p:txBody>
      </p:sp>
    </p:spTree>
    <p:extLst>
      <p:ext uri="{BB962C8B-B14F-4D97-AF65-F5344CB8AC3E}">
        <p14:creationId xmlns:p14="http://schemas.microsoft.com/office/powerpoint/2010/main" val="2734297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Planning and designing project</a:t>
            </a:r>
          </a:p>
          <a:p>
            <a:pPr>
              <a:buFontTx/>
              <a:buChar char="-"/>
            </a:pPr>
            <a:r>
              <a:rPr lang="en-US" dirty="0"/>
              <a:t>Workflow set up: Create backlog, assign user stories to epics, story points, </a:t>
            </a:r>
            <a:r>
              <a:rPr lang="en-US" dirty="0" err="1"/>
              <a:t>priotity</a:t>
            </a:r>
            <a:endParaRPr lang="en-US" dirty="0"/>
          </a:p>
          <a:p>
            <a:pPr>
              <a:buFontTx/>
              <a:buChar char="-"/>
            </a:pPr>
            <a:r>
              <a:rPr lang="en-US" dirty="0"/>
              <a:t>GIT: Set up remote repo </a:t>
            </a:r>
          </a:p>
          <a:p>
            <a:endParaRPr lang="en-US" dirty="0"/>
          </a:p>
        </p:txBody>
      </p:sp>
      <p:sp>
        <p:nvSpPr>
          <p:cNvPr id="4" name="Slide Number Placeholder 3"/>
          <p:cNvSpPr>
            <a:spLocks noGrp="1"/>
          </p:cNvSpPr>
          <p:nvPr>
            <p:ph type="sldNum" sz="quarter" idx="5"/>
          </p:nvPr>
        </p:nvSpPr>
        <p:spPr/>
        <p:txBody>
          <a:bodyPr/>
          <a:lstStyle/>
          <a:p>
            <a:fld id="{429499B4-606A-EF43-9DB3-1F60475E70F3}" type="slidenum">
              <a:rPr lang="en-US" smtClean="0"/>
              <a:t>13</a:t>
            </a:fld>
            <a:endParaRPr lang="en-US"/>
          </a:p>
        </p:txBody>
      </p:sp>
    </p:spTree>
    <p:extLst>
      <p:ext uri="{BB962C8B-B14F-4D97-AF65-F5344CB8AC3E}">
        <p14:creationId xmlns:p14="http://schemas.microsoft.com/office/powerpoint/2010/main" val="3967816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Focus on MVP tasks </a:t>
            </a:r>
          </a:p>
          <a:p>
            <a:pPr>
              <a:buFontTx/>
              <a:buChar char="-"/>
            </a:pPr>
            <a:r>
              <a:rPr lang="en-US" dirty="0"/>
              <a:t>API development</a:t>
            </a:r>
          </a:p>
          <a:p>
            <a:pPr>
              <a:buFontTx/>
              <a:buChar char="-"/>
            </a:pPr>
            <a:r>
              <a:rPr lang="en-US" dirty="0"/>
              <a:t>Main crud functionality</a:t>
            </a:r>
          </a:p>
          <a:p>
            <a:pPr>
              <a:buFontTx/>
              <a:buChar char="-"/>
            </a:pPr>
            <a:r>
              <a:rPr lang="en-US" dirty="0"/>
              <a:t>Front end development</a:t>
            </a:r>
          </a:p>
          <a:p>
            <a:endParaRPr lang="en-US" dirty="0"/>
          </a:p>
        </p:txBody>
      </p:sp>
      <p:sp>
        <p:nvSpPr>
          <p:cNvPr id="4" name="Slide Number Placeholder 3"/>
          <p:cNvSpPr>
            <a:spLocks noGrp="1"/>
          </p:cNvSpPr>
          <p:nvPr>
            <p:ph type="sldNum" sz="quarter" idx="5"/>
          </p:nvPr>
        </p:nvSpPr>
        <p:spPr/>
        <p:txBody>
          <a:bodyPr/>
          <a:lstStyle/>
          <a:p>
            <a:fld id="{429499B4-606A-EF43-9DB3-1F60475E70F3}" type="slidenum">
              <a:rPr lang="en-US" smtClean="0"/>
              <a:t>14</a:t>
            </a:fld>
            <a:endParaRPr lang="en-US"/>
          </a:p>
        </p:txBody>
      </p:sp>
    </p:spTree>
    <p:extLst>
      <p:ext uri="{BB962C8B-B14F-4D97-AF65-F5344CB8AC3E}">
        <p14:creationId xmlns:p14="http://schemas.microsoft.com/office/powerpoint/2010/main" val="3343127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Integration and unit testing</a:t>
            </a:r>
          </a:p>
          <a:p>
            <a:r>
              <a:rPr lang="en-US" dirty="0"/>
              <a:t>Final documentation: diagrams, presentation</a:t>
            </a:r>
          </a:p>
          <a:p>
            <a:endParaRPr lang="en-US" dirty="0"/>
          </a:p>
        </p:txBody>
      </p:sp>
      <p:sp>
        <p:nvSpPr>
          <p:cNvPr id="4" name="Slide Number Placeholder 3"/>
          <p:cNvSpPr>
            <a:spLocks noGrp="1"/>
          </p:cNvSpPr>
          <p:nvPr>
            <p:ph type="sldNum" sz="quarter" idx="5"/>
          </p:nvPr>
        </p:nvSpPr>
        <p:spPr/>
        <p:txBody>
          <a:bodyPr/>
          <a:lstStyle/>
          <a:p>
            <a:fld id="{429499B4-606A-EF43-9DB3-1F60475E70F3}" type="slidenum">
              <a:rPr lang="en-US" smtClean="0"/>
              <a:t>15</a:t>
            </a:fld>
            <a:endParaRPr lang="en-US"/>
          </a:p>
        </p:txBody>
      </p:sp>
    </p:spTree>
    <p:extLst>
      <p:ext uri="{BB962C8B-B14F-4D97-AF65-F5344CB8AC3E}">
        <p14:creationId xmlns:p14="http://schemas.microsoft.com/office/powerpoint/2010/main" val="256803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499B4-606A-EF43-9DB3-1F60475E70F3}" type="slidenum">
              <a:rPr lang="en-US" smtClean="0"/>
              <a:t>16</a:t>
            </a:fld>
            <a:endParaRPr lang="en-US"/>
          </a:p>
        </p:txBody>
      </p:sp>
    </p:spTree>
    <p:extLst>
      <p:ext uri="{BB962C8B-B14F-4D97-AF65-F5344CB8AC3E}">
        <p14:creationId xmlns:p14="http://schemas.microsoft.com/office/powerpoint/2010/main" val="182089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GB"/>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C2EEF6F-69C3-D348-9D66-D86A75404E61}" type="datetimeFigureOut">
              <a:rPr lang="en-US" smtClean="0"/>
              <a:t>8/19/22</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2D39F93-D86E-364F-8AF3-397EFCA3A3C6}"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8201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2EEF6F-69C3-D348-9D66-D86A75404E61}" type="datetimeFigureOut">
              <a:rPr lang="en-US" smtClean="0"/>
              <a:t>8/19/22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205952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2EEF6F-69C3-D348-9D66-D86A75404E61}" type="datetimeFigureOut">
              <a:rPr lang="en-US" smtClean="0"/>
              <a:t>8/19/22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1134189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GB"/>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2EEF6F-69C3-D348-9D66-D86A75404E61}" type="datetimeFigureOut">
              <a:rPr lang="en-US" smtClean="0"/>
              <a:t>8/19/22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39F93-D86E-364F-8AF3-397EFCA3A3C6}"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0977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2EEF6F-69C3-D348-9D66-D86A75404E61}" type="datetimeFigureOut">
              <a:rPr lang="en-US" smtClean="0"/>
              <a:t>8/19/22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3725316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GB"/>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C2EEF6F-69C3-D348-9D66-D86A75404E61}" type="datetimeFigureOut">
              <a:rPr lang="en-US" smtClean="0"/>
              <a:t>8/19/22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1516243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GB"/>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C2EEF6F-69C3-D348-9D66-D86A75404E61}" type="datetimeFigureOut">
              <a:rPr lang="en-US" smtClean="0"/>
              <a:t>8/19/22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259030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2EEF6F-69C3-D348-9D66-D86A75404E61}" type="datetimeFigureOut">
              <a:rPr lang="en-US" smtClean="0"/>
              <a:t>8/19/22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378042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2EEF6F-69C3-D348-9D66-D86A75404E61}" type="datetimeFigureOut">
              <a:rPr lang="en-US" smtClean="0"/>
              <a:t>8/19/22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3771682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C2EEF6F-69C3-D348-9D66-D86A75404E61}" type="datetimeFigureOut">
              <a:rPr lang="en-US" smtClean="0"/>
              <a:t>8/19/22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279359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2EEF6F-69C3-D348-9D66-D86A75404E61}" type="datetimeFigureOut">
              <a:rPr lang="en-US" smtClean="0"/>
              <a:t>8/19/22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42164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C2EEF6F-69C3-D348-9D66-D86A75404E61}" type="datetimeFigureOut">
              <a:rPr lang="en-US" smtClean="0"/>
              <a:t>8/19/22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3710039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C2EEF6F-69C3-D348-9D66-D86A75404E61}" type="datetimeFigureOut">
              <a:rPr lang="en-US" smtClean="0"/>
              <a:t>8/19/22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230642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C2EEF6F-69C3-D348-9D66-D86A75404E61}" type="datetimeFigureOut">
              <a:rPr lang="en-US" smtClean="0"/>
              <a:t>8/19/22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332283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C2EEF6F-69C3-D348-9D66-D86A75404E61}" type="datetimeFigureOut">
              <a:rPr lang="en-US" smtClean="0"/>
              <a:t>8/19/22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412896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EEF6F-69C3-D348-9D66-D86A75404E61}" type="datetimeFigureOut">
              <a:rPr lang="en-US" smtClean="0"/>
              <a:t>8/19/22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137933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GB"/>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2EEF6F-69C3-D348-9D66-D86A75404E61}" type="datetimeFigureOut">
              <a:rPr lang="en-US" smtClean="0"/>
              <a:t>8/19/22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28030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C2EEF6F-69C3-D348-9D66-D86A75404E61}" type="datetimeFigureOut">
              <a:rPr lang="en-US" smtClean="0"/>
              <a:t>8/19/22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39F93-D86E-364F-8AF3-397EFCA3A3C6}" type="slidenum">
              <a:rPr lang="en-US" smtClean="0"/>
              <a:t>‹#›</a:t>
            </a:fld>
            <a:endParaRPr lang="en-US"/>
          </a:p>
        </p:txBody>
      </p:sp>
    </p:spTree>
    <p:extLst>
      <p:ext uri="{BB962C8B-B14F-4D97-AF65-F5344CB8AC3E}">
        <p14:creationId xmlns:p14="http://schemas.microsoft.com/office/powerpoint/2010/main" val="367407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C2EEF6F-69C3-D348-9D66-D86A75404E61}" type="datetimeFigureOut">
              <a:rPr lang="en-US" smtClean="0"/>
              <a:t>8/19/22</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B2D39F93-D86E-364F-8AF3-397EFCA3A3C6}" type="slidenum">
              <a:rPr lang="en-US" smtClean="0"/>
              <a:t>‹#›</a:t>
            </a:fld>
            <a:endParaRPr lang="en-US"/>
          </a:p>
        </p:txBody>
      </p:sp>
    </p:spTree>
    <p:extLst>
      <p:ext uri="{BB962C8B-B14F-4D97-AF65-F5344CB8AC3E}">
        <p14:creationId xmlns:p14="http://schemas.microsoft.com/office/powerpoint/2010/main" val="23966069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76E2-758D-57C9-68DB-2CF3234CE763}"/>
              </a:ext>
            </a:extLst>
          </p:cNvPr>
          <p:cNvSpPr>
            <a:spLocks noGrp="1"/>
          </p:cNvSpPr>
          <p:nvPr>
            <p:ph type="ctrTitle"/>
          </p:nvPr>
        </p:nvSpPr>
        <p:spPr/>
        <p:txBody>
          <a:bodyPr/>
          <a:lstStyle/>
          <a:p>
            <a:r>
              <a:rPr lang="en-US" dirty="0"/>
              <a:t>FOOTBALL BUILDER </a:t>
            </a:r>
            <a:br>
              <a:rPr lang="en-US" dirty="0"/>
            </a:br>
            <a:r>
              <a:rPr lang="en-US" dirty="0"/>
              <a:t>WEB APPLICATION</a:t>
            </a:r>
          </a:p>
        </p:txBody>
      </p:sp>
      <p:sp>
        <p:nvSpPr>
          <p:cNvPr id="3" name="Subtitle 2">
            <a:extLst>
              <a:ext uri="{FF2B5EF4-FFF2-40B4-BE49-F238E27FC236}">
                <a16:creationId xmlns:a16="http://schemas.microsoft.com/office/drawing/2014/main" id="{939B2F8D-32A0-DF8C-5269-7E72CDEE0512}"/>
              </a:ext>
            </a:extLst>
          </p:cNvPr>
          <p:cNvSpPr>
            <a:spLocks noGrp="1"/>
          </p:cNvSpPr>
          <p:nvPr>
            <p:ph type="subTitle" idx="1"/>
          </p:nvPr>
        </p:nvSpPr>
        <p:spPr/>
        <p:txBody>
          <a:bodyPr/>
          <a:lstStyle/>
          <a:p>
            <a:r>
              <a:rPr lang="en-US" dirty="0"/>
              <a:t>BY ABDIRIZAK OSMAN</a:t>
            </a:r>
          </a:p>
        </p:txBody>
      </p:sp>
    </p:spTree>
    <p:extLst>
      <p:ext uri="{BB962C8B-B14F-4D97-AF65-F5344CB8AC3E}">
        <p14:creationId xmlns:p14="http://schemas.microsoft.com/office/powerpoint/2010/main" val="373962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76EA5558-6F13-4315-B59F-DAA05A6EB0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1" name="Freeform 11">
            <a:extLst>
              <a:ext uri="{FF2B5EF4-FFF2-40B4-BE49-F238E27FC236}">
                <a16:creationId xmlns:a16="http://schemas.microsoft.com/office/drawing/2014/main" id="{F11EF67E-A76B-4908-8CBC-824BC0E8D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43" name="Freeform 13">
            <a:extLst>
              <a:ext uri="{FF2B5EF4-FFF2-40B4-BE49-F238E27FC236}">
                <a16:creationId xmlns:a16="http://schemas.microsoft.com/office/drawing/2014/main" id="{D14104DC-0846-4DC0-92E6-1EEBE1EE7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45" name="Freeform 25">
            <a:extLst>
              <a:ext uri="{FF2B5EF4-FFF2-40B4-BE49-F238E27FC236}">
                <a16:creationId xmlns:a16="http://schemas.microsoft.com/office/drawing/2014/main" id="{C8E240AA-819B-40E3-92F6-95A21067E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47" name="Freeform 14">
            <a:extLst>
              <a:ext uri="{FF2B5EF4-FFF2-40B4-BE49-F238E27FC236}">
                <a16:creationId xmlns:a16="http://schemas.microsoft.com/office/drawing/2014/main" id="{ECAE88C9-DE01-4326-8D88-50215123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49" name="5-Point Star 24">
            <a:extLst>
              <a:ext uri="{FF2B5EF4-FFF2-40B4-BE49-F238E27FC236}">
                <a16:creationId xmlns:a16="http://schemas.microsoft.com/office/drawing/2014/main" id="{7E7FD8B2-7738-4D90-8464-083682300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51" name="Picture 50">
            <a:extLst>
              <a:ext uri="{FF2B5EF4-FFF2-40B4-BE49-F238E27FC236}">
                <a16:creationId xmlns:a16="http://schemas.microsoft.com/office/drawing/2014/main" id="{104CDF4B-8A2B-402B-BAAA-DE5D35F263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3" name="Rectangle 52">
            <a:extLst>
              <a:ext uri="{FF2B5EF4-FFF2-40B4-BE49-F238E27FC236}">
                <a16:creationId xmlns:a16="http://schemas.microsoft.com/office/drawing/2014/main" id="{8C3F6A77-B889-4043-8C49-45AC8F124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54" y="457201"/>
            <a:ext cx="11261749" cy="3343894"/>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681E2DDA-D06F-EE96-2F42-CC3E961FDDB8}"/>
              </a:ext>
            </a:extLst>
          </p:cNvPr>
          <p:cNvPicPr>
            <a:picLocks noChangeAspect="1"/>
          </p:cNvPicPr>
          <p:nvPr/>
        </p:nvPicPr>
        <p:blipFill>
          <a:blip r:embed="rId5"/>
          <a:stretch>
            <a:fillRect/>
          </a:stretch>
        </p:blipFill>
        <p:spPr>
          <a:xfrm>
            <a:off x="7000257" y="691546"/>
            <a:ext cx="3650165" cy="2874505"/>
          </a:xfrm>
          <a:prstGeom prst="rect">
            <a:avLst/>
          </a:prstGeom>
        </p:spPr>
      </p:pic>
      <p:sp useBgFill="1">
        <p:nvSpPr>
          <p:cNvPr id="55" name="Rectangle 54">
            <a:extLst>
              <a:ext uri="{FF2B5EF4-FFF2-40B4-BE49-F238E27FC236}">
                <a16:creationId xmlns:a16="http://schemas.microsoft.com/office/drawing/2014/main" id="{1705FD82-B6F4-43DB-8F78-26CCD147D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6974"/>
            <a:ext cx="12188952" cy="26010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189A8F0E-A884-42E8-AEDA-E89FADB47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4" y="4491323"/>
            <a:ext cx="12201086" cy="0"/>
          </a:xfrm>
          <a:prstGeom prst="line">
            <a:avLst/>
          </a:pr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1558449D-7A80-3E7A-7036-500FF14C720A}"/>
              </a:ext>
            </a:extLst>
          </p:cNvPr>
          <p:cNvSpPr>
            <a:spLocks noGrp="1"/>
          </p:cNvSpPr>
          <p:nvPr>
            <p:ph type="title"/>
          </p:nvPr>
        </p:nvSpPr>
        <p:spPr>
          <a:xfrm>
            <a:off x="685912" y="4714814"/>
            <a:ext cx="10818199" cy="1075211"/>
          </a:xfrm>
        </p:spPr>
        <p:txBody>
          <a:bodyPr vert="horz" lIns="91440" tIns="45720" rIns="91440" bIns="45720" rtlCol="0" anchor="b">
            <a:normAutofit/>
          </a:bodyPr>
          <a:lstStyle/>
          <a:p>
            <a:pPr algn="ctr"/>
            <a:r>
              <a:rPr lang="en-US" sz="2000"/>
              <a:t>Unit Testing</a:t>
            </a:r>
            <a:br>
              <a:rPr lang="en-US" sz="2000"/>
            </a:br>
            <a:br>
              <a:rPr lang="en-US" sz="2000"/>
            </a:br>
            <a:r>
              <a:rPr lang="en-US" sz="2000"/>
              <a:t>Controller                                            Service</a:t>
            </a:r>
          </a:p>
        </p:txBody>
      </p:sp>
      <p:sp>
        <p:nvSpPr>
          <p:cNvPr id="59" name="5-Point Star 8">
            <a:extLst>
              <a:ext uri="{FF2B5EF4-FFF2-40B4-BE49-F238E27FC236}">
                <a16:creationId xmlns:a16="http://schemas.microsoft.com/office/drawing/2014/main" id="{C6073A4A-2124-40F5-8306-2B223A096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7" name="Picture 6" descr="Text&#10;&#10;Description automatically generated">
            <a:extLst>
              <a:ext uri="{FF2B5EF4-FFF2-40B4-BE49-F238E27FC236}">
                <a16:creationId xmlns:a16="http://schemas.microsoft.com/office/drawing/2014/main" id="{6A6BF691-9AFB-20EC-0D53-CD972134F025}"/>
              </a:ext>
            </a:extLst>
          </p:cNvPr>
          <p:cNvPicPr>
            <a:picLocks noChangeAspect="1"/>
          </p:cNvPicPr>
          <p:nvPr/>
        </p:nvPicPr>
        <p:blipFill>
          <a:blip r:embed="rId6"/>
          <a:stretch>
            <a:fillRect/>
          </a:stretch>
        </p:blipFill>
        <p:spPr>
          <a:xfrm>
            <a:off x="1887572" y="691545"/>
            <a:ext cx="2940670" cy="2874505"/>
          </a:xfrm>
          <a:prstGeom prst="rect">
            <a:avLst/>
          </a:prstGeom>
        </p:spPr>
      </p:pic>
    </p:spTree>
    <p:extLst>
      <p:ext uri="{BB962C8B-B14F-4D97-AF65-F5344CB8AC3E}">
        <p14:creationId xmlns:p14="http://schemas.microsoft.com/office/powerpoint/2010/main" val="4209261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05FA-8368-C694-E5B5-306FF311E789}"/>
              </a:ext>
            </a:extLst>
          </p:cNvPr>
          <p:cNvSpPr>
            <a:spLocks noGrp="1"/>
          </p:cNvSpPr>
          <p:nvPr>
            <p:ph type="title"/>
          </p:nvPr>
        </p:nvSpPr>
        <p:spPr/>
        <p:txBody>
          <a:bodyPr/>
          <a:lstStyle/>
          <a:p>
            <a:r>
              <a:rPr lang="en-US" dirty="0"/>
              <a:t>Testing Coverage: ACHIEVED 81%</a:t>
            </a:r>
          </a:p>
        </p:txBody>
      </p:sp>
      <p:pic>
        <p:nvPicPr>
          <p:cNvPr id="5" name="Picture 4" descr="Table&#10;&#10;Description automatically generated">
            <a:extLst>
              <a:ext uri="{FF2B5EF4-FFF2-40B4-BE49-F238E27FC236}">
                <a16:creationId xmlns:a16="http://schemas.microsoft.com/office/drawing/2014/main" id="{3693F671-F988-CE5B-4D75-B6F252B27D6E}"/>
              </a:ext>
            </a:extLst>
          </p:cNvPr>
          <p:cNvPicPr>
            <a:picLocks noChangeAspect="1"/>
          </p:cNvPicPr>
          <p:nvPr/>
        </p:nvPicPr>
        <p:blipFill>
          <a:blip r:embed="rId2"/>
          <a:stretch>
            <a:fillRect/>
          </a:stretch>
        </p:blipFill>
        <p:spPr>
          <a:xfrm>
            <a:off x="5705337" y="1976913"/>
            <a:ext cx="5852767" cy="2873383"/>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19A02CA9-DECE-B5E4-48EF-B860E5ED345D}"/>
              </a:ext>
            </a:extLst>
          </p:cNvPr>
          <p:cNvPicPr>
            <a:picLocks noChangeAspect="1"/>
          </p:cNvPicPr>
          <p:nvPr/>
        </p:nvPicPr>
        <p:blipFill>
          <a:blip r:embed="rId3"/>
          <a:stretch>
            <a:fillRect/>
          </a:stretch>
        </p:blipFill>
        <p:spPr>
          <a:xfrm>
            <a:off x="454992" y="1887461"/>
            <a:ext cx="5067300" cy="3441019"/>
          </a:xfrm>
          <a:prstGeom prst="rect">
            <a:avLst/>
          </a:prstGeom>
        </p:spPr>
      </p:pic>
    </p:spTree>
    <p:extLst>
      <p:ext uri="{BB962C8B-B14F-4D97-AF65-F5344CB8AC3E}">
        <p14:creationId xmlns:p14="http://schemas.microsoft.com/office/powerpoint/2010/main" val="403221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57FE-0034-E9A5-507B-1296D127CA8C}"/>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AFEA3A52-638B-64A5-BCAD-DBAC19F31D7C}"/>
              </a:ext>
            </a:extLst>
          </p:cNvPr>
          <p:cNvSpPr>
            <a:spLocks noGrp="1"/>
          </p:cNvSpPr>
          <p:nvPr>
            <p:ph idx="1"/>
          </p:nvPr>
        </p:nvSpPr>
        <p:spPr/>
        <p:txBody>
          <a:bodyPr/>
          <a:lstStyle/>
          <a:p>
            <a:r>
              <a:rPr lang="en-US" dirty="0"/>
              <a:t>CRUD FUNCTIONALITY – PRESENTATION LAYER</a:t>
            </a:r>
          </a:p>
          <a:p>
            <a:endParaRPr lang="en-US" dirty="0"/>
          </a:p>
        </p:txBody>
      </p:sp>
    </p:spTree>
    <p:extLst>
      <p:ext uri="{BB962C8B-B14F-4D97-AF65-F5344CB8AC3E}">
        <p14:creationId xmlns:p14="http://schemas.microsoft.com/office/powerpoint/2010/main" val="35927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C747-1356-AD46-B0ED-E5D56B5B801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Sprint </a:t>
            </a:r>
            <a:r>
              <a:rPr lang="en-US" sz="5400" dirty="0"/>
              <a:t>1</a:t>
            </a:r>
            <a:endParaRPr lang="en-US" sz="5400" kern="1200" dirty="0">
              <a:solidFill>
                <a:schemeClr val="tx1"/>
              </a:solidFill>
              <a:latin typeface="+mj-lt"/>
              <a:ea typeface="+mj-ea"/>
              <a:cs typeface="+mj-cs"/>
            </a:endParaRPr>
          </a:p>
        </p:txBody>
      </p:sp>
      <p:pic>
        <p:nvPicPr>
          <p:cNvPr id="5" name="Picture 4" descr="Graphical user interface, application&#10;&#10;Description automatically generated">
            <a:extLst>
              <a:ext uri="{FF2B5EF4-FFF2-40B4-BE49-F238E27FC236}">
                <a16:creationId xmlns:a16="http://schemas.microsoft.com/office/drawing/2014/main" id="{5F29E73F-7CFB-E268-6933-802F24807C7F}"/>
              </a:ext>
            </a:extLst>
          </p:cNvPr>
          <p:cNvPicPr>
            <a:picLocks noChangeAspect="1"/>
          </p:cNvPicPr>
          <p:nvPr/>
        </p:nvPicPr>
        <p:blipFill>
          <a:blip r:embed="rId3"/>
          <a:stretch>
            <a:fillRect/>
          </a:stretch>
        </p:blipFill>
        <p:spPr>
          <a:xfrm>
            <a:off x="225287" y="1411098"/>
            <a:ext cx="6192446" cy="4440746"/>
          </a:xfrm>
          <a:prstGeom prst="rect">
            <a:avLst/>
          </a:prstGeom>
        </p:spPr>
      </p:pic>
      <p:pic>
        <p:nvPicPr>
          <p:cNvPr id="6" name="Picture 5" descr="A picture containing application&#10;&#10;Description automatically generated">
            <a:extLst>
              <a:ext uri="{FF2B5EF4-FFF2-40B4-BE49-F238E27FC236}">
                <a16:creationId xmlns:a16="http://schemas.microsoft.com/office/drawing/2014/main" id="{B7D95290-5ADD-509F-4BDE-FCB0E83A5CF3}"/>
              </a:ext>
            </a:extLst>
          </p:cNvPr>
          <p:cNvPicPr>
            <a:picLocks noChangeAspect="1"/>
          </p:cNvPicPr>
          <p:nvPr/>
        </p:nvPicPr>
        <p:blipFill>
          <a:blip r:embed="rId4"/>
          <a:stretch>
            <a:fillRect/>
          </a:stretch>
        </p:blipFill>
        <p:spPr>
          <a:xfrm>
            <a:off x="6698974" y="1554063"/>
            <a:ext cx="5029200" cy="4154815"/>
          </a:xfrm>
          <a:prstGeom prst="rect">
            <a:avLst/>
          </a:prstGeom>
        </p:spPr>
      </p:pic>
    </p:spTree>
    <p:extLst>
      <p:ext uri="{BB962C8B-B14F-4D97-AF65-F5344CB8AC3E}">
        <p14:creationId xmlns:p14="http://schemas.microsoft.com/office/powerpoint/2010/main" val="3851676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94BA-EB72-DAF3-6585-BBDD4EC63436}"/>
              </a:ext>
            </a:extLst>
          </p:cNvPr>
          <p:cNvSpPr>
            <a:spLocks noGrp="1"/>
          </p:cNvSpPr>
          <p:nvPr>
            <p:ph type="title"/>
          </p:nvPr>
        </p:nvSpPr>
        <p:spPr/>
        <p:txBody>
          <a:bodyPr/>
          <a:lstStyle/>
          <a:p>
            <a:r>
              <a:rPr lang="en-US" dirty="0"/>
              <a:t>Sprint 2</a:t>
            </a:r>
          </a:p>
        </p:txBody>
      </p:sp>
      <p:pic>
        <p:nvPicPr>
          <p:cNvPr id="5" name="Picture 4" descr="Graphical user interface, application&#10;&#10;Description automatically generated">
            <a:extLst>
              <a:ext uri="{FF2B5EF4-FFF2-40B4-BE49-F238E27FC236}">
                <a16:creationId xmlns:a16="http://schemas.microsoft.com/office/drawing/2014/main" id="{3A9DB7FF-4A2D-F48F-8C90-2417ECD87D40}"/>
              </a:ext>
            </a:extLst>
          </p:cNvPr>
          <p:cNvPicPr>
            <a:picLocks noChangeAspect="1"/>
          </p:cNvPicPr>
          <p:nvPr/>
        </p:nvPicPr>
        <p:blipFill>
          <a:blip r:embed="rId3"/>
          <a:stretch>
            <a:fillRect/>
          </a:stretch>
        </p:blipFill>
        <p:spPr>
          <a:xfrm>
            <a:off x="473213" y="1837765"/>
            <a:ext cx="8128920" cy="3533035"/>
          </a:xfrm>
          <a:prstGeom prst="rect">
            <a:avLst/>
          </a:prstGeom>
        </p:spPr>
      </p:pic>
    </p:spTree>
    <p:extLst>
      <p:ext uri="{BB962C8B-B14F-4D97-AF65-F5344CB8AC3E}">
        <p14:creationId xmlns:p14="http://schemas.microsoft.com/office/powerpoint/2010/main" val="844716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CF20-324A-2F30-183A-B3DE42503530}"/>
              </a:ext>
            </a:extLst>
          </p:cNvPr>
          <p:cNvSpPr>
            <a:spLocks noGrp="1"/>
          </p:cNvSpPr>
          <p:nvPr>
            <p:ph type="title"/>
          </p:nvPr>
        </p:nvSpPr>
        <p:spPr/>
        <p:txBody>
          <a:bodyPr/>
          <a:lstStyle/>
          <a:p>
            <a:r>
              <a:rPr lang="en-US" dirty="0"/>
              <a:t>Sprint3</a:t>
            </a:r>
          </a:p>
        </p:txBody>
      </p:sp>
      <p:sp>
        <p:nvSpPr>
          <p:cNvPr id="3" name="Content Placeholder 2">
            <a:extLst>
              <a:ext uri="{FF2B5EF4-FFF2-40B4-BE49-F238E27FC236}">
                <a16:creationId xmlns:a16="http://schemas.microsoft.com/office/drawing/2014/main" id="{C718BB14-F89C-31FE-70F7-D5A4E4F486A9}"/>
              </a:ext>
            </a:extLst>
          </p:cNvPr>
          <p:cNvSpPr>
            <a:spLocks noGrp="1"/>
          </p:cNvSpPr>
          <p:nvPr>
            <p:ph idx="1"/>
          </p:nvPr>
        </p:nvSpPr>
        <p:spPr/>
        <p:txBody>
          <a:bodyPr/>
          <a:lstStyle/>
          <a:p>
            <a:r>
              <a:rPr lang="en-US" dirty="0"/>
              <a:t>Sprint 3</a:t>
            </a:r>
          </a:p>
          <a:p>
            <a:endParaRPr lang="en-US" dirty="0"/>
          </a:p>
        </p:txBody>
      </p:sp>
      <p:pic>
        <p:nvPicPr>
          <p:cNvPr id="5" name="Picture 4" descr="Graphical user interface&#10;&#10;Description automatically generated with medium confidence">
            <a:extLst>
              <a:ext uri="{FF2B5EF4-FFF2-40B4-BE49-F238E27FC236}">
                <a16:creationId xmlns:a16="http://schemas.microsoft.com/office/drawing/2014/main" id="{D4260771-AAFD-B98E-22A0-84E53F68AF04}"/>
              </a:ext>
            </a:extLst>
          </p:cNvPr>
          <p:cNvPicPr>
            <a:picLocks noChangeAspect="1"/>
          </p:cNvPicPr>
          <p:nvPr/>
        </p:nvPicPr>
        <p:blipFill>
          <a:blip r:embed="rId3"/>
          <a:stretch>
            <a:fillRect/>
          </a:stretch>
        </p:blipFill>
        <p:spPr>
          <a:xfrm>
            <a:off x="262007" y="1896793"/>
            <a:ext cx="6121860" cy="3575185"/>
          </a:xfrm>
          <a:prstGeom prst="rect">
            <a:avLst/>
          </a:prstGeom>
        </p:spPr>
      </p:pic>
      <p:pic>
        <p:nvPicPr>
          <p:cNvPr id="9" name="Picture 8" descr="Graphical user interface, text&#10;&#10;Description automatically generated">
            <a:extLst>
              <a:ext uri="{FF2B5EF4-FFF2-40B4-BE49-F238E27FC236}">
                <a16:creationId xmlns:a16="http://schemas.microsoft.com/office/drawing/2014/main" id="{7817A42E-A49F-0CD9-10C2-0839D585DDCB}"/>
              </a:ext>
            </a:extLst>
          </p:cNvPr>
          <p:cNvPicPr>
            <a:picLocks noChangeAspect="1"/>
          </p:cNvPicPr>
          <p:nvPr/>
        </p:nvPicPr>
        <p:blipFill>
          <a:blip r:embed="rId4"/>
          <a:stretch>
            <a:fillRect/>
          </a:stretch>
        </p:blipFill>
        <p:spPr>
          <a:xfrm>
            <a:off x="6692071" y="2063396"/>
            <a:ext cx="4965700" cy="3311188"/>
          </a:xfrm>
          <a:prstGeom prst="rect">
            <a:avLst/>
          </a:prstGeom>
        </p:spPr>
      </p:pic>
    </p:spTree>
    <p:extLst>
      <p:ext uri="{BB962C8B-B14F-4D97-AF65-F5344CB8AC3E}">
        <p14:creationId xmlns:p14="http://schemas.microsoft.com/office/powerpoint/2010/main" val="256653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08C6-9DAF-CDC9-13A9-C7EF4096FA7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765FCFB-A44F-3CE7-BFAF-CD0F76CD79E9}"/>
              </a:ext>
            </a:extLst>
          </p:cNvPr>
          <p:cNvSpPr>
            <a:spLocks noGrp="1"/>
          </p:cNvSpPr>
          <p:nvPr>
            <p:ph idx="1"/>
          </p:nvPr>
        </p:nvSpPr>
        <p:spPr>
          <a:xfrm>
            <a:off x="447261" y="2036549"/>
            <a:ext cx="10396883" cy="3536820"/>
          </a:xfrm>
        </p:spPr>
        <p:txBody>
          <a:bodyPr>
            <a:normAutofit fontScale="92500" lnSpcReduction="10000"/>
          </a:bodyPr>
          <a:lstStyle/>
          <a:p>
            <a:pPr marL="0" indent="0">
              <a:buNone/>
            </a:pPr>
            <a:endParaRPr lang="en-US" dirty="0"/>
          </a:p>
          <a:p>
            <a:r>
              <a:rPr lang="en-US" dirty="0">
                <a:latin typeface="Arial" panose="020B0604020202020204" pitchFamily="34" charset="0"/>
                <a:cs typeface="Arial" panose="020B0604020202020204" pitchFamily="34" charset="0"/>
              </a:rPr>
              <a:t>Planning and time constraint: I really enjoyed using Jira to structure the project and complete tasks. Finished project day before deadline!</a:t>
            </a:r>
          </a:p>
          <a:p>
            <a:r>
              <a:rPr lang="en-GB" dirty="0">
                <a:latin typeface="Arial" panose="020B0604020202020204" pitchFamily="34" charset="0"/>
                <a:cs typeface="Arial" panose="020B0604020202020204" pitchFamily="34" charset="0"/>
              </a:rPr>
              <a:t>KNOWLEDGE GAINED FROM WEB DEVELOPMENT: CSS/Bootstrap, JavaScript, SPRING BOOT</a:t>
            </a:r>
          </a:p>
          <a:p>
            <a:r>
              <a:rPr lang="en-GB" dirty="0">
                <a:latin typeface="Arial" panose="020B0604020202020204" pitchFamily="34" charset="0"/>
                <a:cs typeface="Arial" panose="020B0604020202020204" pitchFamily="34" charset="0"/>
              </a:rPr>
              <a:t>FUTURE IMPLEMENTATIONS: DEVELOP THE APPLICATION FRONT END TO MAKE IT MORE USER FRIENDLY, CREATE A LOGIN FOR USERS</a:t>
            </a:r>
          </a:p>
          <a:p>
            <a:pPr marL="0" indent="0">
              <a:buNone/>
            </a:pPr>
            <a:br>
              <a:rPr lang="en-GB" dirty="0"/>
            </a:br>
            <a:endParaRPr lang="en-US" dirty="0"/>
          </a:p>
          <a:p>
            <a:endParaRPr lang="en-US" dirty="0"/>
          </a:p>
        </p:txBody>
      </p:sp>
    </p:spTree>
    <p:extLst>
      <p:ext uri="{BB962C8B-B14F-4D97-AF65-F5344CB8AC3E}">
        <p14:creationId xmlns:p14="http://schemas.microsoft.com/office/powerpoint/2010/main" val="1312677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A9C49B-76D8-4E9B-B430-D1ADF40F1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a16="http://schemas.microsoft.com/office/drawing/2014/main" id="{F88A5712-2FE0-4DD4-BDC6-099EA378A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a16="http://schemas.microsoft.com/office/drawing/2014/main" id="{448E5503-E0F8-4B94-81A3-B1FA57623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a16="http://schemas.microsoft.com/office/drawing/2014/main" id="{CE54F896-85E7-4403-9E37-1B004731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A8165F9-5FC5-54C7-C0DC-A67BD89E70BB}"/>
              </a:ext>
            </a:extLst>
          </p:cNvPr>
          <p:cNvSpPr>
            <a:spLocks noGrp="1"/>
          </p:cNvSpPr>
          <p:nvPr>
            <p:ph type="title"/>
          </p:nvPr>
        </p:nvSpPr>
        <p:spPr>
          <a:xfrm>
            <a:off x="685802" y="685800"/>
            <a:ext cx="3381946" cy="4846967"/>
          </a:xfrm>
        </p:spPr>
        <p:txBody>
          <a:bodyPr>
            <a:normAutofit/>
          </a:bodyPr>
          <a:lstStyle/>
          <a:p>
            <a:r>
              <a:rPr lang="en-US" sz="4800">
                <a:solidFill>
                  <a:srgbClr val="FFFFFF"/>
                </a:solidFill>
              </a:rPr>
              <a:t>Happy to take any questions</a:t>
            </a:r>
          </a:p>
        </p:txBody>
      </p:sp>
      <p:sp>
        <p:nvSpPr>
          <p:cNvPr id="3" name="Content Placeholder 2">
            <a:extLst>
              <a:ext uri="{FF2B5EF4-FFF2-40B4-BE49-F238E27FC236}">
                <a16:creationId xmlns:a16="http://schemas.microsoft.com/office/drawing/2014/main" id="{4FE31B4E-DAC3-3C14-E3E9-D242B662093B}"/>
              </a:ext>
            </a:extLst>
          </p:cNvPr>
          <p:cNvSpPr>
            <a:spLocks noGrp="1"/>
          </p:cNvSpPr>
          <p:nvPr>
            <p:ph idx="1"/>
          </p:nvPr>
        </p:nvSpPr>
        <p:spPr>
          <a:xfrm>
            <a:off x="5111886" y="685800"/>
            <a:ext cx="5968621" cy="4688785"/>
          </a:xfrm>
        </p:spPr>
        <p:txBody>
          <a:bodyPr>
            <a:normAutofit/>
          </a:bodyPr>
          <a:lstStyle/>
          <a:p>
            <a:r>
              <a:rPr lang="en-US" dirty="0"/>
              <a:t>Special Thank you to my tutors;,  </a:t>
            </a:r>
            <a:r>
              <a:rPr lang="en-US" dirty="0" err="1"/>
              <a:t>Anoush</a:t>
            </a:r>
            <a:r>
              <a:rPr lang="en-US" dirty="0"/>
              <a:t> Lowton and Edward , who have been very supportive </a:t>
            </a:r>
          </a:p>
          <a:p>
            <a:endParaRPr lang="en-US" dirty="0"/>
          </a:p>
        </p:txBody>
      </p:sp>
    </p:spTree>
    <p:extLst>
      <p:ext uri="{BB962C8B-B14F-4D97-AF65-F5344CB8AC3E}">
        <p14:creationId xmlns:p14="http://schemas.microsoft.com/office/powerpoint/2010/main" val="256058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8E665F-010A-4CF3-9B64-5888D0D7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F2597-D84D-F124-44A0-E714F6848032}"/>
              </a:ext>
            </a:extLst>
          </p:cNvPr>
          <p:cNvSpPr>
            <a:spLocks noGrp="1"/>
          </p:cNvSpPr>
          <p:nvPr>
            <p:ph type="title"/>
          </p:nvPr>
        </p:nvSpPr>
        <p:spPr>
          <a:xfrm>
            <a:off x="685800" y="685800"/>
            <a:ext cx="10792837" cy="1151965"/>
          </a:xfrm>
        </p:spPr>
        <p:txBody>
          <a:bodyPr>
            <a:normAutofit/>
          </a:bodyPr>
          <a:lstStyle/>
          <a:p>
            <a:r>
              <a:rPr lang="en-US" dirty="0"/>
              <a:t>Project brief</a:t>
            </a:r>
          </a:p>
        </p:txBody>
      </p:sp>
      <p:graphicFrame>
        <p:nvGraphicFramePr>
          <p:cNvPr id="5" name="Content Placeholder 2">
            <a:extLst>
              <a:ext uri="{FF2B5EF4-FFF2-40B4-BE49-F238E27FC236}">
                <a16:creationId xmlns:a16="http://schemas.microsoft.com/office/drawing/2014/main" id="{6D5A3C78-FD79-9C84-38D7-F29B6F4F1ECD}"/>
              </a:ext>
            </a:extLst>
          </p:cNvPr>
          <p:cNvGraphicFramePr>
            <a:graphicFrameLocks noGrp="1"/>
          </p:cNvGraphicFramePr>
          <p:nvPr>
            <p:ph idx="1"/>
            <p:extLst>
              <p:ext uri="{D42A27DB-BD31-4B8C-83A1-F6EECF244321}">
                <p14:modId xmlns:p14="http://schemas.microsoft.com/office/powerpoint/2010/main" val="3681626746"/>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603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809B23-EC40-425A-B89A-F9CE4F0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useBgFill="1">
        <p:nvSpPr>
          <p:cNvPr id="10" name="Freeform: Shape 9">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solidFill>
              <a:srgbClr val="7F7F7F"/>
            </a:solid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E02D91-EAB5-958B-4328-61E7A26725D7}"/>
              </a:ext>
            </a:extLst>
          </p:cNvPr>
          <p:cNvSpPr>
            <a:spLocks noGrp="1"/>
          </p:cNvSpPr>
          <p:nvPr>
            <p:ph type="title"/>
          </p:nvPr>
        </p:nvSpPr>
        <p:spPr>
          <a:xfrm>
            <a:off x="1286933" y="1061660"/>
            <a:ext cx="9618133" cy="1043108"/>
          </a:xfrm>
        </p:spPr>
        <p:txBody>
          <a:bodyPr>
            <a:normAutofit/>
          </a:bodyPr>
          <a:lstStyle/>
          <a:p>
            <a:pPr algn="ctr"/>
            <a:r>
              <a:rPr lang="en-US" sz="3400" dirty="0"/>
              <a:t>Concept</a:t>
            </a:r>
            <a:br>
              <a:rPr lang="en-US" sz="3400" dirty="0"/>
            </a:br>
            <a:r>
              <a:rPr lang="en-US" sz="3400" dirty="0"/>
              <a:t>Project approach</a:t>
            </a:r>
          </a:p>
        </p:txBody>
      </p:sp>
      <p:sp>
        <p:nvSpPr>
          <p:cNvPr id="3" name="Content Placeholder 2">
            <a:extLst>
              <a:ext uri="{FF2B5EF4-FFF2-40B4-BE49-F238E27FC236}">
                <a16:creationId xmlns:a16="http://schemas.microsoft.com/office/drawing/2014/main" id="{BFFE5B61-BD3B-DA43-8FD7-010183943CDF}"/>
              </a:ext>
            </a:extLst>
          </p:cNvPr>
          <p:cNvSpPr>
            <a:spLocks noGrp="1"/>
          </p:cNvSpPr>
          <p:nvPr>
            <p:ph idx="1"/>
          </p:nvPr>
        </p:nvSpPr>
        <p:spPr>
          <a:xfrm>
            <a:off x="1286933" y="2226681"/>
            <a:ext cx="9618133" cy="3586290"/>
          </a:xfrm>
        </p:spPr>
        <p:txBody>
          <a:bodyPr>
            <a:normAutofit/>
          </a:bodyPr>
          <a:lstStyle/>
          <a:p>
            <a:r>
              <a:rPr lang="en-US" sz="1800" dirty="0">
                <a:solidFill>
                  <a:schemeClr val="tx1">
                    <a:lumMod val="85000"/>
                    <a:lumOff val="15000"/>
                  </a:schemeClr>
                </a:solidFill>
              </a:rPr>
              <a:t>Crud functionality - MVP</a:t>
            </a:r>
          </a:p>
          <a:p>
            <a:r>
              <a:rPr lang="en-US" sz="1800" dirty="0">
                <a:solidFill>
                  <a:schemeClr val="tx1">
                    <a:lumMod val="85000"/>
                    <a:lumOff val="15000"/>
                  </a:schemeClr>
                </a:solidFill>
              </a:rPr>
              <a:t>Project management – Develop a roadmap using a  Jira Kanban Board with 3 sprints</a:t>
            </a:r>
          </a:p>
          <a:p>
            <a:r>
              <a:rPr lang="en-US" sz="1800" dirty="0">
                <a:solidFill>
                  <a:schemeClr val="tx1">
                    <a:lumMod val="85000"/>
                    <a:lumOff val="15000"/>
                  </a:schemeClr>
                </a:solidFill>
              </a:rPr>
              <a:t>Break down tasks in to epics, user stories and sub tasks</a:t>
            </a:r>
          </a:p>
          <a:p>
            <a:r>
              <a:rPr lang="en-US" sz="1800" dirty="0">
                <a:solidFill>
                  <a:schemeClr val="tx1">
                    <a:lumMod val="85000"/>
                    <a:lumOff val="15000"/>
                  </a:schemeClr>
                </a:solidFill>
              </a:rPr>
              <a:t>Consider priority of tasks using MOSCOW</a:t>
            </a:r>
          </a:p>
          <a:p>
            <a:r>
              <a:rPr lang="en-US" sz="1800" dirty="0">
                <a:solidFill>
                  <a:schemeClr val="tx1">
                    <a:lumMod val="85000"/>
                    <a:lumOff val="15000"/>
                  </a:schemeClr>
                </a:solidFill>
              </a:rPr>
              <a:t>Review </a:t>
            </a:r>
          </a:p>
          <a:p>
            <a:endParaRPr lang="en-US" sz="1800" dirty="0">
              <a:solidFill>
                <a:schemeClr val="tx1">
                  <a:lumMod val="85000"/>
                  <a:lumOff val="15000"/>
                </a:schemeClr>
              </a:solidFill>
            </a:endParaRPr>
          </a:p>
        </p:txBody>
      </p:sp>
    </p:spTree>
    <p:extLst>
      <p:ext uri="{BB962C8B-B14F-4D97-AF65-F5344CB8AC3E}">
        <p14:creationId xmlns:p14="http://schemas.microsoft.com/office/powerpoint/2010/main" val="52371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74A3-4650-8EFD-6370-FC71F761EDEF}"/>
              </a:ext>
            </a:extLst>
          </p:cNvPr>
          <p:cNvSpPr>
            <a:spLocks noGrp="1"/>
          </p:cNvSpPr>
          <p:nvPr>
            <p:ph type="title"/>
          </p:nvPr>
        </p:nvSpPr>
        <p:spPr/>
        <p:txBody>
          <a:bodyPr>
            <a:normAutofit fontScale="90000"/>
          </a:bodyPr>
          <a:lstStyle/>
          <a:p>
            <a:br>
              <a:rPr lang="en-GB" b="1" dirty="0"/>
            </a:br>
            <a:br>
              <a:rPr lang="en-GB" b="1" dirty="0"/>
            </a:br>
            <a:r>
              <a:rPr lang="en-GB" b="1" dirty="0"/>
              <a:t>Three-tier Architecture</a:t>
            </a:r>
            <a:br>
              <a:rPr lang="en-GB" b="1" dirty="0"/>
            </a:br>
            <a:br>
              <a:rPr lang="en-GB" dirty="0"/>
            </a:b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74D1A35D-4092-CDEB-C046-74FE6F489E36}"/>
              </a:ext>
            </a:extLst>
          </p:cNvPr>
          <p:cNvPicPr>
            <a:picLocks noGrp="1" noChangeAspect="1"/>
          </p:cNvPicPr>
          <p:nvPr>
            <p:ph idx="1"/>
          </p:nvPr>
        </p:nvPicPr>
        <p:blipFill>
          <a:blip r:embed="rId2"/>
          <a:stretch>
            <a:fillRect/>
          </a:stretch>
        </p:blipFill>
        <p:spPr>
          <a:xfrm>
            <a:off x="8551306" y="210075"/>
            <a:ext cx="3022600" cy="2209800"/>
          </a:xfrm>
        </p:spPr>
      </p:pic>
      <p:sp>
        <p:nvSpPr>
          <p:cNvPr id="3" name="Content Placeholder 2">
            <a:extLst>
              <a:ext uri="{FF2B5EF4-FFF2-40B4-BE49-F238E27FC236}">
                <a16:creationId xmlns:a16="http://schemas.microsoft.com/office/drawing/2014/main" id="{CEF86EE9-7340-E61D-AD4D-2AF832EC5A68}"/>
              </a:ext>
            </a:extLst>
          </p:cNvPr>
          <p:cNvSpPr txBox="1">
            <a:spLocks/>
          </p:cNvSpPr>
          <p:nvPr/>
        </p:nvSpPr>
        <p:spPr>
          <a:xfrm>
            <a:off x="685800" y="2076423"/>
            <a:ext cx="6397157" cy="328873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110000"/>
              </a:lnSpc>
            </a:pPr>
            <a:r>
              <a:rPr lang="en-US" sz="1700" dirty="0">
                <a:latin typeface="Arial" panose="020B0604020202020204" pitchFamily="34" charset="0"/>
                <a:cs typeface="Arial" panose="020B0604020202020204" pitchFamily="34" charset="0"/>
              </a:rPr>
              <a:t>Presentation Layer – FRONT END</a:t>
            </a:r>
          </a:p>
          <a:p>
            <a:pPr>
              <a:lnSpc>
                <a:spcPct val="110000"/>
              </a:lnSpc>
            </a:pPr>
            <a:r>
              <a:rPr lang="en-US" sz="1700" dirty="0">
                <a:latin typeface="Arial" panose="020B0604020202020204" pitchFamily="34" charset="0"/>
                <a:cs typeface="Arial" panose="020B0604020202020204" pitchFamily="34" charset="0"/>
              </a:rPr>
              <a:t>Business layer - API</a:t>
            </a:r>
          </a:p>
          <a:p>
            <a:pPr>
              <a:lnSpc>
                <a:spcPct val="110000"/>
              </a:lnSpc>
            </a:pPr>
            <a:r>
              <a:rPr lang="en-US" sz="1700" dirty="0">
                <a:latin typeface="Arial" panose="020B0604020202020204" pitchFamily="34" charset="0"/>
                <a:cs typeface="Arial" panose="020B0604020202020204" pitchFamily="34" charset="0"/>
              </a:rPr>
              <a:t>Data layer - DATABASE</a:t>
            </a:r>
          </a:p>
        </p:txBody>
      </p:sp>
      <p:sp>
        <p:nvSpPr>
          <p:cNvPr id="6" name="Rectangle 5">
            <a:extLst>
              <a:ext uri="{FF2B5EF4-FFF2-40B4-BE49-F238E27FC236}">
                <a16:creationId xmlns:a16="http://schemas.microsoft.com/office/drawing/2014/main" id="{CEB21AF1-96BB-CEE2-0F09-D7F1FE4A5874}"/>
              </a:ext>
            </a:extLst>
          </p:cNvPr>
          <p:cNvSpPr/>
          <p:nvPr/>
        </p:nvSpPr>
        <p:spPr>
          <a:xfrm>
            <a:off x="5884242" y="2623075"/>
            <a:ext cx="3611650" cy="441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8" name="Rectangle 7">
            <a:extLst>
              <a:ext uri="{FF2B5EF4-FFF2-40B4-BE49-F238E27FC236}">
                <a16:creationId xmlns:a16="http://schemas.microsoft.com/office/drawing/2014/main" id="{6A3B9EB5-FBC8-7CD1-CAD4-C210F7E7EADA}"/>
              </a:ext>
            </a:extLst>
          </p:cNvPr>
          <p:cNvSpPr/>
          <p:nvPr/>
        </p:nvSpPr>
        <p:spPr>
          <a:xfrm>
            <a:off x="5884242" y="3029540"/>
            <a:ext cx="3611651"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FOOTBALL BUILDER</a:t>
            </a:r>
          </a:p>
        </p:txBody>
      </p:sp>
      <p:sp>
        <p:nvSpPr>
          <p:cNvPr id="9" name="Rectangle 8">
            <a:extLst>
              <a:ext uri="{FF2B5EF4-FFF2-40B4-BE49-F238E27FC236}">
                <a16:creationId xmlns:a16="http://schemas.microsoft.com/office/drawing/2014/main" id="{BF4F41DE-E9A5-CBC2-90B1-2E64B216A46A}"/>
              </a:ext>
            </a:extLst>
          </p:cNvPr>
          <p:cNvSpPr/>
          <p:nvPr/>
        </p:nvSpPr>
        <p:spPr>
          <a:xfrm>
            <a:off x="5884242" y="3422310"/>
            <a:ext cx="1418744" cy="1171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10" name="Rectangle 9">
            <a:extLst>
              <a:ext uri="{FF2B5EF4-FFF2-40B4-BE49-F238E27FC236}">
                <a16:creationId xmlns:a16="http://schemas.microsoft.com/office/drawing/2014/main" id="{74B55A05-F6DD-1C5C-9B05-F96D50F218B0}"/>
              </a:ext>
            </a:extLst>
          </p:cNvPr>
          <p:cNvSpPr/>
          <p:nvPr/>
        </p:nvSpPr>
        <p:spPr>
          <a:xfrm>
            <a:off x="7303037" y="3422310"/>
            <a:ext cx="1032934" cy="1171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11" name="Rectangle 10">
            <a:extLst>
              <a:ext uri="{FF2B5EF4-FFF2-40B4-BE49-F238E27FC236}">
                <a16:creationId xmlns:a16="http://schemas.microsoft.com/office/drawing/2014/main" id="{B0680935-1A99-BB0C-3985-BA5A8BCD029B}"/>
              </a:ext>
            </a:extLst>
          </p:cNvPr>
          <p:cNvSpPr/>
          <p:nvPr/>
        </p:nvSpPr>
        <p:spPr>
          <a:xfrm>
            <a:off x="8335972" y="3429000"/>
            <a:ext cx="1159920" cy="1171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Tree>
    <p:extLst>
      <p:ext uri="{BB962C8B-B14F-4D97-AF65-F5344CB8AC3E}">
        <p14:creationId xmlns:p14="http://schemas.microsoft.com/office/powerpoint/2010/main" val="105436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54915C5-707B-4B29-9E6B-116367F8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0191" cy="6858000"/>
          </a:xfrm>
          <a:custGeom>
            <a:avLst/>
            <a:gdLst>
              <a:gd name="connsiteX0" fmla="*/ 1 w 4061802"/>
              <a:gd name="connsiteY0" fmla="*/ 0 h 6858000"/>
              <a:gd name="connsiteX1" fmla="*/ 4059081 w 4061802"/>
              <a:gd name="connsiteY1" fmla="*/ 0 h 6858000"/>
              <a:gd name="connsiteX2" fmla="*/ 4059081 w 4061802"/>
              <a:gd name="connsiteY2" fmla="*/ 2339825 h 6858000"/>
              <a:gd name="connsiteX3" fmla="*/ 4061802 w 4061802"/>
              <a:gd name="connsiteY3" fmla="*/ 2339683 h 6858000"/>
              <a:gd name="connsiteX4" fmla="*/ 4061802 w 4061802"/>
              <a:gd name="connsiteY4" fmla="*/ 3776054 h 6858000"/>
              <a:gd name="connsiteX5" fmla="*/ 4059081 w 4061802"/>
              <a:gd name="connsiteY5" fmla="*/ 3776199 h 6858000"/>
              <a:gd name="connsiteX6" fmla="*/ 4059081 w 4061802"/>
              <a:gd name="connsiteY6" fmla="*/ 6858000 h 6858000"/>
              <a:gd name="connsiteX7" fmla="*/ 1 w 4061802"/>
              <a:gd name="connsiteY7" fmla="*/ 6858000 h 6858000"/>
              <a:gd name="connsiteX8" fmla="*/ 1 w 4061802"/>
              <a:gd name="connsiteY8" fmla="*/ 3992604 h 6858000"/>
              <a:gd name="connsiteX9" fmla="*/ 0 w 4061802"/>
              <a:gd name="connsiteY9" fmla="*/ 3992604 h 6858000"/>
              <a:gd name="connsiteX10" fmla="*/ 0 w 4061802"/>
              <a:gd name="connsiteY10" fmla="*/ 2552279 h 6858000"/>
              <a:gd name="connsiteX11" fmla="*/ 1 w 4061802"/>
              <a:gd name="connsiteY11" fmla="*/ 25522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61802" h="6858000">
                <a:moveTo>
                  <a:pt x="1" y="0"/>
                </a:moveTo>
                <a:lnTo>
                  <a:pt x="4059081" y="0"/>
                </a:lnTo>
                <a:lnTo>
                  <a:pt x="4059081" y="2339825"/>
                </a:lnTo>
                <a:lnTo>
                  <a:pt x="4061802" y="2339683"/>
                </a:lnTo>
                <a:lnTo>
                  <a:pt x="4061802" y="3776054"/>
                </a:lnTo>
                <a:lnTo>
                  <a:pt x="4059081" y="3776199"/>
                </a:lnTo>
                <a:lnTo>
                  <a:pt x="4059081" y="6858000"/>
                </a:lnTo>
                <a:lnTo>
                  <a:pt x="1" y="6858000"/>
                </a:lnTo>
                <a:lnTo>
                  <a:pt x="1" y="3992604"/>
                </a:lnTo>
                <a:lnTo>
                  <a:pt x="0" y="3992604"/>
                </a:lnTo>
                <a:lnTo>
                  <a:pt x="0" y="2552279"/>
                </a:lnTo>
                <a:lnTo>
                  <a:pt x="1" y="2552279"/>
                </a:lnTo>
                <a:close/>
              </a:path>
            </a:pathLst>
          </a:custGeom>
          <a:gradFill flip="none" rotWithShape="1">
            <a:gsLst>
              <a:gs pos="34000">
                <a:schemeClr val="accent1"/>
              </a:gs>
              <a:gs pos="100000">
                <a:schemeClr val="accent1">
                  <a:lumMod val="50000"/>
                </a:schemeClr>
              </a:gs>
            </a:gsLst>
            <a:lin ang="3600000" scaled="0"/>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3EE14D-69A6-EF74-33F7-D1BFCD8872B8}"/>
              </a:ext>
            </a:extLst>
          </p:cNvPr>
          <p:cNvSpPr>
            <a:spLocks noGrp="1"/>
          </p:cNvSpPr>
          <p:nvPr>
            <p:ph type="title"/>
          </p:nvPr>
        </p:nvSpPr>
        <p:spPr>
          <a:xfrm>
            <a:off x="643467" y="1226122"/>
            <a:ext cx="3054268" cy="4405756"/>
          </a:xfrm>
        </p:spPr>
        <p:txBody>
          <a:bodyPr vert="horz" lIns="91440" tIns="45720" rIns="91440" bIns="45720" rtlCol="0" anchor="ctr">
            <a:normAutofit/>
          </a:bodyPr>
          <a:lstStyle/>
          <a:p>
            <a:r>
              <a:rPr lang="en-US" sz="3600">
                <a:solidFill>
                  <a:srgbClr val="FFFFFF"/>
                </a:solidFill>
              </a:rPr>
              <a:t>Technology used</a:t>
            </a:r>
          </a:p>
        </p:txBody>
      </p:sp>
      <p:sp>
        <p:nvSpPr>
          <p:cNvPr id="13" name="Rectangle 12">
            <a:extLst>
              <a:ext uri="{FF2B5EF4-FFF2-40B4-BE49-F238E27FC236}">
                <a16:creationId xmlns:a16="http://schemas.microsoft.com/office/drawing/2014/main" id="{26B8E032-9914-4C00-B51A-C2DA1627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1802" y="1"/>
            <a:ext cx="8130198" cy="6857999"/>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12" name="TextBox 5">
            <a:extLst>
              <a:ext uri="{FF2B5EF4-FFF2-40B4-BE49-F238E27FC236}">
                <a16:creationId xmlns:a16="http://schemas.microsoft.com/office/drawing/2014/main" id="{E91F0F87-F4C9-8C55-A6C7-02DB6EDD93E1}"/>
              </a:ext>
            </a:extLst>
          </p:cNvPr>
          <p:cNvSpPr txBox="1"/>
          <p:nvPr/>
        </p:nvSpPr>
        <p:spPr>
          <a:xfrm>
            <a:off x="4554461" y="1226122"/>
            <a:ext cx="6526045" cy="4405756"/>
          </a:xfrm>
          <a:prstGeom prst="rect">
            <a:avLst/>
          </a:prstGeom>
        </p:spPr>
        <p:txBody>
          <a:bodyPr vert="horz" lIns="91440" tIns="45720" rIns="91440" bIns="45720" rtlCol="0" anchor="ctr">
            <a:normAutofit/>
          </a:bodyPr>
          <a:lstStyle/>
          <a:p>
            <a:pPr lvl="0" indent="-228600" defTabSz="914400">
              <a:lnSpc>
                <a:spcPct val="120000"/>
              </a:lnSpc>
              <a:spcAft>
                <a:spcPts val="600"/>
              </a:spcAft>
              <a:buClr>
                <a:schemeClr val="accent1"/>
              </a:buClr>
              <a:buSzPct val="160000"/>
              <a:buFont typeface="Arial" panose="020B0604020202020204" pitchFamily="34" charset="0"/>
              <a:buChar char="•"/>
            </a:pPr>
            <a:r>
              <a:rPr lang="en-US" sz="1600" cap="all" dirty="0">
                <a:solidFill>
                  <a:schemeClr val="tx1">
                    <a:lumMod val="95000"/>
                    <a:lumOff val="5000"/>
                  </a:schemeClr>
                </a:solidFill>
                <a:latin typeface="Arial" panose="020B0604020202020204" pitchFamily="34" charset="0"/>
                <a:cs typeface="Arial" panose="020B0604020202020204" pitchFamily="34" charset="0"/>
              </a:rPr>
              <a:t>Version Control System: Git</a:t>
            </a:r>
          </a:p>
          <a:p>
            <a:pPr lvl="0" indent="-228600" defTabSz="914400">
              <a:lnSpc>
                <a:spcPct val="120000"/>
              </a:lnSpc>
              <a:spcAft>
                <a:spcPts val="600"/>
              </a:spcAft>
              <a:buClr>
                <a:schemeClr val="accent1"/>
              </a:buClr>
              <a:buSzPct val="160000"/>
              <a:buFont typeface="Arial" panose="020B0604020202020204" pitchFamily="34" charset="0"/>
              <a:buChar char="•"/>
            </a:pPr>
            <a:r>
              <a:rPr lang="en-US" sz="1600" cap="all" dirty="0">
                <a:solidFill>
                  <a:schemeClr val="tx1">
                    <a:lumMod val="95000"/>
                    <a:lumOff val="5000"/>
                  </a:schemeClr>
                </a:solidFill>
                <a:latin typeface="Arial" panose="020B0604020202020204" pitchFamily="34" charset="0"/>
                <a:cs typeface="Arial" panose="020B0604020202020204" pitchFamily="34" charset="0"/>
              </a:rPr>
              <a:t>Source Code Management: GitHub</a:t>
            </a:r>
          </a:p>
          <a:p>
            <a:pPr lvl="0" indent="-228600" defTabSz="914400">
              <a:lnSpc>
                <a:spcPct val="120000"/>
              </a:lnSpc>
              <a:spcAft>
                <a:spcPts val="600"/>
              </a:spcAft>
              <a:buClr>
                <a:schemeClr val="accent1"/>
              </a:buClr>
              <a:buSzPct val="160000"/>
              <a:buFont typeface="Arial" panose="020B0604020202020204" pitchFamily="34" charset="0"/>
              <a:buChar char="•"/>
            </a:pPr>
            <a:r>
              <a:rPr lang="en-US" sz="1600" cap="all" dirty="0">
                <a:solidFill>
                  <a:schemeClr val="tx1">
                    <a:lumMod val="95000"/>
                    <a:lumOff val="5000"/>
                  </a:schemeClr>
                </a:solidFill>
                <a:latin typeface="Arial" panose="020B0604020202020204" pitchFamily="34" charset="0"/>
                <a:cs typeface="Arial" panose="020B0604020202020204" pitchFamily="34" charset="0"/>
              </a:rPr>
              <a:t>Kanban Board: Jira</a:t>
            </a:r>
          </a:p>
          <a:p>
            <a:pPr lvl="0" indent="-228600" defTabSz="914400">
              <a:lnSpc>
                <a:spcPct val="120000"/>
              </a:lnSpc>
              <a:spcAft>
                <a:spcPts val="600"/>
              </a:spcAft>
              <a:buClr>
                <a:schemeClr val="accent1"/>
              </a:buClr>
              <a:buSzPct val="160000"/>
              <a:buFont typeface="Arial" panose="020B0604020202020204" pitchFamily="34" charset="0"/>
              <a:buChar char="•"/>
            </a:pPr>
            <a:r>
              <a:rPr lang="en-US" sz="1600" cap="all" dirty="0">
                <a:solidFill>
                  <a:schemeClr val="tx1">
                    <a:lumMod val="95000"/>
                    <a:lumOff val="5000"/>
                  </a:schemeClr>
                </a:solidFill>
                <a:latin typeface="Arial" panose="020B0604020202020204" pitchFamily="34" charset="0"/>
                <a:cs typeface="Arial" panose="020B0604020202020204" pitchFamily="34" charset="0"/>
              </a:rPr>
              <a:t>Database Management System: MySQL Server (Local)</a:t>
            </a:r>
          </a:p>
          <a:p>
            <a:pPr lvl="0" indent="-228600" defTabSz="914400">
              <a:lnSpc>
                <a:spcPct val="120000"/>
              </a:lnSpc>
              <a:spcAft>
                <a:spcPts val="600"/>
              </a:spcAft>
              <a:buClr>
                <a:schemeClr val="accent1"/>
              </a:buClr>
              <a:buSzPct val="160000"/>
              <a:buFont typeface="Arial" panose="020B0604020202020204" pitchFamily="34" charset="0"/>
              <a:buChar char="•"/>
            </a:pPr>
            <a:r>
              <a:rPr lang="en-US" sz="1600" cap="all" dirty="0">
                <a:solidFill>
                  <a:schemeClr val="tx1">
                    <a:lumMod val="95000"/>
                    <a:lumOff val="5000"/>
                  </a:schemeClr>
                </a:solidFill>
                <a:latin typeface="Arial" panose="020B0604020202020204" pitchFamily="34" charset="0"/>
                <a:cs typeface="Arial" panose="020B0604020202020204" pitchFamily="34" charset="0"/>
              </a:rPr>
              <a:t>Back-End Programming Language: Java</a:t>
            </a:r>
          </a:p>
          <a:p>
            <a:pPr lvl="0" indent="-228600" defTabSz="914400">
              <a:lnSpc>
                <a:spcPct val="120000"/>
              </a:lnSpc>
              <a:spcAft>
                <a:spcPts val="600"/>
              </a:spcAft>
              <a:buClr>
                <a:schemeClr val="accent1"/>
              </a:buClr>
              <a:buSzPct val="160000"/>
              <a:buFont typeface="Arial" panose="020B0604020202020204" pitchFamily="34" charset="0"/>
              <a:buChar char="•"/>
            </a:pPr>
            <a:r>
              <a:rPr lang="en-US" sz="1600" cap="all" dirty="0">
                <a:solidFill>
                  <a:schemeClr val="tx1">
                    <a:lumMod val="95000"/>
                    <a:lumOff val="5000"/>
                  </a:schemeClr>
                </a:solidFill>
                <a:latin typeface="Arial" panose="020B0604020202020204" pitchFamily="34" charset="0"/>
                <a:cs typeface="Arial" panose="020B0604020202020204" pitchFamily="34" charset="0"/>
              </a:rPr>
              <a:t>API Development Platform: Spring Boot</a:t>
            </a:r>
          </a:p>
          <a:p>
            <a:pPr lvl="0" indent="-228600" defTabSz="914400">
              <a:lnSpc>
                <a:spcPct val="120000"/>
              </a:lnSpc>
              <a:spcAft>
                <a:spcPts val="600"/>
              </a:spcAft>
              <a:buClr>
                <a:schemeClr val="accent1"/>
              </a:buClr>
              <a:buSzPct val="160000"/>
              <a:buFont typeface="Arial" panose="020B0604020202020204" pitchFamily="34" charset="0"/>
              <a:buChar char="•"/>
            </a:pPr>
            <a:r>
              <a:rPr lang="en-US" sz="1600" cap="all" dirty="0">
                <a:solidFill>
                  <a:schemeClr val="tx1">
                    <a:lumMod val="95000"/>
                    <a:lumOff val="5000"/>
                  </a:schemeClr>
                </a:solidFill>
                <a:latin typeface="Arial" panose="020B0604020202020204" pitchFamily="34" charset="0"/>
                <a:cs typeface="Arial" panose="020B0604020202020204" pitchFamily="34" charset="0"/>
              </a:rPr>
              <a:t>Front-End Web Technologies: HTML, CSS, JavaScript</a:t>
            </a:r>
          </a:p>
          <a:p>
            <a:pPr lvl="0" indent="-228600" defTabSz="914400">
              <a:lnSpc>
                <a:spcPct val="120000"/>
              </a:lnSpc>
              <a:spcAft>
                <a:spcPts val="600"/>
              </a:spcAft>
              <a:buClr>
                <a:schemeClr val="accent1"/>
              </a:buClr>
              <a:buSzPct val="160000"/>
              <a:buFont typeface="Arial" panose="020B0604020202020204" pitchFamily="34" charset="0"/>
              <a:buChar char="•"/>
            </a:pPr>
            <a:r>
              <a:rPr lang="en-US" sz="1600" cap="all" dirty="0">
                <a:solidFill>
                  <a:schemeClr val="tx1">
                    <a:lumMod val="95000"/>
                    <a:lumOff val="5000"/>
                  </a:schemeClr>
                </a:solidFill>
                <a:latin typeface="Arial" panose="020B0604020202020204" pitchFamily="34" charset="0"/>
                <a:cs typeface="Arial" panose="020B0604020202020204" pitchFamily="34" charset="0"/>
              </a:rPr>
              <a:t>Build Tool: Maven</a:t>
            </a:r>
          </a:p>
          <a:p>
            <a:pPr lvl="0" indent="-228600" defTabSz="914400">
              <a:lnSpc>
                <a:spcPct val="120000"/>
              </a:lnSpc>
              <a:spcAft>
                <a:spcPts val="600"/>
              </a:spcAft>
              <a:buClr>
                <a:schemeClr val="accent1"/>
              </a:buClr>
              <a:buSzPct val="160000"/>
              <a:buFont typeface="Arial" panose="020B0604020202020204" pitchFamily="34" charset="0"/>
              <a:buChar char="•"/>
            </a:pPr>
            <a:r>
              <a:rPr lang="en-US" sz="1600" cap="all" dirty="0">
                <a:solidFill>
                  <a:schemeClr val="tx1">
                    <a:lumMod val="95000"/>
                    <a:lumOff val="5000"/>
                  </a:schemeClr>
                </a:solidFill>
                <a:latin typeface="Arial" panose="020B0604020202020204" pitchFamily="34" charset="0"/>
                <a:cs typeface="Arial" panose="020B0604020202020204" pitchFamily="34" charset="0"/>
              </a:rPr>
              <a:t>Unit Testing: JUnit, Mockito</a:t>
            </a:r>
          </a:p>
        </p:txBody>
      </p:sp>
    </p:spTree>
    <p:extLst>
      <p:ext uri="{BB962C8B-B14F-4D97-AF65-F5344CB8AC3E}">
        <p14:creationId xmlns:p14="http://schemas.microsoft.com/office/powerpoint/2010/main" val="258169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327E-D87B-FA45-E29C-274626A0E812}"/>
              </a:ext>
            </a:extLst>
          </p:cNvPr>
          <p:cNvSpPr>
            <a:spLocks noGrp="1"/>
          </p:cNvSpPr>
          <p:nvPr>
            <p:ph type="title"/>
          </p:nvPr>
        </p:nvSpPr>
        <p:spPr>
          <a:xfrm>
            <a:off x="598006" y="134937"/>
            <a:ext cx="10515600" cy="1325563"/>
          </a:xfrm>
        </p:spPr>
        <p:txBody>
          <a:bodyPr/>
          <a:lstStyle/>
          <a:p>
            <a:r>
              <a:rPr lang="en-US" dirty="0"/>
              <a:t>Jira Kanban Board Sprint plan</a:t>
            </a:r>
          </a:p>
        </p:txBody>
      </p:sp>
      <p:sp>
        <p:nvSpPr>
          <p:cNvPr id="7" name="Content Placeholder 6">
            <a:extLst>
              <a:ext uri="{FF2B5EF4-FFF2-40B4-BE49-F238E27FC236}">
                <a16:creationId xmlns:a16="http://schemas.microsoft.com/office/drawing/2014/main" id="{BF93EC7B-4FE7-72F1-D477-F9741075B013}"/>
              </a:ext>
            </a:extLst>
          </p:cNvPr>
          <p:cNvSpPr>
            <a:spLocks noGrp="1"/>
          </p:cNvSpPr>
          <p:nvPr>
            <p:ph idx="1"/>
          </p:nvPr>
        </p:nvSpPr>
        <p:spPr>
          <a:xfrm>
            <a:off x="443947" y="3313905"/>
            <a:ext cx="3349489" cy="4730438"/>
          </a:xfrm>
        </p:spPr>
        <p:txBody>
          <a:bodyPr>
            <a:normAutofit/>
          </a:bodyPr>
          <a:lstStyle/>
          <a:p>
            <a:pPr marL="0" indent="0">
              <a:buNone/>
            </a:pPr>
            <a:endParaRPr lang="en-US" dirty="0">
              <a:latin typeface="Calibri" panose="020F0502020204030204" pitchFamily="34" charset="0"/>
              <a:cs typeface="Calibri" panose="020F0502020204030204" pitchFamily="34" charset="0"/>
            </a:endParaRPr>
          </a:p>
          <a:p>
            <a:pPr>
              <a:buFontTx/>
              <a:buChar char="-"/>
            </a:pPr>
            <a:r>
              <a:rPr lang="en-US" dirty="0">
                <a:latin typeface="Calibri" panose="020F0502020204030204" pitchFamily="34" charset="0"/>
                <a:cs typeface="Calibri" panose="020F0502020204030204" pitchFamily="34" charset="0"/>
              </a:rPr>
              <a:t>Planning and designing project</a:t>
            </a:r>
          </a:p>
          <a:p>
            <a:pPr>
              <a:buFontTx/>
              <a:buChar char="-"/>
            </a:pPr>
            <a:r>
              <a:rPr lang="en-US" dirty="0">
                <a:latin typeface="Calibri" panose="020F0502020204030204" pitchFamily="34" charset="0"/>
                <a:cs typeface="Calibri" panose="020F0502020204030204" pitchFamily="34" charset="0"/>
              </a:rPr>
              <a:t>Workflow set up</a:t>
            </a:r>
          </a:p>
          <a:p>
            <a:pPr marL="0" indent="0">
              <a:buNone/>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8" name="Content Placeholder 6">
            <a:extLst>
              <a:ext uri="{FF2B5EF4-FFF2-40B4-BE49-F238E27FC236}">
                <a16:creationId xmlns:a16="http://schemas.microsoft.com/office/drawing/2014/main" id="{9A762008-284A-4BB5-79C5-D73BA66EF45D}"/>
              </a:ext>
            </a:extLst>
          </p:cNvPr>
          <p:cNvSpPr txBox="1">
            <a:spLocks/>
          </p:cNvSpPr>
          <p:nvPr/>
        </p:nvSpPr>
        <p:spPr>
          <a:xfrm>
            <a:off x="4356652" y="3850418"/>
            <a:ext cx="3912705" cy="2279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alibri" panose="020F0502020204030204" pitchFamily="34" charset="0"/>
              <a:cs typeface="Calibri" panose="020F0502020204030204" pitchFamily="34" charset="0"/>
            </a:endParaRPr>
          </a:p>
          <a:p>
            <a:pPr>
              <a:buFontTx/>
              <a:buChar char="-"/>
            </a:pPr>
            <a:r>
              <a:rPr lang="en-US" sz="1800" dirty="0">
                <a:latin typeface="Calibri" panose="020F0502020204030204" pitchFamily="34" charset="0"/>
                <a:cs typeface="Calibri" panose="020F0502020204030204" pitchFamily="34" charset="0"/>
              </a:rPr>
              <a:t>Focus on MVP tasks</a:t>
            </a:r>
          </a:p>
          <a:p>
            <a:pPr>
              <a:buFontTx/>
              <a:buChar char="-"/>
            </a:pPr>
            <a:r>
              <a:rPr lang="en-US" sz="1800" dirty="0">
                <a:latin typeface="Calibri" panose="020F0502020204030204" pitchFamily="34" charset="0"/>
                <a:cs typeface="Calibri" panose="020F0502020204030204" pitchFamily="34" charset="0"/>
              </a:rPr>
              <a:t>Main crud functionality </a:t>
            </a:r>
          </a:p>
          <a:p>
            <a:pPr>
              <a:buFontTx/>
              <a:buChar char="-"/>
            </a:pPr>
            <a:r>
              <a:rPr lang="en-US" sz="1800" dirty="0">
                <a:latin typeface="Calibri" panose="020F0502020204030204" pitchFamily="34" charset="0"/>
                <a:cs typeface="Calibri" panose="020F0502020204030204" pitchFamily="34" charset="0"/>
              </a:rPr>
              <a:t>API development</a:t>
            </a:r>
          </a:p>
          <a:p>
            <a:pPr>
              <a:buFontTx/>
              <a:buChar char="-"/>
            </a:pPr>
            <a:r>
              <a:rPr lang="en-US" sz="1800" dirty="0">
                <a:latin typeface="Calibri" panose="020F0502020204030204" pitchFamily="34" charset="0"/>
                <a:cs typeface="Calibri" panose="020F0502020204030204" pitchFamily="34" charset="0"/>
              </a:rPr>
              <a:t>Front end development</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9" name="Content Placeholder 6">
            <a:extLst>
              <a:ext uri="{FF2B5EF4-FFF2-40B4-BE49-F238E27FC236}">
                <a16:creationId xmlns:a16="http://schemas.microsoft.com/office/drawing/2014/main" id="{0C4E6332-1836-290A-01C2-42D118C9FC88}"/>
              </a:ext>
            </a:extLst>
          </p:cNvPr>
          <p:cNvSpPr txBox="1">
            <a:spLocks/>
          </p:cNvSpPr>
          <p:nvPr/>
        </p:nvSpPr>
        <p:spPr>
          <a:xfrm>
            <a:off x="7973532" y="3987625"/>
            <a:ext cx="3349486" cy="163122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Integration and unit    testing</a:t>
            </a:r>
          </a:p>
          <a:p>
            <a:pPr marL="0" indent="0">
              <a:buNone/>
            </a:pPr>
            <a:r>
              <a:rPr lang="en-US" sz="2400" dirty="0">
                <a:latin typeface="Calibri" panose="020F0502020204030204" pitchFamily="34" charset="0"/>
                <a:cs typeface="Calibri" panose="020F0502020204030204" pitchFamily="34" charset="0"/>
              </a:rPr>
              <a:t>Final documentation: diagrams, presentation</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2CC40693-A0AB-AD4E-2D09-C64157100F54}"/>
              </a:ext>
            </a:extLst>
          </p:cNvPr>
          <p:cNvSpPr/>
          <p:nvPr/>
        </p:nvSpPr>
        <p:spPr>
          <a:xfrm>
            <a:off x="4532579" y="1376362"/>
            <a:ext cx="1957882" cy="1631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Sprint 2</a:t>
            </a:r>
          </a:p>
          <a:p>
            <a:endParaRPr lang="en-US" sz="2400" dirty="0">
              <a:latin typeface="Calibri" panose="020F0502020204030204" pitchFamily="34" charset="0"/>
              <a:cs typeface="Calibri" panose="020F0502020204030204" pitchFamily="34" charset="0"/>
            </a:endParaRPr>
          </a:p>
          <a:p>
            <a:r>
              <a:rPr lang="en-US" sz="1050" dirty="0">
                <a:latin typeface="Calibri" panose="020F0502020204030204" pitchFamily="34" charset="0"/>
                <a:cs typeface="Calibri" panose="020F0502020204030204" pitchFamily="34" charset="0"/>
              </a:rPr>
              <a:t>Date: 16/08/22 09:00 – 14:00, 17/08/22</a:t>
            </a:r>
          </a:p>
          <a:p>
            <a:endParaRPr lang="en-US" sz="105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cxnSp>
        <p:nvCxnSpPr>
          <p:cNvPr id="13" name="Straight Arrow Connector 12">
            <a:extLst>
              <a:ext uri="{FF2B5EF4-FFF2-40B4-BE49-F238E27FC236}">
                <a16:creationId xmlns:a16="http://schemas.microsoft.com/office/drawing/2014/main" id="{118D14F2-70F9-FE6D-46CA-7F8F6098CD6B}"/>
              </a:ext>
            </a:extLst>
          </p:cNvPr>
          <p:cNvCxnSpPr>
            <a:cxnSpLocks/>
          </p:cNvCxnSpPr>
          <p:nvPr/>
        </p:nvCxnSpPr>
        <p:spPr>
          <a:xfrm>
            <a:off x="1729919" y="3104420"/>
            <a:ext cx="0" cy="104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105F8CE-B9FA-CDA4-4B7A-4D47C10BF273}"/>
              </a:ext>
            </a:extLst>
          </p:cNvPr>
          <p:cNvSpPr/>
          <p:nvPr/>
        </p:nvSpPr>
        <p:spPr>
          <a:xfrm>
            <a:off x="8004312" y="1327260"/>
            <a:ext cx="1957882" cy="1631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Sprint 3</a:t>
            </a:r>
          </a:p>
          <a:p>
            <a:endParaRPr lang="en-US" sz="2400" dirty="0">
              <a:latin typeface="Calibri" panose="020F0502020204030204" pitchFamily="34" charset="0"/>
              <a:cs typeface="Calibri" panose="020F0502020204030204" pitchFamily="34" charset="0"/>
            </a:endParaRPr>
          </a:p>
          <a:p>
            <a:r>
              <a:rPr lang="en-US" sz="1050" dirty="0">
                <a:latin typeface="Calibri" panose="020F0502020204030204" pitchFamily="34" charset="0"/>
                <a:cs typeface="Calibri" panose="020F0502020204030204" pitchFamily="34" charset="0"/>
              </a:rPr>
              <a:t>Date: 16/08/22 09:00 – 14:00, 17/08/22</a:t>
            </a:r>
          </a:p>
          <a:p>
            <a:endParaRPr lang="en-US" sz="105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22" name="Oval 21">
            <a:extLst>
              <a:ext uri="{FF2B5EF4-FFF2-40B4-BE49-F238E27FC236}">
                <a16:creationId xmlns:a16="http://schemas.microsoft.com/office/drawing/2014/main" id="{EF5865C4-219D-1221-A11E-DEE99A070810}"/>
              </a:ext>
            </a:extLst>
          </p:cNvPr>
          <p:cNvSpPr/>
          <p:nvPr/>
        </p:nvSpPr>
        <p:spPr>
          <a:xfrm>
            <a:off x="687232" y="1460500"/>
            <a:ext cx="1957882" cy="1631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Sprint 1</a:t>
            </a:r>
          </a:p>
          <a:p>
            <a:endParaRPr lang="en-US" sz="2400" dirty="0">
              <a:latin typeface="Calibri" panose="020F0502020204030204" pitchFamily="34" charset="0"/>
              <a:cs typeface="Calibri" panose="020F0502020204030204" pitchFamily="34" charset="0"/>
            </a:endParaRPr>
          </a:p>
          <a:p>
            <a:r>
              <a:rPr lang="en-US" sz="1050" dirty="0">
                <a:latin typeface="Calibri" panose="020F0502020204030204" pitchFamily="34" charset="0"/>
                <a:cs typeface="Calibri" panose="020F0502020204030204" pitchFamily="34" charset="0"/>
              </a:rPr>
              <a:t>Date: 15/08/22 09:00 – 18:00</a:t>
            </a:r>
          </a:p>
          <a:p>
            <a:endParaRPr lang="en-US" sz="105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cxnSp>
        <p:nvCxnSpPr>
          <p:cNvPr id="23" name="Straight Arrow Connector 22">
            <a:extLst>
              <a:ext uri="{FF2B5EF4-FFF2-40B4-BE49-F238E27FC236}">
                <a16:creationId xmlns:a16="http://schemas.microsoft.com/office/drawing/2014/main" id="{D5E00043-A85A-2EE1-7DEF-8B9A8084494D}"/>
              </a:ext>
            </a:extLst>
          </p:cNvPr>
          <p:cNvCxnSpPr>
            <a:cxnSpLocks/>
          </p:cNvCxnSpPr>
          <p:nvPr/>
        </p:nvCxnSpPr>
        <p:spPr>
          <a:xfrm>
            <a:off x="5511520" y="3007583"/>
            <a:ext cx="0" cy="104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7B5C6A-E3E2-7BE6-5157-3FBDEE826383}"/>
              </a:ext>
            </a:extLst>
          </p:cNvPr>
          <p:cNvCxnSpPr>
            <a:cxnSpLocks/>
          </p:cNvCxnSpPr>
          <p:nvPr/>
        </p:nvCxnSpPr>
        <p:spPr>
          <a:xfrm>
            <a:off x="9011372" y="2963925"/>
            <a:ext cx="0" cy="104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32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6EA5558-6F13-4315-B59F-DAA05A6EB0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Freeform 11">
            <a:extLst>
              <a:ext uri="{FF2B5EF4-FFF2-40B4-BE49-F238E27FC236}">
                <a16:creationId xmlns:a16="http://schemas.microsoft.com/office/drawing/2014/main" id="{F11EF67E-A76B-4908-8CBC-824BC0E8D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9" name="Freeform 13">
            <a:extLst>
              <a:ext uri="{FF2B5EF4-FFF2-40B4-BE49-F238E27FC236}">
                <a16:creationId xmlns:a16="http://schemas.microsoft.com/office/drawing/2014/main" id="{D14104DC-0846-4DC0-92E6-1EEBE1EE7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1" name="Freeform 25">
            <a:extLst>
              <a:ext uri="{FF2B5EF4-FFF2-40B4-BE49-F238E27FC236}">
                <a16:creationId xmlns:a16="http://schemas.microsoft.com/office/drawing/2014/main" id="{C8E240AA-819B-40E3-92F6-95A21067E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3" name="Freeform 14">
            <a:extLst>
              <a:ext uri="{FF2B5EF4-FFF2-40B4-BE49-F238E27FC236}">
                <a16:creationId xmlns:a16="http://schemas.microsoft.com/office/drawing/2014/main" id="{ECAE88C9-DE01-4326-8D88-50215123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5" name="5-Point Star 24">
            <a:extLst>
              <a:ext uri="{FF2B5EF4-FFF2-40B4-BE49-F238E27FC236}">
                <a16:creationId xmlns:a16="http://schemas.microsoft.com/office/drawing/2014/main" id="{7E7FD8B2-7738-4D90-8464-083682300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FC591F9B-82B8-42AF-8752-317F13E5EE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28">
            <a:extLst>
              <a:ext uri="{FF2B5EF4-FFF2-40B4-BE49-F238E27FC236}">
                <a16:creationId xmlns:a16="http://schemas.microsoft.com/office/drawing/2014/main" id="{912CA1F4-5F7C-47DD-A745-2006815B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7" y="0"/>
            <a:ext cx="7107594"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8">
            <a:extLst>
              <a:ext uri="{FF2B5EF4-FFF2-40B4-BE49-F238E27FC236}">
                <a16:creationId xmlns:a16="http://schemas.microsoft.com/office/drawing/2014/main" id="{3C9DD4D3-0CBA-4FC0-83AD-2649F012F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1" y="0"/>
            <a:ext cx="675601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37428619-DCE2-31EA-DD28-A5D1B4DF890C}"/>
              </a:ext>
            </a:extLst>
          </p:cNvPr>
          <p:cNvSpPr>
            <a:spLocks noGrp="1"/>
          </p:cNvSpPr>
          <p:nvPr>
            <p:ph type="title"/>
          </p:nvPr>
        </p:nvSpPr>
        <p:spPr>
          <a:xfrm>
            <a:off x="456888" y="1301568"/>
            <a:ext cx="5785837" cy="2912732"/>
          </a:xfrm>
        </p:spPr>
        <p:txBody>
          <a:bodyPr vert="horz" lIns="91440" tIns="45720" rIns="91440" bIns="45720" rtlCol="0" anchor="b">
            <a:normAutofit/>
          </a:bodyPr>
          <a:lstStyle/>
          <a:p>
            <a:pPr algn="r"/>
            <a:r>
              <a:rPr lang="en-US" sz="8000"/>
              <a:t>Risk Assessment</a:t>
            </a:r>
          </a:p>
        </p:txBody>
      </p:sp>
      <p:sp>
        <p:nvSpPr>
          <p:cNvPr id="33" name="Rectangle 32">
            <a:extLst>
              <a:ext uri="{FF2B5EF4-FFF2-40B4-BE49-F238E27FC236}">
                <a16:creationId xmlns:a16="http://schemas.microsoft.com/office/drawing/2014/main" id="{E3F27119-B6DF-46D2-A55E-A70714B14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7" y="0"/>
            <a:ext cx="670732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36310A22-6876-498D-BB56-3355C999F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7" y="5752622"/>
            <a:ext cx="670909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A15CA1E8-16B6-46FD-A54B-AC63432625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188" y="450792"/>
            <a:ext cx="4171517"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 table, Excel&#10;&#10;Description automatically generated">
            <a:extLst>
              <a:ext uri="{FF2B5EF4-FFF2-40B4-BE49-F238E27FC236}">
                <a16:creationId xmlns:a16="http://schemas.microsoft.com/office/drawing/2014/main" id="{6935BDFB-5784-0835-F737-950F671E3B55}"/>
              </a:ext>
            </a:extLst>
          </p:cNvPr>
          <p:cNvPicPr>
            <a:picLocks noChangeAspect="1"/>
          </p:cNvPicPr>
          <p:nvPr/>
        </p:nvPicPr>
        <p:blipFill>
          <a:blip r:embed="rId5"/>
          <a:stretch>
            <a:fillRect/>
          </a:stretch>
        </p:blipFill>
        <p:spPr>
          <a:xfrm>
            <a:off x="7798182" y="805112"/>
            <a:ext cx="3697956" cy="1858222"/>
          </a:xfrm>
          <a:prstGeom prst="rect">
            <a:avLst/>
          </a:prstGeom>
        </p:spPr>
      </p:pic>
      <p:pic>
        <p:nvPicPr>
          <p:cNvPr id="10" name="Content Placeholder 4" descr="Table&#10;&#10;Description automatically generated">
            <a:extLst>
              <a:ext uri="{FF2B5EF4-FFF2-40B4-BE49-F238E27FC236}">
                <a16:creationId xmlns:a16="http://schemas.microsoft.com/office/drawing/2014/main" id="{31A9BA92-D37B-6B4D-782D-2DAB3261F44C}"/>
              </a:ext>
            </a:extLst>
          </p:cNvPr>
          <p:cNvPicPr>
            <a:picLocks noChangeAspect="1"/>
          </p:cNvPicPr>
          <p:nvPr/>
        </p:nvPicPr>
        <p:blipFill>
          <a:blip r:embed="rId6"/>
          <a:stretch>
            <a:fillRect/>
          </a:stretch>
        </p:blipFill>
        <p:spPr>
          <a:xfrm>
            <a:off x="7948241" y="2913907"/>
            <a:ext cx="3397838" cy="3253430"/>
          </a:xfrm>
          <a:prstGeom prst="rect">
            <a:avLst/>
          </a:prstGeom>
        </p:spPr>
      </p:pic>
    </p:spTree>
    <p:extLst>
      <p:ext uri="{BB962C8B-B14F-4D97-AF65-F5344CB8AC3E}">
        <p14:creationId xmlns:p14="http://schemas.microsoft.com/office/powerpoint/2010/main" val="405320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3C835-ED58-9D6E-A15B-D60FF6DFC411}"/>
              </a:ext>
            </a:extLst>
          </p:cNvPr>
          <p:cNvSpPr>
            <a:spLocks noGrp="1"/>
          </p:cNvSpPr>
          <p:nvPr>
            <p:ph type="title"/>
          </p:nvPr>
        </p:nvSpPr>
        <p:spPr>
          <a:xfrm>
            <a:off x="685801" y="685800"/>
            <a:ext cx="6397155" cy="1151965"/>
          </a:xfrm>
        </p:spPr>
        <p:txBody>
          <a:bodyPr>
            <a:normAutofit/>
          </a:bodyPr>
          <a:lstStyle/>
          <a:p>
            <a:r>
              <a:rPr lang="en-US" sz="4600" dirty="0"/>
              <a:t>Continuous Integration</a:t>
            </a:r>
          </a:p>
        </p:txBody>
      </p:sp>
      <p:sp>
        <p:nvSpPr>
          <p:cNvPr id="3" name="Content Placeholder 2">
            <a:extLst>
              <a:ext uri="{FF2B5EF4-FFF2-40B4-BE49-F238E27FC236}">
                <a16:creationId xmlns:a16="http://schemas.microsoft.com/office/drawing/2014/main" id="{251328CF-8BBF-0201-B47F-86C135B31FE5}"/>
              </a:ext>
            </a:extLst>
          </p:cNvPr>
          <p:cNvSpPr>
            <a:spLocks noGrp="1"/>
          </p:cNvSpPr>
          <p:nvPr>
            <p:ph idx="1"/>
          </p:nvPr>
        </p:nvSpPr>
        <p:spPr>
          <a:xfrm>
            <a:off x="685800" y="2076423"/>
            <a:ext cx="6397157" cy="3288739"/>
          </a:xfrm>
        </p:spPr>
        <p:txBody>
          <a:bodyPr>
            <a:normAutofit/>
          </a:bodyPr>
          <a:lstStyle/>
          <a:p>
            <a:pPr>
              <a:lnSpc>
                <a:spcPct val="110000"/>
              </a:lnSpc>
            </a:pPr>
            <a:r>
              <a:rPr lang="en-US" sz="1700" dirty="0"/>
              <a:t>Version Control System:</a:t>
            </a:r>
          </a:p>
          <a:p>
            <a:pPr>
              <a:lnSpc>
                <a:spcPct val="110000"/>
              </a:lnSpc>
            </a:pPr>
            <a:r>
              <a:rPr lang="en-US" sz="1700" dirty="0"/>
              <a:t>Set up remote repository using Feature Branch Model</a:t>
            </a:r>
          </a:p>
          <a:p>
            <a:pPr>
              <a:lnSpc>
                <a:spcPct val="110000"/>
              </a:lnSpc>
            </a:pPr>
            <a:r>
              <a:rPr lang="en-US" sz="1700" dirty="0"/>
              <a:t>Regularly pushed commits as data loss precaution </a:t>
            </a:r>
          </a:p>
          <a:p>
            <a:pPr marL="0" indent="0">
              <a:lnSpc>
                <a:spcPct val="110000"/>
              </a:lnSpc>
              <a:buNone/>
            </a:pPr>
            <a:endParaRPr lang="en-US" sz="1700" dirty="0"/>
          </a:p>
          <a:p>
            <a:pPr>
              <a:lnSpc>
                <a:spcPct val="110000"/>
              </a:lnSpc>
            </a:pPr>
            <a:r>
              <a:rPr lang="en-US" sz="1700" dirty="0"/>
              <a:t>FBM Model – Feature branch model was used to ensure code is ready for deployment when pushed to main</a:t>
            </a:r>
          </a:p>
          <a:p>
            <a:pPr>
              <a:lnSpc>
                <a:spcPct val="110000"/>
              </a:lnSpc>
            </a:pPr>
            <a:endParaRPr lang="en-US" sz="1700" dirty="0"/>
          </a:p>
        </p:txBody>
      </p:sp>
      <p:pic>
        <p:nvPicPr>
          <p:cNvPr id="5" name="Picture 4" descr="Top view of cubes connected with black lines">
            <a:extLst>
              <a:ext uri="{FF2B5EF4-FFF2-40B4-BE49-F238E27FC236}">
                <a16:creationId xmlns:a16="http://schemas.microsoft.com/office/drawing/2014/main" id="{9D43B743-1D59-553E-F528-65BBD927F9E6}"/>
              </a:ext>
            </a:extLst>
          </p:cNvPr>
          <p:cNvPicPr>
            <a:picLocks noChangeAspect="1"/>
          </p:cNvPicPr>
          <p:nvPr/>
        </p:nvPicPr>
        <p:blipFill rotWithShape="1">
          <a:blip r:embed="rId4"/>
          <a:srcRect l="27824" r="17902"/>
          <a:stretch/>
        </p:blipFill>
        <p:spPr>
          <a:xfrm>
            <a:off x="7568124" y="10"/>
            <a:ext cx="3836475" cy="5301586"/>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133007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76EA5558-6F13-4315-B59F-DAA05A6EB0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1" name="Freeform 11">
            <a:extLst>
              <a:ext uri="{FF2B5EF4-FFF2-40B4-BE49-F238E27FC236}">
                <a16:creationId xmlns:a16="http://schemas.microsoft.com/office/drawing/2014/main" id="{F11EF67E-A76B-4908-8CBC-824BC0E8D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43" name="Freeform 13">
            <a:extLst>
              <a:ext uri="{FF2B5EF4-FFF2-40B4-BE49-F238E27FC236}">
                <a16:creationId xmlns:a16="http://schemas.microsoft.com/office/drawing/2014/main" id="{D14104DC-0846-4DC0-92E6-1EEBE1EE7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45" name="Freeform 25">
            <a:extLst>
              <a:ext uri="{FF2B5EF4-FFF2-40B4-BE49-F238E27FC236}">
                <a16:creationId xmlns:a16="http://schemas.microsoft.com/office/drawing/2014/main" id="{C8E240AA-819B-40E3-92F6-95A21067E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47" name="Freeform 14">
            <a:extLst>
              <a:ext uri="{FF2B5EF4-FFF2-40B4-BE49-F238E27FC236}">
                <a16:creationId xmlns:a16="http://schemas.microsoft.com/office/drawing/2014/main" id="{ECAE88C9-DE01-4326-8D88-50215123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49" name="5-Point Star 24">
            <a:extLst>
              <a:ext uri="{FF2B5EF4-FFF2-40B4-BE49-F238E27FC236}">
                <a16:creationId xmlns:a16="http://schemas.microsoft.com/office/drawing/2014/main" id="{7E7FD8B2-7738-4D90-8464-083682300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51" name="Picture 50">
            <a:extLst>
              <a:ext uri="{FF2B5EF4-FFF2-40B4-BE49-F238E27FC236}">
                <a16:creationId xmlns:a16="http://schemas.microsoft.com/office/drawing/2014/main" id="{104CDF4B-8A2B-402B-BAAA-DE5D35F263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3" name="Rectangle 52">
            <a:extLst>
              <a:ext uri="{FF2B5EF4-FFF2-40B4-BE49-F238E27FC236}">
                <a16:creationId xmlns:a16="http://schemas.microsoft.com/office/drawing/2014/main" id="{8C3F6A77-B889-4043-8C49-45AC8F124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54" y="457201"/>
            <a:ext cx="11261749" cy="3343894"/>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FBABBA6E-EBE6-F5C9-3128-3A8E79488E84}"/>
              </a:ext>
            </a:extLst>
          </p:cNvPr>
          <p:cNvPicPr>
            <a:picLocks noChangeAspect="1"/>
          </p:cNvPicPr>
          <p:nvPr/>
        </p:nvPicPr>
        <p:blipFill>
          <a:blip r:embed="rId5"/>
          <a:stretch>
            <a:fillRect/>
          </a:stretch>
        </p:blipFill>
        <p:spPr>
          <a:xfrm>
            <a:off x="6153345" y="1293800"/>
            <a:ext cx="5343990" cy="1669997"/>
          </a:xfrm>
          <a:prstGeom prst="rect">
            <a:avLst/>
          </a:prstGeom>
        </p:spPr>
      </p:pic>
      <p:sp useBgFill="1">
        <p:nvSpPr>
          <p:cNvPr id="55" name="Rectangle 54">
            <a:extLst>
              <a:ext uri="{FF2B5EF4-FFF2-40B4-BE49-F238E27FC236}">
                <a16:creationId xmlns:a16="http://schemas.microsoft.com/office/drawing/2014/main" id="{1705FD82-B6F4-43DB-8F78-26CCD147D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6974"/>
            <a:ext cx="12188952" cy="26010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189A8F0E-A884-42E8-AEDA-E89FADB47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4" y="4491323"/>
            <a:ext cx="12201086" cy="0"/>
          </a:xfrm>
          <a:prstGeom prst="line">
            <a:avLst/>
          </a:pr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CD7FD55B-6DF8-DD72-8DE6-F39D829066EF}"/>
              </a:ext>
            </a:extLst>
          </p:cNvPr>
          <p:cNvSpPr>
            <a:spLocks noGrp="1"/>
          </p:cNvSpPr>
          <p:nvPr>
            <p:ph type="title"/>
          </p:nvPr>
        </p:nvSpPr>
        <p:spPr>
          <a:xfrm>
            <a:off x="685912" y="4714814"/>
            <a:ext cx="10818199" cy="1075211"/>
          </a:xfrm>
        </p:spPr>
        <p:txBody>
          <a:bodyPr vert="horz" lIns="91440" tIns="45720" rIns="91440" bIns="45720" rtlCol="0" anchor="b">
            <a:normAutofit/>
          </a:bodyPr>
          <a:lstStyle/>
          <a:p>
            <a:pPr algn="ctr"/>
            <a:r>
              <a:rPr lang="en-US" sz="6800"/>
              <a:t>Testing</a:t>
            </a:r>
          </a:p>
        </p:txBody>
      </p:sp>
      <p:sp>
        <p:nvSpPr>
          <p:cNvPr id="59" name="5-Point Star 8">
            <a:extLst>
              <a:ext uri="{FF2B5EF4-FFF2-40B4-BE49-F238E27FC236}">
                <a16:creationId xmlns:a16="http://schemas.microsoft.com/office/drawing/2014/main" id="{C6073A4A-2124-40F5-8306-2B223A096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889C83C-5064-32D2-5526-9CCAED436F5B}"/>
              </a:ext>
            </a:extLst>
          </p:cNvPr>
          <p:cNvSpPr>
            <a:spLocks noGrp="1"/>
          </p:cNvSpPr>
          <p:nvPr>
            <p:ph idx="1"/>
          </p:nvPr>
        </p:nvSpPr>
        <p:spPr>
          <a:xfrm>
            <a:off x="685913" y="5797647"/>
            <a:ext cx="10811424" cy="555439"/>
          </a:xfrm>
        </p:spPr>
        <p:txBody>
          <a:bodyPr vert="horz" lIns="91440" tIns="45720" rIns="91440" bIns="45720" rtlCol="0" anchor="t">
            <a:normAutofit/>
          </a:bodyPr>
          <a:lstStyle/>
          <a:p>
            <a:pPr marL="0" indent="0" algn="ctr">
              <a:buNone/>
            </a:pPr>
            <a:r>
              <a:rPr lang="en-US" sz="2800">
                <a:solidFill>
                  <a:schemeClr val="bg1">
                    <a:lumMod val="50000"/>
                  </a:schemeClr>
                </a:solidFill>
              </a:rPr>
              <a:t>Integration testing</a:t>
            </a:r>
          </a:p>
        </p:txBody>
      </p:sp>
      <p:pic>
        <p:nvPicPr>
          <p:cNvPr id="5" name="Picture 4" descr="Text&#10;&#10;Description automatically generated">
            <a:extLst>
              <a:ext uri="{FF2B5EF4-FFF2-40B4-BE49-F238E27FC236}">
                <a16:creationId xmlns:a16="http://schemas.microsoft.com/office/drawing/2014/main" id="{62740B9A-D7BF-4F13-173D-78C6B847E386}"/>
              </a:ext>
            </a:extLst>
          </p:cNvPr>
          <p:cNvPicPr>
            <a:picLocks noChangeAspect="1"/>
          </p:cNvPicPr>
          <p:nvPr/>
        </p:nvPicPr>
        <p:blipFill>
          <a:blip r:embed="rId6"/>
          <a:stretch>
            <a:fillRect/>
          </a:stretch>
        </p:blipFill>
        <p:spPr>
          <a:xfrm>
            <a:off x="1550042" y="691545"/>
            <a:ext cx="3615729" cy="2874505"/>
          </a:xfrm>
          <a:prstGeom prst="rect">
            <a:avLst/>
          </a:prstGeom>
        </p:spPr>
      </p:pic>
    </p:spTree>
    <p:extLst>
      <p:ext uri="{BB962C8B-B14F-4D97-AF65-F5344CB8AC3E}">
        <p14:creationId xmlns:p14="http://schemas.microsoft.com/office/powerpoint/2010/main" val="26975078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{F6F53225-E8F8-794C-AF7B-EADB71E61FFF}tf10001077</Template>
  <TotalTime>1367</TotalTime>
  <Words>566</Words>
  <Application>Microsoft Macintosh PowerPoint</Application>
  <PresentationFormat>Widescreen</PresentationFormat>
  <Paragraphs>110</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Impact</vt:lpstr>
      <vt:lpstr>Main Event</vt:lpstr>
      <vt:lpstr>FOOTBALL BUILDER  WEB APPLICATION</vt:lpstr>
      <vt:lpstr>Project brief</vt:lpstr>
      <vt:lpstr>Concept Project approach</vt:lpstr>
      <vt:lpstr>  Three-tier Architecture  </vt:lpstr>
      <vt:lpstr>Technology used</vt:lpstr>
      <vt:lpstr>Jira Kanban Board Sprint plan</vt:lpstr>
      <vt:lpstr>Risk Assessment</vt:lpstr>
      <vt:lpstr>Continuous Integration</vt:lpstr>
      <vt:lpstr>Testing</vt:lpstr>
      <vt:lpstr>Unit Testing  Controller                                            Service</vt:lpstr>
      <vt:lpstr>Testing Coverage: ACHIEVED 81%</vt:lpstr>
      <vt:lpstr>Demo</vt:lpstr>
      <vt:lpstr>Sprint 1</vt:lpstr>
      <vt:lpstr>Sprint 2</vt:lpstr>
      <vt:lpstr>Sprint3</vt:lpstr>
      <vt:lpstr>Conclusion</vt:lpstr>
      <vt:lpstr>Happy to take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Farah OSMAN (Student - Cranford CC)</dc:creator>
  <cp:lastModifiedBy>Farah OSMAN (Student - Cranford CC)</cp:lastModifiedBy>
  <cp:revision>12</cp:revision>
  <dcterms:created xsi:type="dcterms:W3CDTF">2022-08-18T12:28:13Z</dcterms:created>
  <dcterms:modified xsi:type="dcterms:W3CDTF">2022-08-19T13:28:30Z</dcterms:modified>
</cp:coreProperties>
</file>