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handoutMasterIdLst>
    <p:handoutMasterId r:id="rId21"/>
  </p:handoutMasterIdLst>
  <p:sldIdLst>
    <p:sldId id="256" r:id="rId2"/>
    <p:sldId id="275" r:id="rId3"/>
    <p:sldId id="276" r:id="rId4"/>
    <p:sldId id="277" r:id="rId5"/>
    <p:sldId id="257" r:id="rId6"/>
    <p:sldId id="258" r:id="rId7"/>
    <p:sldId id="279" r:id="rId8"/>
    <p:sldId id="278" r:id="rId9"/>
    <p:sldId id="261" r:id="rId10"/>
    <p:sldId id="262" r:id="rId11"/>
    <p:sldId id="263" r:id="rId12"/>
    <p:sldId id="264" r:id="rId13"/>
    <p:sldId id="266" r:id="rId14"/>
    <p:sldId id="270" r:id="rId15"/>
    <p:sldId id="274" r:id="rId16"/>
    <p:sldId id="281" r:id="rId17"/>
    <p:sldId id="280" r:id="rId18"/>
    <p:sldId id="282" r:id="rId19"/>
  </p:sldIdLst>
  <p:sldSz cx="9144000" cy="6858000" type="screen4x3"/>
  <p:notesSz cx="6888163" cy="100203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F410F2AA-50C9-40D9-A3B0-C682B2E39EF4}" type="datetimeFigureOut">
              <a:rPr lang="id-ID" smtClean="0"/>
              <a:t>13/01/2020</a:t>
            </a:fld>
            <a:endParaRPr lang="id-ID"/>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A3550D2D-EB1A-4D05-841C-6A53A399068C}" type="slidenum">
              <a:rPr lang="id-ID" smtClean="0"/>
              <a:t>‹#›</a:t>
            </a:fld>
            <a:endParaRPr lang="id-ID"/>
          </a:p>
        </p:txBody>
      </p:sp>
    </p:spTree>
    <p:extLst>
      <p:ext uri="{BB962C8B-B14F-4D97-AF65-F5344CB8AC3E}">
        <p14:creationId xmlns:p14="http://schemas.microsoft.com/office/powerpoint/2010/main" val="3939110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id-ID"/>
          </a:p>
        </p:txBody>
      </p:sp>
      <p:sp>
        <p:nvSpPr>
          <p:cNvPr id="3" name="Date Placehold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5F65E17-417A-4B52-A7D3-9828DFFE4472}" type="datetimeFigureOut">
              <a:rPr lang="id-ID" smtClean="0"/>
              <a:t>13/01/2020</a:t>
            </a:fld>
            <a:endParaRPr lang="id-ID"/>
          </a:p>
        </p:txBody>
      </p:sp>
      <p:sp>
        <p:nvSpPr>
          <p:cNvPr id="4" name="Slide Image Placehold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id-ID"/>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id-ID"/>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314133C4-29CD-4434-9714-89DA2DFD6962}" type="slidenum">
              <a:rPr lang="id-ID" smtClean="0"/>
              <a:t>‹#›</a:t>
            </a:fld>
            <a:endParaRPr lang="id-ID"/>
          </a:p>
        </p:txBody>
      </p:sp>
    </p:spTree>
    <p:extLst>
      <p:ext uri="{BB962C8B-B14F-4D97-AF65-F5344CB8AC3E}">
        <p14:creationId xmlns:p14="http://schemas.microsoft.com/office/powerpoint/2010/main" val="3531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0888"/>
            <a:ext cx="5008563" cy="3757612"/>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14133C4-29CD-4434-9714-89DA2DFD6962}" type="slidenum">
              <a:rPr lang="id-ID" smtClean="0"/>
              <a:t>10</a:t>
            </a:fld>
            <a:endParaRPr lang="id-ID"/>
          </a:p>
        </p:txBody>
      </p:sp>
    </p:spTree>
    <p:extLst>
      <p:ext uri="{BB962C8B-B14F-4D97-AF65-F5344CB8AC3E}">
        <p14:creationId xmlns:p14="http://schemas.microsoft.com/office/powerpoint/2010/main" val="323953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26297E-FC96-4F01-83A3-69E31F9919B8}" type="datetimeFigureOut">
              <a:rPr lang="id-ID" smtClean="0"/>
              <a:t>13/01/2020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6297E-FC96-4F01-83A3-69E31F9919B8}" type="datetimeFigureOut">
              <a:rPr lang="id-ID" smtClean="0"/>
              <a:t>13/01/2020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6297E-FC96-4F01-83A3-69E31F9919B8}" type="datetimeFigureOut">
              <a:rPr lang="id-ID" smtClean="0"/>
              <a:t>13/01/2020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26297E-FC96-4F01-83A3-69E31F9919B8}" type="datetimeFigureOut">
              <a:rPr lang="id-ID" smtClean="0"/>
              <a:t>13/01/2020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E26297E-FC96-4F01-83A3-69E31F9919B8}" type="datetimeFigureOut">
              <a:rPr lang="id-ID" smtClean="0"/>
              <a:t>13/01/2020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26297E-FC96-4F01-83A3-69E31F9919B8}" type="datetimeFigureOut">
              <a:rPr lang="id-ID" smtClean="0"/>
              <a:t>13/01/2020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26AEBB-DD9D-420A-ACCD-A7F54F188FAD}"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26297E-FC96-4F01-83A3-69E31F9919B8}" type="datetimeFigureOut">
              <a:rPr lang="id-ID" smtClean="0"/>
              <a:t>13/01/2020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26297E-FC96-4F01-83A3-69E31F9919B8}" type="datetimeFigureOut">
              <a:rPr lang="id-ID" smtClean="0"/>
              <a:t>13/01/2020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6297E-FC96-4F01-83A3-69E31F9919B8}" type="datetimeFigureOut">
              <a:rPr lang="id-ID" smtClean="0"/>
              <a:t>13/01/2020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E26297E-FC96-4F01-83A3-69E31F9919B8}" type="datetimeFigureOut">
              <a:rPr lang="id-ID" smtClean="0"/>
              <a:t>13/01/2020</a:t>
            </a:fld>
            <a:endParaRPr lang="id-ID"/>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B26AEBB-DD9D-420A-ACCD-A7F54F188FAD}"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6297E-FC96-4F01-83A3-69E31F9919B8}" type="datetimeFigureOut">
              <a:rPr lang="id-ID" smtClean="0"/>
              <a:t>13/01/2020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26AEBB-DD9D-420A-ACCD-A7F54F188FAD}"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DAE6967-B7E4-45E8-BFE4-171771EC6471}" type="datetimeFigureOut">
              <a:rPr lang="id-ID" smtClean="0">
                <a:solidFill>
                  <a:prstClr val="black">
                    <a:tint val="75000"/>
                  </a:prstClr>
                </a:solidFill>
              </a:rPr>
              <a:pPr/>
              <a:t>13/01/2020</a:t>
            </a:fld>
            <a:endParaRPr lang="id-ID">
              <a:solidFill>
                <a:prstClr val="black">
                  <a:tint val="75000"/>
                </a:prstClr>
              </a:solidFill>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DC20059-38EF-41AE-BDF0-3751D5A3F33E}" type="slidenum">
              <a:rPr lang="id-ID" smtClean="0">
                <a:solidFill>
                  <a:prstClr val="black">
                    <a:tint val="75000"/>
                  </a:prstClr>
                </a:solidFill>
              </a:rPr>
              <a:pPr/>
              <a:t>‹#›</a:t>
            </a:fld>
            <a:endParaRPr lang="id-ID">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1132" y="1988840"/>
            <a:ext cx="8784976" cy="7056784"/>
          </a:xfrm>
        </p:spPr>
        <p:txBody>
          <a:bodyPr>
            <a:normAutofit fontScale="90000"/>
          </a:bodyPr>
          <a:lstStyle/>
          <a:p>
            <a:pPr algn="ctr"/>
            <a:r>
              <a:rPr lang="id-ID" b="1" dirty="0" smtClean="0">
                <a:latin typeface="Agency FB" pitchFamily="34" charset="0"/>
              </a:rPr>
              <a:t/>
            </a:r>
            <a:br>
              <a:rPr lang="id-ID" b="1" dirty="0" smtClean="0">
                <a:latin typeface="Agency FB" pitchFamily="34" charset="0"/>
              </a:rPr>
            </a:br>
            <a:r>
              <a:rPr lang="id-ID" b="1" dirty="0">
                <a:latin typeface="Agency FB" pitchFamily="34" charset="0"/>
              </a:rPr>
              <a:t/>
            </a:r>
            <a:br>
              <a:rPr lang="id-ID" b="1" dirty="0">
                <a:latin typeface="Agency FB" pitchFamily="34" charset="0"/>
              </a:rPr>
            </a:br>
            <a:r>
              <a:rPr lang="id-ID" b="1" dirty="0" smtClean="0">
                <a:latin typeface="Agency FB" pitchFamily="34" charset="0"/>
              </a:rPr>
              <a:t/>
            </a:r>
            <a:br>
              <a:rPr lang="id-ID" b="1" dirty="0" smtClean="0">
                <a:latin typeface="Agency FB" pitchFamily="34" charset="0"/>
              </a:rPr>
            </a:br>
            <a:r>
              <a:rPr lang="id-ID" b="1" dirty="0" smtClean="0">
                <a:latin typeface="Agency FB" pitchFamily="34" charset="0"/>
              </a:rPr>
              <a:t/>
            </a:r>
            <a:br>
              <a:rPr lang="id-ID" b="1" dirty="0" smtClean="0">
                <a:latin typeface="Agency FB" pitchFamily="34" charset="0"/>
              </a:rPr>
            </a:br>
            <a:r>
              <a:rPr lang="id-ID" b="1" dirty="0" smtClean="0">
                <a:latin typeface="Agency FB" pitchFamily="34" charset="0"/>
              </a:rPr>
              <a:t/>
            </a:r>
            <a:br>
              <a:rPr lang="id-ID" b="1" dirty="0" smtClean="0">
                <a:latin typeface="Agency FB" pitchFamily="34" charset="0"/>
              </a:rPr>
            </a:br>
            <a:r>
              <a:rPr lang="id-ID" b="1" dirty="0">
                <a:latin typeface="Agency FB" pitchFamily="34" charset="0"/>
              </a:rPr>
              <a:t/>
            </a:r>
            <a:br>
              <a:rPr lang="id-ID" b="1" dirty="0">
                <a:latin typeface="Agency FB" pitchFamily="34" charset="0"/>
              </a:rPr>
            </a:br>
            <a:r>
              <a:rPr lang="id-ID" b="1" dirty="0" smtClean="0">
                <a:latin typeface="Agency FB" pitchFamily="34" charset="0"/>
              </a:rPr>
              <a:t> </a:t>
            </a:r>
            <a:br>
              <a:rPr lang="id-ID" b="1" dirty="0" smtClean="0">
                <a:latin typeface="Agency FB" pitchFamily="34" charset="0"/>
              </a:rPr>
            </a:br>
            <a:r>
              <a:rPr lang="id-ID" b="1" dirty="0">
                <a:latin typeface="Agency FB" pitchFamily="34" charset="0"/>
              </a:rPr>
              <a:t/>
            </a:r>
            <a:br>
              <a:rPr lang="id-ID" b="1" dirty="0">
                <a:latin typeface="Agency FB" pitchFamily="34" charset="0"/>
              </a:rPr>
            </a:br>
            <a:r>
              <a:rPr lang="id-ID" b="1" dirty="0" smtClean="0">
                <a:latin typeface="Agency FB" pitchFamily="34" charset="0"/>
              </a:rPr>
              <a:t/>
            </a:r>
            <a:br>
              <a:rPr lang="id-ID" b="1" dirty="0" smtClean="0">
                <a:latin typeface="Agency FB" pitchFamily="34" charset="0"/>
              </a:rPr>
            </a:br>
            <a:r>
              <a:rPr lang="id-ID" b="1" dirty="0">
                <a:latin typeface="Agency FB" pitchFamily="34" charset="0"/>
              </a:rPr>
              <a:t/>
            </a:r>
            <a:br>
              <a:rPr lang="id-ID" b="1" dirty="0">
                <a:latin typeface="Agency FB" pitchFamily="34" charset="0"/>
              </a:rPr>
            </a:br>
            <a:r>
              <a:rPr lang="id-ID" b="1" dirty="0" smtClean="0">
                <a:latin typeface="Agency FB" pitchFamily="34" charset="0"/>
              </a:rPr>
              <a:t/>
            </a:r>
            <a:br>
              <a:rPr lang="id-ID" b="1" dirty="0" smtClean="0">
                <a:latin typeface="Agency FB" pitchFamily="34" charset="0"/>
              </a:rPr>
            </a:br>
            <a:r>
              <a:rPr lang="id-ID" sz="6000" b="1" dirty="0" smtClean="0">
                <a:latin typeface="Agency FB" pitchFamily="34" charset="0"/>
              </a:rPr>
              <a:t>PAMERAN </a:t>
            </a:r>
            <a:r>
              <a:rPr lang="id-ID" sz="6000" b="1" dirty="0">
                <a:latin typeface="Agency FB" pitchFamily="34" charset="0"/>
              </a:rPr>
              <a:t>SENI RUPA</a:t>
            </a:r>
            <a:r>
              <a:rPr lang="id-ID" sz="6000" dirty="0">
                <a:latin typeface="Agency FB" pitchFamily="34" charset="0"/>
              </a:rPr>
              <a:t/>
            </a:r>
            <a:br>
              <a:rPr lang="id-ID" sz="6000" dirty="0">
                <a:latin typeface="Agency FB" pitchFamily="34" charset="0"/>
              </a:rPr>
            </a:br>
            <a:r>
              <a:rPr lang="id-ID" dirty="0">
                <a:latin typeface="Agency FB" pitchFamily="34" charset="0"/>
              </a:rPr>
              <a:t/>
            </a:r>
            <a:br>
              <a:rPr lang="id-ID" dirty="0">
                <a:latin typeface="Agency FB" pitchFamily="34" charset="0"/>
              </a:rPr>
            </a:br>
            <a:r>
              <a:rPr lang="id-ID" sz="9800" dirty="0" smtClean="0">
                <a:solidFill>
                  <a:srgbClr val="0070C0"/>
                </a:solidFill>
                <a:latin typeface="Agency FB" pitchFamily="34" charset="0"/>
              </a:rPr>
              <a:t>SMAN 15 TANGERANG</a:t>
            </a:r>
            <a:br>
              <a:rPr lang="id-ID" sz="9800" dirty="0" smtClean="0">
                <a:solidFill>
                  <a:srgbClr val="0070C0"/>
                </a:solidFill>
                <a:latin typeface="Agency FB" pitchFamily="34" charset="0"/>
              </a:rPr>
            </a:br>
            <a:r>
              <a:rPr lang="id-ID" sz="6000" dirty="0" smtClean="0">
                <a:solidFill>
                  <a:srgbClr val="0070C0"/>
                </a:solidFill>
                <a:latin typeface="Agency FB" pitchFamily="34" charset="0"/>
              </a:rPr>
              <a:t>di sampaikan oleh :</a:t>
            </a:r>
            <a:br>
              <a:rPr lang="id-ID" sz="6000" dirty="0" smtClean="0">
                <a:solidFill>
                  <a:srgbClr val="0070C0"/>
                </a:solidFill>
                <a:latin typeface="Agency FB" pitchFamily="34" charset="0"/>
              </a:rPr>
            </a:br>
            <a:r>
              <a:rPr lang="id-ID" sz="6000" dirty="0" smtClean="0">
                <a:solidFill>
                  <a:srgbClr val="0070C0"/>
                </a:solidFill>
                <a:latin typeface="Agency FB" pitchFamily="34" charset="0"/>
              </a:rPr>
              <a:t> Eva Mulyana, S.Pd.MM</a:t>
            </a:r>
            <a:r>
              <a:rPr lang="id-ID" dirty="0"/>
              <a:t/>
            </a:r>
            <a:br>
              <a:rPr lang="id-ID" dirty="0"/>
            </a:br>
            <a:r>
              <a:rPr lang="id-ID" dirty="0"/>
              <a:t> </a:t>
            </a:r>
            <a:br>
              <a:rPr lang="id-ID" dirty="0"/>
            </a:br>
            <a:r>
              <a:rPr lang="id-ID" dirty="0"/>
              <a:t> </a:t>
            </a:r>
            <a:br>
              <a:rPr lang="id-ID" dirty="0"/>
            </a:br>
            <a:r>
              <a:rPr lang="id-ID" dirty="0"/>
              <a:t> </a:t>
            </a:r>
            <a:br>
              <a:rPr lang="id-ID" dirty="0"/>
            </a:br>
            <a:r>
              <a:rPr lang="id-ID" dirty="0"/>
              <a:t> </a:t>
            </a:r>
            <a:br>
              <a:rPr lang="id-ID" dirty="0"/>
            </a:br>
            <a:r>
              <a:rPr lang="id-ID" dirty="0"/>
              <a:t> </a:t>
            </a:r>
            <a:r>
              <a:rPr lang="id-ID" i="1" dirty="0"/>
              <a:t> </a:t>
            </a:r>
            <a:r>
              <a:rPr lang="id-ID" i="1" dirty="0" smtClean="0"/>
              <a:t/>
            </a:r>
            <a:br>
              <a:rPr lang="id-ID" i="1" dirty="0" smtClean="0"/>
            </a:br>
            <a:r>
              <a:rPr lang="id-ID" i="1" dirty="0" smtClean="0"/>
              <a:t/>
            </a:r>
            <a:br>
              <a:rPr lang="id-ID" i="1" dirty="0" smtClean="0"/>
            </a:br>
            <a:r>
              <a:rPr lang="id-ID" i="1" dirty="0" smtClean="0"/>
              <a:t/>
            </a:r>
            <a:br>
              <a:rPr lang="id-ID" i="1" dirty="0" smtClean="0"/>
            </a:br>
            <a:r>
              <a:rPr lang="id-ID" sz="3100" dirty="0">
                <a:latin typeface="Agency FB" pitchFamily="34" charset="0"/>
              </a:rPr>
              <a:t/>
            </a:r>
            <a:br>
              <a:rPr lang="id-ID" sz="3100" dirty="0">
                <a:latin typeface="Agency FB" pitchFamily="34" charset="0"/>
              </a:rPr>
            </a:br>
            <a:r>
              <a:rPr lang="id-ID" sz="3100" dirty="0">
                <a:latin typeface="Agency FB" pitchFamily="34" charset="0"/>
              </a:rPr>
              <a:t/>
            </a:r>
            <a:br>
              <a:rPr lang="id-ID" sz="3100" dirty="0">
                <a:latin typeface="Agency FB" pitchFamily="34" charset="0"/>
              </a:rPr>
            </a:br>
            <a:endParaRPr lang="id-ID" sz="3100" dirty="0">
              <a:latin typeface="Agency FB" pitchFamily="34" charset="0"/>
            </a:endParaRPr>
          </a:p>
        </p:txBody>
      </p:sp>
    </p:spTree>
    <p:extLst>
      <p:ext uri="{BB962C8B-B14F-4D97-AF65-F5344CB8AC3E}">
        <p14:creationId xmlns:p14="http://schemas.microsoft.com/office/powerpoint/2010/main" val="2667347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4386296"/>
              </p:ext>
            </p:extLst>
          </p:nvPr>
        </p:nvGraphicFramePr>
        <p:xfrm>
          <a:off x="755576" y="1988840"/>
          <a:ext cx="6840760" cy="3723885"/>
        </p:xfrm>
        <a:graphic>
          <a:graphicData uri="http://schemas.openxmlformats.org/drawingml/2006/table">
            <a:tbl>
              <a:tblPr firstRow="1" firstCol="1" bandRow="1">
                <a:tableStyleId>{5C22544A-7EE6-4342-B048-85BDC9FD1C3A}</a:tableStyleId>
              </a:tblPr>
              <a:tblGrid>
                <a:gridCol w="614246"/>
                <a:gridCol w="3016271"/>
                <a:gridCol w="3210243"/>
              </a:tblGrid>
              <a:tr h="413765">
                <a:tc>
                  <a:txBody>
                    <a:bodyPr/>
                    <a:lstStyle/>
                    <a:p>
                      <a:pPr>
                        <a:lnSpc>
                          <a:spcPct val="115000"/>
                        </a:lnSpc>
                        <a:spcAft>
                          <a:spcPts val="0"/>
                        </a:spcAft>
                      </a:pPr>
                      <a:r>
                        <a:rPr lang="id-ID" sz="1200" dirty="0">
                          <a:effectLst/>
                        </a:rPr>
                        <a:t>No</a:t>
                      </a:r>
                      <a:endParaRPr lang="id-ID"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id-ID" sz="1200">
                          <a:effectLst/>
                        </a:rPr>
                        <a:t>Keperluan</a:t>
                      </a:r>
                      <a:endParaRPr lang="id-ID" sz="1100">
                        <a:effectLst/>
                        <a:latin typeface="Calibri"/>
                        <a:ea typeface="Calibri"/>
                        <a:cs typeface="Times New Roman"/>
                      </a:endParaRPr>
                    </a:p>
                  </a:txBody>
                  <a:tcPr marL="68580" marR="68580" marT="0" marB="0"/>
                </a:tc>
                <a:tc>
                  <a:txBody>
                    <a:bodyPr/>
                    <a:lstStyle/>
                    <a:p>
                      <a:pPr algn="ctr">
                        <a:lnSpc>
                          <a:spcPct val="115000"/>
                        </a:lnSpc>
                        <a:spcAft>
                          <a:spcPts val="0"/>
                        </a:spcAft>
                      </a:pPr>
                      <a:r>
                        <a:rPr lang="id-ID" sz="1200">
                          <a:effectLst/>
                        </a:rPr>
                        <a:t>Pengeluaran</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1.</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dirty="0">
                          <a:effectLst/>
                        </a:rPr>
                        <a:t>Dekorasi</a:t>
                      </a:r>
                      <a:endParaRPr lang="id-ID" sz="1100" dirty="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Rp.135.000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2.</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Publikasi</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Rp.50.000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3.</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Terima Tamu</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Rp.50.000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4.</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dirty="0">
                          <a:effectLst/>
                        </a:rPr>
                        <a:t>Dokumentasi</a:t>
                      </a:r>
                      <a:endParaRPr lang="id-ID" sz="1100" dirty="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Rp.55.000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5.</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Pengumpulan Karya</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Rp.45.000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6.</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Konsumsi</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Rp.100.000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7.</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Lain-lain</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Rp.35.000</a:t>
                      </a:r>
                      <a:endParaRPr lang="id-ID" sz="1100">
                        <a:effectLst/>
                        <a:latin typeface="Calibri"/>
                        <a:ea typeface="Calibri"/>
                        <a:cs typeface="Times New Roman"/>
                      </a:endParaRPr>
                    </a:p>
                  </a:txBody>
                  <a:tcPr marL="68580" marR="68580" marT="0" marB="0"/>
                </a:tc>
              </a:tr>
              <a:tr h="413765">
                <a:tc>
                  <a:txBody>
                    <a:bodyPr/>
                    <a:lstStyle/>
                    <a:p>
                      <a:pPr>
                        <a:lnSpc>
                          <a:spcPct val="115000"/>
                        </a:lnSpc>
                        <a:spcAft>
                          <a:spcPts val="0"/>
                        </a:spcAft>
                      </a:pPr>
                      <a:r>
                        <a:rPr lang="id-ID" sz="1200">
                          <a:effectLst/>
                        </a:rPr>
                        <a:t>8.</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a:effectLst/>
                        </a:rPr>
                        <a:t>Total</a:t>
                      </a:r>
                      <a:endParaRPr lang="id-ID" sz="1100">
                        <a:effectLst/>
                        <a:latin typeface="Calibri"/>
                        <a:ea typeface="Calibri"/>
                        <a:cs typeface="Times New Roman"/>
                      </a:endParaRPr>
                    </a:p>
                  </a:txBody>
                  <a:tcPr marL="68580" marR="68580" marT="0" marB="0"/>
                </a:tc>
                <a:tc>
                  <a:txBody>
                    <a:bodyPr/>
                    <a:lstStyle/>
                    <a:p>
                      <a:pPr>
                        <a:lnSpc>
                          <a:spcPct val="115000"/>
                        </a:lnSpc>
                        <a:spcAft>
                          <a:spcPts val="0"/>
                        </a:spcAft>
                      </a:pPr>
                      <a:r>
                        <a:rPr lang="id-ID" sz="1200" dirty="0">
                          <a:effectLst/>
                        </a:rPr>
                        <a:t>Rp.435.000</a:t>
                      </a:r>
                      <a:endParaRPr lang="id-ID"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187625" y="1175373"/>
            <a:ext cx="49968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id-ID" sz="2800" i="1" u="sng" dirty="0" smtClean="0">
                <a:solidFill>
                  <a:srgbClr val="FF0000"/>
                </a:solidFill>
                <a:latin typeface="Algerian" pitchFamily="82" charset="0"/>
                <a:cs typeface="Arial" pitchFamily="34" charset="0"/>
              </a:rPr>
              <a:t>Anggaran dana pameran</a:t>
            </a:r>
            <a:endParaRPr kumimoji="0" lang="id-ID" sz="2800" b="0" i="1" u="sng" strike="noStrike" cap="none" normalizeH="0" baseline="0" dirty="0" smtClean="0">
              <a:ln>
                <a:noFill/>
              </a:ln>
              <a:solidFill>
                <a:srgbClr val="FF0000"/>
              </a:solidFill>
              <a:effectLst/>
              <a:latin typeface="Algerian" pitchFamily="82" charset="0"/>
              <a:cs typeface="Arial" pitchFamily="34" charset="0"/>
            </a:endParaRPr>
          </a:p>
        </p:txBody>
      </p:sp>
    </p:spTree>
    <p:extLst>
      <p:ext uri="{BB962C8B-B14F-4D97-AF65-F5344CB8AC3E}">
        <p14:creationId xmlns:p14="http://schemas.microsoft.com/office/powerpoint/2010/main" val="1493641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4752528" cy="982216"/>
          </a:xfrm>
        </p:spPr>
        <p:txBody>
          <a:bodyPr>
            <a:normAutofit fontScale="90000"/>
          </a:bodyPr>
          <a:lstStyle/>
          <a:p>
            <a:pPr algn="ctr"/>
            <a:r>
              <a:rPr lang="id-ID" sz="4800" dirty="0" smtClean="0">
                <a:solidFill>
                  <a:schemeClr val="accent4">
                    <a:lumMod val="50000"/>
                  </a:schemeClr>
                </a:solidFill>
                <a:latin typeface="Brush Script MT" pitchFamily="66" charset="0"/>
              </a:rPr>
              <a:t>“</a:t>
            </a:r>
            <a:r>
              <a:rPr lang="id-ID" sz="4800" dirty="0" smtClean="0">
                <a:solidFill>
                  <a:schemeClr val="accent4">
                    <a:lumMod val="50000"/>
                  </a:schemeClr>
                </a:solidFill>
                <a:latin typeface="Berlin Sans FB Demi" pitchFamily="34" charset="0"/>
              </a:rPr>
              <a:t>Susunan       panitia”</a:t>
            </a:r>
            <a:endParaRPr lang="id-ID" sz="4800" dirty="0">
              <a:solidFill>
                <a:schemeClr val="accent4">
                  <a:lumMod val="50000"/>
                </a:schemeClr>
              </a:solidFill>
              <a:latin typeface="Berlin Sans FB Demi" pitchFamily="34" charset="0"/>
            </a:endParaRPr>
          </a:p>
        </p:txBody>
      </p:sp>
      <p:sp>
        <p:nvSpPr>
          <p:cNvPr id="3" name="Content Placeholder 2"/>
          <p:cNvSpPr>
            <a:spLocks noGrp="1"/>
          </p:cNvSpPr>
          <p:nvPr>
            <p:ph idx="1"/>
          </p:nvPr>
        </p:nvSpPr>
        <p:spPr>
          <a:xfrm>
            <a:off x="2123729" y="836712"/>
            <a:ext cx="4896544" cy="5760640"/>
          </a:xfrm>
        </p:spPr>
        <p:txBody>
          <a:bodyPr>
            <a:normAutofit/>
          </a:bodyPr>
          <a:lstStyle/>
          <a:p>
            <a:pPr marL="0" indent="0" algn="ctr">
              <a:buNone/>
            </a:pPr>
            <a:endParaRPr lang="id-ID" dirty="0"/>
          </a:p>
          <a:p>
            <a:pPr marL="0" indent="0" algn="ctr">
              <a:buNone/>
            </a:pPr>
            <a:r>
              <a:rPr lang="id-ID" sz="2000" b="1" u="sng" dirty="0">
                <a:latin typeface="+mj-lt"/>
              </a:rPr>
              <a:t>Penanggung </a:t>
            </a:r>
            <a:r>
              <a:rPr lang="id-ID" sz="2000" b="1" u="sng" dirty="0" smtClean="0">
                <a:latin typeface="+mj-lt"/>
              </a:rPr>
              <a:t>jawab</a:t>
            </a:r>
          </a:p>
          <a:p>
            <a:pPr marL="0" indent="0" algn="ctr">
              <a:buNone/>
            </a:pPr>
            <a:r>
              <a:rPr lang="id-ID" sz="2000" dirty="0" smtClean="0">
                <a:solidFill>
                  <a:srgbClr val="FF33CC"/>
                </a:solidFill>
                <a:latin typeface="+mj-lt"/>
              </a:rPr>
              <a:t>Eva Mulyana, S.Pd.MM</a:t>
            </a:r>
          </a:p>
          <a:p>
            <a:pPr marL="0" indent="0" algn="ctr">
              <a:buNone/>
            </a:pPr>
            <a:r>
              <a:rPr lang="id-ID" sz="2000" b="1" u="sng" dirty="0" smtClean="0">
                <a:latin typeface="+mj-lt"/>
              </a:rPr>
              <a:t>Ketua</a:t>
            </a:r>
          </a:p>
          <a:p>
            <a:pPr marL="0" indent="0" algn="ctr">
              <a:buNone/>
            </a:pPr>
            <a:r>
              <a:rPr lang="id-ID" sz="2000" dirty="0" smtClean="0">
                <a:solidFill>
                  <a:srgbClr val="FFC000"/>
                </a:solidFill>
                <a:latin typeface="+mj-lt"/>
              </a:rPr>
              <a:t>Miftahul khair</a:t>
            </a:r>
          </a:p>
          <a:p>
            <a:pPr marL="0" indent="0" algn="ctr">
              <a:buNone/>
            </a:pPr>
            <a:r>
              <a:rPr lang="id-ID" sz="2000" b="1" u="sng" dirty="0" smtClean="0">
                <a:latin typeface="+mj-lt"/>
              </a:rPr>
              <a:t>Wakil</a:t>
            </a:r>
          </a:p>
          <a:p>
            <a:pPr marL="0" indent="0" algn="ctr">
              <a:buNone/>
            </a:pPr>
            <a:r>
              <a:rPr lang="id-ID" sz="2000" dirty="0" smtClean="0">
                <a:solidFill>
                  <a:schemeClr val="tx2">
                    <a:lumMod val="60000"/>
                    <a:lumOff val="40000"/>
                  </a:schemeClr>
                </a:solidFill>
                <a:latin typeface="+mj-lt"/>
              </a:rPr>
              <a:t>Idfi pramudita</a:t>
            </a:r>
          </a:p>
          <a:p>
            <a:pPr marL="0" indent="0" algn="ctr">
              <a:buNone/>
            </a:pPr>
            <a:r>
              <a:rPr lang="id-ID" sz="2000" b="1" u="sng" dirty="0" smtClean="0">
                <a:latin typeface="+mj-lt"/>
              </a:rPr>
              <a:t>Sekretaris</a:t>
            </a:r>
          </a:p>
          <a:p>
            <a:pPr marL="0" indent="0" algn="ctr">
              <a:buNone/>
            </a:pPr>
            <a:r>
              <a:rPr lang="id-ID" sz="2000" dirty="0" smtClean="0">
                <a:solidFill>
                  <a:srgbClr val="00FF00"/>
                </a:solidFill>
                <a:latin typeface="+mj-lt"/>
              </a:rPr>
              <a:t>Bayu sutyiono</a:t>
            </a:r>
          </a:p>
          <a:p>
            <a:pPr marL="0" indent="0" algn="ctr">
              <a:buNone/>
            </a:pPr>
            <a:r>
              <a:rPr lang="id-ID" sz="2000" b="1" u="sng" dirty="0" smtClean="0">
                <a:latin typeface="+mj-lt"/>
              </a:rPr>
              <a:t>Bendahara</a:t>
            </a:r>
          </a:p>
          <a:p>
            <a:pPr marL="0" indent="0" algn="ctr">
              <a:buNone/>
            </a:pPr>
            <a:r>
              <a:rPr lang="id-ID" sz="2000" dirty="0" smtClean="0">
                <a:solidFill>
                  <a:srgbClr val="7030A0"/>
                </a:solidFill>
                <a:latin typeface="+mj-lt"/>
              </a:rPr>
              <a:t>Alif tegar jatmiko</a:t>
            </a:r>
            <a:endParaRPr lang="id-ID" sz="2000" dirty="0">
              <a:solidFill>
                <a:srgbClr val="7030A0"/>
              </a:solidFill>
              <a:latin typeface="+mj-lt"/>
            </a:endParaRPr>
          </a:p>
          <a:p>
            <a:pPr marL="0" indent="0" algn="ctr">
              <a:buNone/>
            </a:pPr>
            <a:endParaRPr lang="id-ID" dirty="0"/>
          </a:p>
        </p:txBody>
      </p:sp>
    </p:spTree>
    <p:extLst>
      <p:ext uri="{BB962C8B-B14F-4D97-AF65-F5344CB8AC3E}">
        <p14:creationId xmlns:p14="http://schemas.microsoft.com/office/powerpoint/2010/main" val="4052980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7" y="980728"/>
            <a:ext cx="6624736" cy="4824536"/>
          </a:xfrm>
        </p:spPr>
        <p:txBody>
          <a:bodyPr>
            <a:normAutofit/>
          </a:bodyPr>
          <a:lstStyle/>
          <a:p>
            <a:pPr marL="0" indent="0" algn="ctr">
              <a:buNone/>
            </a:pPr>
            <a:r>
              <a:rPr lang="id-ID" sz="6000" u="sng" dirty="0" smtClean="0">
                <a:solidFill>
                  <a:schemeClr val="accent5">
                    <a:lumMod val="50000"/>
                  </a:schemeClr>
                </a:solidFill>
                <a:latin typeface="French Script MT" pitchFamily="66" charset="0"/>
              </a:rPr>
              <a:t>Seksi – seksi</a:t>
            </a:r>
          </a:p>
          <a:p>
            <a:pPr>
              <a:buFont typeface="Wingdings" pitchFamily="2" charset="2"/>
              <a:buChar char="v"/>
            </a:pPr>
            <a:r>
              <a:rPr lang="id-ID" dirty="0" smtClean="0">
                <a:solidFill>
                  <a:schemeClr val="accent2">
                    <a:lumMod val="50000"/>
                  </a:schemeClr>
                </a:solidFill>
              </a:rPr>
              <a:t> </a:t>
            </a:r>
            <a:r>
              <a:rPr lang="id-ID" sz="2800" dirty="0" smtClean="0">
                <a:solidFill>
                  <a:schemeClr val="accent2">
                    <a:lumMod val="50000"/>
                  </a:schemeClr>
                </a:solidFill>
                <a:latin typeface="Forte" pitchFamily="66" charset="0"/>
              </a:rPr>
              <a:t>Acara               :   hayatul fikry</a:t>
            </a:r>
          </a:p>
          <a:p>
            <a:pPr>
              <a:buFont typeface="Wingdings" pitchFamily="2" charset="2"/>
              <a:buChar char="v"/>
            </a:pPr>
            <a:r>
              <a:rPr lang="id-ID" sz="2800" dirty="0" smtClean="0">
                <a:solidFill>
                  <a:schemeClr val="accent2">
                    <a:lumMod val="50000"/>
                  </a:schemeClr>
                </a:solidFill>
                <a:latin typeface="Forte" pitchFamily="66" charset="0"/>
              </a:rPr>
              <a:t> Humas              :   mutiara enzika</a:t>
            </a:r>
          </a:p>
          <a:p>
            <a:pPr>
              <a:buFont typeface="Wingdings" pitchFamily="2" charset="2"/>
              <a:buChar char="v"/>
            </a:pPr>
            <a:r>
              <a:rPr lang="id-ID" sz="2800" dirty="0">
                <a:solidFill>
                  <a:schemeClr val="accent2">
                    <a:lumMod val="50000"/>
                  </a:schemeClr>
                </a:solidFill>
                <a:latin typeface="Forte" pitchFamily="66" charset="0"/>
              </a:rPr>
              <a:t> </a:t>
            </a:r>
            <a:r>
              <a:rPr lang="id-ID" sz="2800" dirty="0" smtClean="0">
                <a:solidFill>
                  <a:schemeClr val="accent2">
                    <a:lumMod val="50000"/>
                  </a:schemeClr>
                </a:solidFill>
                <a:latin typeface="Forte" pitchFamily="66" charset="0"/>
              </a:rPr>
              <a:t>dokumentasi     :   hendri syahbani</a:t>
            </a:r>
          </a:p>
          <a:p>
            <a:pPr>
              <a:buFont typeface="Wingdings" pitchFamily="2" charset="2"/>
              <a:buChar char="v"/>
            </a:pPr>
            <a:r>
              <a:rPr lang="id-ID" sz="2800" dirty="0" smtClean="0">
                <a:solidFill>
                  <a:schemeClr val="accent2">
                    <a:lumMod val="50000"/>
                  </a:schemeClr>
                </a:solidFill>
                <a:latin typeface="Forte" pitchFamily="66" charset="0"/>
              </a:rPr>
              <a:t> Konsumsi          :   indah qurrata</a:t>
            </a:r>
          </a:p>
          <a:p>
            <a:pPr>
              <a:buFont typeface="Wingdings" pitchFamily="2" charset="2"/>
              <a:buChar char="v"/>
            </a:pPr>
            <a:r>
              <a:rPr lang="id-ID" sz="2800" dirty="0" smtClean="0">
                <a:solidFill>
                  <a:schemeClr val="accent2">
                    <a:lumMod val="50000"/>
                  </a:schemeClr>
                </a:solidFill>
                <a:latin typeface="Forte" pitchFamily="66" charset="0"/>
              </a:rPr>
              <a:t> Perlengkapan   :   sandi muhammad</a:t>
            </a:r>
          </a:p>
          <a:p>
            <a:pPr>
              <a:buFont typeface="Wingdings" pitchFamily="2" charset="2"/>
              <a:buChar char="v"/>
            </a:pPr>
            <a:r>
              <a:rPr lang="id-ID" sz="2800" dirty="0" smtClean="0">
                <a:solidFill>
                  <a:schemeClr val="accent2">
                    <a:lumMod val="50000"/>
                  </a:schemeClr>
                </a:solidFill>
                <a:latin typeface="Forte" pitchFamily="66" charset="0"/>
              </a:rPr>
              <a:t> keamanan        :   izzat chairi</a:t>
            </a:r>
          </a:p>
          <a:p>
            <a:pPr>
              <a:buFont typeface="Wingdings" pitchFamily="2" charset="2"/>
              <a:buChar char="v"/>
            </a:pPr>
            <a:endParaRPr lang="id-ID" dirty="0" smtClean="0">
              <a:solidFill>
                <a:schemeClr val="accent2">
                  <a:lumMod val="50000"/>
                </a:schemeClr>
              </a:solidFill>
            </a:endParaRPr>
          </a:p>
          <a:p>
            <a:pPr>
              <a:buFont typeface="Wingdings" pitchFamily="2" charset="2"/>
              <a:buChar char="v"/>
            </a:pPr>
            <a:endParaRPr lang="id-ID" dirty="0"/>
          </a:p>
        </p:txBody>
      </p:sp>
    </p:spTree>
    <p:extLst>
      <p:ext uri="{BB962C8B-B14F-4D97-AF65-F5344CB8AC3E}">
        <p14:creationId xmlns:p14="http://schemas.microsoft.com/office/powerpoint/2010/main" val="2535213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3" y="188640"/>
            <a:ext cx="8784976" cy="6669360"/>
          </a:xfrm>
        </p:spPr>
        <p:txBody>
          <a:bodyPr>
            <a:normAutofit fontScale="47500" lnSpcReduction="20000"/>
          </a:bodyPr>
          <a:lstStyle/>
          <a:p>
            <a:pPr marL="0" indent="0" algn="ctr">
              <a:buNone/>
            </a:pPr>
            <a:r>
              <a:rPr lang="id-ID" sz="5800" b="1" dirty="0">
                <a:solidFill>
                  <a:schemeClr val="tx2">
                    <a:lumMod val="60000"/>
                    <a:lumOff val="40000"/>
                  </a:schemeClr>
                </a:solidFill>
                <a:latin typeface="Lucida Calligraphy" pitchFamily="66" charset="0"/>
              </a:rPr>
              <a:t>PENUTUP</a:t>
            </a:r>
            <a:endParaRPr lang="id-ID" sz="5800" dirty="0">
              <a:solidFill>
                <a:schemeClr val="tx2">
                  <a:lumMod val="60000"/>
                  <a:lumOff val="40000"/>
                </a:schemeClr>
              </a:solidFill>
              <a:latin typeface="Lucida Calligraphy" pitchFamily="66" charset="0"/>
            </a:endParaRPr>
          </a:p>
          <a:p>
            <a:pPr marL="0" indent="0">
              <a:buNone/>
            </a:pPr>
            <a:endParaRPr lang="id-ID" sz="4400" dirty="0" smtClean="0">
              <a:latin typeface="Comic Sans MS" pitchFamily="66" charset="0"/>
            </a:endParaRPr>
          </a:p>
          <a:p>
            <a:pPr marL="0" indent="0">
              <a:lnSpc>
                <a:spcPct val="120000"/>
              </a:lnSpc>
              <a:buNone/>
            </a:pPr>
            <a:r>
              <a:rPr lang="id-ID" sz="4400" dirty="0" smtClean="0">
                <a:solidFill>
                  <a:schemeClr val="accent6">
                    <a:lumMod val="50000"/>
                  </a:schemeClr>
                </a:solidFill>
                <a:latin typeface="Comic Sans MS" pitchFamily="66" charset="0"/>
              </a:rPr>
              <a:t>Demikian </a:t>
            </a:r>
            <a:r>
              <a:rPr lang="id-ID" sz="4400" dirty="0">
                <a:solidFill>
                  <a:schemeClr val="accent6">
                    <a:lumMod val="50000"/>
                  </a:schemeClr>
                </a:solidFill>
                <a:latin typeface="Comic Sans MS" pitchFamily="66" charset="0"/>
              </a:rPr>
              <a:t>uraian proposal ini di susun dengan harapan dapat menjadi acuan dalam pelaksanaan kegiatan Pameran Seni Rupa di </a:t>
            </a:r>
            <a:r>
              <a:rPr lang="id-ID" sz="4400" dirty="0" smtClean="0">
                <a:solidFill>
                  <a:schemeClr val="accent6">
                    <a:lumMod val="50000"/>
                  </a:schemeClr>
                </a:solidFill>
                <a:latin typeface="Comic Sans MS" pitchFamily="66" charset="0"/>
              </a:rPr>
              <a:t>SMAN 15 Tangerang.</a:t>
            </a:r>
            <a:endParaRPr lang="id-ID" sz="4400" dirty="0">
              <a:solidFill>
                <a:schemeClr val="accent6">
                  <a:lumMod val="50000"/>
                </a:schemeClr>
              </a:solidFill>
              <a:latin typeface="Comic Sans MS" pitchFamily="66" charset="0"/>
            </a:endParaRPr>
          </a:p>
          <a:p>
            <a:pPr marL="0" indent="0">
              <a:buNone/>
            </a:pPr>
            <a:r>
              <a:rPr lang="id-ID" sz="4400" dirty="0">
                <a:latin typeface="Comic Sans MS" pitchFamily="66" charset="0"/>
              </a:rPr>
              <a:t> </a:t>
            </a:r>
          </a:p>
          <a:p>
            <a:pPr marL="0" indent="0">
              <a:buNone/>
            </a:pPr>
            <a:r>
              <a:rPr lang="id-ID" sz="3800" dirty="0" smtClean="0">
                <a:latin typeface="Century" pitchFamily="18" charset="0"/>
              </a:rPr>
              <a:t>Jambi,  10  November  2017</a:t>
            </a:r>
            <a:endParaRPr lang="id-ID" sz="3800" dirty="0">
              <a:latin typeface="Century" pitchFamily="18" charset="0"/>
            </a:endParaRPr>
          </a:p>
          <a:p>
            <a:pPr marL="0" indent="0">
              <a:buNone/>
            </a:pPr>
            <a:r>
              <a:rPr lang="id-ID" dirty="0"/>
              <a:t> </a:t>
            </a:r>
          </a:p>
          <a:p>
            <a:pPr marL="0" indent="0">
              <a:buNone/>
            </a:pPr>
            <a:r>
              <a:rPr lang="id-ID" sz="3800" dirty="0" smtClean="0">
                <a:solidFill>
                  <a:srgbClr val="002060"/>
                </a:solidFill>
                <a:latin typeface="Century" pitchFamily="18" charset="0"/>
              </a:rPr>
              <a:t>Menyetujui</a:t>
            </a:r>
            <a:r>
              <a:rPr lang="id-ID" dirty="0">
                <a:solidFill>
                  <a:srgbClr val="002060"/>
                </a:solidFill>
              </a:rPr>
              <a:t>,</a:t>
            </a:r>
          </a:p>
          <a:p>
            <a:pPr marL="0" indent="0">
              <a:buNone/>
            </a:pPr>
            <a:r>
              <a:rPr lang="id-ID" sz="3800" dirty="0">
                <a:solidFill>
                  <a:srgbClr val="002060"/>
                </a:solidFill>
                <a:latin typeface="Century" pitchFamily="18" charset="0"/>
              </a:rPr>
              <a:t>Ketua Panitia</a:t>
            </a:r>
            <a:r>
              <a:rPr lang="id-ID" dirty="0">
                <a:solidFill>
                  <a:srgbClr val="002060"/>
                </a:solidFill>
              </a:rPr>
              <a:t>                                                   </a:t>
            </a:r>
            <a:r>
              <a:rPr lang="id-ID" dirty="0" smtClean="0">
                <a:solidFill>
                  <a:srgbClr val="002060"/>
                </a:solidFill>
              </a:rPr>
              <a:t>                                                                 </a:t>
            </a:r>
            <a:r>
              <a:rPr lang="id-ID" dirty="0">
                <a:solidFill>
                  <a:srgbClr val="002060"/>
                </a:solidFill>
              </a:rPr>
              <a:t> </a:t>
            </a:r>
            <a:r>
              <a:rPr lang="id-ID" dirty="0" smtClean="0">
                <a:solidFill>
                  <a:srgbClr val="002060"/>
                </a:solidFill>
              </a:rPr>
              <a:t>  </a:t>
            </a:r>
            <a:r>
              <a:rPr lang="id-ID" dirty="0">
                <a:solidFill>
                  <a:srgbClr val="002060"/>
                </a:solidFill>
              </a:rPr>
              <a:t> </a:t>
            </a:r>
            <a:r>
              <a:rPr lang="id-ID" sz="3800" dirty="0">
                <a:solidFill>
                  <a:srgbClr val="002060"/>
                </a:solidFill>
                <a:latin typeface="Century" pitchFamily="18" charset="0"/>
              </a:rPr>
              <a:t>W</a:t>
            </a:r>
            <a:r>
              <a:rPr lang="id-ID" sz="3800" dirty="0" smtClean="0">
                <a:solidFill>
                  <a:srgbClr val="002060"/>
                </a:solidFill>
                <a:latin typeface="Century" pitchFamily="18" charset="0"/>
              </a:rPr>
              <a:t>akil Ketua</a:t>
            </a:r>
            <a:endParaRPr lang="id-ID" sz="3800" dirty="0">
              <a:solidFill>
                <a:srgbClr val="002060"/>
              </a:solidFill>
              <a:latin typeface="Century" pitchFamily="18" charset="0"/>
            </a:endParaRPr>
          </a:p>
          <a:p>
            <a:pPr marL="0" indent="0">
              <a:buNone/>
            </a:pPr>
            <a:r>
              <a:rPr lang="id-ID" dirty="0">
                <a:solidFill>
                  <a:srgbClr val="002060"/>
                </a:solidFill>
              </a:rPr>
              <a:t> </a:t>
            </a:r>
          </a:p>
          <a:p>
            <a:pPr marL="0" indent="0">
              <a:buNone/>
            </a:pPr>
            <a:r>
              <a:rPr lang="id-ID" dirty="0"/>
              <a:t> </a:t>
            </a:r>
          </a:p>
          <a:p>
            <a:pPr marL="0" indent="0">
              <a:buNone/>
            </a:pPr>
            <a:endParaRPr lang="id-ID" b="1" u="sng" dirty="0" smtClean="0"/>
          </a:p>
          <a:p>
            <a:pPr marL="0" indent="0">
              <a:buNone/>
            </a:pPr>
            <a:r>
              <a:rPr lang="id-ID" dirty="0"/>
              <a:t>                                              </a:t>
            </a:r>
            <a:r>
              <a:rPr lang="id-ID" dirty="0" smtClean="0"/>
              <a:t>                                                        </a:t>
            </a:r>
            <a:r>
              <a:rPr lang="id-ID" dirty="0"/>
              <a:t>   </a:t>
            </a:r>
            <a:endParaRPr lang="id-ID" dirty="0" smtClean="0"/>
          </a:p>
          <a:p>
            <a:pPr marL="0" indent="0">
              <a:buNone/>
            </a:pPr>
            <a:r>
              <a:rPr lang="id-ID" b="1" u="sng" dirty="0" smtClean="0">
                <a:latin typeface="Lucida Calligraphy" pitchFamily="66" charset="0"/>
              </a:rPr>
              <a:t>Miftahul Khair</a:t>
            </a:r>
            <a:r>
              <a:rPr lang="id-ID" dirty="0" smtClean="0">
                <a:latin typeface="Lucida Calligraphy" pitchFamily="66" charset="0"/>
              </a:rPr>
              <a:t>                                                                            </a:t>
            </a:r>
            <a:r>
              <a:rPr lang="id-ID" dirty="0">
                <a:latin typeface="Lucida Calligraphy" pitchFamily="66" charset="0"/>
              </a:rPr>
              <a:t> </a:t>
            </a:r>
            <a:r>
              <a:rPr lang="id-ID" b="1" u="sng" dirty="0" smtClean="0">
                <a:latin typeface="Lucida Calligraphy" pitchFamily="66" charset="0"/>
              </a:rPr>
              <a:t>Idfi pramudita</a:t>
            </a:r>
            <a:endParaRPr lang="id-ID" dirty="0">
              <a:latin typeface="Lucida Calligraphy" pitchFamily="66" charset="0"/>
            </a:endParaRPr>
          </a:p>
          <a:p>
            <a:pPr marL="0" indent="0">
              <a:buNone/>
            </a:pPr>
            <a:r>
              <a:rPr lang="id-ID" dirty="0"/>
              <a:t> </a:t>
            </a:r>
          </a:p>
          <a:p>
            <a:pPr marL="0" indent="0">
              <a:buNone/>
            </a:pPr>
            <a:r>
              <a:rPr lang="id-ID" sz="4200" dirty="0" smtClean="0">
                <a:solidFill>
                  <a:srgbClr val="002060"/>
                </a:solidFill>
                <a:latin typeface="Century" pitchFamily="18" charset="0"/>
              </a:rPr>
              <a:t>                                           Penanggung Jawab</a:t>
            </a:r>
          </a:p>
          <a:p>
            <a:pPr marL="0" indent="0">
              <a:buNone/>
            </a:pPr>
            <a:r>
              <a:rPr lang="id-ID" dirty="0" smtClean="0"/>
              <a:t> </a:t>
            </a:r>
          </a:p>
          <a:p>
            <a:pPr marL="0" indent="0">
              <a:buNone/>
            </a:pPr>
            <a:r>
              <a:rPr lang="id-ID" dirty="0" smtClean="0"/>
              <a:t> </a:t>
            </a:r>
          </a:p>
          <a:p>
            <a:pPr marL="0" indent="0">
              <a:buNone/>
            </a:pPr>
            <a:r>
              <a:rPr lang="id-ID" dirty="0" smtClean="0"/>
              <a:t> </a:t>
            </a:r>
          </a:p>
          <a:p>
            <a:pPr marL="0" indent="0">
              <a:buNone/>
            </a:pPr>
            <a:r>
              <a:rPr lang="id-ID" dirty="0" smtClean="0"/>
              <a:t> </a:t>
            </a:r>
          </a:p>
          <a:p>
            <a:pPr marL="0" indent="0">
              <a:buNone/>
            </a:pPr>
            <a:r>
              <a:rPr lang="id-ID" sz="3800" b="1" dirty="0">
                <a:latin typeface="Lucida Calligraphy" pitchFamily="66" charset="0"/>
              </a:rPr>
              <a:t> </a:t>
            </a:r>
            <a:r>
              <a:rPr lang="id-ID" sz="3800" b="1" dirty="0" smtClean="0">
                <a:latin typeface="Lucida Calligraphy" pitchFamily="66" charset="0"/>
              </a:rPr>
              <a:t>                                        </a:t>
            </a:r>
            <a:r>
              <a:rPr lang="id-ID" sz="3800" b="1" u="sng" dirty="0" smtClean="0">
                <a:latin typeface="Lucida Calligraphy" pitchFamily="66" charset="0"/>
              </a:rPr>
              <a:t>Alfat khuri S.pd</a:t>
            </a:r>
            <a:endParaRPr lang="id-ID" sz="3800" dirty="0" smtClean="0">
              <a:latin typeface="Lucida Calligraphy" pitchFamily="66" charset="0"/>
            </a:endParaRPr>
          </a:p>
          <a:p>
            <a:pPr marL="0" indent="0">
              <a:buNone/>
            </a:pPr>
            <a:r>
              <a:rPr lang="id-ID" dirty="0"/>
              <a:t> </a:t>
            </a:r>
          </a:p>
          <a:p>
            <a:pPr marL="0" indent="0">
              <a:buNone/>
            </a:pPr>
            <a:endParaRPr lang="id-ID" dirty="0"/>
          </a:p>
        </p:txBody>
      </p:sp>
    </p:spTree>
    <p:extLst>
      <p:ext uri="{BB962C8B-B14F-4D97-AF65-F5344CB8AC3E}">
        <p14:creationId xmlns:p14="http://schemas.microsoft.com/office/powerpoint/2010/main" val="2686334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5998024"/>
              </p:ext>
            </p:extLst>
          </p:nvPr>
        </p:nvGraphicFramePr>
        <p:xfrm>
          <a:off x="-54260" y="20807"/>
          <a:ext cx="9198260" cy="13674386"/>
        </p:xfrm>
        <a:graphic>
          <a:graphicData uri="http://schemas.openxmlformats.org/drawingml/2006/table">
            <a:tbl>
              <a:tblPr firstRow="1" bandRow="1">
                <a:tableStyleId>{5C22544A-7EE6-4342-B048-85BDC9FD1C3A}</a:tableStyleId>
              </a:tblPr>
              <a:tblGrid>
                <a:gridCol w="9198260"/>
              </a:tblGrid>
              <a:tr h="6837193">
                <a:tc>
                  <a:txBody>
                    <a:bodyPr/>
                    <a:lstStyle/>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sz="900" dirty="0" smtClean="0"/>
                    </a:p>
                  </a:txBody>
                  <a:tcPr/>
                </a:tc>
              </a:tr>
              <a:tr h="6837193">
                <a:tc>
                  <a:txBody>
                    <a:bodyPr/>
                    <a:lstStyle/>
                    <a:p>
                      <a:endParaRPr lang="id-ID" dirty="0"/>
                    </a:p>
                  </a:txBody>
                  <a:tcPr/>
                </a:tc>
              </a:tr>
            </a:tbl>
          </a:graphicData>
        </a:graphic>
      </p:graphicFrame>
      <p:sp>
        <p:nvSpPr>
          <p:cNvPr id="7" name="Flowchart: Process 6"/>
          <p:cNvSpPr/>
          <p:nvPr/>
        </p:nvSpPr>
        <p:spPr>
          <a:xfrm>
            <a:off x="3347865" y="5877272"/>
            <a:ext cx="2448272" cy="828672"/>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Pintu masuk.</a:t>
            </a:r>
            <a:endParaRPr lang="id-ID" dirty="0">
              <a:solidFill>
                <a:prstClr val="white"/>
              </a:solidFill>
            </a:endParaRPr>
          </a:p>
        </p:txBody>
      </p:sp>
      <p:sp>
        <p:nvSpPr>
          <p:cNvPr id="9" name="Flowchart: Process 8"/>
          <p:cNvSpPr/>
          <p:nvPr/>
        </p:nvSpPr>
        <p:spPr>
          <a:xfrm>
            <a:off x="0" y="6165304"/>
            <a:ext cx="1331640" cy="692696"/>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Pintu keluar</a:t>
            </a:r>
          </a:p>
        </p:txBody>
      </p:sp>
      <p:sp>
        <p:nvSpPr>
          <p:cNvPr id="10" name="Flowchart: Alternate Process 9"/>
          <p:cNvSpPr/>
          <p:nvPr/>
        </p:nvSpPr>
        <p:spPr>
          <a:xfrm>
            <a:off x="2483769" y="1988840"/>
            <a:ext cx="4032448" cy="2088232"/>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prstClr val="white"/>
                </a:solidFill>
              </a:rPr>
              <a:t>P</a:t>
            </a:r>
            <a:r>
              <a:rPr lang="id-ID" dirty="0" smtClean="0">
                <a:solidFill>
                  <a:prstClr val="white"/>
                </a:solidFill>
              </a:rPr>
              <a:t>entas Pertunjukan </a:t>
            </a:r>
            <a:r>
              <a:rPr lang="id-ID" dirty="0">
                <a:solidFill>
                  <a:prstClr val="white"/>
                </a:solidFill>
              </a:rPr>
              <a:t>M</a:t>
            </a:r>
            <a:r>
              <a:rPr lang="id-ID" dirty="0" smtClean="0">
                <a:solidFill>
                  <a:prstClr val="white"/>
                </a:solidFill>
              </a:rPr>
              <a:t>usik.</a:t>
            </a:r>
            <a:endParaRPr lang="id-ID" dirty="0">
              <a:solidFill>
                <a:prstClr val="white"/>
              </a:solidFill>
            </a:endParaRPr>
          </a:p>
        </p:txBody>
      </p:sp>
      <p:sp>
        <p:nvSpPr>
          <p:cNvPr id="11" name="Up Arrow 10"/>
          <p:cNvSpPr/>
          <p:nvPr/>
        </p:nvSpPr>
        <p:spPr>
          <a:xfrm>
            <a:off x="4329684" y="5388068"/>
            <a:ext cx="484632" cy="489204"/>
          </a:xfrm>
          <a:prstGeom prst="upArrow">
            <a:avLst>
              <a:gd name="adj1" fmla="val 50000"/>
              <a:gd name="adj2" fmla="val 4436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Right Arrow 11"/>
          <p:cNvSpPr/>
          <p:nvPr/>
        </p:nvSpPr>
        <p:spPr>
          <a:xfrm>
            <a:off x="4814316" y="4869160"/>
            <a:ext cx="1485876" cy="48463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smtClean="0">
                <a:solidFill>
                  <a:prstClr val="white"/>
                </a:solidFill>
              </a:rPr>
              <a:t>Petunjuk arah</a:t>
            </a:r>
            <a:endParaRPr lang="id-ID" sz="1050" dirty="0">
              <a:solidFill>
                <a:prstClr val="white"/>
              </a:solidFill>
            </a:endParaRPr>
          </a:p>
        </p:txBody>
      </p:sp>
      <p:sp>
        <p:nvSpPr>
          <p:cNvPr id="13" name="Right Arrow 12"/>
          <p:cNvSpPr/>
          <p:nvPr/>
        </p:nvSpPr>
        <p:spPr>
          <a:xfrm>
            <a:off x="6771133" y="4869160"/>
            <a:ext cx="1227548" cy="51890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prstClr val="white"/>
                </a:solidFill>
              </a:rPr>
              <a:t>Penunjuk arah</a:t>
            </a:r>
            <a:endParaRPr lang="id-ID" sz="1100" dirty="0">
              <a:solidFill>
                <a:prstClr val="white"/>
              </a:solidFill>
            </a:endParaRPr>
          </a:p>
        </p:txBody>
      </p:sp>
      <p:sp>
        <p:nvSpPr>
          <p:cNvPr id="14" name="Up Arrow 13"/>
          <p:cNvSpPr/>
          <p:nvPr/>
        </p:nvSpPr>
        <p:spPr>
          <a:xfrm>
            <a:off x="7668344" y="1700808"/>
            <a:ext cx="648072" cy="2310556"/>
          </a:xfrm>
          <a:prstGeom prs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id-ID" sz="1050" dirty="0">
                <a:solidFill>
                  <a:prstClr val="white"/>
                </a:solidFill>
              </a:rPr>
              <a:t>Petunjuk arah.</a:t>
            </a:r>
          </a:p>
          <a:p>
            <a:pPr algn="ctr"/>
            <a:endParaRPr lang="id-ID" sz="1050" dirty="0">
              <a:solidFill>
                <a:prstClr val="white"/>
              </a:solidFill>
            </a:endParaRPr>
          </a:p>
        </p:txBody>
      </p:sp>
      <p:sp>
        <p:nvSpPr>
          <p:cNvPr id="15" name="Left Arrow 14"/>
          <p:cNvSpPr/>
          <p:nvPr/>
        </p:nvSpPr>
        <p:spPr>
          <a:xfrm>
            <a:off x="4499992" y="792521"/>
            <a:ext cx="2271140" cy="484632"/>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Petunjuk arah.</a:t>
            </a:r>
            <a:endParaRPr lang="id-ID" dirty="0">
              <a:solidFill>
                <a:prstClr val="white"/>
              </a:solidFill>
            </a:endParaRPr>
          </a:p>
        </p:txBody>
      </p:sp>
      <p:sp>
        <p:nvSpPr>
          <p:cNvPr id="16" name="Left Arrow 15"/>
          <p:cNvSpPr/>
          <p:nvPr/>
        </p:nvSpPr>
        <p:spPr>
          <a:xfrm>
            <a:off x="1435152" y="792521"/>
            <a:ext cx="2416768" cy="484632"/>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Petunjuk arah.</a:t>
            </a:r>
            <a:endParaRPr lang="id-ID" dirty="0">
              <a:solidFill>
                <a:prstClr val="white"/>
              </a:solidFill>
            </a:endParaRPr>
          </a:p>
        </p:txBody>
      </p:sp>
      <p:sp>
        <p:nvSpPr>
          <p:cNvPr id="5" name="Down Arrow 4"/>
          <p:cNvSpPr/>
          <p:nvPr/>
        </p:nvSpPr>
        <p:spPr>
          <a:xfrm>
            <a:off x="703884" y="1784161"/>
            <a:ext cx="545290" cy="200488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d-ID" sz="1100" dirty="0">
                <a:solidFill>
                  <a:prstClr val="white"/>
                </a:solidFill>
              </a:rPr>
              <a:t>Petunjuk arah.</a:t>
            </a:r>
          </a:p>
          <a:p>
            <a:pPr algn="ctr"/>
            <a:endParaRPr lang="id-ID" sz="1100" dirty="0">
              <a:solidFill>
                <a:prstClr val="white"/>
              </a:solidFill>
            </a:endParaRPr>
          </a:p>
        </p:txBody>
      </p:sp>
      <p:sp>
        <p:nvSpPr>
          <p:cNvPr id="6" name="Down Arrow 5"/>
          <p:cNvSpPr/>
          <p:nvPr/>
        </p:nvSpPr>
        <p:spPr>
          <a:xfrm>
            <a:off x="703884" y="4089969"/>
            <a:ext cx="586523" cy="18002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d-ID" sz="1000" dirty="0">
                <a:solidFill>
                  <a:prstClr val="white"/>
                </a:solidFill>
              </a:rPr>
              <a:t>Petunjuk arah.</a:t>
            </a:r>
          </a:p>
        </p:txBody>
      </p:sp>
      <p:sp>
        <p:nvSpPr>
          <p:cNvPr id="8" name="Rectangle 7"/>
          <p:cNvSpPr/>
          <p:nvPr/>
        </p:nvSpPr>
        <p:spPr>
          <a:xfrm>
            <a:off x="4932041" y="5353792"/>
            <a:ext cx="703522" cy="3794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prstClr val="white"/>
                </a:solidFill>
              </a:rPr>
              <a:t>Buku tamu</a:t>
            </a:r>
            <a:endParaRPr lang="id-ID" sz="1100" dirty="0">
              <a:solidFill>
                <a:prstClr val="white"/>
              </a:solidFill>
            </a:endParaRPr>
          </a:p>
        </p:txBody>
      </p:sp>
      <p:cxnSp>
        <p:nvCxnSpPr>
          <p:cNvPr id="23" name="Straight Connector 22"/>
          <p:cNvCxnSpPr/>
          <p:nvPr/>
        </p:nvCxnSpPr>
        <p:spPr>
          <a:xfrm>
            <a:off x="8676456" y="476672"/>
            <a:ext cx="0" cy="5814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03883" y="332656"/>
            <a:ext cx="7612533" cy="2880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Spanduk</a:t>
            </a:r>
          </a:p>
        </p:txBody>
      </p:sp>
      <p:cxnSp>
        <p:nvCxnSpPr>
          <p:cNvPr id="38" name="Straight Connector 37"/>
          <p:cNvCxnSpPr/>
          <p:nvPr/>
        </p:nvCxnSpPr>
        <p:spPr>
          <a:xfrm>
            <a:off x="323528" y="476672"/>
            <a:ext cx="0" cy="554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483769" y="1412778"/>
            <a:ext cx="3816424" cy="37138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prstClr val="white"/>
                </a:solidFill>
              </a:rPr>
              <a:t>Seni terapan</a:t>
            </a:r>
            <a:endParaRPr lang="id-ID" dirty="0">
              <a:solidFill>
                <a:prstClr val="white"/>
              </a:solidFill>
            </a:endParaRPr>
          </a:p>
        </p:txBody>
      </p:sp>
      <p:sp>
        <p:nvSpPr>
          <p:cNvPr id="42" name="Rectangle 41"/>
          <p:cNvSpPr/>
          <p:nvPr/>
        </p:nvSpPr>
        <p:spPr>
          <a:xfrm>
            <a:off x="6771132" y="1784161"/>
            <a:ext cx="393156" cy="265295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d-ID" dirty="0" smtClean="0">
                <a:solidFill>
                  <a:prstClr val="white"/>
                </a:solidFill>
              </a:rPr>
              <a:t>Seni 3 D</a:t>
            </a:r>
            <a:endParaRPr lang="id-ID" dirty="0">
              <a:solidFill>
                <a:prstClr val="white"/>
              </a:solidFill>
            </a:endParaRPr>
          </a:p>
        </p:txBody>
      </p:sp>
      <p:sp>
        <p:nvSpPr>
          <p:cNvPr id="43" name="Rectangle 42"/>
          <p:cNvSpPr/>
          <p:nvPr/>
        </p:nvSpPr>
        <p:spPr>
          <a:xfrm>
            <a:off x="1835697" y="1784161"/>
            <a:ext cx="400544" cy="265295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d-ID" sz="1400" dirty="0" smtClean="0">
                <a:solidFill>
                  <a:prstClr val="white"/>
                </a:solidFill>
              </a:rPr>
              <a:t>seni rupa 2 D</a:t>
            </a:r>
            <a:endParaRPr lang="id-ID" sz="1400" dirty="0">
              <a:solidFill>
                <a:prstClr val="white"/>
              </a:solidFill>
            </a:endParaRPr>
          </a:p>
        </p:txBody>
      </p:sp>
      <p:sp>
        <p:nvSpPr>
          <p:cNvPr id="44" name="Rectangle 43"/>
          <p:cNvSpPr/>
          <p:nvPr/>
        </p:nvSpPr>
        <p:spPr>
          <a:xfrm>
            <a:off x="1435152" y="5353792"/>
            <a:ext cx="801088" cy="5234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id-ID" sz="1050" dirty="0" smtClean="0">
                <a:solidFill>
                  <a:prstClr val="white"/>
                </a:solidFill>
              </a:rPr>
              <a:t>pesan dan kesan</a:t>
            </a:r>
            <a:endParaRPr lang="id-ID" sz="1050" dirty="0">
              <a:solidFill>
                <a:prstClr val="white"/>
              </a:solidFill>
            </a:endParaRPr>
          </a:p>
        </p:txBody>
      </p:sp>
      <p:sp>
        <p:nvSpPr>
          <p:cNvPr id="2" name="Rectangle 1"/>
          <p:cNvSpPr/>
          <p:nvPr/>
        </p:nvSpPr>
        <p:spPr>
          <a:xfrm>
            <a:off x="2535525" y="4437114"/>
            <a:ext cx="1856456" cy="3600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lukisan</a:t>
            </a:r>
            <a:endParaRPr lang="id-ID" dirty="0"/>
          </a:p>
        </p:txBody>
      </p:sp>
      <p:sp>
        <p:nvSpPr>
          <p:cNvPr id="24" name="Rectangle 23"/>
          <p:cNvSpPr/>
          <p:nvPr/>
        </p:nvSpPr>
        <p:spPr>
          <a:xfrm>
            <a:off x="4629026" y="4437114"/>
            <a:ext cx="1856456" cy="3600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fotografi</a:t>
            </a:r>
            <a:endParaRPr lang="id-ID" dirty="0"/>
          </a:p>
        </p:txBody>
      </p:sp>
    </p:spTree>
    <p:extLst>
      <p:ext uri="{BB962C8B-B14F-4D97-AF65-F5344CB8AC3E}">
        <p14:creationId xmlns:p14="http://schemas.microsoft.com/office/powerpoint/2010/main" val="124630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9000" b="-59000"/>
          </a:stretch>
        </a:blip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BFA66881-E89B-4B35-902A-C5D6679F4EB1}"/>
              </a:ext>
            </a:extLst>
          </p:cNvPr>
          <p:cNvSpPr/>
          <p:nvPr/>
        </p:nvSpPr>
        <p:spPr>
          <a:xfrm>
            <a:off x="0" y="3"/>
            <a:ext cx="4229100" cy="2243137"/>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id-ID" sz="4400" b="1" dirty="0">
                <a:ln w="22225">
                  <a:solidFill>
                    <a:srgbClr val="ED7D31"/>
                  </a:solidFill>
                  <a:prstDash val="solid"/>
                </a:ln>
                <a:solidFill>
                  <a:srgbClr val="ED7D31">
                    <a:lumMod val="40000"/>
                    <a:lumOff val="60000"/>
                  </a:srgbClr>
                </a:solidFill>
                <a:effectLst>
                  <a:outerShdw blurRad="50800" dist="38100" dir="18900000" algn="bl" rotWithShape="0">
                    <a:prstClr val="black">
                      <a:alpha val="40000"/>
                    </a:prstClr>
                  </a:outerShdw>
                  <a:reflection blurRad="6350" stA="60000" endA="900" endPos="60000" dist="29997" dir="5400000" sy="-100000" algn="bl" rotWithShape="0"/>
                </a:effectLst>
                <a:latin typeface="Ravie" panose="04040805050809020602" pitchFamily="82" charset="0"/>
              </a:rPr>
              <a:t>PAMERAN</a:t>
            </a:r>
          </a:p>
          <a:p>
            <a:pPr algn="ctr"/>
            <a:r>
              <a:rPr lang="id-ID" sz="6600" b="1" dirty="0">
                <a:ln w="22225">
                  <a:solidFill>
                    <a:srgbClr val="ED7D31"/>
                  </a:solidFill>
                  <a:prstDash val="solid"/>
                </a:ln>
                <a:solidFill>
                  <a:srgbClr val="ED7D31">
                    <a:lumMod val="40000"/>
                    <a:lumOff val="60000"/>
                  </a:srgbClr>
                </a:solidFill>
                <a:effectLst>
                  <a:outerShdw blurRad="50800" dist="38100" dir="18900000" algn="bl" rotWithShape="0">
                    <a:prstClr val="black">
                      <a:alpha val="40000"/>
                    </a:prstClr>
                  </a:outerShdw>
                  <a:reflection blurRad="6350" stA="60000" endA="900" endPos="60000" dist="29997" dir="5400000" sy="-100000" algn="bl" rotWithShape="0"/>
                </a:effectLst>
              </a:rPr>
              <a:t>		</a:t>
            </a:r>
            <a:r>
              <a:rPr lang="id-ID" sz="6600" b="1" i="1" dirty="0" smtClean="0">
                <a:ln w="22225">
                  <a:solidFill>
                    <a:srgbClr val="ED7D31"/>
                  </a:solidFill>
                  <a:prstDash val="solid"/>
                </a:ln>
                <a:solidFill>
                  <a:srgbClr val="ED7D31">
                    <a:lumMod val="40000"/>
                    <a:lumOff val="60000"/>
                  </a:srgbClr>
                </a:solidFill>
                <a:effectLst>
                  <a:outerShdw blurRad="50800" dist="38100" dir="18900000" algn="bl" rotWithShape="0">
                    <a:prstClr val="black">
                      <a:alpha val="40000"/>
                    </a:prstClr>
                  </a:outerShdw>
                  <a:reflection blurRad="6350" stA="60000" endA="900" endPos="60000" dist="29997" dir="5400000" sy="-100000" algn="bl" rotWithShape="0"/>
                </a:effectLst>
                <a:latin typeface="Edwardian Script ITC" panose="030303020407070D0804" pitchFamily="66" charset="0"/>
              </a:rPr>
              <a:t>ENI</a:t>
            </a:r>
            <a:endParaRPr lang="id-ID" sz="6600" b="1" i="1" dirty="0">
              <a:ln w="22225">
                <a:solidFill>
                  <a:srgbClr val="ED7D31"/>
                </a:solidFill>
                <a:prstDash val="solid"/>
              </a:ln>
              <a:solidFill>
                <a:srgbClr val="ED7D31">
                  <a:lumMod val="40000"/>
                  <a:lumOff val="60000"/>
                </a:srgbClr>
              </a:solidFill>
              <a:effectLst>
                <a:outerShdw blurRad="50800" dist="38100" dir="18900000" algn="bl" rotWithShape="0">
                  <a:prstClr val="black">
                    <a:alpha val="40000"/>
                  </a:prstClr>
                </a:outerShdw>
                <a:reflection blurRad="6350" stA="60000" endA="900" endPos="60000" dist="29997" dir="5400000" sy="-100000" algn="bl" rotWithShape="0"/>
              </a:effectLst>
              <a:latin typeface="Edwardian Script ITC" panose="030303020407070D0804" pitchFamily="66" charset="0"/>
            </a:endParaRPr>
          </a:p>
        </p:txBody>
      </p:sp>
      <p:sp>
        <p:nvSpPr>
          <p:cNvPr id="2" name="Rectangle 1">
            <a:extLst>
              <a:ext uri="{FF2B5EF4-FFF2-40B4-BE49-F238E27FC236}">
                <a16:creationId xmlns:a16="http://schemas.microsoft.com/office/drawing/2014/main" xmlns="" id="{4FACBA8D-9AA3-4636-B931-B2404F2422B0}"/>
              </a:ext>
            </a:extLst>
          </p:cNvPr>
          <p:cNvSpPr/>
          <p:nvPr/>
        </p:nvSpPr>
        <p:spPr>
          <a:xfrm>
            <a:off x="1691680" y="4904512"/>
            <a:ext cx="5116314" cy="154694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id-ID" sz="3600" b="1" dirty="0">
                <a:ln w="9525">
                  <a:solidFill>
                    <a:prstClr val="white"/>
                  </a:solidFill>
                  <a:prstDash val="solid"/>
                </a:ln>
                <a:solidFill>
                  <a:srgbClr val="C00000"/>
                </a:solidFill>
                <a:effectLst>
                  <a:glow rad="228600">
                    <a:srgbClr val="70AD47">
                      <a:satMod val="175000"/>
                      <a:alpha val="40000"/>
                    </a:srgbClr>
                  </a:glow>
                  <a:outerShdw blurRad="12700" dist="38100" dir="2700000" algn="tl" rotWithShape="0">
                    <a:srgbClr val="5B9BD5">
                      <a:lumMod val="60000"/>
                      <a:lumOff val="40000"/>
                    </a:srgbClr>
                  </a:outerShdw>
                </a:effectLst>
              </a:rPr>
              <a:t>EKSPRESI BUDAYA</a:t>
            </a:r>
          </a:p>
          <a:p>
            <a:pPr algn="ctr"/>
            <a:r>
              <a:rPr lang="id-ID" sz="3600" b="1" dirty="0">
                <a:ln w="9525">
                  <a:solidFill>
                    <a:prstClr val="white"/>
                  </a:solidFill>
                  <a:prstDash val="solid"/>
                </a:ln>
                <a:solidFill>
                  <a:srgbClr val="C00000"/>
                </a:solidFill>
                <a:effectLst>
                  <a:glow rad="228600">
                    <a:srgbClr val="70AD47">
                      <a:satMod val="175000"/>
                      <a:alpha val="40000"/>
                    </a:srgbClr>
                  </a:glow>
                  <a:outerShdw blurRad="12700" dist="38100" dir="2700000" algn="tl" rotWithShape="0">
                    <a:srgbClr val="5B9BD5">
                      <a:lumMod val="60000"/>
                      <a:lumOff val="40000"/>
                    </a:srgbClr>
                  </a:outerShdw>
                </a:effectLst>
              </a:rPr>
              <a:t>MEMBANGUN BANGSA</a:t>
            </a:r>
          </a:p>
        </p:txBody>
      </p:sp>
    </p:spTree>
    <p:extLst>
      <p:ext uri="{BB962C8B-B14F-4D97-AF65-F5344CB8AC3E}">
        <p14:creationId xmlns:p14="http://schemas.microsoft.com/office/powerpoint/2010/main" val="1112550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520940" cy="548640"/>
          </a:xfrm>
        </p:spPr>
        <p:txBody>
          <a:bodyPr/>
          <a:lstStyle/>
          <a:p>
            <a:r>
              <a:rPr lang="id-ID" dirty="0" smtClean="0"/>
              <a:t/>
            </a:r>
            <a:br>
              <a:rPr lang="id-ID" dirty="0" smtClean="0"/>
            </a:br>
            <a:r>
              <a:rPr lang="id-ID" dirty="0"/>
              <a:t/>
            </a:r>
            <a:br>
              <a:rPr lang="id-ID" dirty="0"/>
            </a:br>
            <a:r>
              <a:rPr lang="id-ID" dirty="0" smtClean="0"/>
              <a:t/>
            </a:r>
            <a:br>
              <a:rPr lang="id-ID" dirty="0" smtClean="0"/>
            </a:br>
            <a:r>
              <a:rPr lang="id-ID" dirty="0"/>
              <a:t/>
            </a:r>
            <a:br>
              <a:rPr lang="id-ID" dirty="0"/>
            </a:br>
            <a:r>
              <a:rPr lang="id-ID" dirty="0" smtClean="0"/>
              <a:t/>
            </a:r>
            <a:br>
              <a:rPr lang="id-ID" dirty="0" smtClean="0"/>
            </a:br>
            <a:r>
              <a:rPr lang="id-ID" dirty="0"/>
              <a:t/>
            </a:r>
            <a:br>
              <a:rPr lang="id-ID" dirty="0"/>
            </a:br>
            <a:r>
              <a:rPr lang="id-ID" dirty="0" smtClean="0"/>
              <a:t/>
            </a:r>
            <a:br>
              <a:rPr lang="id-ID" dirty="0" smtClean="0"/>
            </a:br>
            <a:r>
              <a:rPr lang="id-ID" dirty="0"/>
              <a:t/>
            </a:r>
            <a:br>
              <a:rPr lang="id-ID" dirty="0"/>
            </a:br>
            <a:r>
              <a:rPr lang="id-ID" dirty="0" smtClean="0"/>
              <a:t/>
            </a:r>
            <a:br>
              <a:rPr lang="id-ID" dirty="0" smtClean="0"/>
            </a:br>
            <a:r>
              <a:rPr lang="id-ID" sz="2400" dirty="0" smtClean="0"/>
              <a:t>TUGAS KETUA MEMBUAT DRAFT SAMBUTAN, MENGKORDINIR ACARA PAMERAN AGAR SUKSES</a:t>
            </a:r>
            <a:br>
              <a:rPr lang="id-ID" sz="2400" dirty="0" smtClean="0"/>
            </a:br>
            <a:r>
              <a:rPr lang="id-ID" sz="2400" dirty="0" smtClean="0"/>
              <a:t/>
            </a:r>
            <a:br>
              <a:rPr lang="id-ID" sz="2400" dirty="0" smtClean="0"/>
            </a:br>
            <a:r>
              <a:rPr lang="id-ID" sz="2400" dirty="0" smtClean="0"/>
              <a:t>TUGAS SEKRETARIS MEMBUAT PROPOSAL</a:t>
            </a:r>
            <a:br>
              <a:rPr lang="id-ID" sz="2400" dirty="0" smtClean="0"/>
            </a:br>
            <a:r>
              <a:rPr lang="id-ID" sz="2400" dirty="0" smtClean="0"/>
              <a:t>TUGAS BENDAHARA MEMBUAT ANGGARAN</a:t>
            </a:r>
            <a:br>
              <a:rPr lang="id-ID" sz="2400" dirty="0" smtClean="0"/>
            </a:br>
            <a:r>
              <a:rPr lang="id-ID" sz="2400" dirty="0"/>
              <a:t/>
            </a:r>
            <a:br>
              <a:rPr lang="id-ID" sz="2400" dirty="0"/>
            </a:br>
            <a:r>
              <a:rPr lang="id-ID" sz="2400" dirty="0" smtClean="0"/>
              <a:t>TUGAS ACARA</a:t>
            </a:r>
            <a:br>
              <a:rPr lang="id-ID" sz="2400" dirty="0" smtClean="0"/>
            </a:br>
            <a:r>
              <a:rPr lang="id-ID" sz="2400" dirty="0" smtClean="0"/>
              <a:t>MEMBUAT ROUND DOWN ACARA</a:t>
            </a:r>
            <a:br>
              <a:rPr lang="id-ID" sz="2400" dirty="0" smtClean="0"/>
            </a:br>
            <a:r>
              <a:rPr lang="id-ID" sz="2400" dirty="0" smtClean="0"/>
              <a:t>MEMBUAT DRAFT MC DAN MEMANDU ACARA</a:t>
            </a:r>
            <a:br>
              <a:rPr lang="id-ID" sz="2400" dirty="0" smtClean="0"/>
            </a:br>
            <a:r>
              <a:rPr lang="id-ID" sz="2400" dirty="0" smtClean="0"/>
              <a:t>MENENTUKAN PENGISI ACARA (SOLO VOKAL,STANDUP KOMEDI, MUSIKALISASI PUISI, SOLO GITAR, DLL</a:t>
            </a:r>
            <a:br>
              <a:rPr lang="id-ID" sz="2400" dirty="0" smtClean="0"/>
            </a:br>
            <a:r>
              <a:rPr lang="id-ID" dirty="0"/>
              <a:t/>
            </a:r>
            <a:br>
              <a:rPr lang="id-ID" dirty="0"/>
            </a:br>
            <a:r>
              <a:rPr lang="id-ID" dirty="0" smtClean="0"/>
              <a:t/>
            </a:r>
            <a:br>
              <a:rPr lang="id-ID" dirty="0" smtClean="0"/>
            </a:br>
            <a:r>
              <a:rPr lang="id-ID" dirty="0" smtClean="0"/>
              <a:t> </a:t>
            </a:r>
            <a:endParaRPr lang="id-ID" dirty="0"/>
          </a:p>
        </p:txBody>
      </p:sp>
    </p:spTree>
    <p:extLst>
      <p:ext uri="{BB962C8B-B14F-4D97-AF65-F5344CB8AC3E}">
        <p14:creationId xmlns:p14="http://schemas.microsoft.com/office/powerpoint/2010/main" val="284820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7056784" cy="5211960"/>
          </a:xfrm>
        </p:spPr>
        <p:txBody>
          <a:bodyPr/>
          <a:lstStyle/>
          <a:p>
            <a:r>
              <a:rPr lang="id-ID" u="sng" dirty="0" smtClean="0"/>
              <a:t>TUGAS PERLENGKAPAN</a:t>
            </a:r>
            <a:r>
              <a:rPr lang="id-ID" dirty="0" smtClean="0"/>
              <a:t> : </a:t>
            </a:r>
            <a:br>
              <a:rPr lang="id-ID" dirty="0" smtClean="0"/>
            </a:br>
            <a:r>
              <a:rPr lang="id-ID" dirty="0" smtClean="0"/>
              <a:t>1. MEMBUAT LIST DATA KARYA @ SISWA 2 BUAH KARYA 2D/3D</a:t>
            </a:r>
            <a:br>
              <a:rPr lang="id-ID" dirty="0" smtClean="0"/>
            </a:br>
            <a:r>
              <a:rPr lang="id-ID" dirty="0" smtClean="0"/>
              <a:t>2. MENDATA PERALATAN YANG D BUTUHKAN SEPERTI SPANDUK/BANNER, TAPLAK MEJA DISPLAY/STAND, BAHAN DEKORASI DLL</a:t>
            </a:r>
            <a:br>
              <a:rPr lang="id-ID" dirty="0" smtClean="0"/>
            </a:br>
            <a:r>
              <a:rPr lang="id-ID" u="sng" dirty="0" smtClean="0"/>
              <a:t>TUGAS DEKORASI</a:t>
            </a:r>
            <a:r>
              <a:rPr lang="id-ID" dirty="0" smtClean="0"/>
              <a:t> MEMBUAT DENAH TEMPAT DAN MENDEKOR STAND PAMERAN</a:t>
            </a:r>
            <a:br>
              <a:rPr lang="id-ID" dirty="0" smtClean="0"/>
            </a:br>
            <a:r>
              <a:rPr lang="id-ID" dirty="0" smtClean="0"/>
              <a:t/>
            </a:r>
            <a:br>
              <a:rPr lang="id-ID" dirty="0" smtClean="0"/>
            </a:br>
            <a:r>
              <a:rPr lang="id-ID" u="sng" dirty="0" smtClean="0"/>
              <a:t>TUGAS HUMAS DAN DOKUMENTASI </a:t>
            </a:r>
            <a:br>
              <a:rPr lang="id-ID" u="sng" dirty="0" smtClean="0"/>
            </a:br>
            <a:r>
              <a:rPr lang="id-ID" dirty="0" smtClean="0"/>
              <a:t>MEMANDU PENGUNJUNG MEMBERIKAN PENJELASAN KARYA YANG DIPAMERKAN MEMBUAT DOKUMENTASI VIDIO /SOFTMOVIE</a:t>
            </a:r>
            <a:br>
              <a:rPr lang="id-ID" dirty="0" smtClean="0"/>
            </a:br>
            <a:r>
              <a:rPr lang="id-ID" dirty="0" smtClean="0"/>
              <a:t/>
            </a:r>
            <a:br>
              <a:rPr lang="id-ID" dirty="0" smtClean="0"/>
            </a:br>
            <a:endParaRPr lang="id-ID" dirty="0"/>
          </a:p>
        </p:txBody>
      </p:sp>
    </p:spTree>
    <p:extLst>
      <p:ext uri="{BB962C8B-B14F-4D97-AF65-F5344CB8AC3E}">
        <p14:creationId xmlns:p14="http://schemas.microsoft.com/office/powerpoint/2010/main" val="198439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132856"/>
            <a:ext cx="7520940" cy="548640"/>
          </a:xfrm>
        </p:spPr>
        <p:txBody>
          <a:bodyPr/>
          <a:lstStyle/>
          <a:p>
            <a:r>
              <a:rPr lang="id-ID" dirty="0" smtClean="0"/>
              <a:t>SUSUNAN PROPOSAL</a:t>
            </a:r>
            <a:br>
              <a:rPr lang="id-ID" dirty="0" smtClean="0"/>
            </a:br>
            <a:r>
              <a:rPr lang="id-ID" dirty="0" smtClean="0"/>
              <a:t>1. PENDAHULUAN</a:t>
            </a:r>
            <a:br>
              <a:rPr lang="id-ID" dirty="0" smtClean="0"/>
            </a:br>
            <a:r>
              <a:rPr lang="id-ID" dirty="0" smtClean="0"/>
              <a:t>    A. LATAR BELAKANG </a:t>
            </a:r>
            <a:br>
              <a:rPr lang="id-ID" dirty="0" smtClean="0"/>
            </a:br>
            <a:r>
              <a:rPr lang="id-ID" dirty="0" smtClean="0"/>
              <a:t>    B. DASAR PEMIKIRAN</a:t>
            </a:r>
            <a:br>
              <a:rPr lang="id-ID" dirty="0" smtClean="0"/>
            </a:br>
            <a:r>
              <a:rPr lang="id-ID" dirty="0" smtClean="0"/>
              <a:t>2. TUJUAN PELAKSANAAN PAMERAN</a:t>
            </a:r>
            <a:br>
              <a:rPr lang="id-ID" dirty="0" smtClean="0"/>
            </a:br>
            <a:r>
              <a:rPr lang="id-ID" dirty="0" smtClean="0"/>
              <a:t>3. AGENDA KEGIATAN/ROUND DOWN ACARA</a:t>
            </a:r>
            <a:br>
              <a:rPr lang="id-ID" dirty="0" smtClean="0"/>
            </a:br>
            <a:r>
              <a:rPr lang="id-ID" dirty="0" smtClean="0"/>
              <a:t>4. ANGGARAN KEGIATAN</a:t>
            </a:r>
            <a:br>
              <a:rPr lang="id-ID" dirty="0" smtClean="0"/>
            </a:br>
            <a:r>
              <a:rPr lang="id-ID" dirty="0" smtClean="0"/>
              <a:t>5. DAFTAR JENIS KARYA YANG DIPAMERKAN</a:t>
            </a:r>
            <a:br>
              <a:rPr lang="id-ID" dirty="0" smtClean="0"/>
            </a:br>
            <a:r>
              <a:rPr lang="id-ID" dirty="0" smtClean="0"/>
              <a:t>6. DENAH TEMPAT </a:t>
            </a:r>
            <a:br>
              <a:rPr lang="id-ID" dirty="0" smtClean="0"/>
            </a:br>
            <a:r>
              <a:rPr lang="id-ID" dirty="0" smtClean="0"/>
              <a:t>7. DESAIN BANNER/SPANDUK</a:t>
            </a:r>
            <a:br>
              <a:rPr lang="id-ID" dirty="0" smtClean="0"/>
            </a:br>
            <a:endParaRPr lang="id-ID" dirty="0"/>
          </a:p>
        </p:txBody>
      </p:sp>
    </p:spTree>
    <p:extLst>
      <p:ext uri="{BB962C8B-B14F-4D97-AF65-F5344CB8AC3E}">
        <p14:creationId xmlns:p14="http://schemas.microsoft.com/office/powerpoint/2010/main" val="17631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rgbClr val="00B050"/>
                </a:solidFill>
              </a:rPr>
              <a:t>PENGERTIAN PAMERAN</a:t>
            </a:r>
            <a:endParaRPr lang="id-ID" b="1" dirty="0">
              <a:solidFill>
                <a:srgbClr val="00B050"/>
              </a:solidFill>
            </a:endParaRPr>
          </a:p>
        </p:txBody>
      </p:sp>
      <p:sp>
        <p:nvSpPr>
          <p:cNvPr id="3" name="Content Placeholder 2"/>
          <p:cNvSpPr>
            <a:spLocks noGrp="1"/>
          </p:cNvSpPr>
          <p:nvPr>
            <p:ph idx="1"/>
          </p:nvPr>
        </p:nvSpPr>
        <p:spPr>
          <a:xfrm>
            <a:off x="539552" y="1100628"/>
            <a:ext cx="7804348" cy="4416604"/>
          </a:xfrm>
        </p:spPr>
        <p:txBody>
          <a:bodyPr>
            <a:normAutofit fontScale="62500" lnSpcReduction="20000"/>
          </a:bodyPr>
          <a:lstStyle/>
          <a:p>
            <a:pPr algn="just"/>
            <a:r>
              <a:rPr lang="id-ID" sz="4300" dirty="0" smtClean="0">
                <a:solidFill>
                  <a:srgbClr val="7030A0"/>
                </a:solidFill>
              </a:rPr>
              <a:t>  </a:t>
            </a:r>
          </a:p>
          <a:p>
            <a:pPr algn="just"/>
            <a:r>
              <a:rPr lang="id-ID" sz="4300" dirty="0">
                <a:solidFill>
                  <a:srgbClr val="7030A0"/>
                </a:solidFill>
              </a:rPr>
              <a:t> </a:t>
            </a:r>
            <a:r>
              <a:rPr lang="id-ID" sz="4300" dirty="0" smtClean="0">
                <a:solidFill>
                  <a:srgbClr val="7030A0"/>
                </a:solidFill>
              </a:rPr>
              <a:t>    Pameran </a:t>
            </a:r>
            <a:r>
              <a:rPr lang="id-ID" sz="4300" dirty="0">
                <a:solidFill>
                  <a:srgbClr val="7030A0"/>
                </a:solidFill>
              </a:rPr>
              <a:t>adalah kegiatan yang harus dilakukan oleh setiap pelaku seni. Kegiatan ini dapat menguji kepampuan seorang seniman. Tujuan dari sebuah pameran sebagai media komunikasi bagi para pelaku seni untuk dapat memerhatikan atau </a:t>
            </a:r>
            <a:r>
              <a:rPr lang="id-ID" sz="4300" dirty="0" smtClean="0">
                <a:solidFill>
                  <a:srgbClr val="7030A0"/>
                </a:solidFill>
              </a:rPr>
              <a:t>menunjuKkan </a:t>
            </a:r>
            <a:r>
              <a:rPr lang="id-ID" sz="4300" dirty="0">
                <a:solidFill>
                  <a:srgbClr val="7030A0"/>
                </a:solidFill>
              </a:rPr>
              <a:t>hasil-hasil karya seninya kepada orang banyak sebagai apresiator. Secara umum, tujuan pameran adalah untuk keperluan edukatif, komunikatif, kompetitf, dan sosial.</a:t>
            </a:r>
          </a:p>
          <a:p>
            <a:pPr algn="just"/>
            <a:endParaRPr lang="id-ID" dirty="0"/>
          </a:p>
        </p:txBody>
      </p:sp>
    </p:spTree>
    <p:extLst>
      <p:ext uri="{BB962C8B-B14F-4D97-AF65-F5344CB8AC3E}">
        <p14:creationId xmlns:p14="http://schemas.microsoft.com/office/powerpoint/2010/main" val="251124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olidFill>
                  <a:srgbClr val="FF0000"/>
                </a:solidFill>
              </a:rPr>
              <a:t>MANFAAT DAN FUNGSI PAMERAN</a:t>
            </a:r>
            <a:endParaRPr lang="id-ID" dirty="0">
              <a:solidFill>
                <a:srgbClr val="FF0000"/>
              </a:solidFill>
            </a:endParaRPr>
          </a:p>
        </p:txBody>
      </p:sp>
      <p:sp>
        <p:nvSpPr>
          <p:cNvPr id="3" name="Content Placeholder 2"/>
          <p:cNvSpPr>
            <a:spLocks noGrp="1"/>
          </p:cNvSpPr>
          <p:nvPr>
            <p:ph idx="1"/>
          </p:nvPr>
        </p:nvSpPr>
        <p:spPr>
          <a:xfrm>
            <a:off x="395536" y="1268760"/>
            <a:ext cx="8229600" cy="4968552"/>
          </a:xfrm>
        </p:spPr>
        <p:txBody>
          <a:bodyPr>
            <a:noAutofit/>
          </a:bodyPr>
          <a:lstStyle/>
          <a:p>
            <a:r>
              <a:rPr lang="id-ID" sz="2000" dirty="0">
                <a:solidFill>
                  <a:srgbClr val="7030A0"/>
                </a:solidFill>
              </a:rPr>
              <a:t>a. Sebagai media untuk berekpresi diri, berkomunikasi, pengembangan bakat, dan apresiasi. </a:t>
            </a:r>
            <a:br>
              <a:rPr lang="id-ID" sz="2000" dirty="0">
                <a:solidFill>
                  <a:srgbClr val="7030A0"/>
                </a:solidFill>
              </a:rPr>
            </a:br>
            <a:r>
              <a:rPr lang="id-ID" sz="2000" dirty="0">
                <a:solidFill>
                  <a:srgbClr val="7030A0"/>
                </a:solidFill>
              </a:rPr>
              <a:t>b. Mengmbangkan kepekaan terhadap alam sekitar dan menambah kehalusan budi pekerti. </a:t>
            </a:r>
            <a:br>
              <a:rPr lang="id-ID" sz="2000" dirty="0">
                <a:solidFill>
                  <a:srgbClr val="7030A0"/>
                </a:solidFill>
              </a:rPr>
            </a:br>
            <a:r>
              <a:rPr lang="id-ID" sz="2000" dirty="0">
                <a:solidFill>
                  <a:srgbClr val="7030A0"/>
                </a:solidFill>
              </a:rPr>
              <a:t>c. Sebagai media ekspresi diri bagi pembuat karya seni. </a:t>
            </a:r>
          </a:p>
          <a:p>
            <a:r>
              <a:rPr lang="id-ID" sz="2000" dirty="0">
                <a:solidFill>
                  <a:srgbClr val="7030A0"/>
                </a:solidFill>
              </a:rPr>
              <a:t>d. Sebagi media pengembang bakat. Makin banyak kesempatan untuk pameran, makin  </a:t>
            </a:r>
            <a:r>
              <a:rPr lang="id-ID" sz="2000" dirty="0" smtClean="0">
                <a:solidFill>
                  <a:srgbClr val="7030A0"/>
                </a:solidFill>
              </a:rPr>
              <a:t>banyak </a:t>
            </a:r>
            <a:r>
              <a:rPr lang="id-ID" sz="2000" dirty="0">
                <a:solidFill>
                  <a:srgbClr val="7030A0"/>
                </a:solidFill>
              </a:rPr>
              <a:t>latihan untuk mengasah bakat seniman dan makin banyak yang dihasilkan. </a:t>
            </a:r>
          </a:p>
          <a:p>
            <a:r>
              <a:rPr lang="id-ID" sz="2000" dirty="0">
                <a:solidFill>
                  <a:srgbClr val="7030A0"/>
                </a:solidFill>
              </a:rPr>
              <a:t>e. Media komikasi antara pencipta karya seni dengan penikmatnya. Seniman menyampaikan  </a:t>
            </a:r>
            <a:r>
              <a:rPr lang="id-ID" sz="2000" dirty="0" smtClean="0">
                <a:solidFill>
                  <a:srgbClr val="7030A0"/>
                </a:solidFill>
              </a:rPr>
              <a:t>sesuatu </a:t>
            </a:r>
            <a:r>
              <a:rPr lang="id-ID" sz="2000" dirty="0">
                <a:solidFill>
                  <a:srgbClr val="7030A0"/>
                </a:solidFill>
              </a:rPr>
              <a:t>ide dan pesan lewat karyanya dan kemudian di tangkap oleh penikmat seni yang  </a:t>
            </a:r>
            <a:r>
              <a:rPr lang="id-ID" sz="2000" dirty="0" smtClean="0">
                <a:solidFill>
                  <a:srgbClr val="7030A0"/>
                </a:solidFill>
              </a:rPr>
              <a:t>melihat </a:t>
            </a:r>
            <a:r>
              <a:rPr lang="id-ID" sz="2000" dirty="0">
                <a:solidFill>
                  <a:srgbClr val="7030A0"/>
                </a:solidFill>
              </a:rPr>
              <a:t>pameran. </a:t>
            </a:r>
          </a:p>
          <a:p>
            <a:r>
              <a:rPr lang="id-ID" sz="2000" dirty="0">
                <a:solidFill>
                  <a:srgbClr val="7030A0"/>
                </a:solidFill>
              </a:rPr>
              <a:t>f. Media apresiasi seni. Apresiasi merupakan kegiatan yang meliputi pengamatan,   </a:t>
            </a:r>
            <a:r>
              <a:rPr lang="id-ID" sz="2000" dirty="0" smtClean="0">
                <a:solidFill>
                  <a:srgbClr val="7030A0"/>
                </a:solidFill>
              </a:rPr>
              <a:t>penghayatan</a:t>
            </a:r>
            <a:r>
              <a:rPr lang="id-ID" sz="2000" dirty="0">
                <a:solidFill>
                  <a:srgbClr val="7030A0"/>
                </a:solidFill>
              </a:rPr>
              <a:t>, penilaian, dan penghargaan terhadap sesuatu. </a:t>
            </a:r>
          </a:p>
          <a:p>
            <a:endParaRPr lang="id-ID" sz="2000" dirty="0">
              <a:solidFill>
                <a:srgbClr val="7030A0"/>
              </a:solidFill>
            </a:endParaRPr>
          </a:p>
        </p:txBody>
      </p:sp>
    </p:spTree>
    <p:extLst>
      <p:ext uri="{BB962C8B-B14F-4D97-AF65-F5344CB8AC3E}">
        <p14:creationId xmlns:p14="http://schemas.microsoft.com/office/powerpoint/2010/main" val="406893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solidFill>
                  <a:srgbClr val="FF0000"/>
                </a:solidFill>
              </a:rPr>
              <a:t>JENIS JENIS PAMERAN</a:t>
            </a:r>
            <a:endParaRPr lang="id-ID" b="1" dirty="0">
              <a:solidFill>
                <a:srgbClr val="FF0000"/>
              </a:solidFill>
            </a:endParaRPr>
          </a:p>
        </p:txBody>
      </p:sp>
      <p:sp>
        <p:nvSpPr>
          <p:cNvPr id="3" name="Content Placeholder 2"/>
          <p:cNvSpPr>
            <a:spLocks noGrp="1"/>
          </p:cNvSpPr>
          <p:nvPr>
            <p:ph idx="1"/>
          </p:nvPr>
        </p:nvSpPr>
        <p:spPr>
          <a:xfrm>
            <a:off x="395536" y="836712"/>
            <a:ext cx="7948364" cy="4920660"/>
          </a:xfrm>
        </p:spPr>
        <p:txBody>
          <a:bodyPr>
            <a:normAutofit fontScale="55000" lnSpcReduction="20000"/>
          </a:bodyPr>
          <a:lstStyle/>
          <a:p>
            <a:pPr lvl="0"/>
            <a:r>
              <a:rPr lang="id-ID" sz="3400" dirty="0" smtClean="0">
                <a:solidFill>
                  <a:srgbClr val="FF0000"/>
                </a:solidFill>
              </a:rPr>
              <a:t>1.Berdasar  kan Waktu</a:t>
            </a:r>
          </a:p>
          <a:p>
            <a:pPr lvl="0"/>
            <a:r>
              <a:rPr lang="id-ID" sz="3400" dirty="0" smtClean="0">
                <a:solidFill>
                  <a:srgbClr val="FF0000"/>
                </a:solidFill>
              </a:rPr>
              <a:t>Pameran Periodik, Insidental, Permanen</a:t>
            </a:r>
          </a:p>
          <a:p>
            <a:pPr lvl="0"/>
            <a:r>
              <a:rPr lang="id-ID" sz="3400" dirty="0" smtClean="0">
                <a:solidFill>
                  <a:srgbClr val="FF0000"/>
                </a:solidFill>
              </a:rPr>
              <a:t>2. Berdasarkan  Jumlah Seniman</a:t>
            </a:r>
          </a:p>
          <a:p>
            <a:pPr lvl="0"/>
            <a:r>
              <a:rPr lang="id-ID" sz="3400" dirty="0" smtClean="0">
                <a:solidFill>
                  <a:srgbClr val="FF0000"/>
                </a:solidFill>
              </a:rPr>
              <a:t>Pameran </a:t>
            </a:r>
            <a:r>
              <a:rPr lang="id-ID" sz="3400" dirty="0">
                <a:solidFill>
                  <a:srgbClr val="FF0000"/>
                </a:solidFill>
              </a:rPr>
              <a:t>tunggal</a:t>
            </a:r>
            <a:r>
              <a:rPr lang="id-ID" sz="3400" dirty="0">
                <a:solidFill>
                  <a:srgbClr val="7030A0"/>
                </a:solidFill>
              </a:rPr>
              <a:t> yaitu pameran yang dilakukan oleh perorangan dan biasanya hanya  menampilkan satu jenis karya seni. </a:t>
            </a:r>
          </a:p>
          <a:p>
            <a:pPr lvl="0"/>
            <a:r>
              <a:rPr lang="id-ID" sz="3400" dirty="0">
                <a:solidFill>
                  <a:srgbClr val="FF0000"/>
                </a:solidFill>
              </a:rPr>
              <a:t>Pameran Kelompok</a:t>
            </a:r>
            <a:r>
              <a:rPr lang="id-ID" sz="3400" dirty="0">
                <a:solidFill>
                  <a:srgbClr val="7030A0"/>
                </a:solidFill>
              </a:rPr>
              <a:t> yaitu menyebut pameran yang dilakukan oleh sekelompok seniman. </a:t>
            </a:r>
            <a:endParaRPr lang="id-ID" sz="3400" dirty="0" smtClean="0">
              <a:solidFill>
                <a:srgbClr val="7030A0"/>
              </a:solidFill>
            </a:endParaRPr>
          </a:p>
          <a:p>
            <a:pPr lvl="0"/>
            <a:r>
              <a:rPr lang="id-ID" sz="3400" dirty="0" smtClean="0">
                <a:solidFill>
                  <a:srgbClr val="7030A0"/>
                </a:solidFill>
              </a:rPr>
              <a:t>3. Berdasarkan  Produk karyanya</a:t>
            </a:r>
            <a:endParaRPr lang="id-ID" sz="3400" dirty="0">
              <a:solidFill>
                <a:srgbClr val="7030A0"/>
              </a:solidFill>
            </a:endParaRPr>
          </a:p>
          <a:p>
            <a:pPr lvl="0"/>
            <a:r>
              <a:rPr lang="id-ID" sz="3400" dirty="0">
                <a:solidFill>
                  <a:srgbClr val="FF0000"/>
                </a:solidFill>
              </a:rPr>
              <a:t>Pameran Restospeksi</a:t>
            </a:r>
            <a:r>
              <a:rPr lang="id-ID" sz="3400" dirty="0">
                <a:solidFill>
                  <a:srgbClr val="7030A0"/>
                </a:solidFill>
              </a:rPr>
              <a:t> yaitu pameran sejaran perjalanan seorang seniman dalam berkarya dan dilakukan oleh perorangan. Pameran restospeksi dapat berisi karya seni lukis, seni patung, kramik, grafis, atau karya seni lainnya atas nama perorangan.</a:t>
            </a:r>
          </a:p>
          <a:p>
            <a:pPr lvl="0"/>
            <a:r>
              <a:rPr lang="id-ID" sz="3400" dirty="0">
                <a:solidFill>
                  <a:srgbClr val="FF0000"/>
                </a:solidFill>
              </a:rPr>
              <a:t>Pameran Desain</a:t>
            </a:r>
            <a:r>
              <a:rPr lang="id-ID" sz="3400" dirty="0">
                <a:solidFill>
                  <a:srgbClr val="7030A0"/>
                </a:solidFill>
              </a:rPr>
              <a:t> yaitu pameran desain atau pameran produk kerajinan seperti arsitektur,pameran hasil riset produk, pameran kriya, pameran furnitur, pameran produk elektonik, pameran otomotif, pameran perhiasan, pameran produk pelengkap rumah sakit, dan  sebagainya. </a:t>
            </a:r>
          </a:p>
          <a:p>
            <a:endParaRPr lang="id-ID" dirty="0"/>
          </a:p>
        </p:txBody>
      </p:sp>
    </p:spTree>
    <p:extLst>
      <p:ext uri="{BB962C8B-B14F-4D97-AF65-F5344CB8AC3E}">
        <p14:creationId xmlns:p14="http://schemas.microsoft.com/office/powerpoint/2010/main" val="1786169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pPr algn="ctr"/>
            <a:r>
              <a:rPr lang="id-ID" u="sng" dirty="0" smtClean="0">
                <a:solidFill>
                  <a:schemeClr val="accent1">
                    <a:lumMod val="50000"/>
                  </a:schemeClr>
                </a:solidFill>
                <a:latin typeface="Algerian" pitchFamily="82" charset="0"/>
              </a:rPr>
              <a:t>PENDAHULUAN</a:t>
            </a:r>
            <a:endParaRPr lang="id-ID" u="sng" dirty="0">
              <a:solidFill>
                <a:schemeClr val="accent1">
                  <a:lumMod val="50000"/>
                </a:schemeClr>
              </a:solidFill>
              <a:latin typeface="Algerian" pitchFamily="82" charset="0"/>
            </a:endParaRPr>
          </a:p>
        </p:txBody>
      </p:sp>
      <p:sp>
        <p:nvSpPr>
          <p:cNvPr id="3" name="Content Placeholder 2"/>
          <p:cNvSpPr>
            <a:spLocks noGrp="1"/>
          </p:cNvSpPr>
          <p:nvPr>
            <p:ph idx="1"/>
          </p:nvPr>
        </p:nvSpPr>
        <p:spPr>
          <a:xfrm>
            <a:off x="1547664" y="1268760"/>
            <a:ext cx="6480720" cy="4320480"/>
          </a:xfrm>
        </p:spPr>
        <p:txBody>
          <a:bodyPr>
            <a:noAutofit/>
          </a:bodyPr>
          <a:lstStyle/>
          <a:p>
            <a:pPr marL="0" indent="0">
              <a:buNone/>
            </a:pPr>
            <a:r>
              <a:rPr lang="id-ID" sz="2000" b="1" dirty="0" smtClean="0">
                <a:solidFill>
                  <a:schemeClr val="accent2">
                    <a:lumMod val="50000"/>
                  </a:schemeClr>
                </a:solidFill>
                <a:latin typeface="Arial Rounded MT Bold" pitchFamily="34" charset="0"/>
              </a:rPr>
              <a:t>Latar </a:t>
            </a:r>
            <a:r>
              <a:rPr lang="id-ID" sz="2000" b="1" dirty="0">
                <a:solidFill>
                  <a:schemeClr val="accent2">
                    <a:lumMod val="50000"/>
                  </a:schemeClr>
                </a:solidFill>
                <a:latin typeface="Arial Rounded MT Bold" pitchFamily="34" charset="0"/>
              </a:rPr>
              <a:t>Belakang</a:t>
            </a:r>
          </a:p>
          <a:p>
            <a:pPr marL="0" indent="0">
              <a:buNone/>
            </a:pPr>
            <a:r>
              <a:rPr lang="id-ID" sz="2000" dirty="0">
                <a:solidFill>
                  <a:schemeClr val="accent2">
                    <a:lumMod val="50000"/>
                  </a:schemeClr>
                </a:solidFill>
                <a:latin typeface="Arial Rounded MT Bold" pitchFamily="34" charset="0"/>
              </a:rPr>
              <a:t>            Dalam rangka meningkatkan kemampuan siswa-siswi di bidang seni, khususnya </a:t>
            </a:r>
            <a:r>
              <a:rPr lang="id-ID" sz="2000" dirty="0" smtClean="0">
                <a:solidFill>
                  <a:schemeClr val="accent2">
                    <a:lumMod val="50000"/>
                  </a:schemeClr>
                </a:solidFill>
                <a:latin typeface="Arial Rounded MT Bold" pitchFamily="34" charset="0"/>
              </a:rPr>
              <a:t>KARYA SENI RUPA. </a:t>
            </a:r>
            <a:r>
              <a:rPr lang="id-ID" sz="2000" dirty="0">
                <a:solidFill>
                  <a:schemeClr val="accent2">
                    <a:lumMod val="50000"/>
                  </a:schemeClr>
                </a:solidFill>
                <a:latin typeface="Arial Rounded MT Bold" pitchFamily="34" charset="0"/>
              </a:rPr>
              <a:t>Potensi siswa dalam berkarya perlu untuk di gali dan di pamerkan kreatifitas , kemampuan, dan bakat </a:t>
            </a:r>
            <a:r>
              <a:rPr lang="id-ID" sz="2000" dirty="0" smtClean="0">
                <a:solidFill>
                  <a:schemeClr val="accent2">
                    <a:lumMod val="50000"/>
                  </a:schemeClr>
                </a:solidFill>
                <a:latin typeface="Arial Rounded MT Bold" pitchFamily="34" charset="0"/>
              </a:rPr>
              <a:t>siswa-siswi </a:t>
            </a:r>
            <a:r>
              <a:rPr lang="id-ID" sz="2000" dirty="0">
                <a:solidFill>
                  <a:schemeClr val="accent2">
                    <a:lumMod val="50000"/>
                  </a:schemeClr>
                </a:solidFill>
                <a:latin typeface="Arial Rounded MT Bold" pitchFamily="34" charset="0"/>
              </a:rPr>
              <a:t>di bidang Seni juga perlu terus di asah, di tingkatkan</a:t>
            </a:r>
            <a:r>
              <a:rPr lang="id-ID" sz="2000" dirty="0" smtClean="0">
                <a:solidFill>
                  <a:schemeClr val="accent2">
                    <a:lumMod val="50000"/>
                  </a:schemeClr>
                </a:solidFill>
                <a:latin typeface="Arial Rounded MT Bold" pitchFamily="34" charset="0"/>
              </a:rPr>
              <a:t>, dan </a:t>
            </a:r>
            <a:r>
              <a:rPr lang="id-ID" sz="2000" dirty="0">
                <a:solidFill>
                  <a:schemeClr val="accent2">
                    <a:lumMod val="50000"/>
                  </a:schemeClr>
                </a:solidFill>
                <a:latin typeface="Arial Rounded MT Bold" pitchFamily="34" charset="0"/>
              </a:rPr>
              <a:t>di salurkan dalam bentuk pameran.</a:t>
            </a:r>
          </a:p>
          <a:p>
            <a:pPr marL="0" indent="0">
              <a:buNone/>
            </a:pPr>
            <a:r>
              <a:rPr lang="id-ID" sz="2000" dirty="0">
                <a:solidFill>
                  <a:schemeClr val="accent2">
                    <a:lumMod val="50000"/>
                  </a:schemeClr>
                </a:solidFill>
                <a:latin typeface="Arial Rounded MT Bold" pitchFamily="34" charset="0"/>
              </a:rPr>
              <a:t>Berkaitan dengan hal tersebut, maka kami </a:t>
            </a:r>
            <a:r>
              <a:rPr lang="id-ID" sz="2000" dirty="0" smtClean="0">
                <a:solidFill>
                  <a:schemeClr val="accent2">
                    <a:lumMod val="50000"/>
                  </a:schemeClr>
                </a:solidFill>
                <a:latin typeface="Arial Rounded MT Bold" pitchFamily="34" charset="0"/>
              </a:rPr>
              <a:t>siswa-siswi </a:t>
            </a:r>
            <a:r>
              <a:rPr lang="id-ID" sz="2000" dirty="0">
                <a:solidFill>
                  <a:schemeClr val="accent2">
                    <a:lumMod val="50000"/>
                  </a:schemeClr>
                </a:solidFill>
                <a:latin typeface="Arial Rounded MT Bold" pitchFamily="34" charset="0"/>
              </a:rPr>
              <a:t>kelas </a:t>
            </a:r>
            <a:r>
              <a:rPr lang="id-ID" sz="2000" dirty="0" smtClean="0">
                <a:solidFill>
                  <a:schemeClr val="accent2">
                    <a:lumMod val="50000"/>
                  </a:schemeClr>
                </a:solidFill>
                <a:latin typeface="Arial Rounded MT Bold" pitchFamily="34" charset="0"/>
              </a:rPr>
              <a:t>X.IIS 1 SMAN 15 TANGERANG </a:t>
            </a:r>
            <a:r>
              <a:rPr lang="id-ID" sz="2000" dirty="0">
                <a:solidFill>
                  <a:schemeClr val="accent2">
                    <a:lumMod val="50000"/>
                  </a:schemeClr>
                </a:solidFill>
                <a:latin typeface="Arial Rounded MT Bold" pitchFamily="34" charset="0"/>
              </a:rPr>
              <a:t>ingin mengadakan kegiatan Pameran Seni Rupa. Oleh karena itu, kami berharap Bapak/Ibu guru dapat memberikan dukungan terhadap acara yang di selenggarakan oleh kami.</a:t>
            </a:r>
          </a:p>
          <a:p>
            <a:pPr marL="0" indent="0">
              <a:buNone/>
            </a:pPr>
            <a:endParaRPr lang="id-ID" sz="2000" dirty="0">
              <a:solidFill>
                <a:schemeClr val="accent2">
                  <a:lumMod val="50000"/>
                </a:schemeClr>
              </a:solidFill>
              <a:latin typeface="Arial Rounded MT Bold" pitchFamily="34" charset="0"/>
            </a:endParaRPr>
          </a:p>
        </p:txBody>
      </p:sp>
    </p:spTree>
    <p:extLst>
      <p:ext uri="{BB962C8B-B14F-4D97-AF65-F5344CB8AC3E}">
        <p14:creationId xmlns:p14="http://schemas.microsoft.com/office/powerpoint/2010/main" val="4228618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4800" dirty="0" smtClean="0">
                <a:solidFill>
                  <a:schemeClr val="accent6">
                    <a:lumMod val="60000"/>
                    <a:lumOff val="40000"/>
                  </a:schemeClr>
                </a:solidFill>
                <a:latin typeface="Charlemagne Std" pitchFamily="50" charset="0"/>
              </a:rPr>
              <a:t>Dasar pemikiran</a:t>
            </a:r>
            <a:endParaRPr lang="id-ID" sz="4800" dirty="0">
              <a:solidFill>
                <a:schemeClr val="accent6">
                  <a:lumMod val="60000"/>
                  <a:lumOff val="40000"/>
                </a:schemeClr>
              </a:solidFill>
              <a:latin typeface="Charlemagne Std" pitchFamily="50" charset="0"/>
            </a:endParaRPr>
          </a:p>
        </p:txBody>
      </p:sp>
      <p:sp>
        <p:nvSpPr>
          <p:cNvPr id="3" name="Content Placeholder 2"/>
          <p:cNvSpPr>
            <a:spLocks noGrp="1"/>
          </p:cNvSpPr>
          <p:nvPr>
            <p:ph idx="1"/>
          </p:nvPr>
        </p:nvSpPr>
        <p:spPr>
          <a:xfrm>
            <a:off x="251520" y="764704"/>
            <a:ext cx="8568952" cy="6093296"/>
          </a:xfrm>
        </p:spPr>
        <p:txBody>
          <a:bodyPr>
            <a:noAutofit/>
          </a:bodyPr>
          <a:lstStyle/>
          <a:p>
            <a:pPr marL="0" indent="0">
              <a:buNone/>
            </a:pPr>
            <a:endParaRPr lang="id-ID" sz="3600" i="1" dirty="0">
              <a:solidFill>
                <a:schemeClr val="accent2">
                  <a:lumMod val="20000"/>
                  <a:lumOff val="80000"/>
                </a:schemeClr>
              </a:solidFill>
              <a:latin typeface="Comic Sans MS" pitchFamily="66" charset="0"/>
            </a:endParaRPr>
          </a:p>
          <a:p>
            <a:pPr marL="0" indent="0">
              <a:buNone/>
            </a:pPr>
            <a:r>
              <a:rPr lang="id-ID" sz="3600" b="1" i="1" u="sng" dirty="0">
                <a:solidFill>
                  <a:schemeClr val="accent2">
                    <a:lumMod val="20000"/>
                    <a:lumOff val="80000"/>
                  </a:schemeClr>
                </a:solidFill>
                <a:latin typeface="Comic Sans MS" pitchFamily="66" charset="0"/>
              </a:rPr>
              <a:t>Hal Yang Mendasari</a:t>
            </a:r>
          </a:p>
          <a:p>
            <a:pPr marL="0" indent="0">
              <a:buNone/>
            </a:pPr>
            <a:r>
              <a:rPr lang="id-ID" sz="3600" i="1" dirty="0">
                <a:solidFill>
                  <a:schemeClr val="accent2">
                    <a:lumMod val="20000"/>
                    <a:lumOff val="80000"/>
                  </a:schemeClr>
                </a:solidFill>
                <a:latin typeface="Comic Sans MS" pitchFamily="66" charset="0"/>
              </a:rPr>
              <a:t>           </a:t>
            </a:r>
            <a:r>
              <a:rPr lang="id-ID" sz="3600" i="1" dirty="0" smtClean="0">
                <a:solidFill>
                  <a:schemeClr val="accent2">
                    <a:lumMod val="20000"/>
                    <a:lumOff val="80000"/>
                  </a:schemeClr>
                </a:solidFill>
                <a:latin typeface="Comic Sans MS" pitchFamily="66" charset="0"/>
              </a:rPr>
              <a:t>karna SMAN 15 merupakan sekolah yang berprestasi dalam segala bidang , seni salah satunya . Maka kami kelas X/XII IPS akan mengadakan acara pameran seni , guna menunjukkan </a:t>
            </a:r>
            <a:r>
              <a:rPr lang="id-ID" sz="3600" i="1" dirty="0">
                <a:solidFill>
                  <a:schemeClr val="accent2">
                    <a:lumMod val="20000"/>
                    <a:lumOff val="80000"/>
                  </a:schemeClr>
                </a:solidFill>
                <a:latin typeface="Comic Sans MS" pitchFamily="66" charset="0"/>
              </a:rPr>
              <a:t>kreatifitas para siswa dan untuk </a:t>
            </a:r>
            <a:r>
              <a:rPr lang="id-ID" sz="3600" i="1" dirty="0" smtClean="0">
                <a:solidFill>
                  <a:schemeClr val="accent2">
                    <a:lumMod val="20000"/>
                    <a:lumOff val="80000"/>
                  </a:schemeClr>
                </a:solidFill>
                <a:latin typeface="Comic Sans MS" pitchFamily="66" charset="0"/>
              </a:rPr>
              <a:t>menggali bakat-bakat siswa di bidang seni</a:t>
            </a:r>
            <a:endParaRPr lang="id-ID" sz="3600" i="1" dirty="0">
              <a:solidFill>
                <a:schemeClr val="accent2">
                  <a:lumMod val="20000"/>
                  <a:lumOff val="80000"/>
                </a:schemeClr>
              </a:solidFill>
              <a:latin typeface="Comic Sans MS" pitchFamily="66" charset="0"/>
            </a:endParaRPr>
          </a:p>
          <a:p>
            <a:pPr marL="0" indent="0">
              <a:buNone/>
            </a:pPr>
            <a:endParaRPr lang="id-ID" sz="3600" i="1" dirty="0">
              <a:solidFill>
                <a:schemeClr val="accent2">
                  <a:lumMod val="20000"/>
                  <a:lumOff val="80000"/>
                </a:schemeClr>
              </a:solidFill>
              <a:latin typeface="Comic Sans MS" pitchFamily="66" charset="0"/>
            </a:endParaRPr>
          </a:p>
        </p:txBody>
      </p:sp>
    </p:spTree>
    <p:extLst>
      <p:ext uri="{BB962C8B-B14F-4D97-AF65-F5344CB8AC3E}">
        <p14:creationId xmlns:p14="http://schemas.microsoft.com/office/powerpoint/2010/main" val="540888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7030A0"/>
                </a:solidFill>
              </a:rPr>
              <a:t>TUJUAN PELAKSANAAN </a:t>
            </a:r>
            <a:endParaRPr lang="id-ID" dirty="0">
              <a:solidFill>
                <a:srgbClr val="7030A0"/>
              </a:solidFill>
            </a:endParaRPr>
          </a:p>
        </p:txBody>
      </p:sp>
      <p:sp>
        <p:nvSpPr>
          <p:cNvPr id="3" name="Rectangle 2"/>
          <p:cNvSpPr/>
          <p:nvPr/>
        </p:nvSpPr>
        <p:spPr>
          <a:xfrm>
            <a:off x="467544" y="1305342"/>
            <a:ext cx="7992888" cy="4216539"/>
          </a:xfrm>
          <a:prstGeom prst="rect">
            <a:avLst/>
          </a:prstGeom>
        </p:spPr>
        <p:txBody>
          <a:bodyPr wrap="square">
            <a:spAutoFit/>
          </a:bodyPr>
          <a:lstStyle/>
          <a:p>
            <a:r>
              <a:rPr lang="id-ID" sz="2800" b="1" dirty="0">
                <a:solidFill>
                  <a:srgbClr val="00B0F0"/>
                </a:solidFill>
                <a:latin typeface="Agency FB" pitchFamily="34" charset="0"/>
              </a:rPr>
              <a:t>Kegiatan pameran yang kami laksanakan bertujuan sebagai berikut ;</a:t>
            </a:r>
          </a:p>
          <a:p>
            <a:pPr>
              <a:buFont typeface="Wingdings" pitchFamily="2" charset="2"/>
              <a:buChar char="Ø"/>
            </a:pPr>
            <a:r>
              <a:rPr lang="id-ID" sz="2800" b="1" dirty="0">
                <a:solidFill>
                  <a:srgbClr val="00B0F0"/>
                </a:solidFill>
                <a:latin typeface="Agency FB" pitchFamily="34" charset="0"/>
              </a:rPr>
              <a:t>Ajang prestasi siswa di bidang seni, khususnya seni rupa.</a:t>
            </a:r>
          </a:p>
          <a:p>
            <a:pPr>
              <a:buFont typeface="Wingdings" pitchFamily="2" charset="2"/>
              <a:buChar char="Ø"/>
            </a:pPr>
            <a:r>
              <a:rPr lang="id-ID" sz="2800" b="1" dirty="0">
                <a:solidFill>
                  <a:srgbClr val="00B0F0"/>
                </a:solidFill>
                <a:latin typeface="Agency FB" pitchFamily="34" charset="0"/>
              </a:rPr>
              <a:t>Menanamkan kecintaan di bidang seni dan budaya</a:t>
            </a:r>
          </a:p>
          <a:p>
            <a:pPr>
              <a:buFont typeface="Wingdings" pitchFamily="2" charset="2"/>
              <a:buChar char="Ø"/>
            </a:pPr>
            <a:r>
              <a:rPr lang="id-ID" sz="2800" b="1" dirty="0">
                <a:solidFill>
                  <a:srgbClr val="00B0F0"/>
                </a:solidFill>
                <a:latin typeface="Agency FB" pitchFamily="34" charset="0"/>
              </a:rPr>
              <a:t>Meningkatkan pengetahuan dan wawasan di bidang seni rupa</a:t>
            </a:r>
          </a:p>
          <a:p>
            <a:pPr>
              <a:buFont typeface="Wingdings" pitchFamily="2" charset="2"/>
              <a:buChar char="Ø"/>
            </a:pPr>
            <a:r>
              <a:rPr lang="id-ID" sz="2800" b="1" dirty="0">
                <a:solidFill>
                  <a:srgbClr val="00B0F0"/>
                </a:solidFill>
                <a:latin typeface="Agency FB" pitchFamily="34" charset="0"/>
              </a:rPr>
              <a:t>Meningkatkan kemampuan untuk mengapresiaisi sebuah karya</a:t>
            </a:r>
          </a:p>
          <a:p>
            <a:pPr>
              <a:buFont typeface="Wingdings" pitchFamily="2" charset="2"/>
              <a:buChar char="Ø"/>
            </a:pPr>
            <a:r>
              <a:rPr lang="id-ID" sz="2800" b="1" dirty="0">
                <a:solidFill>
                  <a:srgbClr val="00B0F0"/>
                </a:solidFill>
                <a:latin typeface="Agency FB" pitchFamily="34" charset="0"/>
              </a:rPr>
              <a:t>Belajar berorganisasi dan melatih rasa tanggungjawab.</a:t>
            </a:r>
          </a:p>
          <a:p>
            <a:endParaRPr lang="id-ID" b="1" dirty="0">
              <a:solidFill>
                <a:srgbClr val="00B0F0"/>
              </a:solidFill>
              <a:latin typeface="Agency FB" pitchFamily="34" charset="0"/>
            </a:endParaRPr>
          </a:p>
          <a:p>
            <a:endParaRPr lang="id-ID" b="1" dirty="0">
              <a:latin typeface="Agency FB" pitchFamily="34" charset="0"/>
            </a:endParaRPr>
          </a:p>
          <a:p>
            <a:endParaRPr lang="id-ID" b="1" dirty="0">
              <a:latin typeface="Agency FB" pitchFamily="34" charset="0"/>
            </a:endParaRPr>
          </a:p>
          <a:p>
            <a:endParaRPr lang="id-ID" b="1" dirty="0">
              <a:latin typeface="Agency FB" pitchFamily="34" charset="0"/>
            </a:endParaRPr>
          </a:p>
        </p:txBody>
      </p:sp>
    </p:spTree>
    <p:extLst>
      <p:ext uri="{BB962C8B-B14F-4D97-AF65-F5344CB8AC3E}">
        <p14:creationId xmlns:p14="http://schemas.microsoft.com/office/powerpoint/2010/main" val="3466907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KARYA</a:t>
            </a:r>
            <a:endParaRPr lang="id-ID" dirty="0"/>
          </a:p>
        </p:txBody>
      </p:sp>
      <p:sp>
        <p:nvSpPr>
          <p:cNvPr id="3" name="Rectangle 2"/>
          <p:cNvSpPr/>
          <p:nvPr/>
        </p:nvSpPr>
        <p:spPr>
          <a:xfrm>
            <a:off x="539552" y="1340769"/>
            <a:ext cx="7992888" cy="3724096"/>
          </a:xfrm>
          <a:prstGeom prst="rect">
            <a:avLst/>
          </a:prstGeom>
        </p:spPr>
        <p:txBody>
          <a:bodyPr wrap="square">
            <a:spAutoFit/>
          </a:bodyPr>
          <a:lstStyle/>
          <a:p>
            <a:r>
              <a:rPr lang="id-ID" sz="2400" b="1" dirty="0">
                <a:solidFill>
                  <a:srgbClr val="7030A0"/>
                </a:solidFill>
                <a:latin typeface="Californian FB" pitchFamily="18" charset="0"/>
              </a:rPr>
              <a:t>Jenis karya yang akan di tampilkan dalam Pameran Karya Seni Rupa ini adalah Karya Seni Rupa Murni (fine art) dan Seni Rupa Terapan (apllied art).</a:t>
            </a:r>
          </a:p>
          <a:p>
            <a:r>
              <a:rPr lang="id-ID" sz="2400" b="1" dirty="0">
                <a:solidFill>
                  <a:srgbClr val="7030A0"/>
                </a:solidFill>
                <a:latin typeface="Californian FB" pitchFamily="18" charset="0"/>
              </a:rPr>
              <a:t>Tetapi kami juga ingin menunjukan karya seni siswa dalam berkarya yang nantinya akan berguna sebagai hiasan. Seni Rupa terapan yang akan di pamerkan nantinya meliputi ; gantungan kunci, tempat pensil, jam kreatif , tong sampah unik , pot bunga , dll. Sedangkan Seni Rupa  Murninya meliputi ; lukisan, batik, dan fotografi.</a:t>
            </a:r>
          </a:p>
          <a:p>
            <a:endParaRPr lang="id-ID" sz="2000" b="1" dirty="0">
              <a:solidFill>
                <a:srgbClr val="7030A0"/>
              </a:solidFill>
              <a:latin typeface="Californian FB" pitchFamily="18" charset="0"/>
            </a:endParaRPr>
          </a:p>
        </p:txBody>
      </p:sp>
    </p:spTree>
    <p:extLst>
      <p:ext uri="{BB962C8B-B14F-4D97-AF65-F5344CB8AC3E}">
        <p14:creationId xmlns:p14="http://schemas.microsoft.com/office/powerpoint/2010/main" val="3057502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6264696"/>
          </a:xfrm>
        </p:spPr>
        <p:txBody>
          <a:bodyPr>
            <a:normAutofit fontScale="92500"/>
          </a:bodyPr>
          <a:lstStyle/>
          <a:p>
            <a:pPr marL="0" indent="0">
              <a:buNone/>
            </a:pPr>
            <a:r>
              <a:rPr lang="id-ID" sz="4400" b="1" u="sng" dirty="0" smtClean="0">
                <a:solidFill>
                  <a:srgbClr val="FF0000"/>
                </a:solidFill>
                <a:latin typeface="Chiller" pitchFamily="82" charset="0"/>
              </a:rPr>
              <a:t>SASARAN </a:t>
            </a:r>
            <a:r>
              <a:rPr lang="id-ID" sz="4400" b="1" u="sng" dirty="0">
                <a:solidFill>
                  <a:srgbClr val="FF0000"/>
                </a:solidFill>
                <a:latin typeface="Chiller" pitchFamily="82" charset="0"/>
              </a:rPr>
              <a:t>KEGIATAN</a:t>
            </a:r>
            <a:endParaRPr lang="id-ID" sz="4400" u="sng" dirty="0">
              <a:solidFill>
                <a:srgbClr val="FF0000"/>
              </a:solidFill>
              <a:latin typeface="Chiller" pitchFamily="82" charset="0"/>
            </a:endParaRPr>
          </a:p>
          <a:p>
            <a:pPr marL="0" indent="0">
              <a:buNone/>
            </a:pPr>
            <a:r>
              <a:rPr lang="id-ID" sz="4000" dirty="0">
                <a:solidFill>
                  <a:schemeClr val="accent1">
                    <a:lumMod val="20000"/>
                    <a:lumOff val="80000"/>
                  </a:schemeClr>
                </a:solidFill>
                <a:latin typeface="Brush Script MT" pitchFamily="66" charset="0"/>
              </a:rPr>
              <a:t>Sasaran  pada kegiatan pameran seni rupa </a:t>
            </a:r>
            <a:r>
              <a:rPr lang="id-ID" sz="4000" dirty="0" smtClean="0">
                <a:solidFill>
                  <a:schemeClr val="accent1">
                    <a:lumMod val="20000"/>
                    <a:lumOff val="80000"/>
                  </a:schemeClr>
                </a:solidFill>
                <a:latin typeface="Brush Script MT" pitchFamily="66" charset="0"/>
              </a:rPr>
              <a:t>adalah seluruh siswa-siswi MAN Insan Cendekia Jambi</a:t>
            </a:r>
            <a:endParaRPr lang="id-ID" sz="4000" dirty="0">
              <a:solidFill>
                <a:schemeClr val="accent1">
                  <a:lumMod val="20000"/>
                  <a:lumOff val="80000"/>
                </a:schemeClr>
              </a:solidFill>
              <a:latin typeface="Brush Script MT" pitchFamily="66" charset="0"/>
            </a:endParaRPr>
          </a:p>
          <a:p>
            <a:pPr marL="0" indent="0">
              <a:buNone/>
            </a:pPr>
            <a:r>
              <a:rPr lang="id-ID" sz="4000" dirty="0">
                <a:solidFill>
                  <a:schemeClr val="accent1">
                    <a:lumMod val="20000"/>
                    <a:lumOff val="80000"/>
                  </a:schemeClr>
                </a:solidFill>
              </a:rPr>
              <a:t> </a:t>
            </a:r>
          </a:p>
          <a:p>
            <a:pPr marL="0" indent="0">
              <a:buNone/>
            </a:pPr>
            <a:r>
              <a:rPr lang="id-ID" sz="4400" b="1" u="sng" dirty="0">
                <a:solidFill>
                  <a:schemeClr val="accent6">
                    <a:lumMod val="20000"/>
                    <a:lumOff val="80000"/>
                  </a:schemeClr>
                </a:solidFill>
                <a:latin typeface="Chiller" pitchFamily="82" charset="0"/>
              </a:rPr>
              <a:t>WAKTU DAN TEMPAT PELAKSANAAN</a:t>
            </a:r>
            <a:endParaRPr lang="id-ID" sz="4400" u="sng" dirty="0">
              <a:solidFill>
                <a:schemeClr val="accent6">
                  <a:lumMod val="20000"/>
                  <a:lumOff val="80000"/>
                </a:schemeClr>
              </a:solidFill>
              <a:latin typeface="Chiller" pitchFamily="82" charset="0"/>
            </a:endParaRPr>
          </a:p>
          <a:p>
            <a:pPr marL="0" indent="0">
              <a:buNone/>
            </a:pPr>
            <a:r>
              <a:rPr lang="id-ID" sz="4000" dirty="0">
                <a:solidFill>
                  <a:srgbClr val="FF0000"/>
                </a:solidFill>
                <a:latin typeface="Brush Script MT" pitchFamily="66" charset="0"/>
              </a:rPr>
              <a:t>Hari/Tanggal   </a:t>
            </a:r>
            <a:r>
              <a:rPr lang="id-ID" sz="4000" dirty="0" smtClean="0">
                <a:solidFill>
                  <a:srgbClr val="FF0000"/>
                </a:solidFill>
                <a:latin typeface="Brush Script MT" pitchFamily="66" charset="0"/>
              </a:rPr>
              <a:t>  : sabtu, 10 desember 2017</a:t>
            </a:r>
            <a:endParaRPr lang="id-ID" sz="4000" dirty="0">
              <a:solidFill>
                <a:srgbClr val="FF0000"/>
              </a:solidFill>
              <a:latin typeface="Brush Script MT" pitchFamily="66" charset="0"/>
            </a:endParaRPr>
          </a:p>
          <a:p>
            <a:pPr marL="0" indent="0">
              <a:buNone/>
            </a:pPr>
            <a:r>
              <a:rPr lang="id-ID" sz="4000" dirty="0">
                <a:solidFill>
                  <a:srgbClr val="FF0000"/>
                </a:solidFill>
                <a:latin typeface="Brush Script MT" pitchFamily="66" charset="0"/>
              </a:rPr>
              <a:t>Waktu            </a:t>
            </a:r>
            <a:r>
              <a:rPr lang="id-ID" sz="4000" dirty="0" smtClean="0">
                <a:solidFill>
                  <a:srgbClr val="FF0000"/>
                </a:solidFill>
                <a:latin typeface="Brush Script MT" pitchFamily="66" charset="0"/>
              </a:rPr>
              <a:t>  </a:t>
            </a:r>
            <a:r>
              <a:rPr lang="id-ID" sz="4000" dirty="0">
                <a:solidFill>
                  <a:srgbClr val="FF0000"/>
                </a:solidFill>
                <a:latin typeface="Brush Script MT" pitchFamily="66" charset="0"/>
              </a:rPr>
              <a:t>: </a:t>
            </a:r>
            <a:r>
              <a:rPr lang="id-ID" sz="4000" dirty="0" smtClean="0">
                <a:solidFill>
                  <a:srgbClr val="FF0000"/>
                </a:solidFill>
                <a:latin typeface="Brush Script MT" pitchFamily="66" charset="0"/>
              </a:rPr>
              <a:t>08.00-17.00 </a:t>
            </a:r>
            <a:r>
              <a:rPr lang="id-ID" sz="4000" dirty="0">
                <a:solidFill>
                  <a:srgbClr val="FF0000"/>
                </a:solidFill>
                <a:latin typeface="Brush Script MT" pitchFamily="66" charset="0"/>
              </a:rPr>
              <a:t>WIB</a:t>
            </a:r>
          </a:p>
          <a:p>
            <a:pPr marL="0" indent="0">
              <a:buNone/>
            </a:pPr>
            <a:r>
              <a:rPr lang="id-ID" sz="4000" dirty="0">
                <a:solidFill>
                  <a:srgbClr val="FF0000"/>
                </a:solidFill>
                <a:latin typeface="Brush Script MT" pitchFamily="66" charset="0"/>
              </a:rPr>
              <a:t>Tempat         </a:t>
            </a:r>
            <a:r>
              <a:rPr lang="id-ID" sz="4000" dirty="0" smtClean="0">
                <a:solidFill>
                  <a:srgbClr val="FF0000"/>
                </a:solidFill>
                <a:latin typeface="Brush Script MT" pitchFamily="66" charset="0"/>
              </a:rPr>
              <a:t> </a:t>
            </a:r>
            <a:r>
              <a:rPr lang="id-ID" sz="4000" dirty="0">
                <a:solidFill>
                  <a:srgbClr val="FF0000"/>
                </a:solidFill>
                <a:latin typeface="Brush Script MT" pitchFamily="66" charset="0"/>
              </a:rPr>
              <a:t>   : </a:t>
            </a:r>
            <a:r>
              <a:rPr lang="id-ID" sz="4000" dirty="0" smtClean="0">
                <a:solidFill>
                  <a:srgbClr val="FF0000"/>
                </a:solidFill>
                <a:latin typeface="Brush Script MT" pitchFamily="66" charset="0"/>
              </a:rPr>
              <a:t>sport hall SMAN 15 TANGERANG</a:t>
            </a:r>
            <a:endParaRPr lang="id-ID" sz="4000" dirty="0">
              <a:solidFill>
                <a:srgbClr val="FF0000"/>
              </a:solidFill>
              <a:latin typeface="Brush Script MT" pitchFamily="66" charset="0"/>
            </a:endParaRPr>
          </a:p>
          <a:p>
            <a:pPr marL="0" indent="0">
              <a:buNone/>
            </a:pPr>
            <a:endParaRPr lang="id-ID" sz="4000" dirty="0">
              <a:solidFill>
                <a:schemeClr val="accent3">
                  <a:lumMod val="60000"/>
                  <a:lumOff val="40000"/>
                </a:schemeClr>
              </a:solidFill>
            </a:endParaRPr>
          </a:p>
        </p:txBody>
      </p:sp>
    </p:spTree>
    <p:extLst>
      <p:ext uri="{BB962C8B-B14F-4D97-AF65-F5344CB8AC3E}">
        <p14:creationId xmlns:p14="http://schemas.microsoft.com/office/powerpoint/2010/main" val="1380810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8713</TotalTime>
  <Words>510</Words>
  <Application>Microsoft Office PowerPoint</Application>
  <PresentationFormat>On-screen Show (4:3)</PresentationFormat>
  <Paragraphs>146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            PAMERAN SENI RUPA  SMAN 15 TANGERANG di sampaikan oleh :  Eva Mulyana, S.Pd.MM                </vt:lpstr>
      <vt:lpstr>PENGERTIAN PAMERAN</vt:lpstr>
      <vt:lpstr>MANFAAT DAN FUNGSI PAMERAN</vt:lpstr>
      <vt:lpstr>JENIS JENIS PAMERAN</vt:lpstr>
      <vt:lpstr>PENDAHULUAN</vt:lpstr>
      <vt:lpstr>Dasar pemikiran</vt:lpstr>
      <vt:lpstr>TUJUAN PELAKSANAAN </vt:lpstr>
      <vt:lpstr>JENIS KARYA</vt:lpstr>
      <vt:lpstr>PowerPoint Presentation</vt:lpstr>
      <vt:lpstr>PowerPoint Presentation</vt:lpstr>
      <vt:lpstr>“Susunan       panitia”</vt:lpstr>
      <vt:lpstr>PowerPoint Presentation</vt:lpstr>
      <vt:lpstr>PowerPoint Presentation</vt:lpstr>
      <vt:lpstr>PowerPoint Presentation</vt:lpstr>
      <vt:lpstr>PowerPoint Presentation</vt:lpstr>
      <vt:lpstr>         TUGAS KETUA MEMBUAT DRAFT SAMBUTAN, MENGKORDINIR ACARA PAMERAN AGAR SUKSES  TUGAS SEKRETARIS MEMBUAT PROPOSAL TUGAS BENDAHARA MEMBUAT ANGGARAN  TUGAS ACARA MEMBUAT ROUND DOWN ACARA MEMBUAT DRAFT MC DAN MEMANDU ACARA MENENTUKAN PENGISI ACARA (SOLO VOKAL,STANDUP KOMEDI, MUSIKALISASI PUISI, SOLO GITAR, DLL    </vt:lpstr>
      <vt:lpstr>TUGAS PERLENGKAPAN :  1. MEMBUAT LIST DATA KARYA @ SISWA 2 BUAH KARYA 2D/3D 2. MENDATA PERALATAN YANG D BUTUHKAN SEPERTI SPANDUK/BANNER, TAPLAK MEJA DISPLAY/STAND, BAHAN DEKORASI DLL TUGAS DEKORASI MEMBUAT DENAH TEMPAT DAN MENDEKOR STAND PAMERAN  TUGAS HUMAS DAN DOKUMENTASI  MEMANDU PENGUNJUNG MEMBERIKAN PENJELASAN KARYA YANG DIPAMERKAN MEMBUAT DOKUMENTASI VIDIO /SOFTMOVIE  </vt:lpstr>
      <vt:lpstr>SUSUNAN PROPOSAL 1. PENDAHULUAN     A. LATAR BELAKANG      B. DASAR PEMIKIRAN 2. TUJUAN PELAKSANAAN PAMERAN 3. AGENDA KEGIATAN/ROUND DOWN ACARA 4. ANGGARAN KEGIATAN 5. DAFTAR JENIS KARYA YANG DIPAMERKAN 6. DENAH TEMPAT  7. DESAIN BANNER/SPANDUK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PAMERAN SENI RUPA MAN INSAN CENDEKIA JAMBI              Jl. Lintas Jambi- Muaro Bulian KM. 21, Pijoan, Jambi Luar Kota, Jambi, 36657 PROVINSI JAMBI</dc:title>
  <dc:creator>USER</dc:creator>
  <cp:lastModifiedBy>Windows User</cp:lastModifiedBy>
  <cp:revision>50</cp:revision>
  <cp:lastPrinted>2019-01-24T02:47:23Z</cp:lastPrinted>
  <dcterms:created xsi:type="dcterms:W3CDTF">2017-11-07T02:01:40Z</dcterms:created>
  <dcterms:modified xsi:type="dcterms:W3CDTF">2020-01-13T02:50:01Z</dcterms:modified>
</cp:coreProperties>
</file>