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1" autoAdjust="0"/>
    <p:restoredTop sz="94660"/>
  </p:normalViewPr>
  <p:slideViewPr>
    <p:cSldViewPr snapToGrid="0">
      <p:cViewPr>
        <p:scale>
          <a:sx n="25" d="100"/>
          <a:sy n="25" d="100"/>
        </p:scale>
        <p:origin x="195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655751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04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E210-17F2-4D44-A367-E1CF4A15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9FB88-E25E-4505-BB02-5A9B57062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3FC0-D1CA-4F0D-9C43-0423B0EE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5595-769F-4B1E-8C94-065631D8263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05B-2540-4F4C-BD67-3DCCB03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7110-056A-4E48-8607-3BAC236A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14400" y="2619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14400" y="41931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267900" y="1866400"/>
            <a:ext cx="765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✘"/>
              <a:defRPr sz="4000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1434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12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5504200" y="734200"/>
            <a:ext cx="1183615" cy="113221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9600" y="2084533"/>
            <a:ext cx="10972800" cy="3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✘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2010567"/>
            <a:ext cx="53260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256367" y="2010567"/>
            <a:ext cx="53260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09600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298619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7987636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084533"/>
            <a:ext cx="10972800" cy="3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0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7E1A-A913-4FDE-9016-813290C6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63897"/>
            <a:ext cx="10363200" cy="1546400"/>
          </a:xfrm>
        </p:spPr>
        <p:txBody>
          <a:bodyPr wrap="square" anchor="ctr">
            <a:normAutofit/>
          </a:bodyPr>
          <a:lstStyle/>
          <a:p>
            <a:r>
              <a:rPr lang="en-US" sz="6000" dirty="0">
                <a:latin typeface="Tekton Pro Ext" panose="020F0605020208020904" pitchFamily="34" charset="0"/>
              </a:rPr>
              <a:t>BAB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CAAD0-DFFD-47C1-A7BE-49C7888E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165" y="3410297"/>
            <a:ext cx="10363200" cy="1046400"/>
          </a:xfrm>
        </p:spPr>
        <p:txBody>
          <a:bodyPr wrap="square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latin typeface="Tekton Pro Ext" panose="020F0605020208020904" pitchFamily="34" charset="0"/>
              </a:rPr>
              <a:t>APLIKASI VEKTOR</a:t>
            </a:r>
          </a:p>
        </p:txBody>
      </p:sp>
    </p:spTree>
    <p:extLst>
      <p:ext uri="{BB962C8B-B14F-4D97-AF65-F5344CB8AC3E}">
        <p14:creationId xmlns:p14="http://schemas.microsoft.com/office/powerpoint/2010/main" val="523936862"/>
      </p:ext>
    </p:extLst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 r="-3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latin typeface="Eras Bold ITC" panose="020B0907030504020204" pitchFamily="34" charset="0"/>
              </a:rPr>
              <a:t>SEGITIGA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025"/>
            <a:ext cx="9144000" cy="49666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 8">
                <a:extLst>
                  <a:ext uri="{FF2B5EF4-FFF2-40B4-BE49-F238E27FC236}">
                    <a16:creationId xmlns:a16="http://schemas.microsoft.com/office/drawing/2014/main" id="{B0C4B405-435B-425C-8276-E096A98D1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276482"/>
                  </p:ext>
                </p:extLst>
              </p:nvPr>
            </p:nvGraphicFramePr>
            <p:xfrm>
              <a:off x="1523999" y="1369764"/>
              <a:ext cx="9143999" cy="51569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1">
                      <a:extLst>
                        <a:ext uri="{9D8B030D-6E8A-4147-A177-3AD203B41FA5}">
                          <a16:colId xmlns:a16="http://schemas.microsoft.com/office/drawing/2014/main" val="3068207616"/>
                        </a:ext>
                      </a:extLst>
                    </a:gridCol>
                    <a:gridCol w="4571998">
                      <a:extLst>
                        <a:ext uri="{9D8B030D-6E8A-4147-A177-3AD203B41FA5}">
                          <a16:colId xmlns:a16="http://schemas.microsoft.com/office/drawing/2014/main" val="3549969666"/>
                        </a:ext>
                      </a:extLst>
                    </a:gridCol>
                  </a:tblGrid>
                  <a:tr h="617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Kesimetrian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283061"/>
                      </a:ext>
                    </a:extLst>
                  </a:tr>
                  <a:tr h="1061330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Sumbu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: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tegak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lurus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melewati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titik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tengah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segitiga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  <m:r>
                                  <a:rPr lang="en-US" sz="20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858826"/>
                      </a:ext>
                    </a:extLst>
                  </a:tr>
                  <a:tr h="1061330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Bagi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: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membagi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dalam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segitiga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menjadi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dua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sama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besar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1834"/>
                      </a:ext>
                    </a:extLst>
                  </a:tr>
                  <a:tr h="1367532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Tinggi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: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tegak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lurus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disetiap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berhadapan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dengan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tersebut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u="sng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3284600"/>
                      </a:ext>
                    </a:extLst>
                  </a:tr>
                  <a:tr h="1049502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Berat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: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titik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tengah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berhadapan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u="sng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320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 8">
                <a:extLst>
                  <a:ext uri="{FF2B5EF4-FFF2-40B4-BE49-F238E27FC236}">
                    <a16:creationId xmlns:a16="http://schemas.microsoft.com/office/drawing/2014/main" id="{B0C4B405-435B-425C-8276-E096A98D1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276482"/>
                  </p:ext>
                </p:extLst>
              </p:nvPr>
            </p:nvGraphicFramePr>
            <p:xfrm>
              <a:off x="1523999" y="1369764"/>
              <a:ext cx="9143999" cy="51569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1">
                      <a:extLst>
                        <a:ext uri="{9D8B030D-6E8A-4147-A177-3AD203B41FA5}">
                          <a16:colId xmlns:a16="http://schemas.microsoft.com/office/drawing/2014/main" val="3068207616"/>
                        </a:ext>
                      </a:extLst>
                    </a:gridCol>
                    <a:gridCol w="4571998">
                      <a:extLst>
                        <a:ext uri="{9D8B030D-6E8A-4147-A177-3AD203B41FA5}">
                          <a16:colId xmlns:a16="http://schemas.microsoft.com/office/drawing/2014/main" val="3549969666"/>
                        </a:ext>
                      </a:extLst>
                    </a:gridCol>
                  </a:tblGrid>
                  <a:tr h="617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Kesimetrian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283061"/>
                      </a:ext>
                    </a:extLst>
                  </a:tr>
                  <a:tr h="1061330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Sumbu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: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tegak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lurus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melewati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titik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tengah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segitiga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67" t="-13673" r="-400" b="-1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58826"/>
                      </a:ext>
                    </a:extLst>
                  </a:tr>
                  <a:tr h="1061330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Bagi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: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membagi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dalam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segitiga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menjadi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dua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sama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besar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1834"/>
                      </a:ext>
                    </a:extLst>
                  </a:tr>
                  <a:tr h="1367532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Tinggi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: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tegak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lurus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disetiap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berhadapan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dengan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tersebut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u="sng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3284600"/>
                      </a:ext>
                    </a:extLst>
                  </a:tr>
                  <a:tr h="1049502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Berat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: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titik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tengah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berhadapan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u="sng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320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92299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 r="-3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latin typeface="Eras Bold ITC" panose="020B0907030504020204" pitchFamily="34" charset="0"/>
              </a:rPr>
              <a:t>SEGITIGA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judul 2">
                <a:extLst>
                  <a:ext uri="{FF2B5EF4-FFF2-40B4-BE49-F238E27FC236}">
                    <a16:creationId xmlns:a16="http://schemas.microsoft.com/office/drawing/2014/main" id="{7CB60F88-96F3-4685-A172-7A8B0A50F0C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558607"/>
                <a:ext cx="9144000" cy="4968087"/>
              </a:xfrm>
            </p:spPr>
            <p:txBody>
              <a:bodyPr/>
              <a:lstStyle/>
              <a:p>
                <a:pPr algn="l"/>
                <a:r>
                  <a:rPr lang="en-US" dirty="0">
                    <a:latin typeface="Century Gothic" panose="020B0502020202020204" pitchFamily="34" charset="0"/>
                  </a:rPr>
                  <a:t># RUMUS TITIK BERAT</a:t>
                </a:r>
              </a:p>
              <a:p>
                <a:pPr algn="l"/>
                <a:endParaRPr lang="en-US" dirty="0"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dirty="0"/>
                  <a:t>	</a:t>
                </a:r>
                <a:r>
                  <a:rPr lang="en-US" dirty="0">
                    <a:latin typeface="Century Gothic" panose="020B0502020202020204" pitchFamily="34" charset="0"/>
                  </a:rPr>
                  <a:t>Jika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membentuk </a:t>
                </a:r>
                <a:r>
                  <a:rPr lang="en-US" dirty="0" err="1">
                    <a:latin typeface="Century Gothic" panose="020B0502020202020204" pitchFamily="34" charset="0"/>
                  </a:rPr>
                  <a:t>segitiga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vektor</a:t>
                </a:r>
                <a:r>
                  <a:rPr lang="en-US" dirty="0">
                    <a:latin typeface="Century Gothic" panose="020B0502020202020204" pitchFamily="34" charset="0"/>
                  </a:rPr>
                  <a:t>, </a:t>
                </a:r>
                <a:r>
                  <a:rPr lang="en-US" dirty="0" err="1">
                    <a:latin typeface="Century Gothic" panose="020B0502020202020204" pitchFamily="34" charset="0"/>
                  </a:rPr>
                  <a:t>maka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</a:p>
              <a:p>
                <a:pPr algn="l"/>
                <a:r>
                  <a:rPr lang="en-US" dirty="0" err="1">
                    <a:latin typeface="Century Gothic" panose="020B0502020202020204" pitchFamily="34" charset="0"/>
                  </a:rPr>
                  <a:t>Koordinat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titik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berat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i="1" dirty="0">
                    <a:latin typeface="Century Gothic" panose="020B0502020202020204" pitchFamily="34" charset="0"/>
                  </a:rPr>
                  <a:t>P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dinyatakan</a:t>
                </a:r>
                <a:r>
                  <a:rPr lang="en-US" dirty="0">
                    <a:latin typeface="Century Gothic" panose="020B0502020202020204" pitchFamily="34" charset="0"/>
                  </a:rPr>
                  <a:t> oleh </a:t>
                </a:r>
                <a:r>
                  <a:rPr lang="en-US" dirty="0" err="1">
                    <a:latin typeface="Century Gothic" panose="020B0502020202020204" pitchFamily="34" charset="0"/>
                  </a:rPr>
                  <a:t>vektor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posisi</a:t>
                </a:r>
                <a:r>
                  <a:rPr lang="en-US" dirty="0">
                    <a:latin typeface="Century Gothic" panose="020B0502020202020204" pitchFamily="34" charset="0"/>
                  </a:rPr>
                  <a:t>,</a:t>
                </a:r>
              </a:p>
              <a:p>
                <a:pPr algn="l"/>
                <a:r>
                  <a:rPr lang="en-US" dirty="0" err="1">
                    <a:latin typeface="Century Gothic" panose="020B0502020202020204" pitchFamily="34" charset="0"/>
                  </a:rPr>
                  <a:t>Sebagai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berikut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Subjudul 2">
                <a:extLst>
                  <a:ext uri="{FF2B5EF4-FFF2-40B4-BE49-F238E27FC236}">
                    <a16:creationId xmlns:a16="http://schemas.microsoft.com/office/drawing/2014/main" id="{7CB60F88-96F3-4685-A172-7A8B0A50F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558607"/>
                <a:ext cx="9144000" cy="4968087"/>
              </a:xfrm>
              <a:blipFill>
                <a:blip r:embed="rId4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5">
                <a:extLst>
                  <a:ext uri="{FF2B5EF4-FFF2-40B4-BE49-F238E27FC236}">
                    <a16:creationId xmlns:a16="http://schemas.microsoft.com/office/drawing/2014/main" id="{8A0E6906-D4FB-46BB-8260-61E824ADEF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36576"/>
                  </p:ext>
                </p:extLst>
              </p:nvPr>
            </p:nvGraphicFramePr>
            <p:xfrm>
              <a:off x="3703982" y="4206940"/>
              <a:ext cx="4784035" cy="10924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4035">
                      <a:extLst>
                        <a:ext uri="{9D8B030D-6E8A-4147-A177-3AD203B41FA5}">
                          <a16:colId xmlns:a16="http://schemas.microsoft.com/office/drawing/2014/main" val="1763227977"/>
                        </a:ext>
                      </a:extLst>
                    </a:gridCol>
                  </a:tblGrid>
                  <a:tr h="10924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24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sz="2400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  <m:r>
                                      <a:rPr lang="en-US" sz="2400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317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5">
                <a:extLst>
                  <a:ext uri="{FF2B5EF4-FFF2-40B4-BE49-F238E27FC236}">
                    <a16:creationId xmlns:a16="http://schemas.microsoft.com/office/drawing/2014/main" id="{8A0E6906-D4FB-46BB-8260-61E824ADEF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36576"/>
                  </p:ext>
                </p:extLst>
              </p:nvPr>
            </p:nvGraphicFramePr>
            <p:xfrm>
              <a:off x="3703982" y="4206940"/>
              <a:ext cx="4784035" cy="10924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4035">
                      <a:extLst>
                        <a:ext uri="{9D8B030D-6E8A-4147-A177-3AD203B41FA5}">
                          <a16:colId xmlns:a16="http://schemas.microsoft.com/office/drawing/2014/main" val="1763227977"/>
                        </a:ext>
                      </a:extLst>
                    </a:gridCol>
                  </a:tblGrid>
                  <a:tr h="10924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7" t="-556" r="-254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317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527748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 r="-3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latin typeface="Eras Bold ITC" panose="020B0907030504020204" pitchFamily="34" charset="0"/>
              </a:rPr>
              <a:t>SEGIEMPAT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025"/>
            <a:ext cx="9144000" cy="49666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B0C4B405-435B-425C-8276-E096A98D1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72764"/>
              </p:ext>
            </p:extLst>
          </p:nvPr>
        </p:nvGraphicFramePr>
        <p:xfrm>
          <a:off x="1523999" y="1369764"/>
          <a:ext cx="9143999" cy="4021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3068207616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3549969666"/>
                    </a:ext>
                  </a:extLst>
                </a:gridCol>
              </a:tblGrid>
              <a:tr h="429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PERSEGI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69855"/>
                  </a:ext>
                </a:extLst>
              </a:tr>
              <a:tr h="4298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Kesimetrian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3061"/>
                  </a:ext>
                </a:extLst>
              </a:tr>
              <a:tr h="316164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Keempat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panjang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Diagonal-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diagonalnya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saling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berpotongan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tegak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lurus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membentuk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90°.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Mempunyai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sumbu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, dan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putar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titik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Keempat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sudutnya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siku-siku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4956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 r="-3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latin typeface="Eras Bold ITC" panose="020B0907030504020204" pitchFamily="34" charset="0"/>
              </a:rPr>
              <a:t>SEGIEMPAT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025"/>
            <a:ext cx="9144000" cy="49666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B0C4B405-435B-425C-8276-E096A98D1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02141"/>
              </p:ext>
            </p:extLst>
          </p:nvPr>
        </p:nvGraphicFramePr>
        <p:xfrm>
          <a:off x="1523999" y="1369764"/>
          <a:ext cx="9143999" cy="4021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3068207616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3549969666"/>
                    </a:ext>
                  </a:extLst>
                </a:gridCol>
              </a:tblGrid>
              <a:tr h="429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PERSEGI PANJANG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69855"/>
                  </a:ext>
                </a:extLst>
              </a:tr>
              <a:tr h="4298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Kesimetrian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3061"/>
                  </a:ext>
                </a:extLst>
              </a:tr>
              <a:tr h="316164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Sisi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berhadapan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sejajar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panjang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Diagonal-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diagonalnya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panjang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Mempunyai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sumbu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, dan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putar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titik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Keempat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sudutnya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siku-siku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7014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 r="-3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latin typeface="Eras Bold ITC" panose="020B0907030504020204" pitchFamily="34" charset="0"/>
              </a:rPr>
              <a:t>SEGIEMPAT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025"/>
            <a:ext cx="9144000" cy="49666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B0C4B405-435B-425C-8276-E096A98D1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98099"/>
              </p:ext>
            </p:extLst>
          </p:nvPr>
        </p:nvGraphicFramePr>
        <p:xfrm>
          <a:off x="1523999" y="1369764"/>
          <a:ext cx="9143999" cy="4021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3068207616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3549969666"/>
                    </a:ext>
                  </a:extLst>
                </a:gridCol>
              </a:tblGrid>
              <a:tr h="429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JAJARGENJANG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69855"/>
                  </a:ext>
                </a:extLst>
              </a:tr>
              <a:tr h="4298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Kesimetrian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3061"/>
                  </a:ext>
                </a:extLst>
              </a:tr>
              <a:tr h="316164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Sisi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berhadapan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sejajar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dan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panjang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buah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diagonal.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Mempunyai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putar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dan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lipat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maupun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sumbu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berhadapan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besar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Jumlah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yang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berdekatan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180°.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2960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3D26E2C-05A3-4A58-933C-341C767AF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>
                <a:solidFill>
                  <a:schemeClr val="tx1"/>
                </a:solidFill>
                <a:latin typeface="Eras Bold ITC" panose="020B0907030504020204" pitchFamily="34" charset="0"/>
              </a:rPr>
              <a:t>PERKALIAN SILANG DUA VEKTOR</a:t>
            </a:r>
          </a:p>
        </p:txBody>
      </p:sp>
    </p:spTree>
    <p:extLst>
      <p:ext uri="{BB962C8B-B14F-4D97-AF65-F5344CB8AC3E}">
        <p14:creationId xmlns:p14="http://schemas.microsoft.com/office/powerpoint/2010/main" val="4826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23B70D5-3C42-41AB-AAB1-785017EF4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613"/>
            <a:ext cx="9144000" cy="1144587"/>
          </a:xfrm>
        </p:spPr>
        <p:txBody>
          <a:bodyPr anchor="ctr"/>
          <a:lstStyle/>
          <a:p>
            <a:r>
              <a:rPr lang="en-US" sz="4000" dirty="0">
                <a:solidFill>
                  <a:schemeClr val="tx1"/>
                </a:solidFill>
                <a:latin typeface="Eras Bold ITC" panose="020B0907030504020204" pitchFamily="34" charset="0"/>
              </a:rPr>
              <a:t>PEKALIAN SILANG DUA 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judul 2">
                <a:extLst>
                  <a:ext uri="{FF2B5EF4-FFF2-40B4-BE49-F238E27FC236}">
                    <a16:creationId xmlns:a16="http://schemas.microsoft.com/office/drawing/2014/main" id="{0811846A-C130-409A-9827-DB04EBF1DC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600199"/>
                <a:ext cx="9144000" cy="4802187"/>
              </a:xfrm>
            </p:spPr>
            <p:txBody>
              <a:bodyPr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#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#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judul 2">
                <a:extLst>
                  <a:ext uri="{FF2B5EF4-FFF2-40B4-BE49-F238E27FC236}">
                    <a16:creationId xmlns:a16="http://schemas.microsoft.com/office/drawing/2014/main" id="{0811846A-C130-409A-9827-DB04EBF1D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600199"/>
                <a:ext cx="9144000" cy="4802187"/>
              </a:xfr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4685D735-15EC-4FAB-982F-469CDD3BB235}"/>
              </a:ext>
            </a:extLst>
          </p:cNvPr>
          <p:cNvCxnSpPr>
            <a:cxnSpLocks/>
          </p:cNvCxnSpPr>
          <p:nvPr/>
        </p:nvCxnSpPr>
        <p:spPr>
          <a:xfrm>
            <a:off x="1524000" y="1324209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7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A575C4-912A-4B02-876E-4B616C756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43492"/>
            <a:ext cx="10363200" cy="1971015"/>
          </a:xfrm>
        </p:spPr>
        <p:txBody>
          <a:bodyPr/>
          <a:lstStyle/>
          <a:p>
            <a:r>
              <a:rPr lang="en-US" sz="4000" u="sng" dirty="0" err="1">
                <a:latin typeface="Eras Bold ITC" panose="020B0907030504020204" pitchFamily="34" charset="0"/>
              </a:rPr>
              <a:t>Dalil</a:t>
            </a:r>
            <a:r>
              <a:rPr lang="en-US" sz="4000" u="sng" dirty="0">
                <a:latin typeface="Eras Bold ITC" panose="020B0907030504020204" pitchFamily="34" charset="0"/>
              </a:rPr>
              <a:t> </a:t>
            </a:r>
            <a:r>
              <a:rPr lang="en-US" sz="4000" u="sng" dirty="0" err="1">
                <a:latin typeface="Eras Bold ITC" panose="020B0907030504020204" pitchFamily="34" charset="0"/>
              </a:rPr>
              <a:t>Intersep</a:t>
            </a:r>
            <a:br>
              <a:rPr lang="en-US" sz="4000" dirty="0">
                <a:latin typeface="Eras Bold ITC" panose="020B0907030504020204" pitchFamily="34" charset="0"/>
              </a:rPr>
            </a:br>
            <a:r>
              <a:rPr lang="en-US" sz="4000" dirty="0">
                <a:latin typeface="Eras Bold ITC" panose="020B0907030504020204" pitchFamily="34" charset="0"/>
              </a:rPr>
              <a:t>&amp;</a:t>
            </a:r>
            <a:br>
              <a:rPr lang="en-US" sz="4000" dirty="0">
                <a:latin typeface="Eras Bold ITC" panose="020B0907030504020204" pitchFamily="34" charset="0"/>
              </a:rPr>
            </a:br>
            <a:r>
              <a:rPr lang="en-US" sz="4000" u="sng" dirty="0" err="1">
                <a:latin typeface="Eras Bold ITC" panose="020B0907030504020204" pitchFamily="34" charset="0"/>
              </a:rPr>
              <a:t>Titik</a:t>
            </a:r>
            <a:r>
              <a:rPr lang="en-US" sz="4000" u="sng" dirty="0">
                <a:latin typeface="Eras Bold ITC" panose="020B0907030504020204" pitchFamily="34" charset="0"/>
              </a:rPr>
              <a:t> Tengah </a:t>
            </a:r>
            <a:r>
              <a:rPr lang="en-US" sz="4000" u="sng" dirty="0" err="1">
                <a:latin typeface="Eras Bold ITC" panose="020B0907030504020204" pitchFamily="34" charset="0"/>
              </a:rPr>
              <a:t>Segitiga</a:t>
            </a:r>
            <a:endParaRPr lang="en-US" sz="4000" u="sng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4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latin typeface="Eras Bold ITC" panose="020B0907030504020204" pitchFamily="34" charset="0"/>
              </a:rPr>
              <a:t>SEGITIGA SEBANGUN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1304" y="1558607"/>
            <a:ext cx="1192696" cy="4968087"/>
          </a:xfrm>
        </p:spPr>
        <p:txBody>
          <a:bodyPr/>
          <a:lstStyle/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3067878" y="949008"/>
            <a:ext cx="60562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6917B94A-D18B-4BC9-9DE0-FB0654856482}"/>
              </a:ext>
            </a:extLst>
          </p:cNvPr>
          <p:cNvSpPr/>
          <p:nvPr/>
        </p:nvSpPr>
        <p:spPr>
          <a:xfrm>
            <a:off x="3067878" y="2093754"/>
            <a:ext cx="6056244" cy="267049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dikatakan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sebangun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jika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sudut-sudut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bersesuaian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besar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sebangun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Panjang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bersesuaian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283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latin typeface="Eras Bold ITC" panose="020B0907030504020204" pitchFamily="34" charset="0"/>
              </a:rPr>
              <a:t>DALIL INTERSEP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1304" y="1558607"/>
            <a:ext cx="1192696" cy="4968087"/>
          </a:xfrm>
        </p:spPr>
        <p:txBody>
          <a:bodyPr/>
          <a:lstStyle/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3670852" y="949008"/>
            <a:ext cx="4784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6917B94A-D18B-4BC9-9DE0-FB0654856482}"/>
              </a:ext>
            </a:extLst>
          </p:cNvPr>
          <p:cNvSpPr/>
          <p:nvPr/>
        </p:nvSpPr>
        <p:spPr>
          <a:xfrm>
            <a:off x="1524001" y="1421575"/>
            <a:ext cx="9143999" cy="4708749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Pada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dipotong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oleh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sejajar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salah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hasil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perpotongan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pada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pertama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hasil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perpotongan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			  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Jika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sejajar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dipotong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oleh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lain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Panjang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bersesuaian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selalu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400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18B8831-DCB8-4392-A3A3-DEB731A59D78}"/>
              </a:ext>
            </a:extLst>
          </p:cNvPr>
          <p:cNvSpPr/>
          <p:nvPr/>
        </p:nvSpPr>
        <p:spPr>
          <a:xfrm>
            <a:off x="463826" y="355324"/>
            <a:ext cx="3264175" cy="22313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A. </a:t>
            </a:r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Segmen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Garis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AECBA3-6D5E-4C12-9BFC-7B0FE10CD7DC}"/>
              </a:ext>
            </a:extLst>
          </p:cNvPr>
          <p:cNvSpPr/>
          <p:nvPr/>
        </p:nvSpPr>
        <p:spPr>
          <a:xfrm>
            <a:off x="463826" y="4149588"/>
            <a:ext cx="3264175" cy="22313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C. </a:t>
            </a:r>
            <a:r>
              <a:rPr lang="en-US" sz="2000" dirty="0" err="1">
                <a:latin typeface="Comic Sans MS" panose="030F0702030302020204" pitchFamily="66" charset="0"/>
              </a:rPr>
              <a:t>Perkalian</a:t>
            </a:r>
            <a:r>
              <a:rPr lang="en-US" sz="2000" dirty="0">
                <a:latin typeface="Comic Sans MS" panose="030F0702030302020204" pitchFamily="66" charset="0"/>
              </a:rPr>
              <a:t> Silang </a:t>
            </a:r>
            <a:r>
              <a:rPr lang="en-US" sz="2000" dirty="0" err="1">
                <a:latin typeface="Comic Sans MS" panose="030F0702030302020204" pitchFamily="66" charset="0"/>
              </a:rPr>
              <a:t>Dua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Vektor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056A38-E565-4437-B4CE-424CF9CBA4E2}"/>
              </a:ext>
            </a:extLst>
          </p:cNvPr>
          <p:cNvSpPr/>
          <p:nvPr/>
        </p:nvSpPr>
        <p:spPr>
          <a:xfrm>
            <a:off x="8463995" y="355325"/>
            <a:ext cx="3264177" cy="22313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B. Sifat </a:t>
            </a:r>
            <a:r>
              <a:rPr lang="en-US" sz="2000" dirty="0" err="1">
                <a:latin typeface="Comic Sans MS" panose="030F0702030302020204" pitchFamily="66" charset="0"/>
              </a:rPr>
              <a:t>Kesimetrian</a:t>
            </a:r>
            <a:r>
              <a:rPr lang="en-US" sz="2000" dirty="0">
                <a:latin typeface="Comic Sans MS" panose="030F0702030302020204" pitchFamily="66" charset="0"/>
              </a:rPr>
              <a:t> &amp; Sifat </a:t>
            </a:r>
            <a:r>
              <a:rPr lang="en-US" sz="2000" dirty="0" err="1">
                <a:latin typeface="Comic Sans MS" panose="030F0702030302020204" pitchFamily="66" charset="0"/>
              </a:rPr>
              <a:t>Sudut</a:t>
            </a:r>
            <a:r>
              <a:rPr lang="en-US" sz="2000" dirty="0">
                <a:latin typeface="Comic Sans MS" panose="030F0702030302020204" pitchFamily="66" charset="0"/>
              </a:rPr>
              <a:t> pada </a:t>
            </a:r>
            <a:r>
              <a:rPr lang="en-US" sz="2000" dirty="0" err="1">
                <a:latin typeface="Comic Sans MS" panose="030F0702030302020204" pitchFamily="66" charset="0"/>
              </a:rPr>
              <a:t>Bidang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3F80B-5B40-45A9-A12E-467FE04EF583}"/>
              </a:ext>
            </a:extLst>
          </p:cNvPr>
          <p:cNvSpPr/>
          <p:nvPr/>
        </p:nvSpPr>
        <p:spPr>
          <a:xfrm>
            <a:off x="8463994" y="4133851"/>
            <a:ext cx="3264177" cy="22346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D. </a:t>
            </a:r>
            <a:r>
              <a:rPr lang="en-US" sz="2000" dirty="0" err="1">
                <a:latin typeface="Comic Sans MS" panose="030F0702030302020204" pitchFamily="66" charset="0"/>
              </a:rPr>
              <a:t>Dalil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Intersep</a:t>
            </a:r>
            <a:r>
              <a:rPr lang="en-US" sz="2000" dirty="0">
                <a:latin typeface="Comic Sans MS" panose="030F0702030302020204" pitchFamily="66" charset="0"/>
              </a:rPr>
              <a:t> &amp; </a:t>
            </a:r>
            <a:r>
              <a:rPr lang="en-US" sz="2000" dirty="0" err="1">
                <a:latin typeface="Comic Sans MS" panose="030F0702030302020204" pitchFamily="66" charset="0"/>
              </a:rPr>
              <a:t>Titik</a:t>
            </a:r>
            <a:r>
              <a:rPr lang="en-US" sz="2000" dirty="0">
                <a:latin typeface="Comic Sans MS" panose="030F0702030302020204" pitchFamily="66" charset="0"/>
              </a:rPr>
              <a:t> Tengah </a:t>
            </a:r>
            <a:r>
              <a:rPr lang="en-US" sz="2000" dirty="0" err="1">
                <a:latin typeface="Comic Sans MS" panose="030F0702030302020204" pitchFamily="66" charset="0"/>
              </a:rPr>
              <a:t>Segitiga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7E3443-DD48-4B65-914E-9BA27284422F}"/>
              </a:ext>
            </a:extLst>
          </p:cNvPr>
          <p:cNvCxnSpPr>
            <a:cxnSpLocks/>
          </p:cNvCxnSpPr>
          <p:nvPr/>
        </p:nvCxnSpPr>
        <p:spPr>
          <a:xfrm flipV="1">
            <a:off x="7385600" y="2046631"/>
            <a:ext cx="1078395" cy="6775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166B2-58EF-4B35-905F-766B21DD1494}"/>
              </a:ext>
            </a:extLst>
          </p:cNvPr>
          <p:cNvCxnSpPr>
            <a:cxnSpLocks/>
          </p:cNvCxnSpPr>
          <p:nvPr/>
        </p:nvCxnSpPr>
        <p:spPr>
          <a:xfrm flipH="1" flipV="1">
            <a:off x="3728002" y="2046631"/>
            <a:ext cx="1078395" cy="6775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35198-CCF9-4C62-BC43-5CE205B7A12D}"/>
              </a:ext>
            </a:extLst>
          </p:cNvPr>
          <p:cNvCxnSpPr>
            <a:cxnSpLocks/>
          </p:cNvCxnSpPr>
          <p:nvPr/>
        </p:nvCxnSpPr>
        <p:spPr>
          <a:xfrm>
            <a:off x="7385600" y="4133850"/>
            <a:ext cx="1078395" cy="6775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77A4A4-4436-48E6-B8FF-70E8E2384D6A}"/>
              </a:ext>
            </a:extLst>
          </p:cNvPr>
          <p:cNvCxnSpPr>
            <a:cxnSpLocks/>
          </p:cNvCxnSpPr>
          <p:nvPr/>
        </p:nvCxnSpPr>
        <p:spPr>
          <a:xfrm flipH="1">
            <a:off x="3728002" y="4133850"/>
            <a:ext cx="1078395" cy="67751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EDED3-4FA4-4070-B404-B25BF4EDD391}"/>
              </a:ext>
            </a:extLst>
          </p:cNvPr>
          <p:cNvSpPr/>
          <p:nvPr/>
        </p:nvSpPr>
        <p:spPr>
          <a:xfrm>
            <a:off x="4806398" y="2724149"/>
            <a:ext cx="2579204" cy="14097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mic Sans MS" panose="030F0702030302020204" pitchFamily="66" charset="0"/>
              </a:rPr>
              <a:t>APLIKASI</a:t>
            </a:r>
          </a:p>
          <a:p>
            <a:pPr algn="ctr"/>
            <a:r>
              <a:rPr lang="en-US" sz="2800" b="1" dirty="0">
                <a:latin typeface="Comic Sans MS" panose="030F0702030302020204" pitchFamily="66" charset="0"/>
              </a:rPr>
              <a:t>VEKTOR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A8AFCF59-D408-478A-8DC3-07FC9B390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88847"/>
              </p:ext>
            </p:extLst>
          </p:nvPr>
        </p:nvGraphicFramePr>
        <p:xfrm>
          <a:off x="4806396" y="477077"/>
          <a:ext cx="2579203" cy="530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9203">
                  <a:extLst>
                    <a:ext uri="{9D8B030D-6E8A-4147-A177-3AD203B41FA5}">
                      <a16:colId xmlns:a16="http://schemas.microsoft.com/office/drawing/2014/main" val="908124234"/>
                    </a:ext>
                  </a:extLst>
                </a:gridCol>
              </a:tblGrid>
              <a:tr h="53094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mic Sans MS" panose="030F0702030302020204" pitchFamily="66" charset="0"/>
                        </a:rPr>
                        <a:t>MATERI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04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latin typeface="Eras Bold ITC" panose="020B0907030504020204" pitchFamily="34" charset="0"/>
              </a:rPr>
              <a:t>DALIL TITIK TENGAH SEGITIGA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1304" y="1558607"/>
            <a:ext cx="1192696" cy="4968087"/>
          </a:xfrm>
        </p:spPr>
        <p:txBody>
          <a:bodyPr/>
          <a:lstStyle/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1524000" y="94900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6917B94A-D18B-4BC9-9DE0-FB0654856482}"/>
              </a:ext>
            </a:extLst>
          </p:cNvPr>
          <p:cNvSpPr/>
          <p:nvPr/>
        </p:nvSpPr>
        <p:spPr>
          <a:xfrm>
            <a:off x="3067878" y="2093754"/>
            <a:ext cx="6056244" cy="267049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Pada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menghubungkan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titik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tengah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sejajar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Panjangnya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setengah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144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8D6C4D-91C7-409A-8E44-948974C4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42324"/>
            <a:ext cx="10363200" cy="2373351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SELESAI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A63-D3C4-451D-89CD-6F06CF7CB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Eras Bold ITC" panose="020B0907030504020204" pitchFamily="34" charset="0"/>
              </a:rPr>
              <a:t>SEGMEN GARIS</a:t>
            </a:r>
          </a:p>
        </p:txBody>
      </p:sp>
    </p:spTree>
    <p:extLst>
      <p:ext uri="{BB962C8B-B14F-4D97-AF65-F5344CB8AC3E}">
        <p14:creationId xmlns:p14="http://schemas.microsoft.com/office/powerpoint/2010/main" val="16447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25000" r="-7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Eras Bold ITC" panose="020B0907030504020204" pitchFamily="34" charset="0"/>
              </a:rPr>
              <a:t>SEGMEN GARIS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E0CC8-94F4-413D-A774-B44742CFC9F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477107"/>
                <a:ext cx="9144000" cy="4958861"/>
              </a:xfrm>
            </p:spPr>
            <p:txBody>
              <a:bodyPr/>
              <a:lstStyle/>
              <a:p>
                <a:pPr algn="l"/>
                <a:r>
                  <a:rPr lang="en-US" dirty="0"/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Dalil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Garis</a:t>
                </a:r>
                <a:endParaRPr lang="en-US" b="1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1.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Melalui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dua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buah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 (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)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2.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Sebuah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dapat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diperpanjang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di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kedua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arah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3.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Dua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garis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berpotongan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tepat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di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jika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lebih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maka</a:t>
                </a:r>
                <a:endParaRPr lang="en-US" b="1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disebut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berhimpit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atau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segaris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4. Dari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pada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hanya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dapat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dibuat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endParaRPr lang="en-US" b="1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garis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tegak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lurus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terhadap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5. Panjang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adalah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jarak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terdekat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dari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A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ke</a:t>
                </a:r>
                <a:endParaRPr lang="en-US" b="1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B.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6.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garis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memiliki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tepat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tengah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E0CC8-94F4-413D-A774-B44742CFC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477107"/>
                <a:ext cx="9144000" cy="4958861"/>
              </a:xfr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3685736" y="1111346"/>
            <a:ext cx="4740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9914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25000" r="-7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Eras Bold ITC" panose="020B0907030504020204" pitchFamily="34" charset="0"/>
              </a:rPr>
              <a:t>SEGMEN GARIS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0CC8-94F4-413D-A774-B44742CF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7"/>
            <a:ext cx="9144000" cy="4958861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B.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Kolinearitas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Vektor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Jika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dua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buah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vektor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terletak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pada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sebuah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garis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atau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arah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vector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tersebut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dikatakan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segaris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(collinear vectors).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Kedua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vector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dikatakan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kolinear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jika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salah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vector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merupakan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kelipatan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vector yang lain,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atau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dinyatan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sebagai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berikut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3685736" y="1111346"/>
            <a:ext cx="4740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AA46B50A-48B8-49A4-B9F8-431E4D7A7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33998"/>
                  </p:ext>
                </p:extLst>
              </p:nvPr>
            </p:nvGraphicFramePr>
            <p:xfrm>
              <a:off x="3563815" y="4747846"/>
              <a:ext cx="5064370" cy="633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64370">
                      <a:extLst>
                        <a:ext uri="{9D8B030D-6E8A-4147-A177-3AD203B41FA5}">
                          <a16:colId xmlns:a16="http://schemas.microsoft.com/office/drawing/2014/main" val="3625918008"/>
                        </a:ext>
                      </a:extLst>
                    </a:gridCol>
                  </a:tblGrid>
                  <a:tr h="633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Apabila</a:t>
                          </a:r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 dan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kolinear</a:t>
                          </a:r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maka</a:t>
                          </a:r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91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AA46B50A-48B8-49A4-B9F8-431E4D7A7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733998"/>
                  </p:ext>
                </p:extLst>
              </p:nvPr>
            </p:nvGraphicFramePr>
            <p:xfrm>
              <a:off x="3563815" y="4747846"/>
              <a:ext cx="5064370" cy="633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64370">
                      <a:extLst>
                        <a:ext uri="{9D8B030D-6E8A-4147-A177-3AD203B41FA5}">
                          <a16:colId xmlns:a16="http://schemas.microsoft.com/office/drawing/2014/main" val="3625918008"/>
                        </a:ext>
                      </a:extLst>
                    </a:gridCol>
                  </a:tblGrid>
                  <a:tr h="6330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0" t="-952" r="-24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912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98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25000" r="-7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Eras Bold ITC" panose="020B0907030504020204" pitchFamily="34" charset="0"/>
              </a:rPr>
              <a:t>SEGMEN GARIS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0CC8-94F4-413D-A774-B44742CF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7"/>
            <a:ext cx="9144000" cy="495886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C.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Ruas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Garis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3685736" y="1111346"/>
            <a:ext cx="4740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5F446F-AA54-41F3-AC8D-970316F8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07774"/>
              </p:ext>
            </p:extLst>
          </p:nvPr>
        </p:nvGraphicFramePr>
        <p:xfrm>
          <a:off x="1688122" y="2091690"/>
          <a:ext cx="8651632" cy="4344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816">
                  <a:extLst>
                    <a:ext uri="{9D8B030D-6E8A-4147-A177-3AD203B41FA5}">
                      <a16:colId xmlns:a16="http://schemas.microsoft.com/office/drawing/2014/main" val="3683676446"/>
                    </a:ext>
                  </a:extLst>
                </a:gridCol>
                <a:gridCol w="4325816">
                  <a:extLst>
                    <a:ext uri="{9D8B030D-6E8A-4147-A177-3AD203B41FA5}">
                      <a16:colId xmlns:a16="http://schemas.microsoft.com/office/drawing/2014/main" val="1581075747"/>
                    </a:ext>
                  </a:extLst>
                </a:gridCol>
              </a:tblGrid>
              <a:tr h="1448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ras Bold ITC" panose="020B0907030504020204" pitchFamily="34" charset="0"/>
                        </a:rPr>
                        <a:t>AB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:</a:t>
                      </a:r>
                      <a:r>
                        <a:rPr lang="en-US" dirty="0">
                          <a:latin typeface="Eras Bold ITC" panose="020B0907030504020204" pitchFamily="34" charset="0"/>
                        </a:rPr>
                        <a:t> BC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=</a:t>
                      </a:r>
                      <a:r>
                        <a:rPr lang="en-US" dirty="0"/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402486"/>
                  </a:ext>
                </a:extLst>
              </a:tr>
              <a:tr h="1448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Eras Bold ITC" panose="020B0907030504020204" pitchFamily="34" charset="0"/>
                        </a:rPr>
                        <a:t>AB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:</a:t>
                      </a:r>
                      <a:r>
                        <a:rPr lang="en-US" dirty="0">
                          <a:latin typeface="Eras Bold ITC" panose="020B0907030504020204" pitchFamily="34" charset="0"/>
                        </a:rPr>
                        <a:t> BC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=</a:t>
                      </a:r>
                      <a:r>
                        <a:rPr lang="en-US" dirty="0"/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(-n)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143113"/>
                  </a:ext>
                </a:extLst>
              </a:tr>
              <a:tr h="1448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Eras Bold ITC" panose="020B0907030504020204" pitchFamily="34" charset="0"/>
                        </a:rPr>
                        <a:t>AB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:</a:t>
                      </a:r>
                      <a:r>
                        <a:rPr lang="en-US" dirty="0">
                          <a:latin typeface="Eras Bold ITC" panose="020B0907030504020204" pitchFamily="34" charset="0"/>
                        </a:rPr>
                        <a:t> BC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=</a:t>
                      </a:r>
                      <a:r>
                        <a:rPr lang="en-US" dirty="0"/>
                        <a:t> -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20966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3823E1C-F833-46AE-A3B3-709C151A4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8" y="2148399"/>
            <a:ext cx="3938955" cy="1382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82BCA8-DF28-41CD-BCD2-743BA4F36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7" y="3574511"/>
            <a:ext cx="3938955" cy="1382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38E7D9-4663-4B8F-A04A-B53BB9201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7" y="5013374"/>
            <a:ext cx="3938955" cy="13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2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25000" r="-7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Eras Bold ITC" panose="020B0907030504020204" pitchFamily="34" charset="0"/>
              </a:rPr>
              <a:t>SEGMEN GARIS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0CC8-94F4-413D-A774-B44742CF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7"/>
            <a:ext cx="9144000" cy="4958861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C.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Ruas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Garis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3685736" y="1111346"/>
            <a:ext cx="4740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666B135-1C4A-4529-8784-9205C47AF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996205"/>
                  </p:ext>
                </p:extLst>
              </p:nvPr>
            </p:nvGraphicFramePr>
            <p:xfrm>
              <a:off x="1523999" y="2168638"/>
              <a:ext cx="9144000" cy="42673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20198">
                      <a:extLst>
                        <a:ext uri="{9D8B030D-6E8A-4147-A177-3AD203B41FA5}">
                          <a16:colId xmlns:a16="http://schemas.microsoft.com/office/drawing/2014/main" val="3310713210"/>
                        </a:ext>
                      </a:extLst>
                    </a:gridCol>
                    <a:gridCol w="5223802">
                      <a:extLst>
                        <a:ext uri="{9D8B030D-6E8A-4147-A177-3AD203B41FA5}">
                          <a16:colId xmlns:a16="http://schemas.microsoft.com/office/drawing/2014/main" val="1524039339"/>
                        </a:ext>
                      </a:extLst>
                    </a:gridCol>
                  </a:tblGrid>
                  <a:tr h="502650"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entury Gothic" panose="020B0502020202020204" pitchFamily="34" charset="0"/>
                            </a:rPr>
                            <a:t>TEOREMA CEVA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0683"/>
                      </a:ext>
                    </a:extLst>
                  </a:tr>
                  <a:tr h="3764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𝐵𝐸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𝐶𝐸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𝐵𝐹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𝐶𝐹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𝐶𝐷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𝐴𝐷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2594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666B135-1C4A-4529-8784-9205C47AF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996205"/>
                  </p:ext>
                </p:extLst>
              </p:nvPr>
            </p:nvGraphicFramePr>
            <p:xfrm>
              <a:off x="1523999" y="2168638"/>
              <a:ext cx="9144000" cy="42673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20198">
                      <a:extLst>
                        <a:ext uri="{9D8B030D-6E8A-4147-A177-3AD203B41FA5}">
                          <a16:colId xmlns:a16="http://schemas.microsoft.com/office/drawing/2014/main" val="3310713210"/>
                        </a:ext>
                      </a:extLst>
                    </a:gridCol>
                    <a:gridCol w="5223802">
                      <a:extLst>
                        <a:ext uri="{9D8B030D-6E8A-4147-A177-3AD203B41FA5}">
                          <a16:colId xmlns:a16="http://schemas.microsoft.com/office/drawing/2014/main" val="1524039339"/>
                        </a:ext>
                      </a:extLst>
                    </a:gridCol>
                  </a:tblGrid>
                  <a:tr h="502650">
                    <a:tc gridSpan="2">
                      <a:txBody>
                        <a:bodyPr/>
                        <a:lstStyle/>
                        <a:p>
                          <a:r>
                            <a:rPr lang="en-US" sz="2000" b="1" dirty="0">
                              <a:latin typeface="Century Gothic" panose="020B0502020202020204" pitchFamily="34" charset="0"/>
                            </a:rPr>
                            <a:t>TEOREMA CEVA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0683"/>
                      </a:ext>
                    </a:extLst>
                  </a:tr>
                  <a:tr h="3764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263" t="-13592" r="-350" b="-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5946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BD77AE7-E7A9-4479-8F5B-D544280F7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268" y="2756854"/>
            <a:ext cx="3818965" cy="23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4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25000" r="-7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Eras Bold ITC" panose="020B0907030504020204" pitchFamily="34" charset="0"/>
              </a:rPr>
              <a:t>SEGMEN GARIS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0CC8-94F4-413D-A774-B44742CF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7"/>
            <a:ext cx="9144000" cy="4958861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D.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Proyeksi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Ortogonal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Suatu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Vektor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3685736" y="1111346"/>
            <a:ext cx="4740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666B135-1C4A-4529-8784-9205C47AF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3250"/>
                  </p:ext>
                </p:extLst>
              </p:nvPr>
            </p:nvGraphicFramePr>
            <p:xfrm>
              <a:off x="1523999" y="2168638"/>
              <a:ext cx="9144000" cy="40005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20198">
                      <a:extLst>
                        <a:ext uri="{9D8B030D-6E8A-4147-A177-3AD203B41FA5}">
                          <a16:colId xmlns:a16="http://schemas.microsoft.com/office/drawing/2014/main" val="3310713210"/>
                        </a:ext>
                      </a:extLst>
                    </a:gridCol>
                    <a:gridCol w="5223802">
                      <a:extLst>
                        <a:ext uri="{9D8B030D-6E8A-4147-A177-3AD203B41FA5}">
                          <a16:colId xmlns:a16="http://schemas.microsoft.com/office/drawing/2014/main" val="1524039339"/>
                        </a:ext>
                      </a:extLst>
                    </a:gridCol>
                  </a:tblGrid>
                  <a:tr h="359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20204" pitchFamily="34" charset="0"/>
                            </a:rPr>
                            <a:t>Gambar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latin typeface="Century Gothic" panose="020B0502020202020204" pitchFamily="34" charset="0"/>
                            </a:rPr>
                            <a:t>Rumus</a:t>
                          </a:r>
                          <a:endParaRPr lang="en-US" sz="1800" b="1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80683"/>
                      </a:ext>
                    </a:extLst>
                  </a:tr>
                  <a:tr h="1345940">
                    <a:tc row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entury Gothic" panose="020B0502020202020204" pitchFamily="34" charset="0"/>
                            </a:rPr>
                            <a:t># </a:t>
                          </a:r>
                          <a:r>
                            <a:rPr lang="en-US" sz="1800" dirty="0" err="1">
                              <a:latin typeface="Century Gothic" panose="020B0502020202020204" pitchFamily="34" charset="0"/>
                            </a:rPr>
                            <a:t>Proyeksi</a:t>
                          </a:r>
                          <a:endParaRPr lang="en-US" sz="1800" dirty="0">
                            <a:latin typeface="Century Gothic" panose="020B0502020202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sz="20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0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594623"/>
                      </a:ext>
                    </a:extLst>
                  </a:tr>
                  <a:tr h="105883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# </a:t>
                          </a:r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Sudut</a:t>
                          </a:r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766084"/>
                      </a:ext>
                    </a:extLst>
                  </a:tr>
                  <a:tr h="119951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# Panjang </a:t>
                          </a:r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Proyeksi</a:t>
                          </a:r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d>
                                <m:f>
                                  <m:f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sz="2000" i="0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  <m:r>
                                          <a:rPr lang="en-US" sz="2000" i="0" dirty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2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578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666B135-1C4A-4529-8784-9205C47AF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23250"/>
                  </p:ext>
                </p:extLst>
              </p:nvPr>
            </p:nvGraphicFramePr>
            <p:xfrm>
              <a:off x="1523999" y="2168638"/>
              <a:ext cx="9144000" cy="40005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20198">
                      <a:extLst>
                        <a:ext uri="{9D8B030D-6E8A-4147-A177-3AD203B41FA5}">
                          <a16:colId xmlns:a16="http://schemas.microsoft.com/office/drawing/2014/main" val="3310713210"/>
                        </a:ext>
                      </a:extLst>
                    </a:gridCol>
                    <a:gridCol w="5223802">
                      <a:extLst>
                        <a:ext uri="{9D8B030D-6E8A-4147-A177-3AD203B41FA5}">
                          <a16:colId xmlns:a16="http://schemas.microsoft.com/office/drawing/2014/main" val="152403933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20204" pitchFamily="34" charset="0"/>
                            </a:rPr>
                            <a:t>Gambar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1" dirty="0" err="1">
                              <a:latin typeface="Century Gothic" panose="020B0502020202020204" pitchFamily="34" charset="0"/>
                            </a:rPr>
                            <a:t>Rumus</a:t>
                          </a:r>
                          <a:endParaRPr lang="en-US" sz="1800" b="1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80683"/>
                      </a:ext>
                    </a:extLst>
                  </a:tr>
                  <a:tr h="1345940">
                    <a:tc row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263" t="-31532" r="-350" b="-168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594623"/>
                      </a:ext>
                    </a:extLst>
                  </a:tr>
                  <a:tr h="105883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263" t="-167816" r="-350" b="-114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766084"/>
                      </a:ext>
                    </a:extLst>
                  </a:tr>
                  <a:tr h="119951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263" t="-236548" r="-350" b="-1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5784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C5EEC07-240C-487E-957F-EBAC7C344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736" y="3045094"/>
            <a:ext cx="3200000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F22C85-8734-4369-968A-BAD3010A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01350"/>
            <a:ext cx="10363200" cy="2055299"/>
          </a:xfrm>
        </p:spPr>
        <p:txBody>
          <a:bodyPr/>
          <a:lstStyle/>
          <a:p>
            <a:r>
              <a:rPr lang="en-US" sz="4000" u="sng" dirty="0">
                <a:latin typeface="Eras Bold ITC" panose="020B0907030504020204" pitchFamily="34" charset="0"/>
              </a:rPr>
              <a:t>SIFAT KESIMETRIAN</a:t>
            </a:r>
            <a:br>
              <a:rPr lang="en-US" sz="4000" dirty="0">
                <a:latin typeface="Eras Bold ITC" panose="020B0907030504020204" pitchFamily="34" charset="0"/>
              </a:rPr>
            </a:br>
            <a:r>
              <a:rPr lang="en-US" sz="4000" dirty="0">
                <a:latin typeface="Eras Bold ITC" panose="020B0907030504020204" pitchFamily="34" charset="0"/>
              </a:rPr>
              <a:t>&amp;</a:t>
            </a:r>
            <a:br>
              <a:rPr lang="en-US" sz="4000" dirty="0">
                <a:latin typeface="Eras Bold ITC" panose="020B0907030504020204" pitchFamily="34" charset="0"/>
              </a:rPr>
            </a:br>
            <a:r>
              <a:rPr lang="en-US" sz="4000" u="sng" dirty="0">
                <a:latin typeface="Eras Bold ITC" panose="020B0907030504020204" pitchFamily="34" charset="0"/>
              </a:rPr>
              <a:t>SIFAT SUDUT PADA BIDANG</a:t>
            </a:r>
          </a:p>
        </p:txBody>
      </p:sp>
    </p:spTree>
    <p:extLst>
      <p:ext uri="{BB962C8B-B14F-4D97-AF65-F5344CB8AC3E}">
        <p14:creationId xmlns:p14="http://schemas.microsoft.com/office/powerpoint/2010/main" val="36096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730</Words>
  <Application>Microsoft Office PowerPoint</Application>
  <PresentationFormat>Layar Lebar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21</vt:i4>
      </vt:variant>
    </vt:vector>
  </HeadingPairs>
  <TitlesOfParts>
    <vt:vector size="31" baseType="lpstr">
      <vt:lpstr>Arial</vt:lpstr>
      <vt:lpstr>Cambria Math</vt:lpstr>
      <vt:lpstr>Century Gothic</vt:lpstr>
      <vt:lpstr>Comic Sans MS</vt:lpstr>
      <vt:lpstr>Eras Bold ITC</vt:lpstr>
      <vt:lpstr>Sniglet</vt:lpstr>
      <vt:lpstr>Tekton Pro Ext</vt:lpstr>
      <vt:lpstr>Times New Roman</vt:lpstr>
      <vt:lpstr>Walter Turncoat</vt:lpstr>
      <vt:lpstr>Ursula template</vt:lpstr>
      <vt:lpstr>BAB 4</vt:lpstr>
      <vt:lpstr>Presentasi PowerPoint</vt:lpstr>
      <vt:lpstr>SEGMEN GARIS</vt:lpstr>
      <vt:lpstr>SEGMEN GARIS</vt:lpstr>
      <vt:lpstr>SEGMEN GARIS</vt:lpstr>
      <vt:lpstr>SEGMEN GARIS</vt:lpstr>
      <vt:lpstr>SEGMEN GARIS</vt:lpstr>
      <vt:lpstr>SEGMEN GARIS</vt:lpstr>
      <vt:lpstr>SIFAT KESIMETRIAN &amp; SIFAT SUDUT PADA BIDANG</vt:lpstr>
      <vt:lpstr>SEGITIGA</vt:lpstr>
      <vt:lpstr>SEGITIGA</vt:lpstr>
      <vt:lpstr>SEGIEMPAT</vt:lpstr>
      <vt:lpstr>SEGIEMPAT</vt:lpstr>
      <vt:lpstr>SEGIEMPAT</vt:lpstr>
      <vt:lpstr>PERKALIAN SILANG DUA VEKTOR</vt:lpstr>
      <vt:lpstr>PEKALIAN SILANG DUA VEKTOR</vt:lpstr>
      <vt:lpstr>Dalil Intersep &amp; Titik Tengah Segitiga</vt:lpstr>
      <vt:lpstr>SEGITIGA SEBANGUN</vt:lpstr>
      <vt:lpstr>DALIL INTERSEP</vt:lpstr>
      <vt:lpstr>DALIL TITIK TENGAH SEGITIGA</vt:lpstr>
      <vt:lpstr>SELESAI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4</dc:title>
  <dc:creator>Rizaky Oktaramadiansyah</dc:creator>
  <cp:lastModifiedBy>Rizaky Oktaramadiansyah</cp:lastModifiedBy>
  <cp:revision>31</cp:revision>
  <dcterms:created xsi:type="dcterms:W3CDTF">2020-03-30T03:15:37Z</dcterms:created>
  <dcterms:modified xsi:type="dcterms:W3CDTF">2020-03-30T14:28:39Z</dcterms:modified>
</cp:coreProperties>
</file>