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7" r:id="rId2"/>
    <p:sldId id="264" r:id="rId3"/>
    <p:sldId id="265" r:id="rId4"/>
    <p:sldId id="259" r:id="rId5"/>
    <p:sldId id="260" r:id="rId6"/>
    <p:sldId id="261" r:id="rId7"/>
    <p:sldId id="262" r:id="rId8"/>
    <p:sldId id="266" r:id="rId9"/>
    <p:sldId id="269" r:id="rId10"/>
    <p:sldId id="270" r:id="rId11"/>
    <p:sldId id="271" r:id="rId12"/>
    <p:sldId id="272" r:id="rId13"/>
    <p:sldId id="273" r:id="rId14"/>
    <p:sldId id="267" r:id="rId15"/>
    <p:sldId id="274" r:id="rId16"/>
    <p:sldId id="268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6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C6A4-7C4D-43E6-B8BB-9C6970437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49801-3F67-4774-8D24-EA2480770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E8392-3535-4D43-BCC6-5624CC84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6289-777D-49F6-B535-CD637D115DE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73746-0DE5-4BF8-B84B-D2B879DE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15B90-1300-4189-B0BA-650A8DCD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EBB3-4A5A-477A-83E9-CA85D5CA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4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AF2E-8978-4DC5-A0A1-25B2F575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29D41-502D-4ED2-92DC-A9554FD25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2CE4F-6F79-4B61-9CDD-D3F3CA1D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6289-777D-49F6-B535-CD637D115DE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A8EF7-10B1-4D5D-BFB6-0CE8EB1A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B3E29-A9B5-4CBF-8BF9-A9812A12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EBB3-4A5A-477A-83E9-CA85D5CA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4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D8FC7-A33A-4F84-A884-F3EAB8520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93BAD-AEAF-4616-B575-42BF4A921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421F8-BEAC-404E-B8DA-52E41F44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6289-777D-49F6-B535-CD637D115DE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04A1A-ECE0-41E8-B5C4-BF47459D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50E32-0A3E-4479-805A-7BFFFF6B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EBB3-4A5A-477A-83E9-CA85D5CA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63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914400" y="2619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14400" y="41931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8073AB3-DF06-43F6-B23B-A85CD1692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08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14400" y="2655751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783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56D8-DF2E-4DCF-B383-8140D418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71827-BA69-40D9-A2E1-BE6BFDBA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69F62-D243-4FE5-AB04-B3817337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6289-777D-49F6-B535-CD637D115DE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B2070-6E10-4A9B-9AF0-7624D0CD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2C96C-AF1F-4AF2-9986-DAC2A428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EBB3-4A5A-477A-83E9-CA85D5CA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1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25DC-CE20-4E3E-961C-24E2D330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08E73-6F40-4855-BCC4-F602C1D15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25DD3-5B39-4600-9149-21D526C2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6289-777D-49F6-B535-CD637D115DE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D4EF3-3981-4EBD-BCD5-58CF9DBE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1CCB0-8ED8-4C18-9318-C0A60386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EBB3-4A5A-477A-83E9-CA85D5CA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607D-03AC-4A66-B1F5-692DAEC1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BEA4-BB95-4ABD-BC80-6381BA9D6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51136-973A-4464-91E7-EA11462E8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68706-642D-4440-830E-41A59766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6289-777D-49F6-B535-CD637D115DE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E9546-B3CD-4117-BAB6-026E2B28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67C24-B4E8-47E5-827A-CD4A675D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EBB3-4A5A-477A-83E9-CA85D5CA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0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5DDD-CA4A-45EC-A350-C7E49FEF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A2323-2A12-4623-A01B-E63F7AB6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E3B81-CCB1-4934-837C-7A3375027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2E41F-0C7B-441A-9D72-28AD1E641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CC540-4C98-4178-AEAE-C406B9448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7AB94-2B04-4712-AF46-1ACAD7A0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6289-777D-49F6-B535-CD637D115DE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A47E1-72BC-4950-BC29-C42E8734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A9FA6-38ED-4AE8-BD4B-DF819AC8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EBB3-4A5A-477A-83E9-CA85D5CA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3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6E22-C266-4147-9D9A-504517C8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2E446-EA2D-420B-B0C7-34FC6559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6289-777D-49F6-B535-CD637D115DE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139B0-B8DB-4739-BFC0-725E3BF4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9403D-A881-468A-A6C7-C93944B6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EBB3-4A5A-477A-83E9-CA85D5CA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6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B081F-072F-464E-88EC-0017A8A8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6289-777D-49F6-B535-CD637D115DE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BD70F-1D13-48D1-BA71-5AA1AA44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483F8-8E41-4CAB-A8C3-4B416E5B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EBB3-4A5A-477A-83E9-CA85D5CA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0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D706-0A77-44E0-9C0C-1BE4BDA2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D6AC-A2DB-41B4-BF27-C0346109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1ECDC-4943-4CA8-916E-D8D8FFA2F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9FAD9-F7A8-46A8-9376-8D78012E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6289-777D-49F6-B535-CD637D115DE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B938B-8ADD-48F5-A6DA-90F31E7F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1559F-594E-421D-8E4B-53E329CE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EBB3-4A5A-477A-83E9-CA85D5CA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9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4DFE-2CCB-4045-8BF5-C6C0CDD5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E8AE3-ACEA-4EFF-ACFC-6DCC01351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D81DF-51E0-4C86-8D13-14E1D5E35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D54ED-C277-4DDA-B225-38C14C4E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6289-777D-49F6-B535-CD637D115DE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83EC-FD62-4A35-8C51-82D61467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BE5AF-A093-4B1B-BBBD-6F800351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EBB3-4A5A-477A-83E9-CA85D5CA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6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2A310-2FDC-4159-8EDE-FB0E085F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EF6D9-CB38-46A1-BE9B-A03F49B46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D44B-4092-443E-89E2-258D2B997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46289-777D-49F6-B535-CD637D115DE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FE8EF-8E9C-4705-8DE1-8B1BD04CF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67FB2-AE79-4672-B169-141CB85E7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1EBB3-4A5A-477A-83E9-CA85D5CAE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8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9D326B-232F-49E8-B538-4499B0E751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9" r="24436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1223861-A3E8-48E6-8C01-F3C9AD22D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E940727-F42D-4F2B-AF71-DA5D9FAB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67E1A-A913-4FDE-9016-813290C6F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050" y="775633"/>
            <a:ext cx="4811949" cy="19541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8400" i="1" u="sng" dirty="0">
                <a:latin typeface="Eras Bold ITC" panose="020B0907030504020204" pitchFamily="34" charset="0"/>
              </a:rPr>
              <a:t>BAB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CAAD0-DFFD-47C1-A7BE-49C7888E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629511"/>
            <a:ext cx="4169664" cy="19541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spcBef>
                <a:spcPts val="1000"/>
              </a:spcBef>
              <a:spcAft>
                <a:spcPts val="600"/>
              </a:spcAft>
            </a:pPr>
            <a:r>
              <a:rPr lang="en-US" sz="5400" i="1" dirty="0">
                <a:latin typeface="Eras Bold ITC" panose="020B0907030504020204" pitchFamily="34" charset="0"/>
              </a:rPr>
              <a:t>APLIKASI VEKTOR</a:t>
            </a:r>
          </a:p>
        </p:txBody>
      </p:sp>
    </p:spTree>
    <p:extLst>
      <p:ext uri="{BB962C8B-B14F-4D97-AF65-F5344CB8AC3E}">
        <p14:creationId xmlns:p14="http://schemas.microsoft.com/office/powerpoint/2010/main" val="523936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  <a14:imgEffect>
                      <a14:brightnessContrast bright="-35000" contrast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407EA5C-C79E-4DBB-8FE8-C6F80F66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5"/>
            <a:ext cx="9144000" cy="672548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Eras Bold ITC" panose="020B0907030504020204" pitchFamily="34" charset="0"/>
              </a:rPr>
              <a:t>SEGITIGA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judul 2">
                <a:extLst>
                  <a:ext uri="{FF2B5EF4-FFF2-40B4-BE49-F238E27FC236}">
                    <a16:creationId xmlns:a16="http://schemas.microsoft.com/office/drawing/2014/main" id="{7CB60F88-96F3-4685-A172-7A8B0A50F0C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558607"/>
                <a:ext cx="9144000" cy="4968087"/>
              </a:xfrm>
            </p:spPr>
            <p:txBody>
              <a:bodyPr/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# RUMUS TITIK BERAT</a:t>
                </a:r>
              </a:p>
              <a:p>
                <a:pPr algn="l"/>
                <a:endParaRPr lang="en-US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  <a:p>
                <a:pPr algn="l"/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Jika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membentuk </a:t>
                </a:r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segitiga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vektor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maka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</a:p>
              <a:p>
                <a:pPr algn="l"/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Koordinat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titik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berat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i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dinyatakan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oleh </a:t>
                </a:r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vektor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posisi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,</a:t>
                </a:r>
              </a:p>
              <a:p>
                <a:pPr algn="l"/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Sebagai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berikut</a:t>
                </a: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Subjudul 2">
                <a:extLst>
                  <a:ext uri="{FF2B5EF4-FFF2-40B4-BE49-F238E27FC236}">
                    <a16:creationId xmlns:a16="http://schemas.microsoft.com/office/drawing/2014/main" id="{7CB60F88-96F3-4685-A172-7A8B0A50F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558607"/>
                <a:ext cx="9144000" cy="4968087"/>
              </a:xfrm>
              <a:blipFill>
                <a:blip r:embed="rId4"/>
                <a:stretch>
                  <a:fillRect l="-1000" t="-1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7597E965-D66C-473B-A6C9-5F59C89CA22D}"/>
              </a:ext>
            </a:extLst>
          </p:cNvPr>
          <p:cNvCxnSpPr>
            <a:cxnSpLocks/>
          </p:cNvCxnSpPr>
          <p:nvPr/>
        </p:nvCxnSpPr>
        <p:spPr>
          <a:xfrm>
            <a:off x="4558748" y="886059"/>
            <a:ext cx="3061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 5">
                <a:extLst>
                  <a:ext uri="{FF2B5EF4-FFF2-40B4-BE49-F238E27FC236}">
                    <a16:creationId xmlns:a16="http://schemas.microsoft.com/office/drawing/2014/main" id="{8A0E6906-D4FB-46BB-8260-61E824ADEF0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03982" y="4206940"/>
              <a:ext cx="4784035" cy="10924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84035">
                      <a:extLst>
                        <a:ext uri="{9D8B030D-6E8A-4147-A177-3AD203B41FA5}">
                          <a16:colId xmlns:a16="http://schemas.microsoft.com/office/drawing/2014/main" val="1763227977"/>
                        </a:ext>
                      </a:extLst>
                    </a:gridCol>
                  </a:tblGrid>
                  <a:tr h="10924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40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sz="2400" i="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24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4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  <m:r>
                                      <a:rPr lang="en-US" sz="2400" i="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4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  <m:r>
                                      <a:rPr lang="en-US" sz="2400" i="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4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23170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 5">
                <a:extLst>
                  <a:ext uri="{FF2B5EF4-FFF2-40B4-BE49-F238E27FC236}">
                    <a16:creationId xmlns:a16="http://schemas.microsoft.com/office/drawing/2014/main" id="{8A0E6906-D4FB-46BB-8260-61E824ADEF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2036576"/>
                  </p:ext>
                </p:extLst>
              </p:nvPr>
            </p:nvGraphicFramePr>
            <p:xfrm>
              <a:off x="3703982" y="4206940"/>
              <a:ext cx="4784035" cy="10924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84035">
                      <a:extLst>
                        <a:ext uri="{9D8B030D-6E8A-4147-A177-3AD203B41FA5}">
                          <a16:colId xmlns:a16="http://schemas.microsoft.com/office/drawing/2014/main" val="1763227977"/>
                        </a:ext>
                      </a:extLst>
                    </a:gridCol>
                  </a:tblGrid>
                  <a:tr h="10924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7" t="-556" r="-254" b="-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23170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9527748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  <a14:imgEffect>
                      <a14:brightnessContrast bright="-35000" contrast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407EA5C-C79E-4DBB-8FE8-C6F80F66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5"/>
            <a:ext cx="9144000" cy="672548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Eras Bold ITC" panose="020B0907030504020204" pitchFamily="34" charset="0"/>
              </a:rPr>
              <a:t>SEGIEMPAT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CB60F88-96F3-4685-A172-7A8B0A50F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30025"/>
            <a:ext cx="9144000" cy="496669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7597E965-D66C-473B-A6C9-5F59C89CA22D}"/>
              </a:ext>
            </a:extLst>
          </p:cNvPr>
          <p:cNvCxnSpPr>
            <a:cxnSpLocks/>
          </p:cNvCxnSpPr>
          <p:nvPr/>
        </p:nvCxnSpPr>
        <p:spPr>
          <a:xfrm>
            <a:off x="4558748" y="886059"/>
            <a:ext cx="3061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B0C4B405-435B-425C-8276-E096A98D1ACF}"/>
              </a:ext>
            </a:extLst>
          </p:cNvPr>
          <p:cNvGraphicFramePr>
            <a:graphicFrameLocks noGrp="1"/>
          </p:cNvGraphicFramePr>
          <p:nvPr/>
        </p:nvGraphicFramePr>
        <p:xfrm>
          <a:off x="1523999" y="1369764"/>
          <a:ext cx="9143999" cy="4021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1">
                  <a:extLst>
                    <a:ext uri="{9D8B030D-6E8A-4147-A177-3AD203B41FA5}">
                      <a16:colId xmlns:a16="http://schemas.microsoft.com/office/drawing/2014/main" val="3068207616"/>
                    </a:ext>
                  </a:extLst>
                </a:gridCol>
                <a:gridCol w="4571998">
                  <a:extLst>
                    <a:ext uri="{9D8B030D-6E8A-4147-A177-3AD203B41FA5}">
                      <a16:colId xmlns:a16="http://schemas.microsoft.com/office/drawing/2014/main" val="3549969666"/>
                    </a:ext>
                  </a:extLst>
                </a:gridCol>
              </a:tblGrid>
              <a:tr h="42987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PERSEGI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869855"/>
                  </a:ext>
                </a:extLst>
              </a:tr>
              <a:tr h="4298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Kesimetrian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Sudut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83061"/>
                  </a:ext>
                </a:extLst>
              </a:tr>
              <a:tr h="316164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1)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Keempat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sisi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sama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panjang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  <a:p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2) Diagonal-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diagonalnya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saling</a:t>
                      </a:r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   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berpotongan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tegak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lurus</a:t>
                      </a:r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   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membentuk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sudut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90°.</a:t>
                      </a:r>
                    </a:p>
                    <a:p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3)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Mempunyai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4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sumbu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simetri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   4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simetri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lipat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, dan 4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simetri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putar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1)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Memiliki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4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titik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sudut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  <a:p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2)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Keempat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sudutnya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siku-siku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5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84956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  <a14:imgEffect>
                      <a14:brightnessContrast bright="-35000" contrast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407EA5C-C79E-4DBB-8FE8-C6F80F66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5"/>
            <a:ext cx="9144000" cy="672548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Eras Bold ITC" panose="020B0907030504020204" pitchFamily="34" charset="0"/>
              </a:rPr>
              <a:t>SEGIEMPAT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CB60F88-96F3-4685-A172-7A8B0A50F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30025"/>
            <a:ext cx="9144000" cy="496669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7597E965-D66C-473B-A6C9-5F59C89CA22D}"/>
              </a:ext>
            </a:extLst>
          </p:cNvPr>
          <p:cNvCxnSpPr>
            <a:cxnSpLocks/>
          </p:cNvCxnSpPr>
          <p:nvPr/>
        </p:nvCxnSpPr>
        <p:spPr>
          <a:xfrm>
            <a:off x="4558748" y="886059"/>
            <a:ext cx="3061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B0C4B405-435B-425C-8276-E096A98D1ACF}"/>
              </a:ext>
            </a:extLst>
          </p:cNvPr>
          <p:cNvGraphicFramePr>
            <a:graphicFrameLocks noGrp="1"/>
          </p:cNvGraphicFramePr>
          <p:nvPr/>
        </p:nvGraphicFramePr>
        <p:xfrm>
          <a:off x="1523999" y="1369764"/>
          <a:ext cx="9143999" cy="4021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1">
                  <a:extLst>
                    <a:ext uri="{9D8B030D-6E8A-4147-A177-3AD203B41FA5}">
                      <a16:colId xmlns:a16="http://schemas.microsoft.com/office/drawing/2014/main" val="3068207616"/>
                    </a:ext>
                  </a:extLst>
                </a:gridCol>
                <a:gridCol w="4571998">
                  <a:extLst>
                    <a:ext uri="{9D8B030D-6E8A-4147-A177-3AD203B41FA5}">
                      <a16:colId xmlns:a16="http://schemas.microsoft.com/office/drawing/2014/main" val="3549969666"/>
                    </a:ext>
                  </a:extLst>
                </a:gridCol>
              </a:tblGrid>
              <a:tr h="42987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PERSEGI PANJANG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869855"/>
                  </a:ext>
                </a:extLst>
              </a:tr>
              <a:tr h="4298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Kesimetrian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Sudut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83061"/>
                  </a:ext>
                </a:extLst>
              </a:tr>
              <a:tr h="316164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1) Sisi yang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berhadapan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sejajar</a:t>
                      </a:r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   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sama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panjang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  <a:p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2) Diagonal-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diagonalnya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sama</a:t>
                      </a:r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   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panjang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  <a:p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3)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Mempunyai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2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sumbu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simetri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   2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simetri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lipat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, dan 2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simetri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putar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1)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Memiliki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4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titik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sudut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  <a:p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2)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Keempat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sudutnya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siku-siku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5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7014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  <a14:imgEffect>
                      <a14:brightnessContrast bright="-35000" contrast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407EA5C-C79E-4DBB-8FE8-C6F80F66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5"/>
            <a:ext cx="9144000" cy="672548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Eras Bold ITC" panose="020B0907030504020204" pitchFamily="34" charset="0"/>
              </a:rPr>
              <a:t>SEGIEMPAT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CB60F88-96F3-4685-A172-7A8B0A50F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30025"/>
            <a:ext cx="9144000" cy="496669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7597E965-D66C-473B-A6C9-5F59C89CA22D}"/>
              </a:ext>
            </a:extLst>
          </p:cNvPr>
          <p:cNvCxnSpPr>
            <a:cxnSpLocks/>
          </p:cNvCxnSpPr>
          <p:nvPr/>
        </p:nvCxnSpPr>
        <p:spPr>
          <a:xfrm>
            <a:off x="4558748" y="886059"/>
            <a:ext cx="3061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B0C4B405-435B-425C-8276-E096A98D1ACF}"/>
              </a:ext>
            </a:extLst>
          </p:cNvPr>
          <p:cNvGraphicFramePr>
            <a:graphicFrameLocks noGrp="1"/>
          </p:cNvGraphicFramePr>
          <p:nvPr/>
        </p:nvGraphicFramePr>
        <p:xfrm>
          <a:off x="1523999" y="1369764"/>
          <a:ext cx="9143999" cy="4021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1">
                  <a:extLst>
                    <a:ext uri="{9D8B030D-6E8A-4147-A177-3AD203B41FA5}">
                      <a16:colId xmlns:a16="http://schemas.microsoft.com/office/drawing/2014/main" val="3068207616"/>
                    </a:ext>
                  </a:extLst>
                </a:gridCol>
                <a:gridCol w="4571998">
                  <a:extLst>
                    <a:ext uri="{9D8B030D-6E8A-4147-A177-3AD203B41FA5}">
                      <a16:colId xmlns:a16="http://schemas.microsoft.com/office/drawing/2014/main" val="3549969666"/>
                    </a:ext>
                  </a:extLst>
                </a:gridCol>
              </a:tblGrid>
              <a:tr h="42987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JAJARGENJANG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869855"/>
                  </a:ext>
                </a:extLst>
              </a:tr>
              <a:tr h="4298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Kesimetrian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Sudut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83061"/>
                  </a:ext>
                </a:extLst>
              </a:tr>
              <a:tr h="316164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1) Sisi yang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berhadapan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sejajar</a:t>
                      </a:r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   dan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sama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panjang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  <a:p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2)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Memiliki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2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buah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diagonal.</a:t>
                      </a:r>
                    </a:p>
                    <a:p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3)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Mempunyai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2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simetri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putar</a:t>
                      </a:r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   dan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tidak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memiliki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simetri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lipat</a:t>
                      </a:r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  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maupun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sumbu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simetri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1)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Memiliki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4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sudut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  <a:p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2)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Sudut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yang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berhadapan</a:t>
                      </a:r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  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sama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besar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.</a:t>
                      </a:r>
                    </a:p>
                    <a:p>
                      <a:endPara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3)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Jumlah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sudut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yang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  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berdekatan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180°.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5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629604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C2A63-D3C4-451D-89CD-6F06CF7CB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454" y="1360481"/>
            <a:ext cx="4605340" cy="2387600"/>
          </a:xfrm>
        </p:spPr>
        <p:txBody>
          <a:bodyPr>
            <a:normAutofit/>
          </a:bodyPr>
          <a:lstStyle/>
          <a:p>
            <a:pPr algn="l"/>
            <a:r>
              <a:rPr lang="en-US" sz="5000" u="sng" dirty="0" err="1">
                <a:solidFill>
                  <a:schemeClr val="bg1"/>
                </a:solidFill>
                <a:latin typeface="Eras Bold ITC" panose="020B0907030504020204" pitchFamily="34" charset="0"/>
              </a:rPr>
              <a:t>Perkalian</a:t>
            </a:r>
            <a:r>
              <a:rPr lang="en-US" sz="5000" u="sng" dirty="0">
                <a:solidFill>
                  <a:schemeClr val="bg1"/>
                </a:solidFill>
                <a:latin typeface="Eras Bold ITC" panose="020B0907030504020204" pitchFamily="34" charset="0"/>
              </a:rPr>
              <a:t> Silang </a:t>
            </a:r>
            <a:r>
              <a:rPr lang="en-US" sz="5000" u="sng" dirty="0" err="1">
                <a:solidFill>
                  <a:schemeClr val="bg1"/>
                </a:solidFill>
                <a:latin typeface="Eras Bold ITC" panose="020B0907030504020204" pitchFamily="34" charset="0"/>
              </a:rPr>
              <a:t>Dua</a:t>
            </a:r>
            <a:r>
              <a:rPr lang="en-US" sz="5000" u="sng" dirty="0">
                <a:solidFill>
                  <a:schemeClr val="bg1"/>
                </a:solidFill>
                <a:latin typeface="Eras Bold ITC" panose="020B0907030504020204" pitchFamily="34" charset="0"/>
              </a:rPr>
              <a:t> </a:t>
            </a:r>
            <a:r>
              <a:rPr lang="en-US" sz="5000" u="sng" dirty="0" err="1">
                <a:solidFill>
                  <a:schemeClr val="bg1"/>
                </a:solidFill>
                <a:latin typeface="Eras Bold ITC" panose="020B0907030504020204" pitchFamily="34" charset="0"/>
              </a:rPr>
              <a:t>Vektor</a:t>
            </a:r>
            <a:endParaRPr lang="en-US" sz="5000" u="sng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2E1FEC5-AACE-477C-91A9-9C5FF361BA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" r="12859" b="3"/>
          <a:stretch/>
        </p:blipFill>
        <p:spPr>
          <a:xfrm>
            <a:off x="5800734" y="1197767"/>
            <a:ext cx="5788805" cy="446246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290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/>
                    </a14:imgEffect>
                  </a14:imgLayer>
                </a14:imgProps>
              </a:ext>
            </a:extLst>
          </a:blip>
          <a:srcRect/>
          <a:stretch>
            <a:fillRect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23B70D5-3C42-41AB-AAB1-785017EF4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5613"/>
            <a:ext cx="9144000" cy="1144587"/>
          </a:xfrm>
        </p:spPr>
        <p:txBody>
          <a:bodyPr anchor="ctr"/>
          <a:lstStyle/>
          <a:p>
            <a:r>
              <a:rPr lang="en-US" sz="4000" dirty="0">
                <a:solidFill>
                  <a:schemeClr val="tx1"/>
                </a:solidFill>
                <a:latin typeface="Eras Bold ITC" panose="020B0907030504020204" pitchFamily="34" charset="0"/>
              </a:rPr>
              <a:t>PEKALIAN SILANG DUA VEKTOR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judul 2">
                <a:extLst>
                  <a:ext uri="{FF2B5EF4-FFF2-40B4-BE49-F238E27FC236}">
                    <a16:creationId xmlns:a16="http://schemas.microsoft.com/office/drawing/2014/main" id="{0811846A-C130-409A-9827-DB04EBF1DC7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600199"/>
                <a:ext cx="9144000" cy="4802187"/>
              </a:xfrm>
            </p:spPr>
            <p:txBody>
              <a:bodyPr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sz="3000" b="1" i="1" dirty="0">
                    <a:solidFill>
                      <a:schemeClr val="tx1"/>
                    </a:solidFill>
                  </a:rPr>
                  <a:t>#</a:t>
                </a:r>
                <a:r>
                  <a:rPr lang="en-US" sz="300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3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3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3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3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3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  <m:func>
                          <m:funcPr>
                            <m:ctrlPr>
                              <a:rPr lang="en-US" sz="3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sz="3000" b="1" i="1" dirty="0">
                    <a:solidFill>
                      <a:schemeClr val="tx1"/>
                    </a:solidFill>
                  </a:rPr>
                  <a:t>#</a:t>
                </a:r>
                <a:r>
                  <a:rPr lang="en-US" sz="300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3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3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3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acc>
                      <m:accPr>
                        <m:chr m:val="̂"/>
                        <m:ctrlP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3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0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acc>
                      <m:accPr>
                        <m:chr m:val="̂"/>
                        <m:ctrlP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sz="3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acc>
                      <m:accPr>
                        <m:chr m:val="̂"/>
                        <m:ctrlP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judul 2">
                <a:extLst>
                  <a:ext uri="{FF2B5EF4-FFF2-40B4-BE49-F238E27FC236}">
                    <a16:creationId xmlns:a16="http://schemas.microsoft.com/office/drawing/2014/main" id="{0811846A-C130-409A-9827-DB04EBF1D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600199"/>
                <a:ext cx="9144000" cy="4802187"/>
              </a:xfrm>
              <a:blipFill>
                <a:blip r:embed="rId4"/>
                <a:stretch>
                  <a:fillRect l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4685D735-15EC-4FAB-982F-469CDD3BB235}"/>
              </a:ext>
            </a:extLst>
          </p:cNvPr>
          <p:cNvCxnSpPr>
            <a:cxnSpLocks/>
          </p:cNvCxnSpPr>
          <p:nvPr/>
        </p:nvCxnSpPr>
        <p:spPr>
          <a:xfrm>
            <a:off x="1524000" y="1324209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678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C2A63-D3C4-451D-89CD-6F06CF7CB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454" y="1360481"/>
            <a:ext cx="4605340" cy="2387600"/>
          </a:xfrm>
        </p:spPr>
        <p:txBody>
          <a:bodyPr>
            <a:normAutofit fontScale="90000"/>
          </a:bodyPr>
          <a:lstStyle/>
          <a:p>
            <a:r>
              <a:rPr lang="en-US" sz="4600" u="sng" dirty="0" err="1">
                <a:solidFill>
                  <a:schemeClr val="bg1"/>
                </a:solidFill>
                <a:latin typeface="Eras Bold ITC" panose="020B0907030504020204" pitchFamily="34" charset="0"/>
              </a:rPr>
              <a:t>Dalil</a:t>
            </a:r>
            <a:r>
              <a:rPr lang="en-US" sz="4600" u="sng" dirty="0">
                <a:solidFill>
                  <a:schemeClr val="bg1"/>
                </a:solidFill>
                <a:latin typeface="Eras Bold ITC" panose="020B0907030504020204" pitchFamily="34" charset="0"/>
              </a:rPr>
              <a:t> </a:t>
            </a:r>
            <a:r>
              <a:rPr lang="en-US" sz="4600" u="sng" dirty="0" err="1">
                <a:solidFill>
                  <a:schemeClr val="bg1"/>
                </a:solidFill>
                <a:latin typeface="Eras Bold ITC" panose="020B0907030504020204" pitchFamily="34" charset="0"/>
              </a:rPr>
              <a:t>Intersep</a:t>
            </a:r>
            <a:br>
              <a:rPr lang="en-US" sz="4600" u="sng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sz="4600" dirty="0">
                <a:solidFill>
                  <a:schemeClr val="bg1"/>
                </a:solidFill>
                <a:latin typeface="Eras Bold ITC" panose="020B0907030504020204" pitchFamily="34" charset="0"/>
              </a:rPr>
              <a:t>&amp;</a:t>
            </a:r>
            <a:br>
              <a:rPr lang="en-US" sz="4600" u="sng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sz="4600" u="sng" dirty="0" err="1">
                <a:solidFill>
                  <a:schemeClr val="bg1"/>
                </a:solidFill>
                <a:latin typeface="Eras Bold ITC" panose="020B0907030504020204" pitchFamily="34" charset="0"/>
              </a:rPr>
              <a:t>Titik</a:t>
            </a:r>
            <a:r>
              <a:rPr lang="en-US" sz="4600" u="sng" dirty="0">
                <a:solidFill>
                  <a:schemeClr val="bg1"/>
                </a:solidFill>
                <a:latin typeface="Eras Bold ITC" panose="020B0907030504020204" pitchFamily="34" charset="0"/>
              </a:rPr>
              <a:t> Tengah </a:t>
            </a:r>
            <a:r>
              <a:rPr lang="en-US" sz="4600" u="sng" dirty="0" err="1">
                <a:solidFill>
                  <a:schemeClr val="bg1"/>
                </a:solidFill>
                <a:latin typeface="Eras Bold ITC" panose="020B0907030504020204" pitchFamily="34" charset="0"/>
              </a:rPr>
              <a:t>Segitiga</a:t>
            </a:r>
            <a:endParaRPr lang="en-US" sz="4600" u="sng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2E1FEC5-AACE-477C-91A9-9C5FF361BA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" r="12859" b="3"/>
          <a:stretch/>
        </p:blipFill>
        <p:spPr>
          <a:xfrm>
            <a:off x="5800734" y="1197767"/>
            <a:ext cx="5788805" cy="446246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0948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407EA5C-C79E-4DBB-8FE8-C6F80F66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5"/>
            <a:ext cx="9144000" cy="672548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Eras Bold ITC" panose="020B0907030504020204" pitchFamily="34" charset="0"/>
              </a:rPr>
              <a:t>SEGITIGA SEBANGUN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CB60F88-96F3-4685-A172-7A8B0A50F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31304" y="1558607"/>
            <a:ext cx="1192696" cy="4968087"/>
          </a:xfrm>
        </p:spPr>
        <p:txBody>
          <a:bodyPr/>
          <a:lstStyle/>
          <a:p>
            <a:pPr algn="l"/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7597E965-D66C-473B-A6C9-5F59C89CA22D}"/>
              </a:ext>
            </a:extLst>
          </p:cNvPr>
          <p:cNvCxnSpPr>
            <a:cxnSpLocks/>
          </p:cNvCxnSpPr>
          <p:nvPr/>
        </p:nvCxnSpPr>
        <p:spPr>
          <a:xfrm>
            <a:off x="3067878" y="949008"/>
            <a:ext cx="60562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6917B94A-D18B-4BC9-9DE0-FB0654856482}"/>
              </a:ext>
            </a:extLst>
          </p:cNvPr>
          <p:cNvSpPr/>
          <p:nvPr/>
        </p:nvSpPr>
        <p:spPr>
          <a:xfrm>
            <a:off x="3067878" y="2093754"/>
            <a:ext cx="6056244" cy="2670492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Dua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buah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segitiga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dikatakan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sebangun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jika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sudut-sudut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bersesuaian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sama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besar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Dua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segegitiga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sebangun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memiliki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perbandingan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Panjang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sisi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bersesuaian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sama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528317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407EA5C-C79E-4DBB-8FE8-C6F80F66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5"/>
            <a:ext cx="9144000" cy="672548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Eras Bold ITC" panose="020B0907030504020204" pitchFamily="34" charset="0"/>
              </a:rPr>
              <a:t>DALIL INTERSEP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CB60F88-96F3-4685-A172-7A8B0A50F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31304" y="1558607"/>
            <a:ext cx="1192696" cy="4968087"/>
          </a:xfrm>
        </p:spPr>
        <p:txBody>
          <a:bodyPr/>
          <a:lstStyle/>
          <a:p>
            <a:pPr algn="l"/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7597E965-D66C-473B-A6C9-5F59C89CA22D}"/>
              </a:ext>
            </a:extLst>
          </p:cNvPr>
          <p:cNvCxnSpPr>
            <a:cxnSpLocks/>
          </p:cNvCxnSpPr>
          <p:nvPr/>
        </p:nvCxnSpPr>
        <p:spPr>
          <a:xfrm>
            <a:off x="3670852" y="949008"/>
            <a:ext cx="47840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6917B94A-D18B-4BC9-9DE0-FB0654856482}"/>
              </a:ext>
            </a:extLst>
          </p:cNvPr>
          <p:cNvSpPr/>
          <p:nvPr/>
        </p:nvSpPr>
        <p:spPr>
          <a:xfrm>
            <a:off x="1524001" y="1421575"/>
            <a:ext cx="9143999" cy="4708749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	Pada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sebuah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segitiga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dipotong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oleh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sebuah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garis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sejajar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salah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satu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sisi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segitiga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tersebut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maka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perbandingan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ruas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garis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hasil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perpotongan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pada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sisi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pertama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sama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perbandingan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ruas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garis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hasil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perpotongan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sisi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kedua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  <a:p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				  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Atau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	Jika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ada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beberapa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garis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sejajar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dipotong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oleh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dua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garis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lain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maka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perbandingan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Panjang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ruas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bersesuaian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selalu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sama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40084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407EA5C-C79E-4DBB-8FE8-C6F80F66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5"/>
            <a:ext cx="9144000" cy="672548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Eras Bold ITC" panose="020B0907030504020204" pitchFamily="34" charset="0"/>
              </a:rPr>
              <a:t>DALIL TITIK TENGAH SEGITIGA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CB60F88-96F3-4685-A172-7A8B0A50F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31304" y="1558607"/>
            <a:ext cx="1192696" cy="4968087"/>
          </a:xfrm>
        </p:spPr>
        <p:txBody>
          <a:bodyPr/>
          <a:lstStyle/>
          <a:p>
            <a:pPr algn="l"/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7597E965-D66C-473B-A6C9-5F59C89CA22D}"/>
              </a:ext>
            </a:extLst>
          </p:cNvPr>
          <p:cNvCxnSpPr>
            <a:cxnSpLocks/>
          </p:cNvCxnSpPr>
          <p:nvPr/>
        </p:nvCxnSpPr>
        <p:spPr>
          <a:xfrm>
            <a:off x="1524000" y="94900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6917B94A-D18B-4BC9-9DE0-FB0654856482}"/>
              </a:ext>
            </a:extLst>
          </p:cNvPr>
          <p:cNvSpPr/>
          <p:nvPr/>
        </p:nvSpPr>
        <p:spPr>
          <a:xfrm>
            <a:off x="3067878" y="2093754"/>
            <a:ext cx="6056244" cy="2670492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	Pada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sebuah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segitiga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ruas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garis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menghubungkan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titik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tengah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dua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sisi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segitiga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sejajar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sisi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ketiga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Panjangnya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setengah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sisi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ketiga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segitiga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tersebut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214476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C2A63-D3C4-451D-89CD-6F06CF7CB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454" y="1360481"/>
            <a:ext cx="4605340" cy="2387600"/>
          </a:xfrm>
        </p:spPr>
        <p:txBody>
          <a:bodyPr>
            <a:normAutofit/>
          </a:bodyPr>
          <a:lstStyle/>
          <a:p>
            <a:pPr algn="l"/>
            <a:r>
              <a:rPr lang="en-US" sz="5000" u="sng">
                <a:solidFill>
                  <a:schemeClr val="bg1"/>
                </a:solidFill>
                <a:latin typeface="Eras Bold ITC" panose="020B0907030504020204" pitchFamily="34" charset="0"/>
              </a:rPr>
              <a:t>SEGMEN GARIS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2E1FEC5-AACE-477C-91A9-9C5FF361BA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" r="12859" b="3"/>
          <a:stretch/>
        </p:blipFill>
        <p:spPr>
          <a:xfrm>
            <a:off x="5800734" y="1197768"/>
            <a:ext cx="5788805" cy="446246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4180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8796B19D-DA5A-46B5-AEC3-53A853253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8" b="518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E9A051F2-D31D-409D-A4BB-5DDC57155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en-US"/>
              <a:t>TERIMA KASIH</a:t>
            </a:r>
            <a:br>
              <a:rPr lang="en-US"/>
            </a:br>
            <a:r>
              <a:rPr lang="en-US">
                <a:sym typeface="Wingdings" panose="05000000000000000000" pitchFamily="2" charset="2"/>
              </a:rPr>
              <a:t></a:t>
            </a:r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014335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50"/>
                    </a14:imgEffect>
                    <a14:imgEffect>
                      <a14:brightnessContrast bright="-15000" contrast="10000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26D7-EB5E-4A98-8227-109DF9F0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2031"/>
            <a:ext cx="9144000" cy="773723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Eras Bold ITC" panose="020B0907030504020204" pitchFamily="34" charset="0"/>
              </a:rPr>
              <a:t>DALIL SEGMEN GARIS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C8E0CC8-94F4-413D-A774-B44742CFC9F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477107"/>
                <a:ext cx="9144000" cy="4958861"/>
              </a:xfrm>
            </p:spPr>
            <p:txBody>
              <a:bodyPr/>
              <a:lstStyle/>
              <a:p>
                <a:pPr algn="l"/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1.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G</a:t>
                </a:r>
                <a:r>
                  <a:rPr lang="en-US" b="1" dirty="0" err="1">
                    <a:latin typeface="Century Gothic" panose="020B0502020202020204" pitchFamily="34" charset="0"/>
                  </a:rPr>
                  <a:t>aris</a:t>
                </a:r>
                <a:r>
                  <a:rPr lang="en-US" b="1" dirty="0"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latin typeface="Century Gothic" panose="020B0502020202020204" pitchFamily="34" charset="0"/>
                  </a:rPr>
                  <a:t>melalui</a:t>
                </a:r>
                <a:r>
                  <a:rPr lang="en-US" b="1" dirty="0">
                    <a:latin typeface="Century Gothic" panose="020B0502020202020204" pitchFamily="34" charset="0"/>
                  </a:rPr>
                  <a:t> 2 </a:t>
                </a:r>
                <a:r>
                  <a:rPr lang="en-US" b="1" dirty="0" err="1">
                    <a:latin typeface="Century Gothic" panose="020B0502020202020204" pitchFamily="34" charset="0"/>
                  </a:rPr>
                  <a:t>titik</a:t>
                </a:r>
                <a:r>
                  <a:rPr lang="en-US" b="1" dirty="0"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latin typeface="Century Gothic" panose="020B0502020202020204" pitchFamily="34" charset="0"/>
                  </a:rPr>
                  <a:t>adalah</a:t>
                </a:r>
                <a:r>
                  <a:rPr lang="en-US" b="1" dirty="0"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latin typeface="Century Gothic" panose="020B0502020202020204" pitchFamily="34" charset="0"/>
                  </a:rPr>
                  <a:t>sebuah</a:t>
                </a:r>
                <a:r>
                  <a:rPr lang="en-US" b="1" dirty="0"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latin typeface="Century Gothic" panose="020B0502020202020204" pitchFamily="34" charset="0"/>
                  </a:rPr>
                  <a:t>segmen</a:t>
                </a:r>
                <a:r>
                  <a:rPr lang="en-US" b="1" dirty="0">
                    <a:latin typeface="Century Gothic" panose="020B0502020202020204" pitchFamily="34" charset="0"/>
                  </a:rPr>
                  <a:t>.</a:t>
                </a:r>
              </a:p>
              <a:p>
                <a:pPr algn="l"/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2.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Sebuah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segmen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dapat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diperpanjang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di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kedua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arah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.</a:t>
                </a:r>
              </a:p>
              <a:p>
                <a:pPr algn="l"/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3.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Dua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garis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berpotongan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tepat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di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satu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titik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,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jika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lebih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maka</a:t>
                </a:r>
                <a:endParaRPr lang="en-US" b="1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l"/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disebut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berhimpit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atau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segaris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.</a:t>
                </a:r>
              </a:p>
              <a:p>
                <a:pPr algn="l"/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4. Dari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satu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titik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pada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satu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segmen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hanya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dapat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dibuat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satu</a:t>
                </a:r>
                <a:endParaRPr lang="en-US" b="1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l"/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garis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tegak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lurus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terhadap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segmen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.</a:t>
                </a:r>
              </a:p>
              <a:p>
                <a:pPr algn="l"/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5. Panjang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segmen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adalah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jarak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terdekat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dari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titik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A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ke</a:t>
                </a:r>
                <a:endParaRPr lang="en-US" b="1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l"/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titik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B.</a:t>
                </a:r>
              </a:p>
              <a:p>
                <a:pPr algn="l"/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6.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Segmen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garis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memiliki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tepat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satu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titik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tengah</a:t>
                </a:r>
                <a:r>
                  <a: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C8E0CC8-94F4-413D-A774-B44742CFC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477107"/>
                <a:ext cx="9144000" cy="4958861"/>
              </a:xfrm>
              <a:blipFill>
                <a:blip r:embed="rId4"/>
                <a:stretch>
                  <a:fillRect l="-1000" t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93B83E-632F-4D75-981A-6977AAB9E4D9}"/>
              </a:ext>
            </a:extLst>
          </p:cNvPr>
          <p:cNvCxnSpPr>
            <a:cxnSpLocks/>
          </p:cNvCxnSpPr>
          <p:nvPr/>
        </p:nvCxnSpPr>
        <p:spPr>
          <a:xfrm>
            <a:off x="2843210" y="1111346"/>
            <a:ext cx="640080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2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50"/>
                    </a14:imgEffect>
                    <a14:imgEffect>
                      <a14:brightnessContrast bright="-15000" contrast="10000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26D7-EB5E-4A98-8227-109DF9F0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2031"/>
            <a:ext cx="9144000" cy="773723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Eras Bold ITC" panose="020B0907030504020204" pitchFamily="34" charset="0"/>
              </a:rPr>
              <a:t>KOLINEARITAS VEKTOR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E0CC8-94F4-413D-A774-B44742CFC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7107"/>
            <a:ext cx="9144000" cy="4958861"/>
          </a:xfrm>
        </p:spPr>
        <p:txBody>
          <a:bodyPr/>
          <a:lstStyle/>
          <a:p>
            <a:pPr algn="l"/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	Jika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dua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buah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vektor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terletak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pada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sebuah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garis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atau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satu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arah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maka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vector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tersebut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dikatakan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segaris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(collinear vectors).</a:t>
            </a:r>
          </a:p>
          <a:p>
            <a:pPr algn="l"/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Kedua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vector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dikatakan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kolinear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jika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salah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satu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vector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merupakan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kelipatan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vector yang lain,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atau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dinyatan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sebagai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berikut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93B83E-632F-4D75-981A-6977AAB9E4D9}"/>
              </a:ext>
            </a:extLst>
          </p:cNvPr>
          <p:cNvCxnSpPr>
            <a:cxnSpLocks/>
          </p:cNvCxnSpPr>
          <p:nvPr/>
        </p:nvCxnSpPr>
        <p:spPr>
          <a:xfrm>
            <a:off x="2686052" y="1111346"/>
            <a:ext cx="685800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AA46B50A-48B8-49A4-B9F8-431E4D7A76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2669605"/>
                  </p:ext>
                </p:extLst>
              </p:nvPr>
            </p:nvGraphicFramePr>
            <p:xfrm>
              <a:off x="5280481" y="4747846"/>
              <a:ext cx="1631037" cy="63304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1037">
                      <a:extLst>
                        <a:ext uri="{9D8B030D-6E8A-4147-A177-3AD203B41FA5}">
                          <a16:colId xmlns:a16="http://schemas.microsoft.com/office/drawing/2014/main" val="3625918008"/>
                        </a:ext>
                      </a:extLst>
                    </a:gridCol>
                  </a:tblGrid>
                  <a:tr h="6330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US" sz="240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>
                            <a:latin typeface="Century Gothic" panose="020B0502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39126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AA46B50A-48B8-49A4-B9F8-431E4D7A76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2669605"/>
                  </p:ext>
                </p:extLst>
              </p:nvPr>
            </p:nvGraphicFramePr>
            <p:xfrm>
              <a:off x="5280481" y="4747846"/>
              <a:ext cx="1631037" cy="63304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1037">
                      <a:extLst>
                        <a:ext uri="{9D8B030D-6E8A-4147-A177-3AD203B41FA5}">
                          <a16:colId xmlns:a16="http://schemas.microsoft.com/office/drawing/2014/main" val="3625918008"/>
                        </a:ext>
                      </a:extLst>
                    </a:gridCol>
                  </a:tblGrid>
                  <a:tr h="6330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3" t="-952" r="-746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39126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798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50"/>
                    </a14:imgEffect>
                    <a14:imgEffect>
                      <a14:brightnessContrast bright="-15000" contrast="10000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26D7-EB5E-4A98-8227-109DF9F0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2031"/>
            <a:ext cx="9144000" cy="773723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Eras Bold ITC" panose="020B0907030504020204" pitchFamily="34" charset="0"/>
              </a:rPr>
              <a:t>PERBANDINGAN RUAS GARIS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E0CC8-94F4-413D-A774-B44742CFC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7107"/>
            <a:ext cx="9144000" cy="4958861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93B83E-632F-4D75-981A-6977AAB9E4D9}"/>
              </a:ext>
            </a:extLst>
          </p:cNvPr>
          <p:cNvCxnSpPr>
            <a:cxnSpLocks/>
          </p:cNvCxnSpPr>
          <p:nvPr/>
        </p:nvCxnSpPr>
        <p:spPr>
          <a:xfrm>
            <a:off x="1971675" y="1111346"/>
            <a:ext cx="8315325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C5F446F-AA54-41F3-AC8D-970316F85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874659"/>
              </p:ext>
            </p:extLst>
          </p:nvPr>
        </p:nvGraphicFramePr>
        <p:xfrm>
          <a:off x="1524000" y="1671197"/>
          <a:ext cx="8651632" cy="4344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816">
                  <a:extLst>
                    <a:ext uri="{9D8B030D-6E8A-4147-A177-3AD203B41FA5}">
                      <a16:colId xmlns:a16="http://schemas.microsoft.com/office/drawing/2014/main" val="3683676446"/>
                    </a:ext>
                  </a:extLst>
                </a:gridCol>
                <a:gridCol w="4325816">
                  <a:extLst>
                    <a:ext uri="{9D8B030D-6E8A-4147-A177-3AD203B41FA5}">
                      <a16:colId xmlns:a16="http://schemas.microsoft.com/office/drawing/2014/main" val="1581075747"/>
                    </a:ext>
                  </a:extLst>
                </a:gridCol>
              </a:tblGrid>
              <a:tr h="14480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Eras Bold ITC" panose="020B0907030504020204" pitchFamily="34" charset="0"/>
                        </a:rPr>
                        <a:t>AB </a:t>
                      </a:r>
                      <a:r>
                        <a:rPr lang="en-US" dirty="0">
                          <a:latin typeface="Century Gothic" panose="020B0502020202020204" pitchFamily="34" charset="0"/>
                        </a:rPr>
                        <a:t>:</a:t>
                      </a:r>
                      <a:r>
                        <a:rPr lang="en-US" dirty="0">
                          <a:latin typeface="Eras Bold ITC" panose="020B0907030504020204" pitchFamily="34" charset="0"/>
                        </a:rPr>
                        <a:t> BC </a:t>
                      </a:r>
                      <a:r>
                        <a:rPr lang="en-US" dirty="0">
                          <a:latin typeface="Century Gothic" panose="020B0502020202020204" pitchFamily="34" charset="0"/>
                        </a:rPr>
                        <a:t>=</a:t>
                      </a:r>
                      <a:r>
                        <a:rPr lang="en-US" dirty="0"/>
                        <a:t>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402486"/>
                  </a:ext>
                </a:extLst>
              </a:tr>
              <a:tr h="14480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Eras Bold ITC" panose="020B0907030504020204" pitchFamily="34" charset="0"/>
                        </a:rPr>
                        <a:t>AB </a:t>
                      </a:r>
                      <a:r>
                        <a:rPr lang="en-US" dirty="0">
                          <a:latin typeface="Century Gothic" panose="020B0502020202020204" pitchFamily="34" charset="0"/>
                        </a:rPr>
                        <a:t>:</a:t>
                      </a:r>
                      <a:r>
                        <a:rPr lang="en-US" dirty="0">
                          <a:latin typeface="Eras Bold ITC" panose="020B0907030504020204" pitchFamily="34" charset="0"/>
                        </a:rPr>
                        <a:t> BC </a:t>
                      </a:r>
                      <a:r>
                        <a:rPr lang="en-US" dirty="0">
                          <a:latin typeface="Century Gothic" panose="020B0502020202020204" pitchFamily="34" charset="0"/>
                        </a:rPr>
                        <a:t>=</a:t>
                      </a:r>
                      <a:r>
                        <a:rPr lang="en-US" dirty="0"/>
                        <a:t>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(-n)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143113"/>
                  </a:ext>
                </a:extLst>
              </a:tr>
              <a:tr h="14480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Eras Bold ITC" panose="020B0907030504020204" pitchFamily="34" charset="0"/>
                        </a:rPr>
                        <a:t>AB </a:t>
                      </a:r>
                      <a:r>
                        <a:rPr lang="en-US" dirty="0">
                          <a:latin typeface="Century Gothic" panose="020B0502020202020204" pitchFamily="34" charset="0"/>
                        </a:rPr>
                        <a:t>:</a:t>
                      </a:r>
                      <a:r>
                        <a:rPr lang="en-US" dirty="0">
                          <a:latin typeface="Eras Bold ITC" panose="020B0907030504020204" pitchFamily="34" charset="0"/>
                        </a:rPr>
                        <a:t> BC </a:t>
                      </a:r>
                      <a:r>
                        <a:rPr lang="en-US" dirty="0">
                          <a:latin typeface="Century Gothic" panose="020B0502020202020204" pitchFamily="34" charset="0"/>
                        </a:rPr>
                        <a:t>=</a:t>
                      </a:r>
                      <a:r>
                        <a:rPr lang="en-US" dirty="0"/>
                        <a:t> -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209660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A31D71DA-9ED0-4F29-A78E-A00796545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58" y="1720324"/>
            <a:ext cx="3938955" cy="13825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24E0FF-0A26-4633-9B76-90381F392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22" y="3162320"/>
            <a:ext cx="3938955" cy="13825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08FAEF-0C75-4491-B399-57159ACDF2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22" y="4600905"/>
            <a:ext cx="3938955" cy="138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2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50"/>
                    </a14:imgEffect>
                    <a14:imgEffect>
                      <a14:brightnessContrast bright="-15000" contrast="10000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26D7-EB5E-4A98-8227-109DF9F0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2031"/>
            <a:ext cx="9144000" cy="773723"/>
          </a:xfrm>
        </p:spPr>
        <p:txBody>
          <a:bodyPr/>
          <a:lstStyle/>
          <a:p>
            <a:endParaRPr lang="en-US" sz="4000" dirty="0">
              <a:solidFill>
                <a:schemeClr val="tx1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E0CC8-94F4-413D-A774-B44742CFC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7107"/>
            <a:ext cx="9144000" cy="4958861"/>
          </a:xfrm>
        </p:spPr>
        <p:txBody>
          <a:bodyPr/>
          <a:lstStyle/>
          <a:p>
            <a:pPr algn="l"/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l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4666B135-1C4A-4529-8784-9205C47AF0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023742"/>
                  </p:ext>
                </p:extLst>
              </p:nvPr>
            </p:nvGraphicFramePr>
            <p:xfrm>
              <a:off x="1524000" y="1822666"/>
              <a:ext cx="9144000" cy="426733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20198">
                      <a:extLst>
                        <a:ext uri="{9D8B030D-6E8A-4147-A177-3AD203B41FA5}">
                          <a16:colId xmlns:a16="http://schemas.microsoft.com/office/drawing/2014/main" val="3310713210"/>
                        </a:ext>
                      </a:extLst>
                    </a:gridCol>
                    <a:gridCol w="5223802">
                      <a:extLst>
                        <a:ext uri="{9D8B030D-6E8A-4147-A177-3AD203B41FA5}">
                          <a16:colId xmlns:a16="http://schemas.microsoft.com/office/drawing/2014/main" val="1524039339"/>
                        </a:ext>
                      </a:extLst>
                    </a:gridCol>
                  </a:tblGrid>
                  <a:tr h="50265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Century Gothic" panose="020B0502020202020204" pitchFamily="34" charset="0"/>
                            </a:rPr>
                            <a:t>TEOREMA CEVA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80683"/>
                      </a:ext>
                    </a:extLst>
                  </a:tr>
                  <a:tr h="37646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𝐵𝐸</m:t>
                                        </m:r>
                                      </m:e>
                                    </m:acc>
                                  </m:num>
                                  <m:den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𝐶𝐸</m:t>
                                        </m:r>
                                      </m:e>
                                    </m:acc>
                                  </m:den>
                                </m:f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𝐵𝐹</m:t>
                                        </m:r>
                                      </m:e>
                                    </m:acc>
                                  </m:num>
                                  <m:den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𝐶𝐹</m:t>
                                        </m:r>
                                      </m:e>
                                    </m:acc>
                                  </m:den>
                                </m:f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𝐶𝐷</m:t>
                                        </m:r>
                                      </m:e>
                                    </m:acc>
                                  </m:num>
                                  <m:den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𝐴𝐷</m:t>
                                        </m:r>
                                      </m:e>
                                    </m:acc>
                                  </m:den>
                                </m:f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25946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4666B135-1C4A-4529-8784-9205C47AF0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023742"/>
                  </p:ext>
                </p:extLst>
              </p:nvPr>
            </p:nvGraphicFramePr>
            <p:xfrm>
              <a:off x="1524000" y="1822666"/>
              <a:ext cx="9144000" cy="426733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20198">
                      <a:extLst>
                        <a:ext uri="{9D8B030D-6E8A-4147-A177-3AD203B41FA5}">
                          <a16:colId xmlns:a16="http://schemas.microsoft.com/office/drawing/2014/main" val="3310713210"/>
                        </a:ext>
                      </a:extLst>
                    </a:gridCol>
                    <a:gridCol w="5223802">
                      <a:extLst>
                        <a:ext uri="{9D8B030D-6E8A-4147-A177-3AD203B41FA5}">
                          <a16:colId xmlns:a16="http://schemas.microsoft.com/office/drawing/2014/main" val="1524039339"/>
                        </a:ext>
                      </a:extLst>
                    </a:gridCol>
                  </a:tblGrid>
                  <a:tr h="50265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Century Gothic" panose="020B0502020202020204" pitchFamily="34" charset="0"/>
                            </a:rPr>
                            <a:t>TEOREMA CEVA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80683"/>
                      </a:ext>
                    </a:extLst>
                  </a:tr>
                  <a:tr h="37646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5263" t="-13570" r="-350" b="-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25946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BD77AE7-E7A9-4479-8F5B-D544280F7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864" y="2756853"/>
            <a:ext cx="3818965" cy="239895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0FE3C89-207B-4589-9A45-AD6CD5CFD0E1}"/>
              </a:ext>
            </a:extLst>
          </p:cNvPr>
          <p:cNvSpPr txBox="1">
            <a:spLocks/>
          </p:cNvSpPr>
          <p:nvPr/>
        </p:nvSpPr>
        <p:spPr>
          <a:xfrm>
            <a:off x="1524000" y="422031"/>
            <a:ext cx="9144000" cy="7737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Eras Bold ITC" panose="020B0907030504020204" pitchFamily="34" charset="0"/>
              </a:rPr>
              <a:t>PERBANDINGAN RUAS GARIS</a:t>
            </a:r>
            <a:endParaRPr lang="en-US" sz="4000" b="1" dirty="0">
              <a:latin typeface="Eras Bold ITC" panose="020B0907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927B91-0B12-43D5-8CB9-40554C250E89}"/>
              </a:ext>
            </a:extLst>
          </p:cNvPr>
          <p:cNvCxnSpPr>
            <a:cxnSpLocks/>
          </p:cNvCxnSpPr>
          <p:nvPr/>
        </p:nvCxnSpPr>
        <p:spPr>
          <a:xfrm>
            <a:off x="1971675" y="1111346"/>
            <a:ext cx="8315325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641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50"/>
                    </a14:imgEffect>
                    <a14:imgEffect>
                      <a14:brightnessContrast bright="-15000" contrast="10000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26D7-EB5E-4A98-8227-109DF9F0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2031"/>
            <a:ext cx="9144000" cy="773723"/>
          </a:xfrm>
        </p:spPr>
        <p:txBody>
          <a:bodyPr/>
          <a:lstStyle/>
          <a:p>
            <a:r>
              <a:rPr lang="en-US" sz="4000" b="1" dirty="0" err="1">
                <a:solidFill>
                  <a:schemeClr val="tx1"/>
                </a:solidFill>
                <a:latin typeface="Eras Bold ITC" panose="020B0907030504020204" pitchFamily="34" charset="0"/>
              </a:rPr>
              <a:t>Proyeksi</a:t>
            </a:r>
            <a:r>
              <a:rPr lang="en-US" sz="4000" b="1" dirty="0">
                <a:solidFill>
                  <a:schemeClr val="tx1"/>
                </a:solidFill>
                <a:latin typeface="Eras Bold ITC" panose="020B0907030504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Eras Bold ITC" panose="020B0907030504020204" pitchFamily="34" charset="0"/>
              </a:rPr>
              <a:t>Ortogonal</a:t>
            </a:r>
            <a:r>
              <a:rPr lang="en-US" sz="4000" b="1" dirty="0">
                <a:solidFill>
                  <a:schemeClr val="tx1"/>
                </a:solidFill>
                <a:latin typeface="Eras Bold ITC" panose="020B0907030504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Eras Bold ITC" panose="020B0907030504020204" pitchFamily="34" charset="0"/>
              </a:rPr>
              <a:t>Suatu</a:t>
            </a:r>
            <a:r>
              <a:rPr lang="en-US" sz="4000" b="1" dirty="0">
                <a:solidFill>
                  <a:schemeClr val="tx1"/>
                </a:solidFill>
                <a:latin typeface="Eras Bold ITC" panose="020B0907030504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Eras Bold ITC" panose="020B0907030504020204" pitchFamily="34" charset="0"/>
              </a:rPr>
              <a:t>Vektor</a:t>
            </a:r>
            <a:endParaRPr lang="en-US" sz="4000" b="1" dirty="0">
              <a:solidFill>
                <a:schemeClr val="tx1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E0CC8-94F4-413D-A774-B44742CFC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7107"/>
            <a:ext cx="9144000" cy="4958861"/>
          </a:xfrm>
        </p:spPr>
        <p:txBody>
          <a:bodyPr/>
          <a:lstStyle/>
          <a:p>
            <a:pPr algn="l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93B83E-632F-4D75-981A-6977AAB9E4D9}"/>
              </a:ext>
            </a:extLst>
          </p:cNvPr>
          <p:cNvCxnSpPr>
            <a:cxnSpLocks/>
          </p:cNvCxnSpPr>
          <p:nvPr/>
        </p:nvCxnSpPr>
        <p:spPr>
          <a:xfrm>
            <a:off x="1523999" y="1195754"/>
            <a:ext cx="9144000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4666B135-1C4A-4529-8784-9205C47AF0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5208237"/>
                  </p:ext>
                </p:extLst>
              </p:nvPr>
            </p:nvGraphicFramePr>
            <p:xfrm>
              <a:off x="1523999" y="1956271"/>
              <a:ext cx="9144000" cy="36042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20198">
                      <a:extLst>
                        <a:ext uri="{9D8B030D-6E8A-4147-A177-3AD203B41FA5}">
                          <a16:colId xmlns:a16="http://schemas.microsoft.com/office/drawing/2014/main" val="3310713210"/>
                        </a:ext>
                      </a:extLst>
                    </a:gridCol>
                    <a:gridCol w="5223802">
                      <a:extLst>
                        <a:ext uri="{9D8B030D-6E8A-4147-A177-3AD203B41FA5}">
                          <a16:colId xmlns:a16="http://schemas.microsoft.com/office/drawing/2014/main" val="1524039339"/>
                        </a:ext>
                      </a:extLst>
                    </a:gridCol>
                  </a:tblGrid>
                  <a:tr h="1345940">
                    <a:tc row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entury Gothic" panose="020B0502020202020204" pitchFamily="34" charset="0"/>
                            </a:rPr>
                            <a:t># </a:t>
                          </a:r>
                          <a:r>
                            <a:rPr lang="en-US" sz="1800" dirty="0" err="1">
                              <a:latin typeface="Century Gothic" panose="020B0502020202020204" pitchFamily="34" charset="0"/>
                            </a:rPr>
                            <a:t>Proyeksi</a:t>
                          </a:r>
                          <a:r>
                            <a:rPr lang="en-US" sz="1800" dirty="0"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1800" dirty="0" err="1">
                              <a:latin typeface="Century Gothic" panose="020B0502020202020204" pitchFamily="34" charset="0"/>
                            </a:rPr>
                            <a:t>Ortogonal</a:t>
                          </a:r>
                          <a:endParaRPr lang="en-US" sz="1800" dirty="0">
                            <a:latin typeface="Century Gothic" panose="020B050202020202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</m:d>
                                <m:acc>
                                  <m:accPr>
                                    <m:chr m:val="̂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  <m:acc>
                                  <m:accPr>
                                    <m:chr m:val="̂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acc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acc>
                                                  <m:accPr>
                                                    <m:chr m:val="⃗"/>
                                                    <m:ctrlPr>
                                                      <a:rPr lang="en-US" sz="20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20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acc>
                                  <m:accPr>
                                    <m:chr m:val="⃗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2594623"/>
                      </a:ext>
                    </a:extLst>
                  </a:tr>
                  <a:tr h="105883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entury Gothic" panose="020B0502020202020204" pitchFamily="34" charset="0"/>
                            </a:rPr>
                            <a:t># </a:t>
                          </a:r>
                          <a:r>
                            <a:rPr lang="en-US" sz="2000" dirty="0" err="1">
                              <a:latin typeface="Century Gothic" panose="020B0502020202020204" pitchFamily="34" charset="0"/>
                            </a:rPr>
                            <a:t>Sudut</a:t>
                          </a:r>
                          <a:r>
                            <a:rPr lang="en-US" sz="2000" dirty="0"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latin typeface="Century Gothic" panose="020B0502020202020204" pitchFamily="34" charset="0"/>
                            </a:rPr>
                            <a:t>tetha</a:t>
                          </a:r>
                          <a:endParaRPr lang="en-US" sz="2000" dirty="0">
                            <a:latin typeface="Century Gothic" panose="020B050202020202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00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1766084"/>
                      </a:ext>
                    </a:extLst>
                  </a:tr>
                  <a:tr h="119951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Century Gothic" panose="020B0502020202020204" pitchFamily="34" charset="0"/>
                            </a:rPr>
                            <a:t># Panjang </a:t>
                          </a:r>
                          <a:r>
                            <a:rPr lang="en-US" sz="2000" dirty="0" err="1">
                              <a:latin typeface="Century Gothic" panose="020B0502020202020204" pitchFamily="34" charset="0"/>
                            </a:rPr>
                            <a:t>Proyeksi</a:t>
                          </a:r>
                          <a:r>
                            <a:rPr lang="en-US" sz="2000" dirty="0"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latin typeface="Century Gothic" panose="020B0502020202020204" pitchFamily="34" charset="0"/>
                            </a:rPr>
                            <a:t>Ortogonal</a:t>
                          </a:r>
                          <a:endParaRPr lang="en-US" sz="2000" dirty="0">
                            <a:latin typeface="Century Gothic" panose="020B050202020202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sz="200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</m:d>
                                <m:f>
                                  <m:f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  <m:r>
                                      <a:rPr lang="en-US" sz="2000" i="0" dirty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  <m:r>
                                  <a:rPr lang="en-US" sz="200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  <m:r>
                                          <a:rPr lang="en-US" sz="2000" i="0" dirty="0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acc>
                                      </m:num>
                                      <m:den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sz="20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5784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4666B135-1C4A-4529-8784-9205C47AF0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5208237"/>
                  </p:ext>
                </p:extLst>
              </p:nvPr>
            </p:nvGraphicFramePr>
            <p:xfrm>
              <a:off x="1523999" y="1956271"/>
              <a:ext cx="9144000" cy="36042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20198">
                      <a:extLst>
                        <a:ext uri="{9D8B030D-6E8A-4147-A177-3AD203B41FA5}">
                          <a16:colId xmlns:a16="http://schemas.microsoft.com/office/drawing/2014/main" val="3310713210"/>
                        </a:ext>
                      </a:extLst>
                    </a:gridCol>
                    <a:gridCol w="5223802">
                      <a:extLst>
                        <a:ext uri="{9D8B030D-6E8A-4147-A177-3AD203B41FA5}">
                          <a16:colId xmlns:a16="http://schemas.microsoft.com/office/drawing/2014/main" val="1524039339"/>
                        </a:ext>
                      </a:extLst>
                    </a:gridCol>
                  </a:tblGrid>
                  <a:tr h="1345940">
                    <a:tc rowSpan="3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63" t="-2262" r="-350" b="-1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2594623"/>
                      </a:ext>
                    </a:extLst>
                  </a:tr>
                  <a:tr h="105883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63" t="-129143" r="-350" b="-113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766084"/>
                      </a:ext>
                    </a:extLst>
                  </a:tr>
                  <a:tr h="119951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63" t="-203553" r="-350" b="-10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5784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C5EEC07-240C-487E-957F-EBAC7C344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426" y="2832727"/>
            <a:ext cx="3200000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9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C2A63-D3C4-451D-89CD-6F06CF7CB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454" y="1360481"/>
            <a:ext cx="4605340" cy="2387600"/>
          </a:xfrm>
          <a:prstGeom prst="ellipse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n-US" sz="3100" u="sng" kern="1200" dirty="0">
                <a:solidFill>
                  <a:schemeClr val="bg1"/>
                </a:solidFill>
                <a:latin typeface="Eras Bold ITC" panose="020B0907030504020204" pitchFamily="34" charset="0"/>
              </a:rPr>
              <a:t>Sifat </a:t>
            </a:r>
            <a:r>
              <a:rPr lang="en-US" sz="3100" u="sng" kern="1200" dirty="0" err="1">
                <a:solidFill>
                  <a:schemeClr val="bg1"/>
                </a:solidFill>
                <a:latin typeface="Eras Bold ITC" panose="020B0907030504020204" pitchFamily="34" charset="0"/>
              </a:rPr>
              <a:t>Kesimetrian</a:t>
            </a:r>
            <a:br>
              <a:rPr lang="en-US" sz="3100" u="sng" kern="1200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sz="3100" kern="1200" dirty="0">
                <a:solidFill>
                  <a:schemeClr val="bg1"/>
                </a:solidFill>
                <a:latin typeface="Eras Bold ITC" panose="020B0907030504020204" pitchFamily="34" charset="0"/>
              </a:rPr>
              <a:t>&amp;</a:t>
            </a:r>
            <a:br>
              <a:rPr lang="en-US" sz="3100" u="sng" kern="1200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sz="3100" u="sng" kern="1200" dirty="0">
                <a:solidFill>
                  <a:schemeClr val="bg1"/>
                </a:solidFill>
                <a:latin typeface="Eras Bold ITC" panose="020B0907030504020204" pitchFamily="34" charset="0"/>
              </a:rPr>
              <a:t>Sifat </a:t>
            </a:r>
            <a:r>
              <a:rPr lang="en-US" sz="3100" u="sng" kern="1200" dirty="0" err="1">
                <a:solidFill>
                  <a:schemeClr val="bg1"/>
                </a:solidFill>
                <a:latin typeface="Eras Bold ITC" panose="020B0907030504020204" pitchFamily="34" charset="0"/>
              </a:rPr>
              <a:t>Sudut</a:t>
            </a:r>
            <a:r>
              <a:rPr lang="en-US" sz="3100" u="sng" kern="1200" dirty="0">
                <a:solidFill>
                  <a:schemeClr val="bg1"/>
                </a:solidFill>
                <a:latin typeface="Eras Bold ITC" panose="020B0907030504020204" pitchFamily="34" charset="0"/>
              </a:rPr>
              <a:t> pada </a:t>
            </a:r>
            <a:r>
              <a:rPr lang="en-US" sz="3100" u="sng" kern="1200" dirty="0" err="1">
                <a:solidFill>
                  <a:schemeClr val="bg1"/>
                </a:solidFill>
                <a:latin typeface="Eras Bold ITC" panose="020B0907030504020204" pitchFamily="34" charset="0"/>
              </a:rPr>
              <a:t>Bidang</a:t>
            </a:r>
            <a:endParaRPr lang="en-US" sz="3100" u="sng" kern="12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2E1FEC5-AACE-477C-91A9-9C5FF361BA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" r="12859" b="3"/>
          <a:stretch/>
        </p:blipFill>
        <p:spPr>
          <a:xfrm>
            <a:off x="5800734" y="1197768"/>
            <a:ext cx="5788805" cy="434578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959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  <a14:imgEffect>
                      <a14:brightnessContrast bright="-35000" contrast="1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407EA5C-C79E-4DBB-8FE8-C6F80F66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5"/>
            <a:ext cx="9144000" cy="672548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Eras Bold ITC" panose="020B0907030504020204" pitchFamily="34" charset="0"/>
              </a:rPr>
              <a:t>SEGITIGA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CB60F88-96F3-4685-A172-7A8B0A50F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30025"/>
            <a:ext cx="9144000" cy="496669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7597E965-D66C-473B-A6C9-5F59C89CA22D}"/>
              </a:ext>
            </a:extLst>
          </p:cNvPr>
          <p:cNvCxnSpPr>
            <a:cxnSpLocks/>
          </p:cNvCxnSpPr>
          <p:nvPr/>
        </p:nvCxnSpPr>
        <p:spPr>
          <a:xfrm>
            <a:off x="4558748" y="886059"/>
            <a:ext cx="3061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 8">
                <a:extLst>
                  <a:ext uri="{FF2B5EF4-FFF2-40B4-BE49-F238E27FC236}">
                    <a16:creationId xmlns:a16="http://schemas.microsoft.com/office/drawing/2014/main" id="{B0C4B405-435B-425C-8276-E096A98D1A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428713"/>
                  </p:ext>
                </p:extLst>
              </p:nvPr>
            </p:nvGraphicFramePr>
            <p:xfrm>
              <a:off x="1523999" y="1369764"/>
              <a:ext cx="9143999" cy="515693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2001">
                      <a:extLst>
                        <a:ext uri="{9D8B030D-6E8A-4147-A177-3AD203B41FA5}">
                          <a16:colId xmlns:a16="http://schemas.microsoft.com/office/drawing/2014/main" val="3068207616"/>
                        </a:ext>
                      </a:extLst>
                    </a:gridCol>
                    <a:gridCol w="4571998">
                      <a:extLst>
                        <a:ext uri="{9D8B030D-6E8A-4147-A177-3AD203B41FA5}">
                          <a16:colId xmlns:a16="http://schemas.microsoft.com/office/drawing/2014/main" val="3549969666"/>
                        </a:ext>
                      </a:extLst>
                    </a:gridCol>
                  </a:tblGrid>
                  <a:tr h="6172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Kesimetrian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Sudut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283061"/>
                      </a:ext>
                    </a:extLst>
                  </a:tr>
                  <a:tr h="1061330">
                    <a:tc>
                      <a:txBody>
                        <a:bodyPr/>
                        <a:lstStyle/>
                        <a:p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1" u="sng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Sumbu</a:t>
                          </a:r>
                          <a:r>
                            <a:rPr lang="en-US" sz="2000" b="1" u="sng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: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tegak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lurus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dan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melewati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titik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tengah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setiap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sisi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segitiga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/>
                          <a:endPara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:endPara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:endPara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:endPara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:endPara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180</m:t>
                                </m:r>
                                <m:r>
                                  <a:rPr lang="en-US" sz="2000" i="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5858826"/>
                      </a:ext>
                    </a:extLst>
                  </a:tr>
                  <a:tr h="1061330">
                    <a:tc>
                      <a:txBody>
                        <a:bodyPr/>
                        <a:lstStyle/>
                        <a:p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1" u="sng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Bagi</a:t>
                          </a:r>
                          <a:r>
                            <a:rPr lang="en-US" sz="2000" b="1" u="sng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: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membagi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setiap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sudut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dalam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segitiga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menjadi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dua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sama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besar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.</a:t>
                          </a:r>
                          <a:endParaRPr lang="en-US" sz="2000" b="1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000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0621834"/>
                      </a:ext>
                    </a:extLst>
                  </a:tr>
                  <a:tr h="1367532">
                    <a:tc>
                      <a:txBody>
                        <a:bodyPr/>
                        <a:lstStyle/>
                        <a:p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1" u="sng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Tinggi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: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tegak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lurus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disetiap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sisi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dan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melalui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setiap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sudut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berhadapan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dengan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sisi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tersebut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.</a:t>
                          </a:r>
                          <a:endParaRPr lang="en-US" sz="2000" b="1" u="sng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000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3284600"/>
                      </a:ext>
                    </a:extLst>
                  </a:tr>
                  <a:tr h="1049502">
                    <a:tc>
                      <a:txBody>
                        <a:bodyPr/>
                        <a:lstStyle/>
                        <a:p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1" u="sng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Berat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: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melalui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titik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tengah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setiap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sisi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dan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melalui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sudut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berhadapan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.</a:t>
                          </a:r>
                          <a:endParaRPr lang="en-US" sz="2000" b="1" u="sng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000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753202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 8">
                <a:extLst>
                  <a:ext uri="{FF2B5EF4-FFF2-40B4-BE49-F238E27FC236}">
                    <a16:creationId xmlns:a16="http://schemas.microsoft.com/office/drawing/2014/main" id="{B0C4B405-435B-425C-8276-E096A98D1A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428713"/>
                  </p:ext>
                </p:extLst>
              </p:nvPr>
            </p:nvGraphicFramePr>
            <p:xfrm>
              <a:off x="1523999" y="1369764"/>
              <a:ext cx="9143999" cy="515693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2001">
                      <a:extLst>
                        <a:ext uri="{9D8B030D-6E8A-4147-A177-3AD203B41FA5}">
                          <a16:colId xmlns:a16="http://schemas.microsoft.com/office/drawing/2014/main" val="3068207616"/>
                        </a:ext>
                      </a:extLst>
                    </a:gridCol>
                    <a:gridCol w="4571998">
                      <a:extLst>
                        <a:ext uri="{9D8B030D-6E8A-4147-A177-3AD203B41FA5}">
                          <a16:colId xmlns:a16="http://schemas.microsoft.com/office/drawing/2014/main" val="3549969666"/>
                        </a:ext>
                      </a:extLst>
                    </a:gridCol>
                  </a:tblGrid>
                  <a:tr h="6172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Kesimetrian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Sudut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283061"/>
                      </a:ext>
                    </a:extLst>
                  </a:tr>
                  <a:tr h="1061330">
                    <a:tc>
                      <a:txBody>
                        <a:bodyPr/>
                        <a:lstStyle/>
                        <a:p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1" u="sng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Sumbu</a:t>
                          </a:r>
                          <a:r>
                            <a:rPr lang="en-US" sz="2000" b="1" u="sng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: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tegak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lurus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dan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melewati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titik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tengah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setiap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sisi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segitiga</a:t>
                          </a:r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67" t="-13673" r="-400" b="-1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58826"/>
                      </a:ext>
                    </a:extLst>
                  </a:tr>
                  <a:tr h="1061330">
                    <a:tc>
                      <a:txBody>
                        <a:bodyPr/>
                        <a:lstStyle/>
                        <a:p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1" u="sng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Bagi</a:t>
                          </a:r>
                          <a:r>
                            <a:rPr lang="en-US" sz="2000" b="1" u="sng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: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membagi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setiap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sudut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dalam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segitiga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menjadi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dua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sama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besar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.</a:t>
                          </a:r>
                          <a:endParaRPr lang="en-US" sz="2000" b="1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000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0621834"/>
                      </a:ext>
                    </a:extLst>
                  </a:tr>
                  <a:tr h="1367532">
                    <a:tc>
                      <a:txBody>
                        <a:bodyPr/>
                        <a:lstStyle/>
                        <a:p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1" u="sng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Tinggi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: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tegak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lurus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disetiap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sisi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dan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melalui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setiap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sudut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berhadapan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dengan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sisi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tersebut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.</a:t>
                          </a:r>
                          <a:endParaRPr lang="en-US" sz="2000" b="1" u="sng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000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3284600"/>
                      </a:ext>
                    </a:extLst>
                  </a:tr>
                  <a:tr h="1049502">
                    <a:tc>
                      <a:txBody>
                        <a:bodyPr/>
                        <a:lstStyle/>
                        <a:p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1" u="sng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1" u="sng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Berat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: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garis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melalui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titik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tengah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setiap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sisi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dan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melalui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sudut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 yang </a:t>
                          </a:r>
                          <a:r>
                            <a:rPr lang="en-US" sz="2000" b="0" u="none" dirty="0" err="1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berhadapan</a:t>
                          </a:r>
                          <a:r>
                            <a:rPr lang="en-US" sz="2000" b="0" u="non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.</a:t>
                          </a:r>
                          <a:endParaRPr lang="en-US" sz="2000" b="1" u="sng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000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753202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592299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672</Words>
  <Application>Microsoft Office PowerPoint</Application>
  <PresentationFormat>Layar Lebar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Century Gothic</vt:lpstr>
      <vt:lpstr>Eras Bold ITC</vt:lpstr>
      <vt:lpstr>Times New Roman</vt:lpstr>
      <vt:lpstr>Office Theme</vt:lpstr>
      <vt:lpstr>BAB 4</vt:lpstr>
      <vt:lpstr>SEGMEN GARIS</vt:lpstr>
      <vt:lpstr>DALIL SEGMEN GARIS</vt:lpstr>
      <vt:lpstr>KOLINEARITAS VEKTOR</vt:lpstr>
      <vt:lpstr>PERBANDINGAN RUAS GARIS</vt:lpstr>
      <vt:lpstr>Presentasi PowerPoint</vt:lpstr>
      <vt:lpstr>Proyeksi Ortogonal Suatu Vektor</vt:lpstr>
      <vt:lpstr>Sifat Kesimetrian &amp; Sifat Sudut pada Bidang</vt:lpstr>
      <vt:lpstr>SEGITIGA</vt:lpstr>
      <vt:lpstr>SEGITIGA</vt:lpstr>
      <vt:lpstr>SEGIEMPAT</vt:lpstr>
      <vt:lpstr>SEGIEMPAT</vt:lpstr>
      <vt:lpstr>SEGIEMPAT</vt:lpstr>
      <vt:lpstr>Perkalian Silang Dua Vektor</vt:lpstr>
      <vt:lpstr>PEKALIAN SILANG DUA VEKTOR</vt:lpstr>
      <vt:lpstr>Dalil Intersep &amp; Titik Tengah Segitiga</vt:lpstr>
      <vt:lpstr>SEGITIGA SEBANGUN</vt:lpstr>
      <vt:lpstr>DALIL INTERSEP</vt:lpstr>
      <vt:lpstr>DALIL TITIK TENGAH SEGITIGA</vt:lpstr>
      <vt:lpstr>TERIMA KASIH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4</dc:title>
  <dc:creator>Rizaky Oktaramadiansyah</dc:creator>
  <cp:lastModifiedBy>Rizaky Oktaramadiansyah</cp:lastModifiedBy>
  <cp:revision>2</cp:revision>
  <dcterms:created xsi:type="dcterms:W3CDTF">2020-03-30T14:25:54Z</dcterms:created>
  <dcterms:modified xsi:type="dcterms:W3CDTF">2020-03-30T14:31:11Z</dcterms:modified>
</cp:coreProperties>
</file>