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70" r:id="rId5"/>
    <p:sldId id="262" r:id="rId6"/>
    <p:sldId id="263" r:id="rId7"/>
    <p:sldId id="264" r:id="rId8"/>
    <p:sldId id="265" r:id="rId9"/>
    <p:sldId id="266" r:id="rId10"/>
    <p:sldId id="271" r:id="rId11"/>
    <p:sldId id="267" r:id="rId12"/>
    <p:sldId id="268" r:id="rId13"/>
    <p:sldId id="269" r:id="rId14"/>
    <p:sldId id="278" r:id="rId15"/>
    <p:sldId id="273" r:id="rId16"/>
    <p:sldId id="274" r:id="rId17"/>
    <p:sldId id="275" r:id="rId18"/>
    <p:sldId id="276" r:id="rId19"/>
    <p:sldId id="277" r:id="rId20"/>
    <p:sldId id="279" r:id="rId21"/>
    <p:sldId id="261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505"/>
    <a:srgbClr val="1B1B1B"/>
    <a:srgbClr val="D20402"/>
    <a:srgbClr val="000000"/>
    <a:srgbClr val="ABB8CD"/>
    <a:srgbClr val="772DFF"/>
    <a:srgbClr val="FEA924"/>
    <a:srgbClr val="7238FE"/>
    <a:srgbClr val="EE677E"/>
    <a:srgbClr val="A44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A10A-E6E4-4186-A5AE-EB2F607AC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919C9-B1BC-4205-88B2-052894AB1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C8F44-A972-469B-9367-CFB7186F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A5F6-B6A0-4BC2-855C-8C808543B9CB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78EA-9C94-428E-B76A-1C1DD97E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3C3D4-DF78-4787-98C6-14DB63E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77B4-79DC-4CC2-A6D0-CD3ED4DD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4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F28-478E-4B45-93A9-45846AAC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736C7-C515-43F5-B8A9-8A9FB0260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8300D-888D-4995-960D-635D45AA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A5F6-B6A0-4BC2-855C-8C808543B9CB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AF67-50B3-46DB-8A12-89F248C5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ACD0E-CCA4-46DB-9841-B6443C76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77B4-79DC-4CC2-A6D0-CD3ED4DD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32174-FD4A-43AE-AEE6-D74F6ED36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13065-0FF3-4AA0-8792-0AFC26507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BDE8-5F08-4D2C-BCD9-E5579312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A5F6-B6A0-4BC2-855C-8C808543B9CB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E12A9-D3C1-4D4C-BB8A-AC088D87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43C2D-D9B1-4F7D-8EC3-890339E2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77B4-79DC-4CC2-A6D0-CD3ED4DD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1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A54B-95B4-4467-8E08-8E29D1B8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E630B-F47A-4315-B85B-BDA90DD60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37C24-72A6-4F9E-AFE7-B1548BCB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A5F6-B6A0-4BC2-855C-8C808543B9CB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A3A29-E57D-4CBB-B173-D4D2A4E1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D21F0-E751-44EE-9A5E-9ED5C4D0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77B4-79DC-4CC2-A6D0-CD3ED4DD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6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4AEE9-DC38-435A-820B-B34266A65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7DFA3-F576-48DE-B870-002394659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386AF-1FB0-47D1-897B-95546A0B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A5F6-B6A0-4BC2-855C-8C808543B9CB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2456A-E11D-4D53-A46A-90909E20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B1F6E-8987-4E8F-B4A4-7C92B0B4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77B4-79DC-4CC2-A6D0-CD3ED4DD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2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4DE6-C30D-4C46-A2DB-60232738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81E5D-B698-4EDB-88DF-DF5BB7566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BA195-D5CC-4C4F-9E13-5AEE2B54A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84D81-41E1-4AD0-B13C-505287F2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A5F6-B6A0-4BC2-855C-8C808543B9CB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08069-5A85-4343-9161-F92DBE20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4A3AB-108C-464F-8C21-534CC477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77B4-79DC-4CC2-A6D0-CD3ED4DD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2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5272-AACA-42F8-80B6-E03F426A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76D43-1194-40F0-B92E-AE9C70F5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EC24C-D5E0-4BEA-B656-CDF435294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BE4EE-07FA-4FFC-9603-A91ED4F36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455B6-35BB-4BC4-85BC-2AC329316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4577D-1D5E-44EB-A264-C53699E5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A5F6-B6A0-4BC2-855C-8C808543B9CB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4026A-7C54-4F33-8684-E9AEDD80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61C7F-E092-4814-AEB0-2760872F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77B4-79DC-4CC2-A6D0-CD3ED4DD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5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588A-82E9-47F9-AD9C-5D7563F5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73BF0-D10D-4BD1-A395-53D8D33B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A5F6-B6A0-4BC2-855C-8C808543B9CB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87D25-ACA2-431C-89BE-9E36B7F0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8C61D-E2D4-4501-986D-009E30C4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77B4-79DC-4CC2-A6D0-CD3ED4DD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0E99C-C755-4BCA-A78F-939DE9B4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A5F6-B6A0-4BC2-855C-8C808543B9CB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09CB0-AE8F-4091-BE3C-3087BF32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45158-C8F6-471E-8C5F-53418EAB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77B4-79DC-4CC2-A6D0-CD3ED4DD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6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AE70-0C79-46F1-B858-FB9D30B89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3C713-D668-4847-80AF-AF286F56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35E8A-FBBF-43AA-927A-F45F0BA5A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65124-D53B-4718-A7B8-20AC7AF1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A5F6-B6A0-4BC2-855C-8C808543B9CB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BC2C2-7008-4FEF-B008-CF0B4701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F1160-C9C6-49F4-A5B0-BC72ABE3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77B4-79DC-4CC2-A6D0-CD3ED4DD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6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45C4-6904-4FA2-8AC6-7BB8F592D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5C6A2-5F52-48D4-9691-D369F7868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B2B0D-B2EE-4A18-880B-C366E9B64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DE22B-AE6A-4FD8-B145-1545590A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A5F6-B6A0-4BC2-855C-8C808543B9CB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21F5C-4DBA-47B9-88CC-D28DC848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8A33E-7641-41B3-A048-1AB953E1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77B4-79DC-4CC2-A6D0-CD3ED4DD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3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BDA1E-9112-4784-9275-B8B5E717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C34C6-02F0-40B8-9235-6AC84668E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21088-7940-4F41-A597-50E365EFE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9A5F6-B6A0-4BC2-855C-8C808543B9CB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95B76-502B-452D-B0A8-008912807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0A21E-5D38-4CEC-84BC-BC1CCFA3A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F77B4-79DC-4CC2-A6D0-CD3ED4DD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0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5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8F067316-ACCF-442A-8DEC-502CEE36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Autofit/>
          </a:bodyPr>
          <a:lstStyle/>
          <a:p>
            <a:pPr algn="ctr"/>
            <a:r>
              <a:rPr lang="en-US" sz="9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KELOMPOK 1</a:t>
            </a:r>
          </a:p>
        </p:txBody>
      </p:sp>
    </p:spTree>
    <p:extLst>
      <p:ext uri="{BB962C8B-B14F-4D97-AF65-F5344CB8AC3E}">
        <p14:creationId xmlns:p14="http://schemas.microsoft.com/office/powerpoint/2010/main" val="1413567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F6C8-52B3-48E6-9A75-0D65DEE9C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4" y="503583"/>
            <a:ext cx="6225209" cy="1388166"/>
          </a:xfrm>
          <a:noFill/>
          <a:ln w="31750">
            <a:solidFill>
              <a:srgbClr val="ABB8CD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600" u="sng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ABB8CD"/>
                </a:solidFill>
                <a:latin typeface="Algerian" panose="04020705040A02060702" pitchFamily="82" charset="0"/>
              </a:rPr>
              <a:t>OPERASI  VEKTOR</a:t>
            </a:r>
          </a:p>
        </p:txBody>
      </p:sp>
    </p:spTree>
    <p:extLst>
      <p:ext uri="{BB962C8B-B14F-4D97-AF65-F5344CB8AC3E}">
        <p14:creationId xmlns:p14="http://schemas.microsoft.com/office/powerpoint/2010/main" val="92573941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438C-F6C0-46D8-8402-8B43CA8B4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1126435"/>
          </a:xfrm>
        </p:spPr>
        <p:txBody>
          <a:bodyPr>
            <a:normAutofit fontScale="90000"/>
          </a:bodyPr>
          <a:lstStyle/>
          <a:p>
            <a:r>
              <a:rPr lang="en-US" sz="4400" u="sng" dirty="0" err="1">
                <a:latin typeface="Hobo Std" panose="020B0803040709020204" pitchFamily="34" charset="0"/>
              </a:rPr>
              <a:t>Penjumlahan</a:t>
            </a:r>
            <a:r>
              <a:rPr lang="en-US" sz="4400" u="sng" dirty="0">
                <a:latin typeface="Hobo Std" panose="020B0803040709020204" pitchFamily="34" charset="0"/>
              </a:rPr>
              <a:t> dan </a:t>
            </a:r>
            <a:r>
              <a:rPr lang="en-US" sz="4400" u="sng" dirty="0" err="1">
                <a:latin typeface="Hobo Std" panose="020B0803040709020204" pitchFamily="34" charset="0"/>
              </a:rPr>
              <a:t>Pengurangan</a:t>
            </a:r>
            <a:r>
              <a:rPr lang="en-US" sz="4400" u="sng" dirty="0">
                <a:latin typeface="Hobo Std" panose="020B0803040709020204" pitchFamily="34" charset="0"/>
              </a:rPr>
              <a:t> </a:t>
            </a:r>
            <a:r>
              <a:rPr lang="en-US" sz="4400" u="sng" dirty="0" err="1">
                <a:latin typeface="Hobo Std" panose="020B0803040709020204" pitchFamily="34" charset="0"/>
              </a:rPr>
              <a:t>Vektor</a:t>
            </a:r>
            <a:endParaRPr lang="en-US" sz="4400" u="sng" dirty="0">
              <a:latin typeface="Hobo Std" panose="020B0803040709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77409-8081-41E4-82C4-F800387F9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26764"/>
            <a:ext cx="9144000" cy="1126436"/>
          </a:xfrm>
        </p:spPr>
        <p:txBody>
          <a:bodyPr numCol="1"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B420F25-6291-4A24-A88B-C111C77278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6703667"/>
                  </p:ext>
                </p:extLst>
              </p:nvPr>
            </p:nvGraphicFramePr>
            <p:xfrm>
              <a:off x="1523999" y="1676400"/>
              <a:ext cx="9143999" cy="42605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17705">
                      <a:extLst>
                        <a:ext uri="{9D8B030D-6E8A-4147-A177-3AD203B41FA5}">
                          <a16:colId xmlns:a16="http://schemas.microsoft.com/office/drawing/2014/main" val="1162220330"/>
                        </a:ext>
                      </a:extLst>
                    </a:gridCol>
                    <a:gridCol w="3326294">
                      <a:extLst>
                        <a:ext uri="{9D8B030D-6E8A-4147-A177-3AD203B41FA5}">
                          <a16:colId xmlns:a16="http://schemas.microsoft.com/office/drawing/2014/main" val="1794946138"/>
                        </a:ext>
                      </a:extLst>
                    </a:gridCol>
                  </a:tblGrid>
                  <a:tr h="5868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u="sng" dirty="0" err="1">
                              <a:latin typeface="Hobo Std" panose="020B0803040709020204" pitchFamily="34" charset="0"/>
                            </a:rPr>
                            <a:t>Bentuk</a:t>
                          </a:r>
                          <a:endParaRPr lang="en-US" sz="2600" u="sng" dirty="0">
                            <a:latin typeface="Hobo Std" panose="020B0803040709020204" pitchFamily="34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buNone/>
                          </a:pPr>
                          <a:r>
                            <a:rPr lang="en-US" sz="2600" u="sng" dirty="0" err="1">
                              <a:latin typeface="Hobo Std" panose="020B0803040709020204" pitchFamily="34" charset="0"/>
                            </a:rPr>
                            <a:t>Sifat</a:t>
                          </a:r>
                          <a:r>
                            <a:rPr lang="en-US" sz="2600" u="sng" dirty="0">
                              <a:latin typeface="Hobo Std" panose="020B0803040709020204" pitchFamily="34" charset="0"/>
                            </a:rPr>
                            <a:t> - </a:t>
                          </a:r>
                          <a:r>
                            <a:rPr lang="en-US" sz="2600" u="sng" dirty="0" err="1">
                              <a:latin typeface="Hobo Std" panose="020B0803040709020204" pitchFamily="34" charset="0"/>
                            </a:rPr>
                            <a:t>Sifat</a:t>
                          </a:r>
                          <a:endParaRPr lang="en-US" sz="2600" u="sng" dirty="0">
                            <a:latin typeface="Hobo Std" panose="020B0803040709020204" pitchFamily="34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16752565"/>
                      </a:ext>
                    </a:extLst>
                  </a:tr>
                  <a:tr h="1695150">
                    <a:tc>
                      <a:txBody>
                        <a:bodyPr/>
                        <a:lstStyle/>
                        <a:p>
                          <a:endParaRPr lang="en-US" sz="1100" i="1" dirty="0">
                            <a:ln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Hobo Std" panose="020B0803040709020204" pitchFamily="34" charset="0"/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40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 dirty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  <m:r>
                                  <a:rPr lang="en-US" sz="2400" b="0" i="0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40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 dirty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  <m:r>
                                  <a:rPr lang="en-US" sz="2400" dirty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sz="2400" b="0" i="1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sz="2400" b="0" i="1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sz="2400" b="0" i="1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dirty="0">
                            <a:ln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Hobo Std" panose="020B0803040709020204" pitchFamily="34" charset="0"/>
                          </a:endParaRPr>
                        </a:p>
                        <a:p>
                          <a:endParaRPr lang="en-US" sz="1100" b="0" dirty="0">
                            <a:ln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Hobo Std" panose="020B0803040709020204" pitchFamily="34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40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 dirty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  <m:r>
                                  <a:rPr lang="en-US" sz="2400" b="0" i="0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40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 dirty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  <m:r>
                                  <a:rPr lang="en-US" sz="2400" dirty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sz="2400" b="0" i="1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sz="2400" b="0" i="1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sz="2400" b="0" i="1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sz="2400" b="0" i="1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sz="2400" b="0" i="1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>
                            <a:latin typeface="Hobo Std" panose="020B0803040709020204" pitchFamily="34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en-US" sz="1800" dirty="0">
                            <a:latin typeface="Hobo Std" panose="020B0803040709020204" pitchFamily="34" charset="0"/>
                          </a:endParaRPr>
                        </a:p>
                        <a:p>
                          <a:pPr marL="342900" indent="-342900" algn="l">
                            <a:buAutoNum type="arabicParenR"/>
                          </a:pPr>
                          <a:r>
                            <a:rPr lang="en-US" sz="2000" dirty="0" err="1">
                              <a:latin typeface="Hobo Std" panose="020B0803040709020204" pitchFamily="34" charset="0"/>
                            </a:rPr>
                            <a:t>Komutatif</a:t>
                          </a:r>
                          <a:endParaRPr lang="en-US" sz="2000" dirty="0">
                            <a:latin typeface="Hobo Std" panose="020B0803040709020204" pitchFamily="34" charset="0"/>
                          </a:endParaRPr>
                        </a:p>
                        <a:p>
                          <a:pPr marL="457200" lvl="1" indent="0" algn="l">
                            <a:buNone/>
                          </a:pPr>
                          <a:endParaRPr lang="en-US" sz="1800" dirty="0">
                            <a:latin typeface="Hobo Std" panose="020B0803040709020204" pitchFamily="34" charset="0"/>
                          </a:endParaRPr>
                        </a:p>
                        <a:p>
                          <a:pPr marL="342900" indent="-342900" algn="l">
                            <a:buAutoNum type="arabicParenR"/>
                          </a:pPr>
                          <a:r>
                            <a:rPr lang="en-US" sz="2000" dirty="0" err="1">
                              <a:latin typeface="Hobo Std" panose="020B0803040709020204" pitchFamily="34" charset="0"/>
                            </a:rPr>
                            <a:t>Asosiatif</a:t>
                          </a:r>
                          <a:endParaRPr lang="en-US" sz="2000" dirty="0">
                            <a:latin typeface="Hobo Std" panose="020B0803040709020204" pitchFamily="34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8770613"/>
                      </a:ext>
                    </a:extLst>
                  </a:tr>
                  <a:tr h="1978571">
                    <a:tc>
                      <a:txBody>
                        <a:bodyPr/>
                        <a:lstStyle/>
                        <a:p>
                          <a:endParaRPr lang="en-US" sz="1100" i="1" dirty="0">
                            <a:ln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Hobo Std" panose="020B0803040709020204" pitchFamily="34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40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 dirty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  <m:r>
                                  <a:rPr lang="en-US" sz="2400" b="0" i="0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40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 dirty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  <m:r>
                                  <a:rPr lang="en-US" sz="2400" dirty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sz="2400" b="0" i="1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sz="2400" b="0" i="1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sz="2400" b="0" i="1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dirty="0">
                            <a:ln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Hobo Std" panose="020B0803040709020204" pitchFamily="34" charset="0"/>
                          </a:endParaRPr>
                        </a:p>
                        <a:p>
                          <a:endParaRPr lang="en-US" sz="1100" b="0" dirty="0">
                            <a:ln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Hobo Std" panose="020B0803040709020204" pitchFamily="34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40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 dirty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  <m:r>
                                  <a:rPr lang="en-US" sz="2400" b="0" i="0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40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 dirty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  <m:r>
                                  <a:rPr lang="en-US" sz="2400" dirty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sz="2400" b="0" i="1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sz="2400" b="0" i="1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sz="2400" b="0" i="1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sz="2400" b="0" i="1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sz="2400" b="0" i="1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>
                            <a:latin typeface="Hobo Std" panose="020B0803040709020204" pitchFamily="34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en-US" sz="1800" dirty="0">
                            <a:latin typeface="Hobo Std" panose="020B0803040709020204" pitchFamily="34" charset="0"/>
                          </a:endParaRPr>
                        </a:p>
                        <a:p>
                          <a:pPr marL="342900" indent="-342900" algn="l">
                            <a:buAutoNum type="arabicParenR"/>
                          </a:pPr>
                          <a:r>
                            <a:rPr lang="en-US" sz="2000" dirty="0" err="1">
                              <a:latin typeface="Hobo Std" panose="020B0803040709020204" pitchFamily="34" charset="0"/>
                            </a:rPr>
                            <a:t>Asosiatif</a:t>
                          </a:r>
                          <a:endParaRPr lang="en-US" sz="2000" dirty="0">
                            <a:latin typeface="Hobo Std" panose="020B0803040709020204" pitchFamily="34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53919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B420F25-6291-4A24-A88B-C111C77278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6703667"/>
                  </p:ext>
                </p:extLst>
              </p:nvPr>
            </p:nvGraphicFramePr>
            <p:xfrm>
              <a:off x="1523999" y="1676400"/>
              <a:ext cx="9143999" cy="42605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17705">
                      <a:extLst>
                        <a:ext uri="{9D8B030D-6E8A-4147-A177-3AD203B41FA5}">
                          <a16:colId xmlns:a16="http://schemas.microsoft.com/office/drawing/2014/main" val="1162220330"/>
                        </a:ext>
                      </a:extLst>
                    </a:gridCol>
                    <a:gridCol w="3326294">
                      <a:extLst>
                        <a:ext uri="{9D8B030D-6E8A-4147-A177-3AD203B41FA5}">
                          <a16:colId xmlns:a16="http://schemas.microsoft.com/office/drawing/2014/main" val="1794946138"/>
                        </a:ext>
                      </a:extLst>
                    </a:gridCol>
                  </a:tblGrid>
                  <a:tr h="5868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u="sng" dirty="0" err="1">
                              <a:latin typeface="Hobo Std" panose="020B0803040709020204" pitchFamily="34" charset="0"/>
                            </a:rPr>
                            <a:t>Bentuk</a:t>
                          </a:r>
                          <a:endParaRPr lang="en-US" sz="2600" u="sng" dirty="0">
                            <a:latin typeface="Hobo Std" panose="020B0803040709020204" pitchFamily="34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buNone/>
                          </a:pPr>
                          <a:r>
                            <a:rPr lang="en-US" sz="2600" u="sng" dirty="0" err="1">
                              <a:latin typeface="Hobo Std" panose="020B0803040709020204" pitchFamily="34" charset="0"/>
                            </a:rPr>
                            <a:t>Sifat</a:t>
                          </a:r>
                          <a:r>
                            <a:rPr lang="en-US" sz="2600" u="sng" dirty="0">
                              <a:latin typeface="Hobo Std" panose="020B0803040709020204" pitchFamily="34" charset="0"/>
                            </a:rPr>
                            <a:t> - </a:t>
                          </a:r>
                          <a:r>
                            <a:rPr lang="en-US" sz="2600" u="sng" dirty="0" err="1">
                              <a:latin typeface="Hobo Std" panose="020B0803040709020204" pitchFamily="34" charset="0"/>
                            </a:rPr>
                            <a:t>Sifat</a:t>
                          </a:r>
                          <a:endParaRPr lang="en-US" sz="2600" u="sng" dirty="0">
                            <a:latin typeface="Hobo Std" panose="020B0803040709020204" pitchFamily="34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16752565"/>
                      </a:ext>
                    </a:extLst>
                  </a:tr>
                  <a:tr h="16951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9" t="-37410" r="-57696" b="-118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en-US" sz="1800" dirty="0">
                            <a:latin typeface="Hobo Std" panose="020B0803040709020204" pitchFamily="34" charset="0"/>
                          </a:endParaRPr>
                        </a:p>
                        <a:p>
                          <a:pPr marL="342900" indent="-342900" algn="l">
                            <a:buAutoNum type="arabicParenR"/>
                          </a:pPr>
                          <a:r>
                            <a:rPr lang="en-US" sz="2000" dirty="0" err="1">
                              <a:latin typeface="Hobo Std" panose="020B0803040709020204" pitchFamily="34" charset="0"/>
                            </a:rPr>
                            <a:t>Komutatif</a:t>
                          </a:r>
                          <a:endParaRPr lang="en-US" sz="2000" dirty="0">
                            <a:latin typeface="Hobo Std" panose="020B0803040709020204" pitchFamily="34" charset="0"/>
                          </a:endParaRPr>
                        </a:p>
                        <a:p>
                          <a:pPr marL="457200" lvl="1" indent="0" algn="l">
                            <a:buNone/>
                          </a:pPr>
                          <a:endParaRPr lang="en-US" sz="1800" dirty="0">
                            <a:latin typeface="Hobo Std" panose="020B0803040709020204" pitchFamily="34" charset="0"/>
                          </a:endParaRPr>
                        </a:p>
                        <a:p>
                          <a:pPr marL="342900" indent="-342900" algn="l">
                            <a:buAutoNum type="arabicParenR"/>
                          </a:pPr>
                          <a:r>
                            <a:rPr lang="en-US" sz="2000" dirty="0" err="1">
                              <a:latin typeface="Hobo Std" panose="020B0803040709020204" pitchFamily="34" charset="0"/>
                            </a:rPr>
                            <a:t>Asosiatif</a:t>
                          </a:r>
                          <a:endParaRPr lang="en-US" sz="2000" dirty="0">
                            <a:latin typeface="Hobo Std" panose="020B0803040709020204" pitchFamily="34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8770613"/>
                      </a:ext>
                    </a:extLst>
                  </a:tr>
                  <a:tr h="19785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9" t="-117538" r="-57696" b="-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en-US" sz="1800" dirty="0">
                            <a:latin typeface="Hobo Std" panose="020B0803040709020204" pitchFamily="34" charset="0"/>
                          </a:endParaRPr>
                        </a:p>
                        <a:p>
                          <a:pPr marL="342900" indent="-342900" algn="l">
                            <a:buAutoNum type="arabicParenR"/>
                          </a:pPr>
                          <a:r>
                            <a:rPr lang="en-US" sz="2000" dirty="0" err="1">
                              <a:latin typeface="Hobo Std" panose="020B0803040709020204" pitchFamily="34" charset="0"/>
                            </a:rPr>
                            <a:t>Asosiatif</a:t>
                          </a:r>
                          <a:endParaRPr lang="en-US" sz="2000" dirty="0">
                            <a:latin typeface="Hobo Std" panose="020B0803040709020204" pitchFamily="34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53919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2725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1808-C1DF-411B-9777-22D64C25E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1007165"/>
          </a:xfrm>
        </p:spPr>
        <p:txBody>
          <a:bodyPr/>
          <a:lstStyle/>
          <a:p>
            <a:r>
              <a:rPr lang="en-US" u="sng" dirty="0" err="1">
                <a:latin typeface="Comic Sans MS" panose="030F0702030302020204" pitchFamily="66" charset="0"/>
              </a:rPr>
              <a:t>Perkalian</a:t>
            </a:r>
            <a:endParaRPr lang="en-US" u="sng" dirty="0"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D2230-8251-4EFA-A016-ACB8B333A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268278"/>
            <a:ext cx="9144000" cy="284922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704B3B1-B643-423F-87E6-8A2ACABD29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18320"/>
                  </p:ext>
                </p:extLst>
              </p:nvPr>
            </p:nvGraphicFramePr>
            <p:xfrm>
              <a:off x="1523999" y="1643270"/>
              <a:ext cx="9143999" cy="40605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70583">
                      <a:extLst>
                        <a:ext uri="{9D8B030D-6E8A-4147-A177-3AD203B41FA5}">
                          <a16:colId xmlns:a16="http://schemas.microsoft.com/office/drawing/2014/main" val="939464405"/>
                        </a:ext>
                      </a:extLst>
                    </a:gridCol>
                    <a:gridCol w="3637721">
                      <a:extLst>
                        <a:ext uri="{9D8B030D-6E8A-4147-A177-3AD203B41FA5}">
                          <a16:colId xmlns:a16="http://schemas.microsoft.com/office/drawing/2014/main" val="2551830056"/>
                        </a:ext>
                      </a:extLst>
                    </a:gridCol>
                    <a:gridCol w="2335695">
                      <a:extLst>
                        <a:ext uri="{9D8B030D-6E8A-4147-A177-3AD203B41FA5}">
                          <a16:colId xmlns:a16="http://schemas.microsoft.com/office/drawing/2014/main" val="1397521912"/>
                        </a:ext>
                      </a:extLst>
                    </a:gridCol>
                  </a:tblGrid>
                  <a:tr h="6361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u="sng" dirty="0" err="1">
                              <a:latin typeface="Comic Sans MS" panose="030F0702030302020204" pitchFamily="66" charset="0"/>
                            </a:rPr>
                            <a:t>Jenis</a:t>
                          </a:r>
                          <a:r>
                            <a:rPr lang="en-US" sz="2600" u="sng" dirty="0">
                              <a:latin typeface="Comic Sans MS" panose="030F0702030302020204" pitchFamily="66" charset="0"/>
                            </a:rPr>
                            <a:t> </a:t>
                          </a:r>
                          <a:r>
                            <a:rPr lang="en-US" sz="2600" u="sng" dirty="0" err="1">
                              <a:latin typeface="Comic Sans MS" panose="030F0702030302020204" pitchFamily="66" charset="0"/>
                            </a:rPr>
                            <a:t>Perkalian</a:t>
                          </a:r>
                          <a:endParaRPr lang="en-US" sz="2600" u="sng" dirty="0">
                            <a:latin typeface="Comic Sans MS" panose="030F0702030302020204" pitchFamily="66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u="sng" dirty="0" err="1">
                              <a:latin typeface="Comic Sans MS" panose="030F0702030302020204" pitchFamily="66" charset="0"/>
                            </a:rPr>
                            <a:t>Bentuk</a:t>
                          </a:r>
                          <a:endParaRPr lang="en-US" sz="2600" u="sng" dirty="0">
                            <a:latin typeface="Comic Sans MS" panose="030F0702030302020204" pitchFamily="66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u="sng" dirty="0" err="1">
                              <a:latin typeface="Comic Sans MS" panose="030F0702030302020204" pitchFamily="66" charset="0"/>
                            </a:rPr>
                            <a:t>Sifat</a:t>
                          </a:r>
                          <a:r>
                            <a:rPr lang="en-US" sz="2600" u="sng" dirty="0">
                              <a:latin typeface="Comic Sans MS" panose="030F0702030302020204" pitchFamily="66" charset="0"/>
                            </a:rPr>
                            <a:t> - </a:t>
                          </a:r>
                          <a:r>
                            <a:rPr lang="en-US" sz="2600" u="sng" dirty="0" err="1">
                              <a:latin typeface="Comic Sans MS" panose="030F0702030302020204" pitchFamily="66" charset="0"/>
                            </a:rPr>
                            <a:t>Sifat</a:t>
                          </a:r>
                          <a:endParaRPr lang="en-US" sz="2600" u="sng" dirty="0">
                            <a:latin typeface="Comic Sans MS" panose="030F0702030302020204" pitchFamily="66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9375336"/>
                      </a:ext>
                    </a:extLst>
                  </a:tr>
                  <a:tr h="2055414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  <a:p>
                          <a:pPr algn="ctr"/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  <a:p>
                          <a:pPr algn="ctr"/>
                          <a:r>
                            <a:rPr lang="en-US" sz="2000" dirty="0" err="1">
                              <a:latin typeface="Comic Sans MS" panose="030F0702030302020204" pitchFamily="66" charset="0"/>
                            </a:rPr>
                            <a:t>Vektor</a:t>
                          </a:r>
                          <a:r>
                            <a:rPr lang="en-US" sz="2000" dirty="0">
                              <a:latin typeface="Comic Sans MS" panose="030F0702030302020204" pitchFamily="66" charset="0"/>
                            </a:rPr>
                            <a:t> </a:t>
                          </a:r>
                          <a:r>
                            <a:rPr lang="en-US" sz="2000" dirty="0" err="1">
                              <a:latin typeface="Comic Sans MS" panose="030F0702030302020204" pitchFamily="66" charset="0"/>
                            </a:rPr>
                            <a:t>dengan</a:t>
                          </a:r>
                          <a:r>
                            <a:rPr lang="en-US" sz="2000" dirty="0">
                              <a:latin typeface="Comic Sans MS" panose="030F0702030302020204" pitchFamily="66" charset="0"/>
                            </a:rPr>
                            <a:t> </a:t>
                          </a:r>
                          <a:r>
                            <a:rPr lang="en-US" sz="2000" dirty="0" err="1">
                              <a:latin typeface="Comic Sans MS" panose="030F0702030302020204" pitchFamily="66" charset="0"/>
                            </a:rPr>
                            <a:t>Skalar</a:t>
                          </a:r>
                          <a:endParaRPr lang="en-US" sz="2000" dirty="0">
                            <a:latin typeface="Comic Sans MS" panose="030F0702030302020204" pitchFamily="66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i="1" dirty="0">
                            <a:ln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Hobo Std" panose="020B0803040709020204" pitchFamily="34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dirty="0" smtClean="0"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.(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i="1" dirty="0" smtClean="0">
                                      <a:ln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n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sz="2000" b="0" i="0" dirty="0" smtClean="0"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i="1" dirty="0" smtClean="0">
                                      <a:ln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n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  <m:r>
                                <a:rPr lang="en-US" sz="2000" b="0" i="1" dirty="0" smtClean="0"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US" sz="2000" b="0" i="1" dirty="0" smtClean="0"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dirty="0" smtClean="0"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oMath>
                          </a14:m>
                          <a:r>
                            <a:rPr lang="en-US" sz="2000" dirty="0"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i="1" dirty="0" smtClean="0">
                                      <a:ln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n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sz="2000" b="0" i="0" dirty="0" smtClean="0"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r>
                                <a:rPr lang="en-US" sz="2000" b="0" i="1" dirty="0" smtClean="0"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dirty="0" smtClean="0"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i="1" dirty="0" smtClean="0">
                                      <a:ln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n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oMath>
                          </a14:m>
                          <a:endParaRPr lang="en-US" sz="2000" dirty="0">
                            <a:latin typeface="Comic Sans MS" panose="030F0702030302020204" pitchFamily="66" charset="0"/>
                          </a:endParaRPr>
                        </a:p>
                        <a:p>
                          <a:pPr algn="ctr"/>
                          <a:endParaRPr lang="en-US" sz="1100" dirty="0">
                            <a:latin typeface="Comic Sans MS" panose="030F0702030302020204" pitchFamily="66" charset="0"/>
                          </a:endParaRPr>
                        </a:p>
                        <a:p>
                          <a:pPr algn="ctr"/>
                          <a:r>
                            <a:rPr lang="en-US" sz="2000" b="0" dirty="0"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dirty="0" smtClean="0"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dirty="0" smtClean="0"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dirty="0" smtClean="0"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).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i="1" dirty="0" smtClean="0">
                                      <a:ln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n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sz="2000" b="0" i="1" dirty="0" smtClean="0"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dirty="0" smtClean="0"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dirty="0" smtClean="0"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i="1" dirty="0" smtClean="0">
                                      <a:ln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n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sz="2000" b="0" i="1" dirty="0" smtClean="0"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dirty="0" smtClean="0"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dirty="0" smtClean="0"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i="1" dirty="0" smtClean="0">
                                      <a:ln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n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oMath>
                          </a14:m>
                          <a:endParaRPr lang="en-US" sz="2000" dirty="0">
                            <a:latin typeface="Comic Sans MS" panose="030F0702030302020204" pitchFamily="66" charset="0"/>
                          </a:endParaRPr>
                        </a:p>
                        <a:p>
                          <a:pPr algn="ctr"/>
                          <a:endParaRPr lang="en-US" sz="1100" dirty="0">
                            <a:latin typeface="Comic Sans MS" panose="030F0702030302020204" pitchFamily="66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 dirty="0" smtClean="0">
                                            <a:ln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 dirty="0">
                                            <a:ln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sz="2000" b="0" i="1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).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00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 dirty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>
                            <a:latin typeface="Comic Sans MS" panose="030F0702030302020204" pitchFamily="66" charset="0"/>
                          </a:endParaRPr>
                        </a:p>
                        <a:p>
                          <a:pPr algn="ctr"/>
                          <a:endParaRPr lang="en-US" sz="1100" dirty="0">
                            <a:latin typeface="Comic Sans MS" panose="030F0702030302020204" pitchFamily="66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>
                            <a:buNone/>
                          </a:pPr>
                          <a:endParaRPr lang="en-US" sz="1100" dirty="0">
                            <a:latin typeface="Comic Sans MS" panose="030F0702030302020204" pitchFamily="66" charset="0"/>
                          </a:endParaRPr>
                        </a:p>
                        <a:p>
                          <a:pPr marL="342900" indent="-342900">
                            <a:buAutoNum type="arabicParenR"/>
                          </a:pPr>
                          <a:r>
                            <a:rPr lang="en-US" sz="2000" dirty="0" err="1">
                              <a:latin typeface="Comic Sans MS" panose="030F0702030302020204" pitchFamily="66" charset="0"/>
                            </a:rPr>
                            <a:t>Distributif</a:t>
                          </a:r>
                          <a:endParaRPr lang="en-US" sz="2000" dirty="0">
                            <a:latin typeface="Comic Sans MS" panose="030F0702030302020204" pitchFamily="66" charset="0"/>
                          </a:endParaRPr>
                        </a:p>
                        <a:p>
                          <a:pPr marL="457200" lvl="1" indent="0">
                            <a:buNone/>
                          </a:pPr>
                          <a:endParaRPr lang="en-US" sz="1100" dirty="0">
                            <a:latin typeface="Comic Sans MS" panose="030F0702030302020204" pitchFamily="66" charset="0"/>
                          </a:endParaRPr>
                        </a:p>
                        <a:p>
                          <a:pPr marL="342900" indent="-342900">
                            <a:buAutoNum type="arabicParenR"/>
                          </a:pPr>
                          <a:r>
                            <a:rPr lang="en-US" sz="2000" dirty="0" err="1">
                              <a:latin typeface="Comic Sans MS" panose="030F0702030302020204" pitchFamily="66" charset="0"/>
                            </a:rPr>
                            <a:t>Asosiatif</a:t>
                          </a:r>
                          <a:endParaRPr lang="en-US" sz="2000" dirty="0">
                            <a:latin typeface="Comic Sans MS" panose="030F0702030302020204" pitchFamily="66" charset="0"/>
                          </a:endParaRPr>
                        </a:p>
                        <a:p>
                          <a:pPr marL="0" indent="0">
                            <a:buNone/>
                          </a:pP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2540204"/>
                      </a:ext>
                    </a:extLst>
                  </a:tr>
                  <a:tr h="1368989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  <a:p>
                          <a:pPr algn="ctr"/>
                          <a:r>
                            <a:rPr lang="en-US" sz="2000" dirty="0" err="1">
                              <a:latin typeface="Comic Sans MS" panose="030F0702030302020204" pitchFamily="66" charset="0"/>
                            </a:rPr>
                            <a:t>Skalar</a:t>
                          </a:r>
                          <a:r>
                            <a:rPr lang="en-US" sz="2000" dirty="0">
                              <a:latin typeface="Comic Sans MS" panose="030F0702030302020204" pitchFamily="66" charset="0"/>
                            </a:rPr>
                            <a:t> </a:t>
                          </a:r>
                          <a:r>
                            <a:rPr lang="en-US" sz="2000" dirty="0" err="1">
                              <a:latin typeface="Comic Sans MS" panose="030F0702030302020204" pitchFamily="66" charset="0"/>
                            </a:rPr>
                            <a:t>Dua</a:t>
                          </a:r>
                          <a:r>
                            <a:rPr lang="en-US" sz="2000" dirty="0">
                              <a:latin typeface="Comic Sans MS" panose="030F0702030302020204" pitchFamily="66" charset="0"/>
                            </a:rPr>
                            <a:t> </a:t>
                          </a:r>
                          <a:r>
                            <a:rPr lang="en-US" sz="2000" dirty="0" err="1">
                              <a:latin typeface="Comic Sans MS" panose="030F0702030302020204" pitchFamily="66" charset="0"/>
                            </a:rPr>
                            <a:t>Vektor</a:t>
                          </a:r>
                          <a:r>
                            <a:rPr lang="en-US" sz="2000" dirty="0">
                              <a:latin typeface="Comic Sans MS" panose="030F0702030302020204" pitchFamily="66" charset="0"/>
                            </a:rPr>
                            <a:t> 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latin typeface="Comic Sans MS" panose="030F0702030302020204" pitchFamily="66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 dirty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  <m:r>
                                  <a:rPr lang="en-US" sz="2000" b="0" i="0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00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 dirty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  <m:r>
                                  <a:rPr lang="en-US" sz="2000" b="0" i="1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 dirty="0" smtClean="0">
                                            <a:ln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dirty="0" smtClean="0">
                                            <a:ln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0" dirty="0" smtClean="0">
                                        <a:ln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 dirty="0" smtClean="0">
                                            <a:ln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 dirty="0">
                                            <a:ln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sz="2000" b="0" i="1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b="0" i="1" dirty="0" smtClean="0"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mic Sans MS" panose="030F0702030302020204" pitchFamily="66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latin typeface="Comic Sans MS" panose="030F0702030302020204" pitchFamily="66" charset="0"/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arenR"/>
                          </a:pPr>
                          <a:r>
                            <a:rPr lang="en-US" sz="2000" dirty="0" err="1">
                              <a:latin typeface="Comic Sans MS" panose="030F0702030302020204" pitchFamily="66" charset="0"/>
                            </a:rPr>
                            <a:t>Komutatif</a:t>
                          </a:r>
                          <a:endParaRPr lang="en-US" sz="2000" dirty="0">
                            <a:latin typeface="Comic Sans MS" panose="030F0702030302020204" pitchFamily="66" charset="0"/>
                          </a:endParaRPr>
                        </a:p>
                        <a:p>
                          <a:pPr marL="457200" lvl="1" indent="0">
                            <a:buFont typeface="+mj-lt"/>
                            <a:buNone/>
                          </a:pPr>
                          <a:endParaRPr lang="en-US" sz="1100" dirty="0">
                            <a:latin typeface="Comic Sans MS" panose="030F0702030302020204" pitchFamily="66" charset="0"/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arenR"/>
                          </a:pPr>
                          <a:r>
                            <a:rPr lang="en-US" sz="2000" dirty="0" err="1">
                              <a:latin typeface="Comic Sans MS" panose="030F0702030302020204" pitchFamily="66" charset="0"/>
                            </a:rPr>
                            <a:t>Distributif</a:t>
                          </a:r>
                          <a:endParaRPr lang="en-US" sz="2000" dirty="0">
                            <a:latin typeface="Comic Sans MS" panose="030F0702030302020204" pitchFamily="66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910769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704B3B1-B643-423F-87E6-8A2ACABD29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18320"/>
                  </p:ext>
                </p:extLst>
              </p:nvPr>
            </p:nvGraphicFramePr>
            <p:xfrm>
              <a:off x="1523999" y="1643270"/>
              <a:ext cx="9143999" cy="40605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70583">
                      <a:extLst>
                        <a:ext uri="{9D8B030D-6E8A-4147-A177-3AD203B41FA5}">
                          <a16:colId xmlns:a16="http://schemas.microsoft.com/office/drawing/2014/main" val="939464405"/>
                        </a:ext>
                      </a:extLst>
                    </a:gridCol>
                    <a:gridCol w="3637721">
                      <a:extLst>
                        <a:ext uri="{9D8B030D-6E8A-4147-A177-3AD203B41FA5}">
                          <a16:colId xmlns:a16="http://schemas.microsoft.com/office/drawing/2014/main" val="2551830056"/>
                        </a:ext>
                      </a:extLst>
                    </a:gridCol>
                    <a:gridCol w="2335695">
                      <a:extLst>
                        <a:ext uri="{9D8B030D-6E8A-4147-A177-3AD203B41FA5}">
                          <a16:colId xmlns:a16="http://schemas.microsoft.com/office/drawing/2014/main" val="1397521912"/>
                        </a:ext>
                      </a:extLst>
                    </a:gridCol>
                  </a:tblGrid>
                  <a:tr h="6361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u="sng" dirty="0" err="1">
                              <a:latin typeface="Comic Sans MS" panose="030F0702030302020204" pitchFamily="66" charset="0"/>
                            </a:rPr>
                            <a:t>Jenis</a:t>
                          </a:r>
                          <a:r>
                            <a:rPr lang="en-US" sz="2600" u="sng" dirty="0">
                              <a:latin typeface="Comic Sans MS" panose="030F0702030302020204" pitchFamily="66" charset="0"/>
                            </a:rPr>
                            <a:t> </a:t>
                          </a:r>
                          <a:r>
                            <a:rPr lang="en-US" sz="2600" u="sng" dirty="0" err="1">
                              <a:latin typeface="Comic Sans MS" panose="030F0702030302020204" pitchFamily="66" charset="0"/>
                            </a:rPr>
                            <a:t>Perkalian</a:t>
                          </a:r>
                          <a:endParaRPr lang="en-US" sz="2600" u="sng" dirty="0">
                            <a:latin typeface="Comic Sans MS" panose="030F0702030302020204" pitchFamily="66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u="sng" dirty="0" err="1">
                              <a:latin typeface="Comic Sans MS" panose="030F0702030302020204" pitchFamily="66" charset="0"/>
                            </a:rPr>
                            <a:t>Bentuk</a:t>
                          </a:r>
                          <a:endParaRPr lang="en-US" sz="2600" u="sng" dirty="0">
                            <a:latin typeface="Comic Sans MS" panose="030F0702030302020204" pitchFamily="66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u="sng" dirty="0" err="1">
                              <a:latin typeface="Comic Sans MS" panose="030F0702030302020204" pitchFamily="66" charset="0"/>
                            </a:rPr>
                            <a:t>Sifat</a:t>
                          </a:r>
                          <a:r>
                            <a:rPr lang="en-US" sz="2600" u="sng" dirty="0">
                              <a:latin typeface="Comic Sans MS" panose="030F0702030302020204" pitchFamily="66" charset="0"/>
                            </a:rPr>
                            <a:t> - </a:t>
                          </a:r>
                          <a:r>
                            <a:rPr lang="en-US" sz="2600" u="sng" dirty="0" err="1">
                              <a:latin typeface="Comic Sans MS" panose="030F0702030302020204" pitchFamily="66" charset="0"/>
                            </a:rPr>
                            <a:t>Sifat</a:t>
                          </a:r>
                          <a:endParaRPr lang="en-US" sz="2600" u="sng" dirty="0">
                            <a:latin typeface="Comic Sans MS" panose="030F0702030302020204" pitchFamily="66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9375336"/>
                      </a:ext>
                    </a:extLst>
                  </a:tr>
                  <a:tr h="2055414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  <a:p>
                          <a:pPr algn="ctr"/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  <a:p>
                          <a:pPr algn="ctr"/>
                          <a:r>
                            <a:rPr lang="en-US" sz="2000" dirty="0" err="1">
                              <a:latin typeface="Comic Sans MS" panose="030F0702030302020204" pitchFamily="66" charset="0"/>
                            </a:rPr>
                            <a:t>Vektor</a:t>
                          </a:r>
                          <a:r>
                            <a:rPr lang="en-US" sz="2000" dirty="0">
                              <a:latin typeface="Comic Sans MS" panose="030F0702030302020204" pitchFamily="66" charset="0"/>
                            </a:rPr>
                            <a:t> </a:t>
                          </a:r>
                          <a:r>
                            <a:rPr lang="en-US" sz="2000" dirty="0" err="1">
                              <a:latin typeface="Comic Sans MS" panose="030F0702030302020204" pitchFamily="66" charset="0"/>
                            </a:rPr>
                            <a:t>dengan</a:t>
                          </a:r>
                          <a:r>
                            <a:rPr lang="en-US" sz="2000" dirty="0">
                              <a:latin typeface="Comic Sans MS" panose="030F0702030302020204" pitchFamily="66" charset="0"/>
                            </a:rPr>
                            <a:t> </a:t>
                          </a:r>
                          <a:r>
                            <a:rPr lang="en-US" sz="2000" dirty="0" err="1">
                              <a:latin typeface="Comic Sans MS" panose="030F0702030302020204" pitchFamily="66" charset="0"/>
                            </a:rPr>
                            <a:t>Skalar</a:t>
                          </a:r>
                          <a:endParaRPr lang="en-US" sz="2000" dirty="0">
                            <a:latin typeface="Comic Sans MS" panose="030F0702030302020204" pitchFamily="66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7291" t="-33432" r="-64883" b="-68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>
                            <a:buNone/>
                          </a:pPr>
                          <a:endParaRPr lang="en-US" sz="1100" dirty="0">
                            <a:latin typeface="Comic Sans MS" panose="030F0702030302020204" pitchFamily="66" charset="0"/>
                          </a:endParaRPr>
                        </a:p>
                        <a:p>
                          <a:pPr marL="342900" indent="-342900">
                            <a:buAutoNum type="arabicParenR"/>
                          </a:pPr>
                          <a:r>
                            <a:rPr lang="en-US" sz="2000" dirty="0" err="1">
                              <a:latin typeface="Comic Sans MS" panose="030F0702030302020204" pitchFamily="66" charset="0"/>
                            </a:rPr>
                            <a:t>Distributif</a:t>
                          </a:r>
                          <a:endParaRPr lang="en-US" sz="2000" dirty="0">
                            <a:latin typeface="Comic Sans MS" panose="030F0702030302020204" pitchFamily="66" charset="0"/>
                          </a:endParaRPr>
                        </a:p>
                        <a:p>
                          <a:pPr marL="457200" lvl="1" indent="0">
                            <a:buNone/>
                          </a:pPr>
                          <a:endParaRPr lang="en-US" sz="1100" dirty="0">
                            <a:latin typeface="Comic Sans MS" panose="030F0702030302020204" pitchFamily="66" charset="0"/>
                          </a:endParaRPr>
                        </a:p>
                        <a:p>
                          <a:pPr marL="342900" indent="-342900">
                            <a:buAutoNum type="arabicParenR"/>
                          </a:pPr>
                          <a:r>
                            <a:rPr lang="en-US" sz="2000" dirty="0" err="1">
                              <a:latin typeface="Comic Sans MS" panose="030F0702030302020204" pitchFamily="66" charset="0"/>
                            </a:rPr>
                            <a:t>Asosiatif</a:t>
                          </a:r>
                          <a:endParaRPr lang="en-US" sz="2000" dirty="0">
                            <a:latin typeface="Comic Sans MS" panose="030F0702030302020204" pitchFamily="66" charset="0"/>
                          </a:endParaRPr>
                        </a:p>
                        <a:p>
                          <a:pPr marL="0" indent="0">
                            <a:buNone/>
                          </a:pP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2540204"/>
                      </a:ext>
                    </a:extLst>
                  </a:tr>
                  <a:tr h="1368989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  <a:p>
                          <a:pPr algn="ctr"/>
                          <a:r>
                            <a:rPr lang="en-US" sz="2000" dirty="0" err="1">
                              <a:latin typeface="Comic Sans MS" panose="030F0702030302020204" pitchFamily="66" charset="0"/>
                            </a:rPr>
                            <a:t>Skalar</a:t>
                          </a:r>
                          <a:r>
                            <a:rPr lang="en-US" sz="2000" dirty="0">
                              <a:latin typeface="Comic Sans MS" panose="030F0702030302020204" pitchFamily="66" charset="0"/>
                            </a:rPr>
                            <a:t> </a:t>
                          </a:r>
                          <a:r>
                            <a:rPr lang="en-US" sz="2000" dirty="0" err="1">
                              <a:latin typeface="Comic Sans MS" panose="030F0702030302020204" pitchFamily="66" charset="0"/>
                            </a:rPr>
                            <a:t>Dua</a:t>
                          </a:r>
                          <a:r>
                            <a:rPr lang="en-US" sz="2000" dirty="0">
                              <a:latin typeface="Comic Sans MS" panose="030F0702030302020204" pitchFamily="66" charset="0"/>
                            </a:rPr>
                            <a:t> </a:t>
                          </a:r>
                          <a:r>
                            <a:rPr lang="en-US" sz="2000" dirty="0" err="1">
                              <a:latin typeface="Comic Sans MS" panose="030F0702030302020204" pitchFamily="66" charset="0"/>
                            </a:rPr>
                            <a:t>Vektor</a:t>
                          </a:r>
                          <a:r>
                            <a:rPr lang="en-US" sz="2000" dirty="0">
                              <a:latin typeface="Comic Sans MS" panose="030F0702030302020204" pitchFamily="66" charset="0"/>
                            </a:rPr>
                            <a:t> 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7291" t="-200444" r="-64883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latin typeface="Comic Sans MS" panose="030F0702030302020204" pitchFamily="66" charset="0"/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arenR"/>
                          </a:pPr>
                          <a:r>
                            <a:rPr lang="en-US" sz="2000" dirty="0" err="1">
                              <a:latin typeface="Comic Sans MS" panose="030F0702030302020204" pitchFamily="66" charset="0"/>
                            </a:rPr>
                            <a:t>Komutatif</a:t>
                          </a:r>
                          <a:endParaRPr lang="en-US" sz="2000" dirty="0">
                            <a:latin typeface="Comic Sans MS" panose="030F0702030302020204" pitchFamily="66" charset="0"/>
                          </a:endParaRPr>
                        </a:p>
                        <a:p>
                          <a:pPr marL="457200" lvl="1" indent="0">
                            <a:buFont typeface="+mj-lt"/>
                            <a:buNone/>
                          </a:pPr>
                          <a:endParaRPr lang="en-US" sz="1100" dirty="0">
                            <a:latin typeface="Comic Sans MS" panose="030F0702030302020204" pitchFamily="66" charset="0"/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arenR"/>
                          </a:pPr>
                          <a:r>
                            <a:rPr lang="en-US" sz="2000" dirty="0" err="1">
                              <a:latin typeface="Comic Sans MS" panose="030F0702030302020204" pitchFamily="66" charset="0"/>
                            </a:rPr>
                            <a:t>Distributif</a:t>
                          </a:r>
                          <a:endParaRPr lang="en-US" sz="2000" dirty="0">
                            <a:latin typeface="Comic Sans MS" panose="030F0702030302020204" pitchFamily="66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910769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33753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4049-8CBF-44B7-9234-3BCAB16EB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305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en-US" u="sng" dirty="0" err="1">
                <a:latin typeface="Hobo Std" panose="020B0803040709020204" pitchFamily="34" charset="0"/>
              </a:rPr>
              <a:t>Sudut</a:t>
            </a:r>
            <a:r>
              <a:rPr lang="en-US" u="sng" dirty="0">
                <a:latin typeface="Hobo Std" panose="020B0803040709020204" pitchFamily="34" charset="0"/>
              </a:rPr>
              <a:t> di </a:t>
            </a:r>
            <a:r>
              <a:rPr lang="en-US" u="sng" dirty="0" err="1">
                <a:latin typeface="Hobo Std" panose="020B0803040709020204" pitchFamily="34" charset="0"/>
              </a:rPr>
              <a:t>antara</a:t>
            </a:r>
            <a:r>
              <a:rPr lang="en-US" u="sng" dirty="0">
                <a:latin typeface="Hobo Std" panose="020B0803040709020204" pitchFamily="34" charset="0"/>
              </a:rPr>
              <a:t> </a:t>
            </a:r>
            <a:r>
              <a:rPr lang="en-US" u="sng" dirty="0" err="1">
                <a:latin typeface="Hobo Std" panose="020B0803040709020204" pitchFamily="34" charset="0"/>
              </a:rPr>
              <a:t>Dua</a:t>
            </a:r>
            <a:r>
              <a:rPr lang="en-US" u="sng" dirty="0">
                <a:latin typeface="Hobo Std" panose="020B0803040709020204" pitchFamily="34" charset="0"/>
              </a:rPr>
              <a:t> </a:t>
            </a:r>
            <a:r>
              <a:rPr lang="en-US" u="sng" dirty="0" err="1">
                <a:latin typeface="Hobo Std" panose="020B0803040709020204" pitchFamily="34" charset="0"/>
              </a:rPr>
              <a:t>Vektor</a:t>
            </a:r>
            <a:endParaRPr lang="en-US" u="sng" dirty="0">
              <a:latin typeface="Hobo Std" panose="020B0803040709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BAE5B-ADFB-45A0-A566-0517F0CBF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5243"/>
            <a:ext cx="9144000" cy="46747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panjang dan rumus vektor">
            <a:extLst>
              <a:ext uri="{FF2B5EF4-FFF2-40B4-BE49-F238E27FC236}">
                <a16:creationId xmlns:a16="http://schemas.microsoft.com/office/drawing/2014/main" id="{C093CB5E-003B-4997-9922-82BCF84013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65243"/>
            <a:ext cx="9144000" cy="4280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549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6176-8CD5-40DD-8146-BD391AC6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617" y="2817743"/>
            <a:ext cx="7712765" cy="1222513"/>
          </a:xfrm>
          <a:ln w="38100" cap="rnd">
            <a:solidFill>
              <a:srgbClr val="FC9B27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60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772DFF"/>
                </a:solidFill>
                <a:latin typeface="Algerian" panose="04020705040A02060702" pitchFamily="82" charset="0"/>
              </a:rPr>
              <a:t>PEMBAHASAN SOAL</a:t>
            </a:r>
          </a:p>
        </p:txBody>
      </p:sp>
    </p:spTree>
    <p:extLst>
      <p:ext uri="{BB962C8B-B14F-4D97-AF65-F5344CB8AC3E}">
        <p14:creationId xmlns:p14="http://schemas.microsoft.com/office/powerpoint/2010/main" val="41209766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9EF2-CBC0-4A70-A57A-A441C62CD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4" y="234466"/>
            <a:ext cx="11502887" cy="1050995"/>
          </a:xfrm>
        </p:spPr>
        <p:txBody>
          <a:bodyPr/>
          <a:lstStyle/>
          <a:p>
            <a:r>
              <a:rPr lang="en-US" u="sng" dirty="0">
                <a:latin typeface="Comic Sans MS" panose="030F0702030302020204" pitchFamily="66" charset="0"/>
              </a:rPr>
              <a:t>SOAL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2E972D6-49C7-41A6-9CE1-516FC626031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484243"/>
                <a:ext cx="9144000" cy="441297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Diketahui </a:t>
                </a:r>
                <a:r>
                  <a:rPr lang="en-US" dirty="0" err="1">
                    <a:latin typeface="Comic Sans MS" panose="030F0702030302020204" pitchFamily="66" charset="0"/>
                  </a:rPr>
                  <a:t>titik</a:t>
                </a:r>
                <a:r>
                  <a:rPr lang="en-US" dirty="0">
                    <a:latin typeface="Comic Sans MS" panose="030F0702030302020204" pitchFamily="66" charset="0"/>
                  </a:rPr>
                  <a:t> P(1, -2, 5), Q(2, -4, 4) dan R(-1, 2, 7)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𝑃𝑄</m:t>
                        </m:r>
                      </m:e>
                    </m:acc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…</a:t>
                </a:r>
              </a:p>
              <a:p>
                <a:pPr algn="l"/>
                <a:r>
                  <a:rPr lang="en-US" dirty="0">
                    <a:latin typeface="Comic Sans MS" panose="030F0702030302020204" pitchFamily="66" charset="0"/>
                  </a:rPr>
                  <a:t>Jawab:</a:t>
                </a:r>
              </a:p>
              <a:p>
                <a:pPr algn="l"/>
                <a:endParaRPr lang="en-US" dirty="0">
                  <a:latin typeface="Comic Sans MS" panose="030F0702030302020204" pitchFamily="66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𝑃𝑄</m:t>
                          </m:r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 dirty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Comic Sans MS" panose="030F0702030302020204" pitchFamily="66" charset="0"/>
                </a:endParaRPr>
              </a:p>
              <a:p>
                <a:pPr algn="l"/>
                <a:endParaRPr lang="en-US" sz="1200" dirty="0">
                  <a:latin typeface="Comic Sans MS" panose="030F0702030302020204" pitchFamily="66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𝑄𝑅</m:t>
                          </m:r>
                        </m:e>
                      </m:acc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 dirty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 dirty="0">
                          <a:latin typeface="Cambria Math" panose="02040503050406030204" pitchFamily="18" charset="0"/>
                        </a:rPr>
                        <m:t>=−3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 dirty="0">
                          <a:latin typeface="Cambria Math" panose="02040503050406030204" pitchFamily="18" charset="0"/>
                        </a:rPr>
                        <m:t>=−3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𝑃𝑄</m:t>
                          </m:r>
                        </m:e>
                      </m:acc>
                    </m:oMath>
                  </m:oMathPara>
                </a14:m>
                <a:endParaRPr lang="en-US" dirty="0">
                  <a:latin typeface="Comic Sans MS" panose="030F0702030302020204" pitchFamily="66" charset="0"/>
                </a:endParaRPr>
              </a:p>
              <a:p>
                <a:pPr algn="l"/>
                <a:endParaRPr lang="en-US" sz="1200" dirty="0">
                  <a:latin typeface="Comic Sans MS" panose="030F0702030302020204" pitchFamily="66" charset="0"/>
                </a:endParaRPr>
              </a:p>
              <a:p>
                <a:pPr algn="l"/>
                <a:r>
                  <a:rPr lang="en-US" dirty="0" err="1">
                    <a:latin typeface="Comic Sans MS" panose="030F0702030302020204" pitchFamily="66" charset="0"/>
                  </a:rPr>
                  <a:t>Jadi</a:t>
                </a:r>
                <a:r>
                  <a:rPr lang="en-US" dirty="0">
                    <a:latin typeface="Comic Sans MS" panose="030F0702030302020204" pitchFamily="66" charset="0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𝑃𝑄</m:t>
                        </m:r>
                      </m:e>
                    </m:acc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</m:acc>
                  </m:oMath>
                </a14:m>
                <a:endParaRPr lang="en-US" dirty="0">
                  <a:latin typeface="Comic Sans MS" panose="030F0702030302020204" pitchFamily="66" charset="0"/>
                </a:endParaRPr>
              </a:p>
              <a:p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2E972D6-49C7-41A6-9CE1-516FC62603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484243"/>
                <a:ext cx="9144000" cy="4412973"/>
              </a:xfrm>
              <a:blipFill>
                <a:blip r:embed="rId3"/>
                <a:stretch>
                  <a:fillRect l="-1000" t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285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9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9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F1E1-67FD-4D96-A40D-C400075E3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096" y="411577"/>
            <a:ext cx="11012556" cy="944976"/>
          </a:xfrm>
          <a:solidFill>
            <a:schemeClr val="bg1">
              <a:lumMod val="85000"/>
              <a:alpha val="3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txBody>
          <a:bodyPr/>
          <a:lstStyle/>
          <a:p>
            <a:r>
              <a:rPr lang="en-US" u="sng" dirty="0">
                <a:ln>
                  <a:solidFill>
                    <a:schemeClr val="bg1">
                      <a:lumMod val="75000"/>
                    </a:schemeClr>
                  </a:solidFill>
                </a:ln>
                <a:latin typeface="Hobo Std" panose="020B0803040709020204" pitchFamily="34" charset="0"/>
              </a:rPr>
              <a:t>SOAL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B5B4C66-E1FB-4F0A-A3FD-DDAB7FBF267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538868"/>
                <a:ext cx="9144000" cy="4907555"/>
              </a:xfrm>
              <a:solidFill>
                <a:schemeClr val="bg1">
                  <a:lumMod val="85000"/>
                  <a:alpha val="30000"/>
                </a:schemeClr>
              </a:solidFill>
              <a:ln>
                <a:solidFill>
                  <a:schemeClr val="bg1">
                    <a:alpha val="50000"/>
                  </a:schemeClr>
                </a:solidFill>
              </a:ln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2600" dirty="0">
                    <a:ln w="3175">
                      <a:noFill/>
                    </a:ln>
                    <a:solidFill>
                      <a:schemeClr val="tx1"/>
                    </a:solidFill>
                    <a:latin typeface="Hobo Std" panose="020B0803040709020204" pitchFamily="34" charset="0"/>
                  </a:rPr>
                  <a:t>Diket P(-3, -1, -5), Q(-1, 2, 0), dan R(1, 2, -2). </a:t>
                </a:r>
                <a:r>
                  <a:rPr lang="en-US" sz="2600" dirty="0" err="1">
                    <a:ln w="3175">
                      <a:noFill/>
                    </a:ln>
                    <a:solidFill>
                      <a:schemeClr val="tx1"/>
                    </a:solidFill>
                    <a:latin typeface="Hobo Std" panose="020B0803040709020204" pitchFamily="34" charset="0"/>
                  </a:rPr>
                  <a:t>Jika</a:t>
                </a:r>
                <a:r>
                  <a:rPr lang="en-US" sz="2600" dirty="0">
                    <a:ln w="3175">
                      <a:noFill/>
                    </a:ln>
                    <a:solidFill>
                      <a:schemeClr val="tx1"/>
                    </a:solidFill>
                    <a:latin typeface="Hobo Std" panose="020B0803040709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600" i="1">
                            <a:ln w="3175"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n w="3175"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𝑃𝑄</m:t>
                        </m:r>
                        <m:r>
                          <m:rPr>
                            <m:nor/>
                          </m:rPr>
                          <a:rPr lang="en-US" sz="2600" b="0" i="0" smtClean="0">
                            <a:ln w="3175"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600" dirty="0">
                            <a:ln w="3175">
                              <a:noFill/>
                            </a:ln>
                            <a:solidFill>
                              <a:schemeClr val="tx1"/>
                            </a:solidFill>
                            <a:latin typeface="Hobo Std" panose="020B0803040709020204" pitchFamily="34" charset="0"/>
                          </a:rPr>
                          <m:t>= </m:t>
                        </m:r>
                        <m:acc>
                          <m:accPr>
                            <m:chr m:val="⃗"/>
                            <m:ctrlPr>
                              <a:rPr lang="en-US" sz="2600" i="1">
                                <a:ln w="3175"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n w="3175"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sz="2600" dirty="0">
                    <a:ln w="3175">
                      <a:noFill/>
                    </a:ln>
                    <a:solidFill>
                      <a:schemeClr val="tx1"/>
                    </a:solidFill>
                    <a:latin typeface="Hobo Std" panose="020B0803040709020204" pitchFamily="34" charset="0"/>
                  </a:rPr>
                  <a:t> dan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600" i="1" smtClean="0">
                            <a:ln w="3175"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 smtClean="0">
                            <a:ln w="3175"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</m:acc>
                    <m:r>
                      <a:rPr lang="en-US" sz="2600" i="1" smtClean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600" i="1" smtClean="0">
                            <a:ln w="3175"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 smtClean="0">
                            <a:ln w="3175"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𝑃𝑅</m:t>
                        </m:r>
                      </m:e>
                    </m:acc>
                    <m:r>
                      <a:rPr lang="en-US" sz="2600" i="1" smtClean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600" i="1" smtClean="0">
                            <a:ln w="3175"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 smtClean="0">
                            <a:ln w="3175"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600" dirty="0">
                    <a:ln w="3175">
                      <a:noFill/>
                    </a:ln>
                    <a:solidFill>
                      <a:schemeClr val="tx1"/>
                    </a:solidFill>
                    <a:latin typeface="Hobo Std" panose="020B0803040709020204" pitchFamily="34" charset="0"/>
                  </a:rPr>
                  <a:t> , </a:t>
                </a:r>
                <a:r>
                  <a:rPr lang="en-US" sz="2600" dirty="0" err="1">
                    <a:ln w="3175">
                      <a:noFill/>
                    </a:ln>
                    <a:solidFill>
                      <a:schemeClr val="tx1"/>
                    </a:solidFill>
                    <a:latin typeface="Hobo Std" panose="020B0803040709020204" pitchFamily="34" charset="0"/>
                  </a:rPr>
                  <a:t>maka</a:t>
                </a:r>
                <a:r>
                  <a:rPr lang="en-US" sz="2600" dirty="0">
                    <a:ln w="3175">
                      <a:noFill/>
                    </a:ln>
                    <a:solidFill>
                      <a:schemeClr val="tx1"/>
                    </a:solidFill>
                    <a:latin typeface="Hobo Std" panose="020B0803040709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600" i="1" smtClean="0">
                            <a:ln w="3175"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 smtClean="0">
                            <a:ln w="3175"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600" i="1" smtClean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sz="2600" i="1" smtClean="0">
                            <a:ln w="3175"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 smtClean="0">
                            <a:ln w="3175"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600" dirty="0">
                    <a:ln w="3175">
                      <a:noFill/>
                    </a:ln>
                    <a:solidFill>
                      <a:schemeClr val="tx1"/>
                    </a:solidFill>
                    <a:latin typeface="Hobo Std" panose="020B0803040709020204" pitchFamily="34" charset="0"/>
                  </a:rPr>
                  <a:t> </a:t>
                </a:r>
                <a:r>
                  <a:rPr lang="en-US" sz="2600" dirty="0" err="1">
                    <a:ln w="3175">
                      <a:noFill/>
                    </a:ln>
                    <a:latin typeface="Hobo Std" panose="020B0803040709020204" pitchFamily="34" charset="0"/>
                  </a:rPr>
                  <a:t>adalah</a:t>
                </a:r>
                <a:r>
                  <a:rPr lang="en-US" sz="2600" dirty="0">
                    <a:ln w="3175">
                      <a:noFill/>
                    </a:ln>
                    <a:solidFill>
                      <a:schemeClr val="tx1"/>
                    </a:solidFill>
                    <a:latin typeface="Hobo Std" panose="020B0803040709020204" pitchFamily="34" charset="0"/>
                  </a:rPr>
                  <a:t> …</a:t>
                </a:r>
              </a:p>
              <a:p>
                <a:pPr algn="l"/>
                <a:r>
                  <a:rPr lang="en-US" sz="2600" dirty="0">
                    <a:ln w="3175">
                      <a:noFill/>
                    </a:ln>
                    <a:latin typeface="Hobo Std" panose="020B0803040709020204" pitchFamily="34" charset="0"/>
                  </a:rPr>
                  <a:t>Jawab:</a:t>
                </a:r>
                <a:endParaRPr lang="en-US" sz="2600" dirty="0">
                  <a:ln w="3175">
                    <a:noFill/>
                  </a:ln>
                  <a:solidFill>
                    <a:schemeClr val="tx1"/>
                  </a:solidFill>
                  <a:latin typeface="Hobo Std" panose="020B0803040709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n w="3175"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n w="3175"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n w="3175"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n w="3175">
                    <a:noFill/>
                  </a:ln>
                  <a:solidFill>
                    <a:schemeClr val="tx1"/>
                  </a:solidFill>
                  <a:latin typeface="Hobo Std" panose="020B0803040709020204" pitchFamily="34" charset="0"/>
                </a:endParaRPr>
              </a:p>
              <a:p>
                <a:pPr algn="l"/>
                <a:endParaRPr lang="en-US" sz="500" dirty="0">
                  <a:ln w="3175">
                    <a:noFill/>
                  </a:ln>
                  <a:solidFill>
                    <a:schemeClr val="tx1"/>
                  </a:solidFill>
                  <a:latin typeface="Hobo Std" panose="020B0803040709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𝑄𝑅</m:t>
                          </m:r>
                        </m:e>
                      </m:acc>
                      <m:r>
                        <a:rPr lang="en-US" i="1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i="1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n w="3175"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n w="3175"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n w="3175"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n w="3175">
                    <a:noFill/>
                  </a:ln>
                  <a:solidFill>
                    <a:schemeClr val="tx1"/>
                  </a:solidFill>
                  <a:latin typeface="Hobo Std" panose="020B0803040709020204" pitchFamily="34" charset="0"/>
                </a:endParaRPr>
              </a:p>
              <a:p>
                <a:pPr algn="l"/>
                <a:endParaRPr lang="en-US" sz="500" dirty="0">
                  <a:ln w="3175">
                    <a:noFill/>
                  </a:ln>
                  <a:solidFill>
                    <a:schemeClr val="tx1"/>
                  </a:solidFill>
                  <a:latin typeface="Hobo Std" panose="020B0803040709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𝑃𝑅</m:t>
                          </m:r>
                        </m:e>
                      </m:acc>
                      <m:r>
                        <a:rPr lang="en-US" i="1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n w="3175"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n w="3175"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n w="3175"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n w="3175">
                    <a:noFill/>
                  </a:ln>
                  <a:solidFill>
                    <a:schemeClr val="tx1"/>
                  </a:solidFill>
                  <a:latin typeface="Hobo Std" panose="020B0803040709020204" pitchFamily="34" charset="0"/>
                </a:endParaRPr>
              </a:p>
              <a:p>
                <a:pPr algn="l"/>
                <a:endParaRPr lang="en-US" sz="500" dirty="0">
                  <a:ln w="3175">
                    <a:noFill/>
                  </a:ln>
                  <a:solidFill>
                    <a:schemeClr val="tx1"/>
                  </a:solidFill>
                  <a:latin typeface="Hobo Std" panose="020B0803040709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 dirty="0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𝑄𝑅</m:t>
                          </m:r>
                        </m:e>
                      </m:acc>
                      <m:r>
                        <a:rPr lang="en-US" i="1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𝑃𝑅</m:t>
                          </m:r>
                        </m:e>
                      </m:acc>
                      <m:r>
                        <a:rPr lang="en-US" i="1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n w="3175"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n w="3175"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n w="3175"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n w="3175"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n w="3175">
                    <a:noFill/>
                  </a:ln>
                  <a:solidFill>
                    <a:schemeClr val="tx1"/>
                  </a:solidFill>
                  <a:latin typeface="Hobo Std" panose="020B0803040709020204" pitchFamily="34" charset="0"/>
                </a:endParaRPr>
              </a:p>
              <a:p>
                <a:pPr algn="l"/>
                <a:endParaRPr lang="en-US" sz="500" dirty="0">
                  <a:ln w="3175">
                    <a:noFill/>
                  </a:ln>
                  <a:solidFill>
                    <a:schemeClr val="tx1"/>
                  </a:solidFill>
                  <a:latin typeface="Hobo Std" panose="020B0803040709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n w="3175"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=2.6+3.3+5.1=12+9+5=26</m:t>
                      </m:r>
                    </m:oMath>
                  </m:oMathPara>
                </a14:m>
                <a:endParaRPr lang="en-US" dirty="0">
                  <a:ln w="3175">
                    <a:noFill/>
                  </a:ln>
                  <a:solidFill>
                    <a:schemeClr val="tx1"/>
                  </a:solidFill>
                  <a:latin typeface="Hobo Std" panose="020B0803040709020204" pitchFamily="34" charset="0"/>
                </a:endParaRPr>
              </a:p>
              <a:p>
                <a:pPr algn="l"/>
                <a:endParaRPr lang="en-US" sz="1500" dirty="0">
                  <a:ln w="3175">
                    <a:noFill/>
                  </a:ln>
                  <a:solidFill>
                    <a:schemeClr val="tx1"/>
                  </a:solidFill>
                  <a:latin typeface="Hobo Std" panose="020B0803040709020204" pitchFamily="34" charset="0"/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B5B4C66-E1FB-4F0A-A3FD-DDAB7FBF2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538868"/>
                <a:ext cx="9144000" cy="4907555"/>
              </a:xfrm>
              <a:blipFill>
                <a:blip r:embed="rId3"/>
                <a:stretch>
                  <a:fillRect l="-599" t="-1363"/>
                </a:stretch>
              </a:blipFill>
              <a:ln>
                <a:solidFill>
                  <a:schemeClr val="bg1">
                    <a:alpha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783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4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4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45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4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45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9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6A24-0371-4C9A-82CC-CE9E75679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052" y="234467"/>
            <a:ext cx="11529391" cy="1077498"/>
          </a:xfrm>
        </p:spPr>
        <p:txBody>
          <a:bodyPr/>
          <a:lstStyle/>
          <a:p>
            <a:r>
              <a:rPr lang="en-US" u="sng" dirty="0">
                <a:latin typeface="Comic Sans MS" panose="030F0702030302020204" pitchFamily="66" charset="0"/>
              </a:rPr>
              <a:t>SOAL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89A6C-D2A7-4D1F-933B-7001997AA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70991"/>
            <a:ext cx="9144000" cy="4412973"/>
          </a:xfrm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57289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346A-0023-421B-8D76-CB5AAFA19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095" y="417444"/>
            <a:ext cx="11025809" cy="921026"/>
          </a:xfrm>
          <a:solidFill>
            <a:schemeClr val="bg1">
              <a:lumMod val="85000"/>
              <a:alpha val="3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u="sng" dirty="0">
                <a:ln>
                  <a:solidFill>
                    <a:schemeClr val="bg1">
                      <a:lumMod val="75000"/>
                    </a:schemeClr>
                  </a:solidFill>
                </a:ln>
                <a:latin typeface="Hobo Std" panose="020B0803040709020204" pitchFamily="34" charset="0"/>
              </a:rPr>
              <a:t>SOAL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A36D4-3751-4424-A6E2-04873FB47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656522"/>
            <a:ext cx="9144000" cy="4333461"/>
          </a:xfrm>
          <a:solidFill>
            <a:schemeClr val="bg1">
              <a:lumMod val="85000"/>
              <a:alpha val="3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txBody>
          <a:bodyPr/>
          <a:lstStyle/>
          <a:p>
            <a:endParaRPr lang="en-US" dirty="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2356860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5F0F-8BF2-4D11-A49F-56BD47B1C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3" y="212035"/>
            <a:ext cx="11502887" cy="1073426"/>
          </a:xfrm>
        </p:spPr>
        <p:txBody>
          <a:bodyPr/>
          <a:lstStyle/>
          <a:p>
            <a:r>
              <a:rPr lang="en-US" u="sng" dirty="0">
                <a:latin typeface="Comic Sans MS" panose="030F0702030302020204" pitchFamily="66" charset="0"/>
              </a:rPr>
              <a:t>SOAL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27CB1-6044-4615-81A7-E4519C2F6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70991"/>
            <a:ext cx="9144000" cy="4439479"/>
          </a:xfrm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490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1271-329D-4DE5-9126-A2CBB77BD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8556" y="253219"/>
            <a:ext cx="8799443" cy="82020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NAMA ANGGOTA: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F94B2-7550-49CC-9033-F16A17124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7446"/>
            <a:ext cx="9144000" cy="5057335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1.	ABI ANDREA</a:t>
            </a:r>
          </a:p>
          <a:p>
            <a:pPr algn="l"/>
            <a:r>
              <a:rPr lang="en-US" sz="3600" dirty="0"/>
              <a:t>2.	ANASTASYA AYFAH</a:t>
            </a:r>
          </a:p>
          <a:p>
            <a:pPr marL="742950" indent="-742950" algn="l">
              <a:buAutoNum type="arabicPeriod" startAt="3"/>
            </a:pPr>
            <a:r>
              <a:rPr lang="en-US" sz="3600" dirty="0"/>
              <a:t>  FIRNANDA AMALIA</a:t>
            </a:r>
          </a:p>
          <a:p>
            <a:pPr algn="l"/>
            <a:r>
              <a:rPr lang="en-US" sz="3600" dirty="0"/>
              <a:t>4.	 RIJAL ALROSYID</a:t>
            </a:r>
          </a:p>
          <a:p>
            <a:pPr algn="l"/>
            <a:r>
              <a:rPr lang="en-US" sz="3600" dirty="0"/>
              <a:t>5.	 RIZAKY OKTA</a:t>
            </a:r>
          </a:p>
          <a:p>
            <a:pPr algn="l"/>
            <a:r>
              <a:rPr lang="en-US" sz="3600" dirty="0"/>
              <a:t>6.	 SEBA OCTAVIA</a:t>
            </a:r>
          </a:p>
          <a:p>
            <a:pPr algn="l"/>
            <a:r>
              <a:rPr lang="en-US" sz="3600" dirty="0"/>
              <a:t>7.	 ZAFIRA AYU</a:t>
            </a:r>
          </a:p>
          <a:p>
            <a:pPr algn="l"/>
            <a:r>
              <a:rPr lang="en-US" sz="3600" dirty="0"/>
              <a:t>8.	 ZAHRASITA</a:t>
            </a:r>
          </a:p>
        </p:txBody>
      </p:sp>
    </p:spTree>
    <p:extLst>
      <p:ext uri="{BB962C8B-B14F-4D97-AF65-F5344CB8AC3E}">
        <p14:creationId xmlns:p14="http://schemas.microsoft.com/office/powerpoint/2010/main" val="2329213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DC2F-EF60-4CA1-BD2F-69E6DE71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078" y="2675196"/>
            <a:ext cx="6665843" cy="1507607"/>
          </a:xfrm>
        </p:spPr>
        <p:txBody>
          <a:bodyPr>
            <a:normAutofit/>
          </a:bodyPr>
          <a:lstStyle/>
          <a:p>
            <a:pPr algn="ctr"/>
            <a:r>
              <a:rPr lang="en-US" sz="7800" dirty="0">
                <a:ln w="3175">
                  <a:solidFill>
                    <a:srgbClr val="050505"/>
                  </a:solidFill>
                </a:ln>
                <a:solidFill>
                  <a:srgbClr val="C00000"/>
                </a:solidFill>
                <a:latin typeface="Century Gothic" panose="020B0502020202020204" pitchFamily="34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3769444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300">
        <p:split orient="vert"/>
      </p:transition>
    </mc:Choice>
    <mc:Fallback>
      <p:transition spd="slow" advClick="0" advTm="3300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0628-D232-474A-8765-ABA946F3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10515600" y="365125"/>
            <a:ext cx="42291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1A42BE-4C95-4128-98EC-E2811B601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09" y="1215108"/>
            <a:ext cx="7378782" cy="44277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04299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350">
        <p14:warp dir="in"/>
      </p:transition>
    </mc:Choice>
    <mc:Fallback>
      <p:transition spd="slow" advClick="0" advTm="35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9270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C038-457A-4889-807D-BD8ADA0F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955" y="365125"/>
            <a:ext cx="10115844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lgerian" panose="04020705040A02060702" pitchFamily="82" charset="0"/>
              </a:rPr>
              <a:t>BAB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E3FFC-9BBD-4C28-88C5-64EEB0C17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956" y="2054087"/>
            <a:ext cx="10115844" cy="41228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6400" dirty="0">
                <a:latin typeface="Algerian" panose="04020705040A02060702" pitchFamily="82" charset="0"/>
              </a:rPr>
              <a:t>VEKTOR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0B4A56-0A76-4026-9960-84373EBFE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47" y="1451527"/>
            <a:ext cx="5247860" cy="31072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17540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400" advTm="3300">
        <p14:reveal/>
      </p:transition>
    </mc:Choice>
    <mc:Fallback>
      <p:transition spd="slow" advTm="33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t="-17000" r="-8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19B2-A739-4055-8AB8-6A55CF18F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330" y="365125"/>
            <a:ext cx="7659757" cy="563811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Algerian" panose="04020705040A02060702" pitchFamily="82" charset="0"/>
              </a:rPr>
              <a:t>Vektor</a:t>
            </a:r>
            <a:r>
              <a:rPr lang="en-US" sz="5400" dirty="0">
                <a:latin typeface="Algerian" panose="04020705040A02060702" pitchFamily="82" charset="0"/>
              </a:rPr>
              <a:t> di </a:t>
            </a:r>
            <a:r>
              <a:rPr lang="en-US" sz="5400" dirty="0" err="1">
                <a:latin typeface="Algerian" panose="04020705040A02060702" pitchFamily="82" charset="0"/>
              </a:rPr>
              <a:t>Bidang</a:t>
            </a:r>
            <a:r>
              <a:rPr lang="en-US" sz="5400" dirty="0">
                <a:latin typeface="Algerian" panose="04020705040A02060702" pitchFamily="82" charset="0"/>
              </a:rPr>
              <a:t>(R²)</a:t>
            </a:r>
            <a:br>
              <a:rPr lang="en-US" sz="5400" dirty="0">
                <a:latin typeface="Algerian" panose="04020705040A02060702" pitchFamily="82" charset="0"/>
              </a:rPr>
            </a:br>
            <a:br>
              <a:rPr lang="en-US" sz="5400" dirty="0">
                <a:latin typeface="Algerian" panose="04020705040A02060702" pitchFamily="82" charset="0"/>
              </a:rPr>
            </a:br>
            <a:r>
              <a:rPr lang="en-US" sz="5400" dirty="0">
                <a:latin typeface="Algerian" panose="04020705040A02060702" pitchFamily="82" charset="0"/>
              </a:rPr>
              <a:t>dan</a:t>
            </a:r>
            <a:br>
              <a:rPr lang="en-US" sz="5400" dirty="0">
                <a:latin typeface="Algerian" panose="04020705040A02060702" pitchFamily="82" charset="0"/>
              </a:rPr>
            </a:br>
            <a:br>
              <a:rPr lang="en-US" sz="5400" dirty="0">
                <a:latin typeface="Algerian" panose="04020705040A02060702" pitchFamily="82" charset="0"/>
              </a:rPr>
            </a:br>
            <a:r>
              <a:rPr lang="en-US" sz="5400" dirty="0" err="1">
                <a:latin typeface="Algerian" panose="04020705040A02060702" pitchFamily="82" charset="0"/>
              </a:rPr>
              <a:t>Vektor</a:t>
            </a:r>
            <a:r>
              <a:rPr lang="en-US" sz="5400" dirty="0">
                <a:latin typeface="Algerian" panose="04020705040A02060702" pitchFamily="82" charset="0"/>
              </a:rPr>
              <a:t> di </a:t>
            </a:r>
            <a:r>
              <a:rPr lang="en-US" sz="5400" dirty="0" err="1">
                <a:latin typeface="Algerian" panose="04020705040A02060702" pitchFamily="82" charset="0"/>
              </a:rPr>
              <a:t>Ruang</a:t>
            </a:r>
            <a:r>
              <a:rPr lang="en-US" sz="5400" dirty="0">
                <a:latin typeface="Algerian" panose="04020705040A02060702" pitchFamily="82" charset="0"/>
              </a:rPr>
              <a:t> (R³)</a:t>
            </a:r>
          </a:p>
        </p:txBody>
      </p:sp>
    </p:spTree>
    <p:extLst>
      <p:ext uri="{BB962C8B-B14F-4D97-AF65-F5344CB8AC3E}">
        <p14:creationId xmlns:p14="http://schemas.microsoft.com/office/powerpoint/2010/main" val="2796080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45D5-A978-4796-A7D5-2580D35E4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348" y="397565"/>
            <a:ext cx="11052314" cy="1656522"/>
          </a:xfrm>
        </p:spPr>
        <p:txBody>
          <a:bodyPr>
            <a:noAutofit/>
          </a:bodyPr>
          <a:lstStyle/>
          <a:p>
            <a:r>
              <a:rPr lang="en-US" sz="5800" u="sng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Apa</a:t>
            </a:r>
            <a:r>
              <a:rPr lang="en-US" sz="5800" u="sng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5800" u="sng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itu</a:t>
            </a:r>
            <a:r>
              <a:rPr lang="en-US" sz="5800" u="sng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5800" u="sng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besaran</a:t>
            </a:r>
            <a:r>
              <a:rPr lang="en-US" sz="5800" u="sng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– </a:t>
            </a:r>
            <a:r>
              <a:rPr lang="en-US" sz="5800" u="sng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besaran</a:t>
            </a:r>
            <a:r>
              <a:rPr lang="en-US" sz="5800" u="sng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</a:t>
            </a:r>
            <a:r>
              <a:rPr lang="en-US" sz="5800" u="sng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Vektor</a:t>
            </a:r>
            <a:r>
              <a:rPr lang="en-US" sz="5800" u="sng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dan </a:t>
            </a:r>
            <a:r>
              <a:rPr lang="en-US" sz="5800" u="sng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Skalar</a:t>
            </a:r>
            <a:r>
              <a:rPr lang="en-US" sz="5800" u="sng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6A860-D4D7-4141-B065-D7C182127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0678"/>
            <a:ext cx="9144000" cy="347207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5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dobe Garamond Pro Bold" panose="02020702060506020403" pitchFamily="18" charset="0"/>
              </a:rPr>
              <a:t>  </a:t>
            </a:r>
            <a:r>
              <a:rPr lang="en-US" sz="54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Besaran</a:t>
            </a:r>
            <a:r>
              <a:rPr lang="en-US" sz="5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54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Vektor</a:t>
            </a:r>
            <a:r>
              <a:rPr lang="en-US" sz="5400" dirty="0">
                <a:latin typeface="Comic Sans MS" panose="030F0702030302020204" pitchFamily="66" charset="0"/>
              </a:rPr>
              <a:t> </a:t>
            </a:r>
            <a:r>
              <a:rPr lang="en-US" sz="44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adalah</a:t>
            </a:r>
            <a:endParaRPr lang="en-US" sz="44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44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besaran</a:t>
            </a:r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 – </a:t>
            </a:r>
            <a:r>
              <a:rPr lang="en-US" sz="44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besaran</a:t>
            </a:r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 yang </a:t>
            </a:r>
            <a:r>
              <a:rPr lang="en-US" sz="44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memiliki</a:t>
            </a:r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44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nilai</a:t>
            </a:r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 dan </a:t>
            </a:r>
            <a:r>
              <a:rPr lang="en-US" sz="44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arah</a:t>
            </a:r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</a:p>
          <a:p>
            <a:pPr algn="l"/>
            <a:endParaRPr lang="en-US" sz="44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5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  </a:t>
            </a:r>
            <a:r>
              <a:rPr lang="en-US" sz="54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Besaran</a:t>
            </a:r>
            <a:r>
              <a:rPr lang="en-US" sz="5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54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Skalar</a:t>
            </a:r>
            <a:r>
              <a:rPr lang="en-US" sz="5400" dirty="0">
                <a:latin typeface="Comic Sans MS" panose="030F0702030302020204" pitchFamily="66" charset="0"/>
              </a:rPr>
              <a:t> </a:t>
            </a:r>
            <a:r>
              <a:rPr lang="en-US" sz="44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adalah</a:t>
            </a:r>
            <a:endParaRPr lang="en-US" sz="44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44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besaran</a:t>
            </a:r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 – </a:t>
            </a:r>
            <a:r>
              <a:rPr lang="en-US" sz="44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besaran</a:t>
            </a:r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 yang </a:t>
            </a:r>
            <a:r>
              <a:rPr lang="en-US" sz="44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memiliki</a:t>
            </a:r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44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nilai</a:t>
            </a:r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  <a:endParaRPr lang="en-US" sz="4800" dirty="0">
              <a:ln>
                <a:solidFill>
                  <a:schemeClr val="tx1"/>
                </a:solidFill>
              </a:ln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8319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1D95-E843-477D-9813-33B04E09D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482"/>
            <a:ext cx="9144000" cy="1110248"/>
          </a:xfrm>
        </p:spPr>
        <p:txBody>
          <a:bodyPr>
            <a:normAutofit/>
          </a:bodyPr>
          <a:lstStyle/>
          <a:p>
            <a:r>
              <a:rPr lang="en-US" u="sng" dirty="0" err="1">
                <a:latin typeface="Adobe Garamond Pro Bold" panose="02020702060506020403" pitchFamily="18" charset="0"/>
              </a:rPr>
              <a:t>Macam</a:t>
            </a:r>
            <a:r>
              <a:rPr lang="en-US" u="sng" dirty="0">
                <a:latin typeface="Adobe Garamond Pro Bold" panose="02020702060506020403" pitchFamily="18" charset="0"/>
              </a:rPr>
              <a:t> – </a:t>
            </a:r>
            <a:r>
              <a:rPr lang="en-US" u="sng" dirty="0" err="1">
                <a:latin typeface="Adobe Garamond Pro Bold" panose="02020702060506020403" pitchFamily="18" charset="0"/>
              </a:rPr>
              <a:t>Macam</a:t>
            </a:r>
            <a:r>
              <a:rPr lang="en-US" u="sng" dirty="0">
                <a:latin typeface="Adobe Garamond Pro Bold" panose="02020702060506020403" pitchFamily="18" charset="0"/>
              </a:rPr>
              <a:t> </a:t>
            </a:r>
            <a:r>
              <a:rPr lang="en-US" u="sng" dirty="0" err="1">
                <a:latin typeface="Adobe Garamond Pro Bold" panose="02020702060506020403" pitchFamily="18" charset="0"/>
              </a:rPr>
              <a:t>Vektor</a:t>
            </a:r>
            <a:endParaRPr lang="en-US" u="sng" dirty="0">
              <a:latin typeface="Adobe Garamond Pro Bold" panose="02020702060506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A6994-1D7D-44D5-9735-65BF74534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9774"/>
            <a:ext cx="9144000" cy="4893744"/>
          </a:xfrm>
        </p:spPr>
        <p:txBody>
          <a:bodyPr>
            <a:normAutofit/>
          </a:bodyPr>
          <a:lstStyle/>
          <a:p>
            <a:pPr marL="514350" indent="-514350" algn="l">
              <a:buAutoNum type="alphaLcParenR"/>
            </a:pPr>
            <a:r>
              <a:rPr lang="en-US" sz="3400" dirty="0" err="1">
                <a:latin typeface="Adobe Garamond Pro Bold" panose="02020702060506020403" pitchFamily="18" charset="0"/>
              </a:rPr>
              <a:t>Vektor</a:t>
            </a:r>
            <a:r>
              <a:rPr lang="en-US" sz="3400" dirty="0">
                <a:latin typeface="Adobe Garamond Pro Bold" panose="02020702060506020403" pitchFamily="18" charset="0"/>
              </a:rPr>
              <a:t> </a:t>
            </a:r>
            <a:r>
              <a:rPr lang="en-US" sz="3400" dirty="0" err="1">
                <a:latin typeface="Adobe Garamond Pro Bold" panose="02020702060506020403" pitchFamily="18" charset="0"/>
              </a:rPr>
              <a:t>Bidang</a:t>
            </a:r>
            <a:r>
              <a:rPr lang="en-US" sz="3400" dirty="0">
                <a:latin typeface="Adobe Garamond Pro Bold" panose="02020702060506020403" pitchFamily="18" charset="0"/>
              </a:rPr>
              <a:t> (R²)</a:t>
            </a:r>
          </a:p>
          <a:p>
            <a:pPr lvl="1" algn="l"/>
            <a:r>
              <a:rPr lang="en-US" sz="3000" dirty="0" err="1">
                <a:latin typeface="Adobe Garamond Pro Bold" panose="02020702060506020403" pitchFamily="18" charset="0"/>
              </a:rPr>
              <a:t>Vektor</a:t>
            </a:r>
            <a:r>
              <a:rPr lang="en-US" sz="3000" dirty="0">
                <a:latin typeface="Adobe Garamond Pro Bold" panose="02020702060506020403" pitchFamily="18" charset="0"/>
              </a:rPr>
              <a:t> </a:t>
            </a:r>
            <a:r>
              <a:rPr lang="en-US" sz="3000" dirty="0" err="1">
                <a:latin typeface="Adobe Garamond Pro Bold" panose="02020702060506020403" pitchFamily="18" charset="0"/>
              </a:rPr>
              <a:t>Bidang</a:t>
            </a:r>
            <a:r>
              <a:rPr lang="en-US" sz="3000" dirty="0">
                <a:latin typeface="Adobe Garamond Pro Bold" panose="02020702060506020403" pitchFamily="18" charset="0"/>
              </a:rPr>
              <a:t>, </a:t>
            </a:r>
            <a:r>
              <a:rPr lang="en-US" sz="3000" dirty="0" err="1">
                <a:latin typeface="Adobe Garamond Pro Bold" panose="02020702060506020403" pitchFamily="18" charset="0"/>
              </a:rPr>
              <a:t>adalah</a:t>
            </a:r>
            <a:r>
              <a:rPr lang="en-US" sz="3000" dirty="0">
                <a:latin typeface="Adobe Garamond Pro Bold" panose="02020702060506020403" pitchFamily="18" charset="0"/>
              </a:rPr>
              <a:t> </a:t>
            </a:r>
            <a:r>
              <a:rPr lang="en-US" sz="3000" dirty="0" err="1">
                <a:latin typeface="Adobe Garamond Pro Bold" panose="02020702060506020403" pitchFamily="18" charset="0"/>
              </a:rPr>
              <a:t>vektor</a:t>
            </a:r>
            <a:r>
              <a:rPr lang="en-US" sz="3000" dirty="0">
                <a:latin typeface="Adobe Garamond Pro Bold" panose="02020702060506020403" pitchFamily="18" charset="0"/>
              </a:rPr>
              <a:t> yang </a:t>
            </a:r>
            <a:r>
              <a:rPr lang="en-US" sz="3000" dirty="0" err="1">
                <a:latin typeface="Adobe Garamond Pro Bold" panose="02020702060506020403" pitchFamily="18" charset="0"/>
              </a:rPr>
              <a:t>berada</a:t>
            </a:r>
            <a:r>
              <a:rPr lang="en-US" sz="3000" dirty="0">
                <a:latin typeface="Adobe Garamond Pro Bold" panose="02020702060506020403" pitchFamily="18" charset="0"/>
              </a:rPr>
              <a:t> pada </a:t>
            </a:r>
            <a:r>
              <a:rPr lang="en-US" sz="3000" dirty="0" err="1">
                <a:latin typeface="Adobe Garamond Pro Bold" panose="02020702060506020403" pitchFamily="18" charset="0"/>
              </a:rPr>
              <a:t>ruang</a:t>
            </a:r>
            <a:r>
              <a:rPr lang="en-US" sz="3000" dirty="0">
                <a:latin typeface="Adobe Garamond Pro Bold" panose="02020702060506020403" pitchFamily="18" charset="0"/>
              </a:rPr>
              <a:t> </a:t>
            </a:r>
            <a:r>
              <a:rPr lang="en-US" sz="3000" dirty="0" err="1">
                <a:latin typeface="Adobe Garamond Pro Bold" panose="02020702060506020403" pitchFamily="18" charset="0"/>
              </a:rPr>
              <a:t>dua</a:t>
            </a:r>
            <a:r>
              <a:rPr lang="en-US" sz="3000" dirty="0">
                <a:latin typeface="Adobe Garamond Pro Bold" panose="02020702060506020403" pitchFamily="18" charset="0"/>
              </a:rPr>
              <a:t> </a:t>
            </a:r>
            <a:r>
              <a:rPr lang="en-US" sz="3000" dirty="0" err="1">
                <a:latin typeface="Adobe Garamond Pro Bold" panose="02020702060506020403" pitchFamily="18" charset="0"/>
              </a:rPr>
              <a:t>dimensi</a:t>
            </a:r>
            <a:r>
              <a:rPr lang="en-US" sz="3000" dirty="0">
                <a:latin typeface="Adobe Garamond Pro Bold" panose="02020702060506020403" pitchFamily="18" charset="0"/>
              </a:rPr>
              <a:t> yang </a:t>
            </a:r>
            <a:r>
              <a:rPr lang="en-US" sz="3000" dirty="0" err="1">
                <a:latin typeface="Adobe Garamond Pro Bold" panose="02020702060506020403" pitchFamily="18" charset="0"/>
              </a:rPr>
              <a:t>dibentuk</a:t>
            </a:r>
            <a:r>
              <a:rPr lang="en-US" sz="3000" dirty="0">
                <a:latin typeface="Adobe Garamond Pro Bold" panose="02020702060506020403" pitchFamily="18" charset="0"/>
              </a:rPr>
              <a:t> oleh </a:t>
            </a:r>
            <a:r>
              <a:rPr lang="en-US" sz="3000" dirty="0" err="1">
                <a:latin typeface="Adobe Garamond Pro Bold" panose="02020702060506020403" pitchFamily="18" charset="0"/>
              </a:rPr>
              <a:t>dua</a:t>
            </a:r>
            <a:r>
              <a:rPr lang="en-US" sz="3000" dirty="0">
                <a:latin typeface="Adobe Garamond Pro Bold" panose="02020702060506020403" pitchFamily="18" charset="0"/>
              </a:rPr>
              <a:t> </a:t>
            </a:r>
            <a:r>
              <a:rPr lang="en-US" sz="3000" dirty="0" err="1">
                <a:latin typeface="Adobe Garamond Pro Bold" panose="02020702060506020403" pitchFamily="18" charset="0"/>
              </a:rPr>
              <a:t>sumbu</a:t>
            </a:r>
            <a:r>
              <a:rPr lang="en-US" sz="3000" dirty="0">
                <a:latin typeface="Adobe Garamond Pro Bold" panose="02020702060506020403" pitchFamily="18" charset="0"/>
              </a:rPr>
              <a:t> </a:t>
            </a:r>
            <a:r>
              <a:rPr lang="en-US" sz="3000" dirty="0" err="1">
                <a:latin typeface="Adobe Garamond Pro Bold" panose="02020702060506020403" pitchFamily="18" charset="0"/>
              </a:rPr>
              <a:t>koordinat</a:t>
            </a:r>
            <a:r>
              <a:rPr lang="en-US" sz="3000" dirty="0">
                <a:latin typeface="Adobe Garamond Pro Bold" panose="02020702060506020403" pitchFamily="18" charset="0"/>
              </a:rPr>
              <a:t> </a:t>
            </a:r>
            <a:r>
              <a:rPr lang="en-US" sz="3000" dirty="0" err="1">
                <a:latin typeface="Adobe Garamond Pro Bold" panose="02020702060506020403" pitchFamily="18" charset="0"/>
              </a:rPr>
              <a:t>yaitu</a:t>
            </a:r>
            <a:r>
              <a:rPr lang="en-US" sz="3000" dirty="0">
                <a:latin typeface="Adobe Garamond Pro Bold" panose="02020702060506020403" pitchFamily="18" charset="0"/>
              </a:rPr>
              <a:t> </a:t>
            </a:r>
            <a:r>
              <a:rPr lang="en-US" sz="3000" dirty="0" err="1">
                <a:latin typeface="Adobe Garamond Pro Bold" panose="02020702060506020403" pitchFamily="18" charset="0"/>
              </a:rPr>
              <a:t>sumbu</a:t>
            </a:r>
            <a:r>
              <a:rPr lang="en-US" sz="3000" dirty="0">
                <a:latin typeface="Adobe Garamond Pro Bold" panose="02020702060506020403" pitchFamily="18" charset="0"/>
              </a:rPr>
              <a:t>-x dan </a:t>
            </a:r>
            <a:r>
              <a:rPr lang="en-US" sz="3000" dirty="0" err="1">
                <a:latin typeface="Adobe Garamond Pro Bold" panose="02020702060506020403" pitchFamily="18" charset="0"/>
              </a:rPr>
              <a:t>sumbu</a:t>
            </a:r>
            <a:r>
              <a:rPr lang="en-US" sz="3000" dirty="0">
                <a:latin typeface="Adobe Garamond Pro Bold" panose="02020702060506020403" pitchFamily="18" charset="0"/>
              </a:rPr>
              <a:t>-y.</a:t>
            </a:r>
          </a:p>
          <a:p>
            <a:pPr lvl="1" algn="l"/>
            <a:endParaRPr lang="en-US" sz="3000" dirty="0">
              <a:latin typeface="Adobe Garamond Pro Bold" panose="02020702060506020403" pitchFamily="18" charset="0"/>
            </a:endParaRPr>
          </a:p>
          <a:p>
            <a:pPr marL="514350" indent="-514350" algn="l">
              <a:buAutoNum type="alphaLcParenR"/>
            </a:pPr>
            <a:r>
              <a:rPr lang="en-US" sz="3400" dirty="0" err="1">
                <a:latin typeface="Adobe Garamond Pro Bold" panose="02020702060506020403" pitchFamily="18" charset="0"/>
              </a:rPr>
              <a:t>Vektor</a:t>
            </a:r>
            <a:r>
              <a:rPr lang="en-US" sz="3400" dirty="0">
                <a:latin typeface="Adobe Garamond Pro Bold" panose="02020702060506020403" pitchFamily="18" charset="0"/>
              </a:rPr>
              <a:t> </a:t>
            </a:r>
            <a:r>
              <a:rPr lang="en-US" sz="3400" dirty="0" err="1">
                <a:latin typeface="Adobe Garamond Pro Bold" panose="02020702060506020403" pitchFamily="18" charset="0"/>
              </a:rPr>
              <a:t>Ruang</a:t>
            </a:r>
            <a:r>
              <a:rPr lang="en-US" sz="3400" dirty="0">
                <a:latin typeface="Adobe Garamond Pro Bold" panose="02020702060506020403" pitchFamily="18" charset="0"/>
              </a:rPr>
              <a:t> (R³)</a:t>
            </a:r>
          </a:p>
          <a:p>
            <a:pPr lvl="1" algn="l"/>
            <a:r>
              <a:rPr lang="en-US" sz="3000" dirty="0" err="1">
                <a:latin typeface="Adobe Garamond Pro Bold" panose="02020702060506020403" pitchFamily="18" charset="0"/>
              </a:rPr>
              <a:t>Vektor</a:t>
            </a:r>
            <a:r>
              <a:rPr lang="en-US" sz="3000" dirty="0">
                <a:latin typeface="Adobe Garamond Pro Bold" panose="02020702060506020403" pitchFamily="18" charset="0"/>
              </a:rPr>
              <a:t> </a:t>
            </a:r>
            <a:r>
              <a:rPr lang="en-US" sz="3000" dirty="0" err="1">
                <a:latin typeface="Adobe Garamond Pro Bold" panose="02020702060506020403" pitchFamily="18" charset="0"/>
              </a:rPr>
              <a:t>Ruang</a:t>
            </a:r>
            <a:r>
              <a:rPr lang="en-US" sz="3000" dirty="0">
                <a:latin typeface="Adobe Garamond Pro Bold" panose="02020702060506020403" pitchFamily="18" charset="0"/>
              </a:rPr>
              <a:t>, </a:t>
            </a:r>
            <a:r>
              <a:rPr lang="en-US" sz="3000" dirty="0" err="1">
                <a:latin typeface="Adobe Garamond Pro Bold" panose="02020702060506020403" pitchFamily="18" charset="0"/>
              </a:rPr>
              <a:t>adalah</a:t>
            </a:r>
            <a:r>
              <a:rPr lang="en-US" sz="3000" dirty="0">
                <a:latin typeface="Adobe Garamond Pro Bold" panose="02020702060506020403" pitchFamily="18" charset="0"/>
              </a:rPr>
              <a:t> </a:t>
            </a:r>
            <a:r>
              <a:rPr lang="en-US" sz="3000" dirty="0" err="1">
                <a:latin typeface="Adobe Garamond Pro Bold" panose="02020702060506020403" pitchFamily="18" charset="0"/>
              </a:rPr>
              <a:t>vektor</a:t>
            </a:r>
            <a:r>
              <a:rPr lang="en-US" sz="3000" dirty="0">
                <a:latin typeface="Adobe Garamond Pro Bold" panose="02020702060506020403" pitchFamily="18" charset="0"/>
              </a:rPr>
              <a:t> yang </a:t>
            </a:r>
            <a:r>
              <a:rPr lang="en-US" sz="3000" dirty="0" err="1">
                <a:latin typeface="Adobe Garamond Pro Bold" panose="02020702060506020403" pitchFamily="18" charset="0"/>
              </a:rPr>
              <a:t>berada</a:t>
            </a:r>
            <a:r>
              <a:rPr lang="en-US" sz="3000" dirty="0">
                <a:latin typeface="Adobe Garamond Pro Bold" panose="02020702060506020403" pitchFamily="18" charset="0"/>
              </a:rPr>
              <a:t> pada </a:t>
            </a:r>
            <a:r>
              <a:rPr lang="en-US" sz="3000" dirty="0" err="1">
                <a:latin typeface="Adobe Garamond Pro Bold" panose="02020702060506020403" pitchFamily="18" charset="0"/>
              </a:rPr>
              <a:t>ruang</a:t>
            </a:r>
            <a:r>
              <a:rPr lang="en-US" sz="3000" dirty="0">
                <a:latin typeface="Adobe Garamond Pro Bold" panose="02020702060506020403" pitchFamily="18" charset="0"/>
              </a:rPr>
              <a:t> </a:t>
            </a:r>
            <a:r>
              <a:rPr lang="en-US" sz="3000" dirty="0" err="1">
                <a:latin typeface="Adobe Garamond Pro Bold" panose="02020702060506020403" pitchFamily="18" charset="0"/>
              </a:rPr>
              <a:t>tiga</a:t>
            </a:r>
            <a:r>
              <a:rPr lang="en-US" sz="3000" dirty="0">
                <a:latin typeface="Adobe Garamond Pro Bold" panose="02020702060506020403" pitchFamily="18" charset="0"/>
              </a:rPr>
              <a:t> </a:t>
            </a:r>
            <a:r>
              <a:rPr lang="en-US" sz="3000" dirty="0" err="1">
                <a:latin typeface="Adobe Garamond Pro Bold" panose="02020702060506020403" pitchFamily="18" charset="0"/>
              </a:rPr>
              <a:t>dimensi</a:t>
            </a:r>
            <a:r>
              <a:rPr lang="en-US" sz="3000" dirty="0">
                <a:latin typeface="Adobe Garamond Pro Bold" panose="02020702060506020403" pitchFamily="18" charset="0"/>
              </a:rPr>
              <a:t> yang </a:t>
            </a:r>
            <a:r>
              <a:rPr lang="en-US" sz="3000" dirty="0" err="1">
                <a:latin typeface="Adobe Garamond Pro Bold" panose="02020702060506020403" pitchFamily="18" charset="0"/>
              </a:rPr>
              <a:t>dibentuk</a:t>
            </a:r>
            <a:r>
              <a:rPr lang="en-US" sz="3000" dirty="0">
                <a:latin typeface="Adobe Garamond Pro Bold" panose="02020702060506020403" pitchFamily="18" charset="0"/>
              </a:rPr>
              <a:t> oleh </a:t>
            </a:r>
            <a:r>
              <a:rPr lang="en-US" sz="3000" dirty="0" err="1">
                <a:latin typeface="Adobe Garamond Pro Bold" panose="02020702060506020403" pitchFamily="18" charset="0"/>
              </a:rPr>
              <a:t>tiga</a:t>
            </a:r>
            <a:r>
              <a:rPr lang="en-US" sz="3000" dirty="0">
                <a:latin typeface="Adobe Garamond Pro Bold" panose="02020702060506020403" pitchFamily="18" charset="0"/>
              </a:rPr>
              <a:t> </a:t>
            </a:r>
            <a:r>
              <a:rPr lang="en-US" sz="3000" dirty="0" err="1">
                <a:latin typeface="Adobe Garamond Pro Bold" panose="02020702060506020403" pitchFamily="18" charset="0"/>
              </a:rPr>
              <a:t>sumbu</a:t>
            </a:r>
            <a:r>
              <a:rPr lang="en-US" sz="3000" dirty="0">
                <a:latin typeface="Adobe Garamond Pro Bold" panose="02020702060506020403" pitchFamily="18" charset="0"/>
              </a:rPr>
              <a:t> </a:t>
            </a:r>
            <a:r>
              <a:rPr lang="en-US" sz="3000" dirty="0" err="1">
                <a:latin typeface="Adobe Garamond Pro Bold" panose="02020702060506020403" pitchFamily="18" charset="0"/>
              </a:rPr>
              <a:t>koordinat</a:t>
            </a:r>
            <a:r>
              <a:rPr lang="en-US" sz="3000" dirty="0">
                <a:latin typeface="Adobe Garamond Pro Bold" panose="02020702060506020403" pitchFamily="18" charset="0"/>
              </a:rPr>
              <a:t> </a:t>
            </a:r>
            <a:r>
              <a:rPr lang="en-US" sz="3000" dirty="0" err="1">
                <a:latin typeface="Adobe Garamond Pro Bold" panose="02020702060506020403" pitchFamily="18" charset="0"/>
              </a:rPr>
              <a:t>yaiu</a:t>
            </a:r>
            <a:r>
              <a:rPr lang="en-US" sz="3000" dirty="0">
                <a:latin typeface="Adobe Garamond Pro Bold" panose="02020702060506020403" pitchFamily="18" charset="0"/>
              </a:rPr>
              <a:t> </a:t>
            </a:r>
            <a:r>
              <a:rPr lang="en-US" sz="3000" dirty="0" err="1">
                <a:latin typeface="Adobe Garamond Pro Bold" panose="02020702060506020403" pitchFamily="18" charset="0"/>
              </a:rPr>
              <a:t>sumbu</a:t>
            </a:r>
            <a:r>
              <a:rPr lang="en-US" sz="3000" dirty="0">
                <a:latin typeface="Adobe Garamond Pro Bold" panose="02020702060506020403" pitchFamily="18" charset="0"/>
              </a:rPr>
              <a:t>-x, </a:t>
            </a:r>
            <a:r>
              <a:rPr lang="en-US" sz="3000" dirty="0" err="1">
                <a:latin typeface="Adobe Garamond Pro Bold" panose="02020702060506020403" pitchFamily="18" charset="0"/>
              </a:rPr>
              <a:t>sumbu</a:t>
            </a:r>
            <a:r>
              <a:rPr lang="en-US" sz="3000" dirty="0">
                <a:latin typeface="Adobe Garamond Pro Bold" panose="02020702060506020403" pitchFamily="18" charset="0"/>
              </a:rPr>
              <a:t>-y, dan </a:t>
            </a:r>
            <a:r>
              <a:rPr lang="en-US" sz="3000" dirty="0" err="1">
                <a:latin typeface="Adobe Garamond Pro Bold" panose="02020702060506020403" pitchFamily="18" charset="0"/>
              </a:rPr>
              <a:t>sumbu</a:t>
            </a:r>
            <a:r>
              <a:rPr lang="en-US" sz="3000" dirty="0">
                <a:latin typeface="Adobe Garamond Pro Bold" panose="02020702060506020403" pitchFamily="18" charset="0"/>
              </a:rPr>
              <a:t>-z.</a:t>
            </a:r>
          </a:p>
        </p:txBody>
      </p:sp>
    </p:spTree>
    <p:extLst>
      <p:ext uri="{BB962C8B-B14F-4D97-AF65-F5344CB8AC3E}">
        <p14:creationId xmlns:p14="http://schemas.microsoft.com/office/powerpoint/2010/main" val="154121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C889-E68F-42E1-828F-53695340C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4224"/>
            <a:ext cx="9144000" cy="891967"/>
          </a:xfrm>
        </p:spPr>
        <p:txBody>
          <a:bodyPr>
            <a:normAutofit/>
          </a:bodyPr>
          <a:lstStyle/>
          <a:p>
            <a:r>
              <a:rPr lang="en-US" sz="5600" u="sng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Notasi</a:t>
            </a:r>
            <a:r>
              <a:rPr lang="en-US" sz="5600" u="sng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5600" u="sng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Vektor</a:t>
            </a:r>
            <a:endParaRPr lang="en-US" sz="5600" u="sng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6479817-37BD-46C3-8B54-F41D4747D8F8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166191"/>
                <a:ext cx="9144000" cy="5417585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en-US" sz="2800" i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sz="2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Hobo Std" panose="020B0803040709020204" pitchFamily="34" charset="0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;  </m:t>
                    </m:r>
                    <m:acc>
                      <m:accPr>
                        <m:chr m:val="⃗"/>
                        <m:ctrlP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US" sz="2800" i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;  </m:t>
                    </m:r>
                    <m:acc>
                      <m:accPr>
                        <m:chr m:val="⃗"/>
                        <m:ctrlP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US" sz="2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e>
                    </m:acc>
                    <m:r>
                      <a:rPr lang="en-US" sz="2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;  </m:t>
                    </m:r>
                    <m:acc>
                      <m:accPr>
                        <m:chr m:val="⃗"/>
                        <m:ctrlP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e>
                    </m:acc>
                    <m:r>
                      <a:rPr lang="en-US" sz="2800" i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⃗"/>
                        <m:ctrlP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e>
                    </m:acc>
                    <m:r>
                      <a:rPr lang="en-US" sz="2800" i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en-US" sz="2800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Hobo Std" panose="020B0803040709020204" pitchFamily="34" charset="0"/>
                </a:endParaRPr>
              </a:p>
              <a:p>
                <a:endParaRPr lang="en-US" sz="2800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Hobo Std" panose="020B0803040709020204" pitchFamily="34" charset="0"/>
                </a:endParaRPr>
              </a:p>
              <a:p>
                <a:pPr marL="514350" indent="-514350" algn="l">
                  <a:buAutoNum type="alphaLcParenR"/>
                </a:pPr>
                <a:r>
                  <a:rPr lang="en-US" sz="2800" dirty="0" err="1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Hobo Std" panose="020B0803040709020204" pitchFamily="34" charset="0"/>
                  </a:rPr>
                  <a:t>Persamaa</a:t>
                </a:r>
                <a:r>
                  <a:rPr lang="en-US" sz="280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Hobo Std" panose="020B0803040709020204" pitchFamily="34" charset="0"/>
                  </a:rPr>
                  <a:t> </a:t>
                </a:r>
                <a:r>
                  <a:rPr lang="en-US" sz="2800" dirty="0" err="1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Hobo Std" panose="020B0803040709020204" pitchFamily="34" charset="0"/>
                  </a:rPr>
                  <a:t>terurut</a:t>
                </a:r>
                <a:r>
                  <a:rPr lang="en-US" sz="280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Hobo Std" panose="020B0803040709020204" pitchFamily="34" charset="0"/>
                  </a:rPr>
                  <a:t> </a:t>
                </a:r>
                <a:r>
                  <a:rPr lang="en-US" sz="2800" dirty="0" err="1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Hobo Std" panose="020B0803040709020204" pitchFamily="34" charset="0"/>
                  </a:rPr>
                  <a:t>bilangan</a:t>
                </a:r>
                <a:r>
                  <a:rPr lang="en-US" sz="280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Hobo Std" panose="020B0803040709020204" pitchFamily="34" charset="0"/>
                  </a:rPr>
                  <a:t> real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</m:oMath>
                </a14:m>
                <a:endParaRPr lang="en-US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Hobo Std" panose="020B0803040709020204" pitchFamily="34" charset="0"/>
                </a:endParaRPr>
              </a:p>
              <a:p>
                <a:pPr lvl="8" algn="l"/>
                <a:r>
                  <a:rPr lang="en-US" sz="2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Hobo Std" panose="020B0803040709020204" pitchFamily="34" charset="0"/>
                  </a:rPr>
                  <a:t>        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2800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Hobo Std" panose="020B0803040709020204" pitchFamily="34" charset="0"/>
                </a:endParaRPr>
              </a:p>
              <a:p>
                <a:pPr lvl="8" algn="l"/>
                <a:endParaRPr lang="en-US" sz="2800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Hobo Std" panose="020B0803040709020204" pitchFamily="34" charset="0"/>
                </a:endParaRPr>
              </a:p>
              <a:p>
                <a:pPr marL="514350" indent="-514350" algn="l">
                  <a:buAutoNum type="alphaLcParenR"/>
                </a:pPr>
                <a:r>
                  <a:rPr lang="en-US" sz="280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Hobo Std" panose="020B0803040709020204" pitchFamily="34" charset="0"/>
                  </a:rPr>
                  <a:t> </a:t>
                </a:r>
                <a:r>
                  <a:rPr lang="en-US" sz="2800" dirty="0" err="1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Hobo Std" panose="020B0803040709020204" pitchFamily="34" charset="0"/>
                  </a:rPr>
                  <a:t>Vektor</a:t>
                </a:r>
                <a:r>
                  <a:rPr lang="en-US" sz="280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Hobo Std" panose="020B0803040709020204" pitchFamily="34" charset="0"/>
                  </a:rPr>
                  <a:t> </a:t>
                </a:r>
                <a:r>
                  <a:rPr lang="en-US" sz="2800" dirty="0" err="1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Hobo Std" panose="020B0803040709020204" pitchFamily="34" charset="0"/>
                  </a:rPr>
                  <a:t>kolom</a:t>
                </a:r>
                <a:r>
                  <a:rPr lang="en-US" sz="280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Hobo Std" panose="020B0803040709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i="1" dirty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 dirty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Hobo Std" panose="020B0803040709020204" pitchFamily="34" charset="0"/>
                </a:endParaRPr>
              </a:p>
              <a:p>
                <a:pPr lvl="1" algn="l"/>
                <a:endParaRPr lang="en-US" sz="2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Hobo Std" panose="020B0803040709020204" pitchFamily="34" charset="0"/>
                </a:endParaRPr>
              </a:p>
              <a:p>
                <a:pPr algn="l"/>
                <a:r>
                  <a:rPr lang="en-US" sz="2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Hobo Std" panose="020B0803040709020204" pitchFamily="34" charset="0"/>
                  </a:rPr>
                  <a:t>		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Hobo Std" panose="020B0803040709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i="1" dirty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 dirty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 dirty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Hobo Std" panose="020B0803040709020204" pitchFamily="34" charset="0"/>
                  </a:rPr>
                  <a:t> </a:t>
                </a:r>
              </a:p>
              <a:p>
                <a:pPr algn="l"/>
                <a:r>
                  <a:rPr lang="en-US" sz="2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Hobo Std" panose="020B0803040709020204" pitchFamily="34" charset="0"/>
                  </a:rPr>
                  <a:t> </a:t>
                </a:r>
                <a:endParaRPr lang="en-US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Hobo Std" panose="020B0803040709020204" pitchFamily="34" charset="0"/>
                </a:endParaRPr>
              </a:p>
              <a:p>
                <a:pPr algn="l"/>
                <a:r>
                  <a:rPr lang="en-US" sz="280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Hobo Std" panose="020B0803040709020204" pitchFamily="34" charset="0"/>
                  </a:rPr>
                  <a:t>C) </a:t>
                </a:r>
                <a:r>
                  <a:rPr lang="en-US" sz="2800" dirty="0" err="1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Hobo Std" panose="020B0803040709020204" pitchFamily="34" charset="0"/>
                  </a:rPr>
                  <a:t>Vektor</a:t>
                </a:r>
                <a:r>
                  <a:rPr lang="en-US" sz="280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Hobo Std" panose="020B0803040709020204" pitchFamily="34" charset="0"/>
                  </a:rPr>
                  <a:t> Basis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Hobo Std" panose="020B0803040709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̂"/>
                        <m:ctrlP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̂"/>
                        <m:ctrlP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sz="2800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Hobo Std" panose="020B0803040709020204" pitchFamily="34" charset="0"/>
                </a:endParaRPr>
              </a:p>
              <a:p>
                <a:pPr algn="l"/>
                <a:r>
                  <a:rPr lang="en-US" sz="280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Hobo Std" panose="020B0803040709020204" pitchFamily="34" charset="0"/>
                  </a:rPr>
                  <a:t>		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Hobo Std" panose="020B0803040709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̂"/>
                        <m:ctrlP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̂"/>
                        <m:ctrlP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̂"/>
                        <m:ctrlP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sz="2800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Hobo Std" panose="020B0803040709020204" pitchFamily="34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6479817-37BD-46C3-8B54-F41D4747D8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166191"/>
                <a:ext cx="9144000" cy="54175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04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0BE8-0494-4D72-89EC-8C028CE4B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365" y="287476"/>
            <a:ext cx="10853531" cy="1143759"/>
          </a:xfrm>
        </p:spPr>
        <p:txBody>
          <a:bodyPr>
            <a:normAutofit fontScale="90000"/>
          </a:bodyPr>
          <a:lstStyle/>
          <a:p>
            <a:r>
              <a:rPr lang="en-US" u="sng" dirty="0" err="1">
                <a:latin typeface="Adobe Garamond Pro Bold" panose="02020702060506020403" pitchFamily="18" charset="0"/>
              </a:rPr>
              <a:t>Vektor</a:t>
            </a:r>
            <a:r>
              <a:rPr lang="en-US" u="sng" dirty="0">
                <a:latin typeface="Adobe Garamond Pro Bold" panose="02020702060506020403" pitchFamily="18" charset="0"/>
              </a:rPr>
              <a:t> yang Sama dan </a:t>
            </a:r>
            <a:r>
              <a:rPr lang="en-US" u="sng" dirty="0" err="1">
                <a:latin typeface="Adobe Garamond Pro Bold" panose="02020702060506020403" pitchFamily="18" charset="0"/>
              </a:rPr>
              <a:t>Berlawanan</a:t>
            </a:r>
            <a:endParaRPr lang="en-US" u="sng" dirty="0">
              <a:latin typeface="Adobe Garamond Pro Bold" panose="02020702060506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AEA27F5D-33A9-41BD-8AB5-2A1A6150F77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2067338"/>
                <a:ext cx="9144000" cy="4503185"/>
              </a:xfrm>
            </p:spPr>
            <p:txBody>
              <a:bodyPr>
                <a:normAutofit/>
              </a:bodyPr>
              <a:lstStyle/>
              <a:p>
                <a:pPr marL="514350" indent="-514350" algn="l">
                  <a:buFont typeface="+mj-lt"/>
                  <a:buAutoNum type="alphaLcParenR"/>
                </a:pPr>
                <a:r>
                  <a:rPr lang="en-US" sz="3400" dirty="0" err="1">
                    <a:latin typeface="Adobe Garamond Pro Bold" panose="02020702060506020403" pitchFamily="18" charset="0"/>
                  </a:rPr>
                  <a:t>Vektor</a:t>
                </a:r>
                <a:r>
                  <a:rPr lang="en-US" sz="3400" dirty="0">
                    <a:latin typeface="Adobe Garamond Pro Bold" panose="02020702060506020403" pitchFamily="18" charset="0"/>
                  </a:rPr>
                  <a:t> yang </a:t>
                </a:r>
                <a:r>
                  <a:rPr lang="en-US" sz="3400" dirty="0" err="1">
                    <a:latin typeface="Adobe Garamond Pro Bold" panose="02020702060506020403" pitchFamily="18" charset="0"/>
                  </a:rPr>
                  <a:t>sama</a:t>
                </a:r>
                <a:r>
                  <a:rPr lang="en-US" sz="3400" dirty="0">
                    <a:latin typeface="Adobe Garamond Pro Bold" panose="02020702060506020403" pitchFamily="18" charset="0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400" i="1" dirty="0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4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3400" b="0" i="0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3400" i="1" dirty="0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4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3400" dirty="0">
                    <a:latin typeface="Adobe Garamond Pro Bold" panose="02020702060506020403" pitchFamily="18" charset="0"/>
                  </a:rPr>
                  <a:t>), </a:t>
                </a:r>
                <a:r>
                  <a:rPr lang="en-US" sz="3400" dirty="0" err="1">
                    <a:latin typeface="Adobe Garamond Pro Bold" panose="02020702060506020403" pitchFamily="18" charset="0"/>
                  </a:rPr>
                  <a:t>apabila</a:t>
                </a:r>
                <a:r>
                  <a:rPr lang="en-US" sz="3400" dirty="0">
                    <a:latin typeface="Adobe Garamond Pro Bold" panose="02020702060506020403" pitchFamily="18" charset="0"/>
                  </a:rPr>
                  <a:t> </a:t>
                </a:r>
                <a:r>
                  <a:rPr lang="en-US" sz="3400" dirty="0" err="1">
                    <a:latin typeface="Adobe Garamond Pro Bold" panose="02020702060506020403" pitchFamily="18" charset="0"/>
                  </a:rPr>
                  <a:t>nilai</a:t>
                </a:r>
                <a:r>
                  <a:rPr lang="en-US" sz="3400" dirty="0">
                    <a:latin typeface="Adobe Garamond Pro Bold" panose="02020702060506020403" pitchFamily="18" charset="0"/>
                  </a:rPr>
                  <a:t> dan </a:t>
                </a:r>
                <a:r>
                  <a:rPr lang="en-US" sz="3400" dirty="0" err="1">
                    <a:latin typeface="Adobe Garamond Pro Bold" panose="02020702060506020403" pitchFamily="18" charset="0"/>
                  </a:rPr>
                  <a:t>arah</a:t>
                </a:r>
                <a:r>
                  <a:rPr lang="en-US" sz="3400" dirty="0">
                    <a:latin typeface="Adobe Garamond Pro Bold" panose="02020702060506020403" pitchFamily="18" charset="0"/>
                  </a:rPr>
                  <a:t> </a:t>
                </a:r>
                <a:r>
                  <a:rPr lang="en-US" sz="3400" dirty="0" err="1">
                    <a:latin typeface="Adobe Garamond Pro Bold" panose="02020702060506020403" pitchFamily="18" charset="0"/>
                  </a:rPr>
                  <a:t>dari</a:t>
                </a:r>
                <a:r>
                  <a:rPr lang="en-US" sz="3400" dirty="0">
                    <a:latin typeface="Adobe Garamond Pro Bold" panose="02020702060506020403" pitchFamily="18" charset="0"/>
                  </a:rPr>
                  <a:t> </a:t>
                </a:r>
                <a:r>
                  <a:rPr lang="en-US" sz="3400" dirty="0" err="1">
                    <a:latin typeface="Adobe Garamond Pro Bold" panose="02020702060506020403" pitchFamily="18" charset="0"/>
                  </a:rPr>
                  <a:t>kedua</a:t>
                </a:r>
                <a:r>
                  <a:rPr lang="en-US" sz="3400" dirty="0">
                    <a:latin typeface="Adobe Garamond Pro Bold" panose="02020702060506020403" pitchFamily="18" charset="0"/>
                  </a:rPr>
                  <a:t> </a:t>
                </a:r>
                <a:r>
                  <a:rPr lang="en-US" sz="3400" dirty="0" err="1">
                    <a:latin typeface="Adobe Garamond Pro Bold" panose="02020702060506020403" pitchFamily="18" charset="0"/>
                  </a:rPr>
                  <a:t>vektor</a:t>
                </a:r>
                <a:r>
                  <a:rPr lang="en-US" sz="3400" dirty="0">
                    <a:latin typeface="Adobe Garamond Pro Bold" panose="02020702060506020403" pitchFamily="18" charset="0"/>
                  </a:rPr>
                  <a:t> </a:t>
                </a:r>
                <a:r>
                  <a:rPr lang="en-US" sz="3400" dirty="0" err="1">
                    <a:latin typeface="Adobe Garamond Pro Bold" panose="02020702060506020403" pitchFamily="18" charset="0"/>
                  </a:rPr>
                  <a:t>sama</a:t>
                </a:r>
                <a:r>
                  <a:rPr lang="en-US" sz="3400" dirty="0">
                    <a:latin typeface="Adobe Garamond Pro Bold" panose="02020702060506020403" pitchFamily="18" charset="0"/>
                  </a:rPr>
                  <a:t>.</a:t>
                </a:r>
              </a:p>
              <a:p>
                <a:pPr marL="514350" indent="-514350" algn="l">
                  <a:buFont typeface="+mj-lt"/>
                  <a:buAutoNum type="alphaLcParenR"/>
                </a:pPr>
                <a:endParaRPr lang="en-US" sz="3400" dirty="0">
                  <a:latin typeface="Adobe Garamond Pro Bold" panose="02020702060506020403" pitchFamily="18" charset="0"/>
                </a:endParaRPr>
              </a:p>
              <a:p>
                <a:pPr marL="514350" indent="-514350" algn="l">
                  <a:buFont typeface="+mj-lt"/>
                  <a:buAutoNum type="alphaLcParenR"/>
                </a:pPr>
                <a:r>
                  <a:rPr lang="en-US" sz="3400" dirty="0">
                    <a:latin typeface="Adobe Garamond Pro Bold" panose="02020702060506020403" pitchFamily="18" charset="0"/>
                  </a:rPr>
                  <a:t>Vektor yang </a:t>
                </a:r>
                <a:r>
                  <a:rPr lang="en-US" sz="3400" dirty="0" err="1">
                    <a:latin typeface="Adobe Garamond Pro Bold" panose="02020702060506020403" pitchFamily="18" charset="0"/>
                  </a:rPr>
                  <a:t>Berlawanan</a:t>
                </a:r>
                <a:r>
                  <a:rPr lang="en-US" sz="3400" dirty="0">
                    <a:latin typeface="Adobe Garamond Pro Bold" panose="02020702060506020403" pitchFamily="18" charset="0"/>
                  </a:rPr>
                  <a:t> (-</a:t>
                </a:r>
                <a:r>
                  <a:rPr lang="en-US" sz="3400" dirty="0">
                    <a:ln>
                      <a:solidFill>
                        <a:schemeClr val="bg1"/>
                      </a:solidFill>
                    </a:ln>
                    <a:latin typeface="Adobe Garamond Pro Bold" panose="02020702060506020403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400" i="1" dirty="0">
                            <a:ln>
                              <a:solidFill>
                                <a:schemeClr val="bg1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400" i="1" dirty="0">
                            <a:ln>
                              <a:solidFill>
                                <a:schemeClr val="bg1"/>
                              </a:solidFill>
                            </a:ln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3400" i="1" dirty="0">
                        <a:ln>
                          <a:solidFill>
                            <a:schemeClr val="bg1"/>
                          </a:solidFill>
                        </a:ln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400" dirty="0">
                    <a:ln>
                      <a:solidFill>
                        <a:schemeClr val="bg1"/>
                      </a:solidFill>
                    </a:ln>
                    <a:latin typeface="Adobe Garamond Pro Bold" panose="02020702060506020403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400" i="1" dirty="0">
                            <a:ln>
                              <a:solidFill>
                                <a:schemeClr val="bg1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400" i="1" dirty="0">
                            <a:ln>
                              <a:solidFill>
                                <a:schemeClr val="bg1"/>
                              </a:solidFill>
                            </a:ln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3400" dirty="0">
                    <a:latin typeface="Adobe Garamond Pro Bold" panose="02020702060506020403" pitchFamily="18" charset="0"/>
                  </a:rPr>
                  <a:t>), </a:t>
                </a:r>
                <a:r>
                  <a:rPr lang="en-US" sz="3400" dirty="0" err="1">
                    <a:latin typeface="Adobe Garamond Pro Bold" panose="02020702060506020403" pitchFamily="18" charset="0"/>
                  </a:rPr>
                  <a:t>apabila</a:t>
                </a:r>
                <a:r>
                  <a:rPr lang="en-US" sz="3400" dirty="0">
                    <a:latin typeface="Adobe Garamond Pro Bold" panose="02020702060506020403" pitchFamily="18" charset="0"/>
                  </a:rPr>
                  <a:t> </a:t>
                </a:r>
                <a:r>
                  <a:rPr lang="en-US" sz="3400" dirty="0" err="1">
                    <a:latin typeface="Adobe Garamond Pro Bold" panose="02020702060506020403" pitchFamily="18" charset="0"/>
                  </a:rPr>
                  <a:t>arah</a:t>
                </a:r>
                <a:r>
                  <a:rPr lang="en-US" sz="3400" dirty="0">
                    <a:latin typeface="Adobe Garamond Pro Bold" panose="02020702060506020403" pitchFamily="18" charset="0"/>
                  </a:rPr>
                  <a:t> </a:t>
                </a:r>
                <a:r>
                  <a:rPr lang="en-US" sz="3400" dirty="0" err="1">
                    <a:latin typeface="Adobe Garamond Pro Bold" panose="02020702060506020403" pitchFamily="18" charset="0"/>
                  </a:rPr>
                  <a:t>kedua</a:t>
                </a:r>
                <a:r>
                  <a:rPr lang="en-US" sz="3400" dirty="0">
                    <a:latin typeface="Adobe Garamond Pro Bold" panose="02020702060506020403" pitchFamily="18" charset="0"/>
                  </a:rPr>
                  <a:t> </a:t>
                </a:r>
                <a:r>
                  <a:rPr lang="en-US" sz="3400" dirty="0" err="1">
                    <a:latin typeface="Adobe Garamond Pro Bold" panose="02020702060506020403" pitchFamily="18" charset="0"/>
                  </a:rPr>
                  <a:t>vektor</a:t>
                </a:r>
                <a:r>
                  <a:rPr lang="en-US" sz="3400" dirty="0">
                    <a:latin typeface="Adobe Garamond Pro Bold" panose="02020702060506020403" pitchFamily="18" charset="0"/>
                  </a:rPr>
                  <a:t> </a:t>
                </a:r>
                <a:r>
                  <a:rPr lang="en-US" sz="3400" dirty="0" err="1">
                    <a:latin typeface="Adobe Garamond Pro Bold" panose="02020702060506020403" pitchFamily="18" charset="0"/>
                  </a:rPr>
                  <a:t>adalah</a:t>
                </a:r>
                <a:r>
                  <a:rPr lang="en-US" sz="3400" dirty="0">
                    <a:latin typeface="Adobe Garamond Pro Bold" panose="02020702060506020403" pitchFamily="18" charset="0"/>
                  </a:rPr>
                  <a:t> </a:t>
                </a:r>
                <a:r>
                  <a:rPr lang="en-US" sz="3400" dirty="0" err="1">
                    <a:latin typeface="Adobe Garamond Pro Bold" panose="02020702060506020403" pitchFamily="18" charset="0"/>
                  </a:rPr>
                  <a:t>berlawanan</a:t>
                </a:r>
                <a:r>
                  <a:rPr lang="en-US" sz="3400" dirty="0">
                    <a:latin typeface="Adobe Garamond Pro Bold" panose="02020702060506020403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AEA27F5D-33A9-41BD-8AB5-2A1A6150F7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2067338"/>
                <a:ext cx="9144000" cy="4503185"/>
              </a:xfrm>
              <a:blipFill>
                <a:blip r:embed="rId3"/>
                <a:stretch>
                  <a:fillRect l="-1867" t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89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CA03-C5AA-4AD7-BEEB-4A44DD096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9" y="287477"/>
            <a:ext cx="11529391" cy="821634"/>
          </a:xfrm>
        </p:spPr>
        <p:txBody>
          <a:bodyPr>
            <a:normAutofit/>
          </a:bodyPr>
          <a:lstStyle/>
          <a:p>
            <a:r>
              <a:rPr lang="en-US" sz="5000" u="sng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Panjang </a:t>
            </a:r>
            <a:r>
              <a:rPr lang="en-US" sz="5000" u="sng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Vektor</a:t>
            </a:r>
            <a:r>
              <a:rPr lang="en-US" sz="5000" u="sng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 dan </a:t>
            </a:r>
            <a:r>
              <a:rPr lang="en-US" sz="5000" u="sng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Vektor</a:t>
            </a:r>
            <a:r>
              <a:rPr lang="en-US" sz="5000" u="sng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5000" u="sng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Satuan</a:t>
            </a:r>
            <a:endParaRPr lang="en-US" sz="5000" u="sng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ED75495-88A4-4220-8CE4-EB9B1238A51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921564"/>
                <a:ext cx="9144000" cy="4648959"/>
              </a:xfrm>
            </p:spPr>
            <p:txBody>
              <a:bodyPr>
                <a:normAutofit/>
              </a:bodyPr>
              <a:lstStyle/>
              <a:p>
                <a:pPr marL="457200" indent="-457200" algn="l">
                  <a:buAutoNum type="alphaLcParenR"/>
                </a:pPr>
                <a:r>
                  <a:rPr lang="en-US" sz="340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Panjang : </a:t>
                </a:r>
                <a:r>
                  <a:rPr lang="en-US" sz="34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400" i="1" dirty="0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4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34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|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400" i="1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400" b="0" i="1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400" b="0" i="1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²+</m:t>
                        </m:r>
                        <m:r>
                          <a:rPr lang="en-US" sz="3400" b="0" i="1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400" b="0" i="1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e>
                    </m:rad>
                  </m:oMath>
                </a14:m>
                <a:endParaRPr lang="en-US" sz="3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 lvl="1" algn="l"/>
                <a:r>
                  <a:rPr lang="en-US" sz="34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           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400" i="1" dirty="0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4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34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|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400" i="1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400" i="1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400" i="1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400" i="1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400" i="1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3400" i="1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400" i="1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400" i="1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3400" i="1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e>
                    </m:rad>
                  </m:oMath>
                </a14:m>
                <a:endParaRPr lang="en-US" sz="3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 lvl="1" algn="l"/>
                <a:r>
                  <a:rPr lang="en-US" sz="34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	    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4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400" i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34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|²</a:t>
                </a:r>
                <a:r>
                  <a:rPr lang="en-US" sz="3400" dirty="0">
                    <a:ln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en-US" sz="34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400" i="1" dirty="0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400" i="1" dirty="0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en-US" sz="34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400" i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4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400" i="1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400" b="0" i="1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400" i="1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34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=(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400" i="1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400" i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400" i="1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400" i="1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4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3400" i="1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4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3400" i="1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 lvl="1" algn="l"/>
                <a:endParaRPr lang="en-US" sz="3000" dirty="0">
                  <a:latin typeface="Comic Sans MS" panose="030F0702030302020204" pitchFamily="66" charset="0"/>
                </a:endParaRPr>
              </a:p>
              <a:p>
                <a:pPr marL="457200" indent="-457200" algn="l">
                  <a:buAutoNum type="alphaLcParenR"/>
                </a:pPr>
                <a:r>
                  <a:rPr lang="en-US" sz="3400" dirty="0" err="1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Satuan</a:t>
                </a:r>
                <a:r>
                  <a:rPr lang="en-US" sz="340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i="1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3400" i="1" dirty="0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 dirty="0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num>
                      <m:den>
                        <m:r>
                          <a:rPr lang="en-US" sz="3400" b="0" i="1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sz="3400" i="1" dirty="0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 dirty="0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3400" b="0" i="1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3400" dirty="0">
                    <a:latin typeface="Comic Sans MS" panose="030F0702030302020204" pitchFamily="66" charset="0"/>
                  </a:rPr>
                  <a:t> </a:t>
                </a:r>
                <a:r>
                  <a:rPr lang="en-US" sz="3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= 1 </a:t>
                </a:r>
                <a:r>
                  <a:rPr lang="en-US" sz="3400" dirty="0" err="1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satuan</a:t>
                </a:r>
                <a:endParaRPr lang="en-US" sz="3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ED75495-88A4-4220-8CE4-EB9B1238A5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921564"/>
                <a:ext cx="9144000" cy="464895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12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627</Words>
  <Application>Microsoft Office PowerPoint</Application>
  <PresentationFormat>Widescreen</PresentationFormat>
  <Paragraphs>124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Adobe Garamond Pro Bold</vt:lpstr>
      <vt:lpstr>Algerian</vt:lpstr>
      <vt:lpstr>Arial</vt:lpstr>
      <vt:lpstr>Calibri</vt:lpstr>
      <vt:lpstr>Calibri Light</vt:lpstr>
      <vt:lpstr>Cambria Math</vt:lpstr>
      <vt:lpstr>Century Gothic</vt:lpstr>
      <vt:lpstr>Comic Sans MS</vt:lpstr>
      <vt:lpstr>Hobo Std</vt:lpstr>
      <vt:lpstr>Office Theme</vt:lpstr>
      <vt:lpstr>KELOMPOK 1</vt:lpstr>
      <vt:lpstr>NAMA ANGGOTA:</vt:lpstr>
      <vt:lpstr>BAB 3</vt:lpstr>
      <vt:lpstr>Vektor di Bidang(R²)  dan  Vektor di Ruang (R³)</vt:lpstr>
      <vt:lpstr>Apa itu besaran – besaran  Vektor dan Skalar?</vt:lpstr>
      <vt:lpstr>Macam – Macam Vektor</vt:lpstr>
      <vt:lpstr>Notasi Vektor</vt:lpstr>
      <vt:lpstr>Vektor yang Sama dan Berlawanan</vt:lpstr>
      <vt:lpstr>Panjang Vektor dan Vektor Satuan</vt:lpstr>
      <vt:lpstr>OPERASI  VEKTOR</vt:lpstr>
      <vt:lpstr>Penjumlahan dan Pengurangan Vektor</vt:lpstr>
      <vt:lpstr>Perkalian</vt:lpstr>
      <vt:lpstr>Sudut di antara Dua Vektor</vt:lpstr>
      <vt:lpstr>PEMBAHASAN SOAL</vt:lpstr>
      <vt:lpstr>SOAL 1</vt:lpstr>
      <vt:lpstr>SOAL 2</vt:lpstr>
      <vt:lpstr>SOAL 3</vt:lpstr>
      <vt:lpstr>SOAL 4</vt:lpstr>
      <vt:lpstr>SOAL 5</vt:lpstr>
      <vt:lpstr>TERIMA KASIH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1</dc:title>
  <dc:creator>Edy Sukadi</dc:creator>
  <cp:lastModifiedBy>Edy Sukadi</cp:lastModifiedBy>
  <cp:revision>49</cp:revision>
  <dcterms:created xsi:type="dcterms:W3CDTF">2020-01-27T17:05:09Z</dcterms:created>
  <dcterms:modified xsi:type="dcterms:W3CDTF">2020-02-02T05:09:58Z</dcterms:modified>
</cp:coreProperties>
</file>