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75" r:id="rId3"/>
    <p:sldId id="276" r:id="rId4"/>
    <p:sldId id="257" r:id="rId5"/>
    <p:sldId id="272" r:id="rId6"/>
    <p:sldId id="273" r:id="rId7"/>
    <p:sldId id="262" r:id="rId8"/>
    <p:sldId id="263" r:id="rId9"/>
    <p:sldId id="266" r:id="rId10"/>
    <p:sldId id="267" r:id="rId11"/>
    <p:sldId id="268" r:id="rId12"/>
    <p:sldId id="269" r:id="rId13"/>
    <p:sldId id="274" r:id="rId14"/>
    <p:sldId id="259" r:id="rId15"/>
    <p:sldId id="277" r:id="rId16"/>
    <p:sldId id="278" r:id="rId17"/>
    <p:sldId id="279" r:id="rId18"/>
    <p:sldId id="280" r:id="rId19"/>
    <p:sldId id="281" r:id="rId20"/>
    <p:sldId id="282" r:id="rId21"/>
    <p:sldId id="260" r:id="rId22"/>
    <p:sldId id="271" r:id="rId23"/>
    <p:sldId id="261" r:id="rId24"/>
    <p:sldId id="285" r:id="rId25"/>
    <p:sldId id="286" r:id="rId26"/>
    <p:sldId id="283" r:id="rId27"/>
    <p:sldId id="289" r:id="rId28"/>
    <p:sldId id="287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CBE8-AA5E-41A6-9C81-87DD460485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2AB5C84-04B3-4CE7-85A4-368F95BA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0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CBE8-AA5E-41A6-9C81-87DD460485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5C84-04B3-4CE7-85A4-368F95BA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2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CBE8-AA5E-41A6-9C81-87DD460485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5C84-04B3-4CE7-85A4-368F95BA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9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CBE8-AA5E-41A6-9C81-87DD460485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5C84-04B3-4CE7-85A4-368F95BA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789CBE8-AA5E-41A6-9C81-87DD460485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2AB5C84-04B3-4CE7-85A4-368F95BA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3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CBE8-AA5E-41A6-9C81-87DD460485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5C84-04B3-4CE7-85A4-368F95BA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1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CBE8-AA5E-41A6-9C81-87DD460485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5C84-04B3-4CE7-85A4-368F95BA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3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CBE8-AA5E-41A6-9C81-87DD460485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5C84-04B3-4CE7-85A4-368F95BA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CBE8-AA5E-41A6-9C81-87DD460485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5C84-04B3-4CE7-85A4-368F95BA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2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CBE8-AA5E-41A6-9C81-87DD460485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5C84-04B3-4CE7-85A4-368F95BA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0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CBE8-AA5E-41A6-9C81-87DD4604855C}" type="datetimeFigureOut">
              <a:rPr lang="en-US" smtClean="0"/>
              <a:t>1/19/2020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5C84-04B3-4CE7-85A4-368F95BA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789CBE8-AA5E-41A6-9C81-87DD460485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2AB5C84-04B3-4CE7-85A4-368F95BA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8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13AA-5A4A-4CCA-857A-E254F8DD3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KELOMPOK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DD5E5-2CF4-4837-AAED-AE8C4BDE8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1868557" y="4389120"/>
            <a:ext cx="1298714" cy="10698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477" y="-437322"/>
            <a:ext cx="9144001" cy="66095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200" b="1" dirty="0"/>
              <a:t>A</a:t>
            </a:r>
          </a:p>
          <a:p>
            <a:pPr marL="457200" indent="-457200">
              <a:buFont typeface="+mj-lt"/>
              <a:buAutoNum type="alphaUcPeriod"/>
            </a:pPr>
            <a:endParaRPr lang="en-US" sz="2200" b="1" dirty="0"/>
          </a:p>
          <a:p>
            <a:pPr marL="457200" indent="-457200">
              <a:buFont typeface="+mj-lt"/>
              <a:buAutoNum type="alphaUcPeriod"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JENIS – JENIS GAYA </a:t>
            </a:r>
          </a:p>
          <a:p>
            <a:pPr marL="457200" indent="-457200">
              <a:buFont typeface="+mj-lt"/>
              <a:buAutoNum type="alphaUcPeriod"/>
            </a:pPr>
            <a:endParaRPr lang="en-US" sz="1200" i="1" dirty="0"/>
          </a:p>
          <a:p>
            <a:pPr marL="548640" lvl="2" indent="0">
              <a:buNone/>
            </a:pP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1. Gaya </a:t>
            </a:r>
            <a:r>
              <a:rPr lang="en-US" sz="2200" b="1" i="1" dirty="0" err="1">
                <a:solidFill>
                  <a:schemeClr val="accent1">
                    <a:lumMod val="75000"/>
                  </a:schemeClr>
                </a:solidFill>
              </a:rPr>
              <a:t>Berat</a:t>
            </a:r>
            <a:endParaRPr lang="en-US" sz="2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i="1" dirty="0"/>
              <a:t>          </a:t>
            </a:r>
            <a:r>
              <a:rPr lang="en-US" dirty="0"/>
              <a:t>Gaya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tarik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,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 err="1"/>
              <a:t>gaya</a:t>
            </a:r>
            <a:r>
              <a:rPr lang="en-US" i="1" dirty="0"/>
              <a:t> </a:t>
            </a:r>
            <a:r>
              <a:rPr lang="en-US" i="1" dirty="0" err="1"/>
              <a:t>berat</a:t>
            </a:r>
            <a:r>
              <a:rPr lang="en-US" i="1" dirty="0"/>
              <a:t> </a:t>
            </a:r>
            <a:r>
              <a:rPr lang="en-US" dirty="0" err="1"/>
              <a:t>benda</a:t>
            </a:r>
            <a:r>
              <a:rPr lang="en-US" dirty="0"/>
              <a:t>. Benda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juga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dan </a:t>
            </a:r>
            <a:r>
              <a:rPr lang="en-US" dirty="0" err="1"/>
              <a:t>reaksi</a:t>
            </a:r>
            <a:r>
              <a:rPr lang="en-US" dirty="0"/>
              <a:t>.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SI,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Newton</a:t>
            </a:r>
            <a:r>
              <a:rPr lang="en-US" dirty="0"/>
              <a:t>.</a:t>
            </a:r>
            <a:endParaRPr lang="en-US" i="1" dirty="0"/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1800" i="1" dirty="0"/>
              <a:t>        </a:t>
            </a: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2. Gaya </a:t>
            </a:r>
            <a:r>
              <a:rPr lang="en-US" sz="2200" b="1" i="1" dirty="0" err="1">
                <a:solidFill>
                  <a:schemeClr val="accent1">
                    <a:lumMod val="75000"/>
                  </a:schemeClr>
                </a:solidFill>
              </a:rPr>
              <a:t>Gesek</a:t>
            </a:r>
            <a:endParaRPr lang="en-US" sz="2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i="1" dirty="0"/>
              <a:t>         </a:t>
            </a:r>
            <a:r>
              <a:rPr lang="en-US" dirty="0"/>
              <a:t>Gaya yang </a:t>
            </a:r>
            <a:r>
              <a:rPr lang="en-US" dirty="0" err="1"/>
              <a:t>bekerja</a:t>
            </a:r>
            <a:r>
              <a:rPr lang="en-US" dirty="0"/>
              <a:t> pada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 yang </a:t>
            </a:r>
            <a:r>
              <a:rPr lang="en-US" dirty="0" err="1"/>
              <a:t>bersentuhan</a:t>
            </a:r>
            <a:r>
              <a:rPr lang="en-US" dirty="0"/>
              <a:t>, yang </a:t>
            </a:r>
            <a:r>
              <a:rPr lang="en-US" dirty="0" err="1"/>
              <a:t>melawan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gerak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,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di </a:t>
            </a:r>
            <a:r>
              <a:rPr lang="en-US" dirty="0" err="1"/>
              <a:t>namakan</a:t>
            </a:r>
            <a:r>
              <a:rPr lang="en-US" dirty="0"/>
              <a:t> </a:t>
            </a:r>
            <a:r>
              <a:rPr lang="en-US" i="1" dirty="0" err="1"/>
              <a:t>gaya</a:t>
            </a:r>
            <a:r>
              <a:rPr lang="en-US" i="1" dirty="0"/>
              <a:t> </a:t>
            </a:r>
            <a:r>
              <a:rPr lang="en-US" i="1" dirty="0" err="1"/>
              <a:t>gesek</a:t>
            </a:r>
            <a:r>
              <a:rPr lang="en-US" dirty="0"/>
              <a:t>. Pada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halus</a:t>
            </a:r>
            <a:r>
              <a:rPr lang="en-US" dirty="0"/>
              <a:t>,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geseknya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tarik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juga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 Pada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licin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gesek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kenyataan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licin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. Pada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halus</a:t>
            </a:r>
            <a:r>
              <a:rPr lang="en-US" dirty="0"/>
              <a:t> ,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gesek</a:t>
            </a:r>
            <a:r>
              <a:rPr lang="en-US" dirty="0"/>
              <a:t>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gerak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tempuh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. </a:t>
            </a:r>
            <a:r>
              <a:rPr lang="en-US" dirty="0" err="1"/>
              <a:t>Begitu</a:t>
            </a:r>
            <a:r>
              <a:rPr lang="en-US" dirty="0"/>
              <a:t> pun </a:t>
            </a:r>
            <a:r>
              <a:rPr lang="en-US" dirty="0" err="1"/>
              <a:t>sebaliknya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 yang </a:t>
            </a:r>
            <a:r>
              <a:rPr lang="en-US" dirty="0" err="1"/>
              <a:t>kasar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395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244" y="609601"/>
            <a:ext cx="8726556" cy="5777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</a:t>
            </a: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3. Gaya Normal pada Benda </a:t>
            </a:r>
            <a:endParaRPr lang="en-US" sz="2200" i="1" dirty="0"/>
          </a:p>
          <a:p>
            <a:pPr marL="457200" indent="-457200">
              <a:buFont typeface="+mj-lt"/>
              <a:buAutoNum type="alphaLcPeriod"/>
            </a:pPr>
            <a:r>
              <a:rPr lang="en-US" i="1" dirty="0"/>
              <a:t>Benda pada </a:t>
            </a:r>
            <a:r>
              <a:rPr lang="en-US" i="1" dirty="0" err="1"/>
              <a:t>bidang</a:t>
            </a:r>
            <a:r>
              <a:rPr lang="en-US" i="1" dirty="0"/>
              <a:t> </a:t>
            </a:r>
            <a:r>
              <a:rPr lang="en-US" i="1" dirty="0" err="1"/>
              <a:t>datar</a:t>
            </a:r>
            <a:endParaRPr lang="en-US" i="1" dirty="0"/>
          </a:p>
          <a:p>
            <a:pPr marL="457200" indent="-457200">
              <a:buFont typeface="+mj-lt"/>
              <a:buAutoNum type="alphaLcPeriod"/>
            </a:pPr>
            <a:r>
              <a:rPr lang="en-US" i="1" dirty="0"/>
              <a:t>Benda pada </a:t>
            </a:r>
            <a:r>
              <a:rPr lang="en-US" i="1" dirty="0" err="1"/>
              <a:t>bidang</a:t>
            </a:r>
            <a:r>
              <a:rPr lang="en-US" i="1" dirty="0"/>
              <a:t> miring</a:t>
            </a:r>
          </a:p>
          <a:p>
            <a:pPr marL="457200" indent="-457200">
              <a:buFont typeface="+mj-lt"/>
              <a:buAutoNum type="alphaLcPeriod"/>
            </a:pPr>
            <a:r>
              <a:rPr lang="en-US" i="1" dirty="0"/>
              <a:t>Benda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gaya</a:t>
            </a:r>
            <a:r>
              <a:rPr lang="en-US" i="1" dirty="0"/>
              <a:t> F </a:t>
            </a:r>
            <a:r>
              <a:rPr lang="en-US" i="1" dirty="0" err="1"/>
              <a:t>membentuk</a:t>
            </a:r>
            <a:r>
              <a:rPr lang="en-US" i="1" dirty="0"/>
              <a:t> </a:t>
            </a:r>
            <a:r>
              <a:rPr lang="en-US" i="1" dirty="0" err="1"/>
              <a:t>sudut</a:t>
            </a:r>
            <a:r>
              <a:rPr lang="en-US" i="1" dirty="0"/>
              <a:t> </a:t>
            </a:r>
            <a:r>
              <a:rPr lang="el-GR" dirty="0"/>
              <a:t>θ</a:t>
            </a:r>
            <a:r>
              <a:rPr lang="en-US" dirty="0"/>
              <a:t> </a:t>
            </a:r>
            <a:r>
              <a:rPr lang="en-US" i="1" dirty="0" err="1"/>
              <a:t>terhadap</a:t>
            </a:r>
            <a:r>
              <a:rPr lang="en-US" i="1" dirty="0"/>
              <a:t> </a:t>
            </a:r>
            <a:r>
              <a:rPr lang="en-US" i="1" dirty="0" err="1"/>
              <a:t>bidang</a:t>
            </a:r>
            <a:r>
              <a:rPr lang="en-US" i="1" dirty="0"/>
              <a:t> horizontal</a:t>
            </a:r>
          </a:p>
          <a:p>
            <a:pPr marL="457200" indent="-457200">
              <a:buFont typeface="+mj-lt"/>
              <a:buAutoNum type="alphaLcPeriod"/>
            </a:pPr>
            <a:r>
              <a:rPr lang="en-US" i="1" dirty="0"/>
              <a:t>Benda </a:t>
            </a:r>
            <a:r>
              <a:rPr lang="en-US" i="1" dirty="0" err="1"/>
              <a:t>ditekan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gaya</a:t>
            </a:r>
            <a:r>
              <a:rPr lang="en-US" i="1" dirty="0"/>
              <a:t> F</a:t>
            </a:r>
          </a:p>
          <a:p>
            <a:pPr>
              <a:buAutoNum type="alphaLcPeriod"/>
            </a:pPr>
            <a:endParaRPr lang="en-US" sz="1800" i="1" dirty="0">
              <a:latin typeface="Calibri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C. PENERAPAN HUKUM NEWTON</a:t>
            </a:r>
          </a:p>
          <a:p>
            <a:pPr marL="0" indent="0">
              <a:buNone/>
            </a:pPr>
            <a:r>
              <a:rPr lang="en-US" sz="2200" b="1" dirty="0">
                <a:latin typeface="Calibri"/>
              </a:rPr>
              <a:t>	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en-US" sz="2200" b="1" i="1" dirty="0" err="1">
                <a:solidFill>
                  <a:schemeClr val="accent1">
                    <a:lumMod val="75000"/>
                  </a:schemeClr>
                </a:solidFill>
              </a:rPr>
              <a:t>Gerak</a:t>
            </a: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 Benda pada </a:t>
            </a:r>
            <a:r>
              <a:rPr lang="en-US" sz="2200" b="1" i="1" dirty="0" err="1">
                <a:solidFill>
                  <a:schemeClr val="accent1">
                    <a:lumMod val="75000"/>
                  </a:schemeClr>
                </a:solidFill>
              </a:rPr>
              <a:t>Bidang</a:t>
            </a: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i="1" dirty="0" err="1">
                <a:solidFill>
                  <a:schemeClr val="accent1">
                    <a:lumMod val="75000"/>
                  </a:schemeClr>
                </a:solidFill>
              </a:rPr>
              <a:t>Datar</a:t>
            </a:r>
            <a:endParaRPr lang="en-US" sz="2200" i="1" dirty="0"/>
          </a:p>
          <a:p>
            <a:pPr marL="457200" indent="-457200">
              <a:buAutoNum type="alphaLcPeriod"/>
            </a:pPr>
            <a:r>
              <a:rPr lang="en-US" dirty="0" err="1">
                <a:cs typeface="Calibri" panose="020F0502020204030204" pitchFamily="34" charset="0"/>
              </a:rPr>
              <a:t>Sebuah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gaya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bekerja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pada</a:t>
            </a:r>
            <a:r>
              <a:rPr lang="en-US" dirty="0">
                <a:cs typeface="Calibri" panose="020F0502020204030204" pitchFamily="34" charset="0"/>
              </a:rPr>
              <a:t> 2 </a:t>
            </a:r>
            <a:r>
              <a:rPr lang="en-US" dirty="0" err="1">
                <a:cs typeface="Calibri" panose="020F0502020204030204" pitchFamily="34" charset="0"/>
              </a:rPr>
              <a:t>buah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balok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dihubungkan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dengan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tali</a:t>
            </a:r>
            <a:endParaRPr lang="en-US" dirty="0">
              <a:cs typeface="Calibri" panose="020F0502020204030204" pitchFamily="34" charset="0"/>
            </a:endParaRPr>
          </a:p>
          <a:p>
            <a:pPr marL="457200" indent="-457200">
              <a:buAutoNum type="alphaLcPeriod"/>
            </a:pPr>
            <a:r>
              <a:rPr lang="en-US" dirty="0" err="1">
                <a:cs typeface="Calibri" panose="020F0502020204030204" pitchFamily="34" charset="0"/>
              </a:rPr>
              <a:t>Dua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buah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balok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ditumpuk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diatas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meja</a:t>
            </a:r>
            <a:endParaRPr lang="en-US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>
                <a:cs typeface="Calibri" panose="020F0502020204030204" pitchFamily="34" charset="0"/>
              </a:rPr>
              <a:t> 	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2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200" b="1" i="1" dirty="0" err="1">
                <a:solidFill>
                  <a:schemeClr val="accent1">
                    <a:lumMod val="75000"/>
                  </a:schemeClr>
                </a:solidFill>
              </a:rPr>
              <a:t>Gerak</a:t>
            </a: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 Benda pada </a:t>
            </a:r>
            <a:r>
              <a:rPr lang="en-US" sz="2200" b="1" i="1" dirty="0" err="1">
                <a:solidFill>
                  <a:schemeClr val="accent1">
                    <a:lumMod val="75000"/>
                  </a:schemeClr>
                </a:solidFill>
              </a:rPr>
              <a:t>Bidang</a:t>
            </a: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 Miring</a:t>
            </a:r>
            <a:endParaRPr lang="en-US" sz="2200" i="1" dirty="0">
              <a:latin typeface="Calibri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i="1" dirty="0" err="1"/>
              <a:t>Bidang</a:t>
            </a:r>
            <a:r>
              <a:rPr lang="en-US" i="1" dirty="0"/>
              <a:t> miring </a:t>
            </a:r>
            <a:r>
              <a:rPr lang="en-US" i="1" dirty="0" err="1"/>
              <a:t>licin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i="1" dirty="0" err="1"/>
              <a:t>Bidang</a:t>
            </a:r>
            <a:r>
              <a:rPr lang="en-US" i="1" dirty="0"/>
              <a:t> miring </a:t>
            </a:r>
            <a:r>
              <a:rPr lang="en-US" i="1" dirty="0" err="1"/>
              <a:t>kasar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52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7008" y="609601"/>
            <a:ext cx="8521149" cy="5247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en-US" sz="2200" b="1" i="1" dirty="0" err="1">
                <a:solidFill>
                  <a:schemeClr val="accent1">
                    <a:lumMod val="75000"/>
                  </a:schemeClr>
                </a:solidFill>
              </a:rPr>
              <a:t>Gerak</a:t>
            </a: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 Benda yang </a:t>
            </a:r>
            <a:r>
              <a:rPr lang="en-US" sz="2200" b="1" i="1" dirty="0" err="1">
                <a:solidFill>
                  <a:schemeClr val="accent1">
                    <a:lumMod val="75000"/>
                  </a:schemeClr>
                </a:solidFill>
              </a:rPr>
              <a:t>Dihubungkan</a:t>
            </a: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i="1" dirty="0" err="1">
                <a:solidFill>
                  <a:schemeClr val="accent1">
                    <a:lumMod val="75000"/>
                  </a:schemeClr>
                </a:solidFill>
              </a:rPr>
              <a:t>dengan</a:t>
            </a: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i="1" dirty="0" err="1">
                <a:solidFill>
                  <a:schemeClr val="accent1">
                    <a:lumMod val="75000"/>
                  </a:schemeClr>
                </a:solidFill>
              </a:rPr>
              <a:t>Katrol</a:t>
            </a:r>
            <a:endParaRPr lang="en-US" sz="2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4. Gaya </a:t>
            </a:r>
            <a:r>
              <a:rPr lang="en-US" sz="2400" b="1" i="1" dirty="0" err="1">
                <a:solidFill>
                  <a:schemeClr val="accent1">
                    <a:lumMod val="75000"/>
                  </a:schemeClr>
                </a:solidFill>
              </a:rPr>
              <a:t>Kontak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i="1" dirty="0" err="1">
                <a:solidFill>
                  <a:schemeClr val="accent1">
                    <a:lumMod val="75000"/>
                  </a:schemeClr>
                </a:solidFill>
              </a:rPr>
              <a:t>antara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i="1" dirty="0" err="1">
                <a:solidFill>
                  <a:schemeClr val="accent1">
                    <a:lumMod val="75000"/>
                  </a:schemeClr>
                </a:solidFill>
              </a:rPr>
              <a:t>Dua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Benda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3E966-64DA-40B3-8EEA-D4A625633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3" y="4240698"/>
            <a:ext cx="3043319" cy="1616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B90A96-427F-4A51-AC87-3A6ECFB74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825" y="1000539"/>
            <a:ext cx="2681046" cy="2834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C5AD7B-EF42-45AD-8D7F-4B278370E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427" y="1000539"/>
            <a:ext cx="1585574" cy="25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3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330D-364A-4FD1-984B-F71D606F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48167" y="484632"/>
            <a:ext cx="425454" cy="1609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8566-2ED1-40DD-A274-0AA0C9DC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84632"/>
            <a:ext cx="10058400" cy="5687568"/>
          </a:xfrm>
        </p:spPr>
        <p:txBody>
          <a:bodyPr/>
          <a:lstStyle/>
          <a:p>
            <a:pPr marL="0" indent="0">
              <a:buNone/>
            </a:pPr>
            <a:r>
              <a:rPr lang="fi-FI" b="1" i="1" dirty="0">
                <a:solidFill>
                  <a:schemeClr val="accent1">
                    <a:lumMod val="75000"/>
                  </a:schemeClr>
                </a:solidFill>
              </a:rPr>
              <a:t>	               </a:t>
            </a:r>
            <a:r>
              <a:rPr lang="fi-FI" sz="2200" b="1" i="1" dirty="0">
                <a:solidFill>
                  <a:schemeClr val="accent1">
                    <a:lumMod val="75000"/>
                  </a:schemeClr>
                </a:solidFill>
              </a:rPr>
              <a:t>5. Gaya Tekan Kaki pada Alas Lift</a:t>
            </a:r>
          </a:p>
          <a:p>
            <a:pPr marL="0" indent="0">
              <a:buNone/>
            </a:pPr>
            <a:endParaRPr lang="en-US" sz="2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16714-DD1B-480D-8DBF-DC53FF2D4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" t="1823" r="52914" b="4007"/>
          <a:stretch/>
        </p:blipFill>
        <p:spPr>
          <a:xfrm>
            <a:off x="1992573" y="1269242"/>
            <a:ext cx="1828800" cy="3821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336C39-E5E1-4969-860C-D6FAC1DF6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3" t="1330" r="1204" b="3959"/>
          <a:stretch/>
        </p:blipFill>
        <p:spPr>
          <a:xfrm>
            <a:off x="4339988" y="1214651"/>
            <a:ext cx="1978925" cy="39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8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8737-3B8A-4903-8D9F-6229F9D37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Rumus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705D6-A8E1-4550-A82E-51BD919C0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1470991" y="4389120"/>
            <a:ext cx="609600" cy="10698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7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window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6123-54C5-41CA-8C29-D5FCCC4D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1524000" y="484632"/>
            <a:ext cx="795130" cy="1609344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D7ABD-5628-42BA-BF52-DFD77D5073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484632"/>
                <a:ext cx="10058400" cy="568756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romanUcPeriod"/>
                </a:pPr>
                <a:r>
                  <a:rPr lang="en-US" dirty="0"/>
                  <a:t>Hukum  I  Newton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    </a:t>
                </a:r>
                <a:r>
                  <a:rPr lang="en-US" dirty="0" err="1"/>
                  <a:t>Keterangan</a:t>
                </a:r>
                <a:r>
                  <a:rPr lang="en-US" dirty="0"/>
                  <a:t>:</a:t>
                </a:r>
              </a:p>
              <a:p>
                <a:pPr marL="274320" lvl="1" indent="0">
                  <a:buNone/>
                </a:pPr>
                <a:r>
                  <a:rPr lang="en-US" dirty="0"/>
                  <a:t>    F = </a:t>
                </a:r>
                <a:r>
                  <a:rPr lang="en-US" dirty="0" err="1"/>
                  <a:t>gaya</a:t>
                </a:r>
                <a:r>
                  <a:rPr lang="en-US" dirty="0"/>
                  <a:t> (N)</a:t>
                </a:r>
              </a:p>
              <a:p>
                <a:pPr marL="274320" lvl="1" indent="0">
                  <a:buNone/>
                </a:pPr>
                <a:r>
                  <a:rPr lang="en-US" dirty="0"/>
                  <a:t>    V = </a:t>
                </a:r>
                <a:r>
                  <a:rPr lang="en-US" dirty="0" err="1"/>
                  <a:t>Kecepatan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romanUcPeriod"/>
                </a:pPr>
                <a:r>
                  <a:rPr lang="en-US" dirty="0" err="1"/>
                  <a:t>Hukum</a:t>
                </a:r>
                <a:r>
                  <a:rPr lang="en-US" dirty="0"/>
                  <a:t> II  Newton</a:t>
                </a:r>
              </a:p>
              <a:p>
                <a:pPr marL="274320" lvl="1" indent="0">
                  <a:buNone/>
                </a:pPr>
                <a:r>
                  <a:rPr lang="en-US" dirty="0"/>
                  <a:t>   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    </a:t>
                </a:r>
                <a:r>
                  <a:rPr lang="en-US" dirty="0" err="1"/>
                  <a:t>Keterangan</a:t>
                </a:r>
                <a:r>
                  <a:rPr lang="en-US" dirty="0"/>
                  <a:t>:</a:t>
                </a:r>
              </a:p>
              <a:p>
                <a:pPr marL="274320" lvl="1" indent="0">
                  <a:buNone/>
                </a:pPr>
                <a:r>
                  <a:rPr lang="en-US" dirty="0"/>
                  <a:t>    a = </a:t>
                </a:r>
                <a:r>
                  <a:rPr lang="en-US" dirty="0" err="1"/>
                  <a:t>percepatan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benda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9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 dirty="0"/>
              </a:p>
              <a:p>
                <a:pPr marL="274320" lvl="1" indent="0">
                  <a:buNone/>
                </a:pPr>
                <a:r>
                  <a:rPr lang="en-US" dirty="0"/>
                  <a:t>    F = </a:t>
                </a:r>
                <a:r>
                  <a:rPr lang="en-US" dirty="0" err="1"/>
                  <a:t>gaya</a:t>
                </a:r>
                <a:r>
                  <a:rPr lang="en-US" dirty="0"/>
                  <a:t> pada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benda</a:t>
                </a:r>
                <a:r>
                  <a:rPr lang="en-US" dirty="0"/>
                  <a:t> (N)</a:t>
                </a:r>
              </a:p>
              <a:p>
                <a:pPr marL="274320" lvl="1" indent="0">
                  <a:buNone/>
                </a:pPr>
                <a:r>
                  <a:rPr lang="en-US" dirty="0"/>
                  <a:t>    m = mass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benda</a:t>
                </a:r>
                <a:r>
                  <a:rPr lang="en-US" dirty="0"/>
                  <a:t> (kg)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romanUcPeriod"/>
                </a:pPr>
                <a:endParaRPr lang="en-US" dirty="0"/>
              </a:p>
              <a:p>
                <a:pPr marL="457200" indent="-457200">
                  <a:buFont typeface="+mj-lt"/>
                  <a:buAutoNum type="romanU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D7ABD-5628-42BA-BF52-DFD77D5073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484632"/>
                <a:ext cx="10058400" cy="5687568"/>
              </a:xfrm>
              <a:blipFill>
                <a:blip r:embed="rId2"/>
                <a:stretch>
                  <a:fillRect l="-364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76E7BCC-5880-4580-96A6-D9992971BA47}"/>
              </a:ext>
            </a:extLst>
          </p:cNvPr>
          <p:cNvSpPr/>
          <p:nvPr/>
        </p:nvSpPr>
        <p:spPr>
          <a:xfrm>
            <a:off x="1643271" y="940678"/>
            <a:ext cx="3556132" cy="441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i="1" dirty="0"/>
          </a:p>
          <a:p>
            <a:pPr algn="ctr"/>
            <a:r>
              <a:rPr lang="en-US" b="1" i="1" dirty="0"/>
              <a:t>∑F = 0</a:t>
            </a:r>
            <a:r>
              <a:rPr lang="en-US" dirty="0"/>
              <a:t>;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/>
              <a:t>V = 0 </a:t>
            </a:r>
            <a:r>
              <a:rPr lang="en-US" dirty="0"/>
              <a:t>(</a:t>
            </a:r>
            <a:r>
              <a:rPr lang="en-US" dirty="0" err="1"/>
              <a:t>konstan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588B9C-5BF9-47A7-9915-0DC836BA85FC}"/>
                  </a:ext>
                </a:extLst>
              </p:cNvPr>
              <p:cNvSpPr/>
              <p:nvPr/>
            </p:nvSpPr>
            <p:spPr>
              <a:xfrm>
                <a:off x="1643271" y="3000869"/>
                <a:ext cx="3556132" cy="6550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  <a:p>
                <a:pPr algn="ctr"/>
                <a:r>
                  <a:rPr lang="en-US" b="1" i="1" dirty="0"/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∑</m:t>
                        </m:r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r>
                  <a:rPr lang="en-US" b="1" i="1" dirty="0"/>
                  <a:t>  </a:t>
                </a:r>
                <a:r>
                  <a:rPr lang="en-US" dirty="0"/>
                  <a:t>atau</a:t>
                </a:r>
                <a:r>
                  <a:rPr lang="en-US" b="1" i="1" dirty="0"/>
                  <a:t> a 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∑</m:t>
                    </m:r>
                    <m:r>
                      <a:rPr lang="en-US" b="1" i="1">
                        <a:latin typeface="Cambria Math"/>
                      </a:rPr>
                      <m:t>𝑭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i="1" dirty="0"/>
                  <a:t>= </a:t>
                </a:r>
                <a:r>
                  <a:rPr lang="en-US" b="1" i="1" dirty="0" err="1"/>
                  <a:t>m.a</a:t>
                </a:r>
                <a:endParaRPr lang="en-US" b="1" i="1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588B9C-5BF9-47A7-9915-0DC836BA8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71" y="3000869"/>
                <a:ext cx="3556132" cy="6550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7108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500">
        <p15:prstTrans prst="curtains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A601-5276-4F98-90C9-BD8F4CAC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2511188" y="484632"/>
            <a:ext cx="1159466" cy="1609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0E23-D94C-44F8-A5FC-42821750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-1232452"/>
            <a:ext cx="10058400" cy="74046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A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A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Gaya </a:t>
            </a:r>
            <a:r>
              <a:rPr lang="en-US" dirty="0" err="1"/>
              <a:t>Gesek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Statis</a:t>
            </a:r>
            <a:endParaRPr lang="en-US" dirty="0"/>
          </a:p>
          <a:p>
            <a:pPr marL="548640" lvl="2" indent="0">
              <a:buNone/>
            </a:pPr>
            <a:r>
              <a:rPr lang="en-US" dirty="0"/>
              <a:t>     </a:t>
            </a:r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dirty="0"/>
              <a:t>    </a:t>
            </a:r>
            <a:r>
              <a:rPr lang="en-US" dirty="0" err="1"/>
              <a:t>Keterangan</a:t>
            </a:r>
            <a:r>
              <a:rPr lang="en-US" dirty="0"/>
              <a:t>:</a:t>
            </a:r>
          </a:p>
          <a:p>
            <a:pPr marL="548640" lvl="2" indent="0">
              <a:buNone/>
            </a:pPr>
            <a:r>
              <a:rPr lang="en-US" dirty="0"/>
              <a:t>    </a:t>
            </a:r>
            <a:r>
              <a:rPr lang="id-ID" i="1" dirty="0"/>
              <a:t>fs</a:t>
            </a:r>
            <a:r>
              <a:rPr lang="id-ID" dirty="0"/>
              <a:t> = besar gaya gesek statis, dengan satuan (N) </a:t>
            </a:r>
            <a:br>
              <a:rPr lang="id-ID" dirty="0"/>
            </a:br>
            <a:r>
              <a:rPr lang="en-US" dirty="0"/>
              <a:t>    </a:t>
            </a:r>
            <a:r>
              <a:rPr lang="id-ID" i="1" dirty="0"/>
              <a:t>μs </a:t>
            </a:r>
            <a:r>
              <a:rPr lang="id-ID" dirty="0"/>
              <a:t>= koefisien gesekan statis</a:t>
            </a:r>
            <a:br>
              <a:rPr lang="id-ID" dirty="0"/>
            </a:br>
            <a:r>
              <a:rPr lang="en-US" dirty="0"/>
              <a:t>    </a:t>
            </a:r>
            <a:r>
              <a:rPr lang="id-ID" i="1" dirty="0"/>
              <a:t>N </a:t>
            </a:r>
            <a:r>
              <a:rPr lang="id-ID" dirty="0"/>
              <a:t>= gaya normal, dengan satuan (N</a:t>
            </a:r>
            <a:r>
              <a:rPr lang="en-US" dirty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Kinetis</a:t>
            </a:r>
            <a:endParaRPr lang="en-US" dirty="0"/>
          </a:p>
          <a:p>
            <a:pPr marL="548640" lvl="2" indent="0">
              <a:buNone/>
            </a:pPr>
            <a:r>
              <a:rPr lang="en-US" dirty="0"/>
              <a:t>     </a:t>
            </a:r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dirty="0"/>
              <a:t>     </a:t>
            </a:r>
            <a:r>
              <a:rPr lang="en-US" dirty="0" err="1"/>
              <a:t>Keterangan</a:t>
            </a:r>
            <a:endParaRPr lang="en-US" dirty="0"/>
          </a:p>
          <a:p>
            <a:pPr marL="548640" lvl="2" indent="0">
              <a:buNone/>
            </a:pPr>
            <a:r>
              <a:rPr lang="en-US" dirty="0"/>
              <a:t>     </a:t>
            </a:r>
            <a:r>
              <a:rPr lang="id-ID" i="1" dirty="0"/>
              <a:t>fk </a:t>
            </a:r>
            <a:r>
              <a:rPr lang="id-ID" dirty="0"/>
              <a:t>= besar gaya gesek kinetis, dengan satuan (N) </a:t>
            </a:r>
            <a:br>
              <a:rPr lang="id-ID" dirty="0"/>
            </a:br>
            <a:r>
              <a:rPr lang="en-US" dirty="0"/>
              <a:t>     </a:t>
            </a:r>
            <a:r>
              <a:rPr lang="id-ID" i="1" dirty="0"/>
              <a:t>μk </a:t>
            </a:r>
            <a:r>
              <a:rPr lang="id-ID" dirty="0"/>
              <a:t>= koefisien gesekan kinetis </a:t>
            </a:r>
            <a:br>
              <a:rPr lang="id-ID" dirty="0"/>
            </a:br>
            <a:r>
              <a:rPr lang="en-US" dirty="0"/>
              <a:t>     </a:t>
            </a:r>
            <a:r>
              <a:rPr lang="id-ID" i="1" dirty="0"/>
              <a:t>N </a:t>
            </a:r>
            <a:r>
              <a:rPr lang="id-ID" dirty="0"/>
              <a:t>= gaya normal, dengan satuan (</a:t>
            </a:r>
            <a:r>
              <a:rPr lang="en-US" dirty="0"/>
              <a:t>N) 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E6ECA2-A66D-41E0-AD89-A037B40DF9A8}"/>
              </a:ext>
            </a:extLst>
          </p:cNvPr>
          <p:cNvSpPr/>
          <p:nvPr/>
        </p:nvSpPr>
        <p:spPr>
          <a:xfrm>
            <a:off x="1963598" y="3133341"/>
            <a:ext cx="1676545" cy="536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i="1" dirty="0"/>
              <a:t>fk = μk</a:t>
            </a:r>
            <a:r>
              <a:rPr lang="en-US" b="1" i="1" dirty="0"/>
              <a:t>.</a:t>
            </a:r>
            <a:r>
              <a:rPr lang="id-ID" b="1" i="1" dirty="0"/>
              <a:t>N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8B3B1-8AD1-41DB-88A3-C4E25835F620}"/>
              </a:ext>
            </a:extLst>
          </p:cNvPr>
          <p:cNvSpPr/>
          <p:nvPr/>
        </p:nvSpPr>
        <p:spPr>
          <a:xfrm>
            <a:off x="1963598" y="1140326"/>
            <a:ext cx="1676545" cy="536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i="1" dirty="0"/>
              <a:t>f</a:t>
            </a:r>
            <a:r>
              <a:rPr lang="en-US" b="1" i="1" dirty="0"/>
              <a:t>s</a:t>
            </a:r>
            <a:r>
              <a:rPr lang="id-ID" b="1" i="1" dirty="0"/>
              <a:t> = μ</a:t>
            </a:r>
            <a:r>
              <a:rPr lang="en-US" b="1" i="1" dirty="0"/>
              <a:t>s.</a:t>
            </a:r>
            <a:r>
              <a:rPr lang="id-ID" b="1" i="1" dirty="0"/>
              <a:t>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1818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186F-79C4-4BFA-86EA-2B6C7A16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2239617" y="484632"/>
            <a:ext cx="967408" cy="1609344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A1648-D43D-4989-8ACC-D1D202E1E5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-1232452"/>
                <a:ext cx="10058400" cy="7404652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romanUcPeriod"/>
                </a:pPr>
                <a:r>
                  <a:rPr lang="en-US" dirty="0"/>
                  <a:t>A</a:t>
                </a:r>
              </a:p>
              <a:p>
                <a:pPr marL="514350" indent="-514350">
                  <a:buFont typeface="+mj-lt"/>
                  <a:buAutoNum type="romanUcPeriod"/>
                </a:pPr>
                <a:r>
                  <a:rPr lang="en-US" dirty="0"/>
                  <a:t>A</a:t>
                </a:r>
              </a:p>
              <a:p>
                <a:pPr marL="514350" indent="-514350">
                  <a:buFont typeface="+mj-lt"/>
                  <a:buAutoNum type="romanUcPeriod"/>
                </a:pPr>
                <a:r>
                  <a:rPr lang="en-US" dirty="0"/>
                  <a:t>A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romanUcPeriod"/>
                </a:pPr>
                <a:r>
                  <a:rPr lang="en-US" dirty="0"/>
                  <a:t>Gaya </a:t>
                </a:r>
                <a:r>
                  <a:rPr lang="en-US" dirty="0" err="1"/>
                  <a:t>Berat</a:t>
                </a: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    </a:t>
                </a:r>
              </a:p>
              <a:p>
                <a:pPr marL="274320" lvl="1" indent="0">
                  <a:buNone/>
                </a:pPr>
                <a:endParaRPr lang="en-US" sz="1200" dirty="0"/>
              </a:p>
              <a:p>
                <a:pPr marL="274320" lvl="1" indent="0">
                  <a:buNone/>
                </a:pPr>
                <a:r>
                  <a:rPr lang="en-US" dirty="0"/>
                  <a:t>     </a:t>
                </a:r>
                <a:r>
                  <a:rPr lang="en-US" dirty="0" err="1"/>
                  <a:t>Keterangan</a:t>
                </a:r>
                <a:r>
                  <a:rPr lang="en-US" dirty="0"/>
                  <a:t>:</a:t>
                </a:r>
              </a:p>
              <a:p>
                <a:pPr marL="274320" lvl="1" indent="0">
                  <a:buNone/>
                </a:pPr>
                <a:r>
                  <a:rPr lang="en-US" dirty="0"/>
                  <a:t>     W = Gaya </a:t>
                </a:r>
                <a:r>
                  <a:rPr lang="en-US" dirty="0" err="1"/>
                  <a:t>berat</a:t>
                </a:r>
                <a:r>
                  <a:rPr lang="en-US" dirty="0"/>
                  <a:t> (N)</a:t>
                </a:r>
              </a:p>
              <a:p>
                <a:pPr marL="274320" lvl="1" indent="0">
                  <a:buNone/>
                </a:pPr>
                <a:r>
                  <a:rPr lang="en-US" dirty="0"/>
                  <a:t>     M = Massa </a:t>
                </a:r>
                <a:r>
                  <a:rPr lang="en-US" dirty="0" err="1"/>
                  <a:t>benda</a:t>
                </a:r>
                <a:r>
                  <a:rPr lang="en-US" dirty="0"/>
                  <a:t> (kg)</a:t>
                </a:r>
              </a:p>
              <a:p>
                <a:pPr marL="274320" lvl="1" indent="0">
                  <a:buNone/>
                </a:pPr>
                <a:r>
                  <a:rPr lang="en-US" dirty="0"/>
                  <a:t>     g  = </a:t>
                </a:r>
                <a:r>
                  <a:rPr lang="en-US" dirty="0" err="1"/>
                  <a:t>Percepatan</a:t>
                </a:r>
                <a:r>
                  <a:rPr lang="en-US" dirty="0"/>
                  <a:t> </a:t>
                </a:r>
                <a:r>
                  <a:rPr lang="en-US" dirty="0" err="1"/>
                  <a:t>gravitasi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romanUcPeriod"/>
                </a:pPr>
                <a:r>
                  <a:rPr lang="en-US" dirty="0"/>
                  <a:t>Gaya Normal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 err="1"/>
                  <a:t>Bidang</a:t>
                </a:r>
                <a:r>
                  <a:rPr lang="en-US" dirty="0"/>
                  <a:t> </a:t>
                </a:r>
                <a:r>
                  <a:rPr lang="en-US" dirty="0" err="1"/>
                  <a:t>Datar</a:t>
                </a:r>
                <a:endParaRPr lang="en-US" dirty="0"/>
              </a:p>
              <a:p>
                <a:pPr marL="1062990" lvl="2" indent="-514350">
                  <a:buFont typeface="+mj-lt"/>
                  <a:buAutoNum type="alphaLcPeriod"/>
                </a:pP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benda</a:t>
                </a:r>
                <a:endParaRPr lang="en-US" dirty="0"/>
              </a:p>
              <a:p>
                <a:pPr marL="822960" lvl="3" indent="0">
                  <a:buNone/>
                </a:pPr>
                <a:r>
                  <a:rPr lang="en-US" dirty="0"/>
                  <a:t>     </a:t>
                </a:r>
              </a:p>
              <a:p>
                <a:pPr marL="822960" lvl="3" indent="0">
                  <a:buNone/>
                </a:pPr>
                <a:endParaRPr lang="en-US" dirty="0"/>
              </a:p>
              <a:p>
                <a:pPr marL="822960" lvl="3" indent="0">
                  <a:buNone/>
                </a:pPr>
                <a:endParaRPr lang="en-US" dirty="0"/>
              </a:p>
              <a:p>
                <a:pPr marL="822960" lvl="3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A1648-D43D-4989-8ACC-D1D202E1E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-1232452"/>
                <a:ext cx="10058400" cy="7404652"/>
              </a:xfrm>
              <a:blipFill>
                <a:blip r:embed="rId2"/>
                <a:stretch>
                  <a:fillRect l="-364" t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227B1B4-B235-4C34-AF1C-BA68B374F278}"/>
              </a:ext>
            </a:extLst>
          </p:cNvPr>
          <p:cNvSpPr/>
          <p:nvPr/>
        </p:nvSpPr>
        <p:spPr>
          <a:xfrm>
            <a:off x="1669774" y="768627"/>
            <a:ext cx="1391477" cy="424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W = </a:t>
            </a:r>
            <a:r>
              <a:rPr lang="en-US" b="1" i="1" dirty="0" err="1">
                <a:solidFill>
                  <a:schemeClr val="tx1"/>
                </a:solidFill>
              </a:rPr>
              <a:t>m.g</a:t>
            </a:r>
            <a:endParaRPr lang="en-US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710DD20-CCB5-4A6C-B733-4436763287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0526250"/>
                  </p:ext>
                </p:extLst>
              </p:nvPr>
            </p:nvGraphicFramePr>
            <p:xfrm>
              <a:off x="1669774" y="3723861"/>
              <a:ext cx="4748696" cy="24141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44035">
                      <a:extLst>
                        <a:ext uri="{9D8B030D-6E8A-4147-A177-3AD203B41FA5}">
                          <a16:colId xmlns:a16="http://schemas.microsoft.com/office/drawing/2014/main" val="322763622"/>
                        </a:ext>
                      </a:extLst>
                    </a:gridCol>
                    <a:gridCol w="2504661">
                      <a:extLst>
                        <a:ext uri="{9D8B030D-6E8A-4147-A177-3AD203B41FA5}">
                          <a16:colId xmlns:a16="http://schemas.microsoft.com/office/drawing/2014/main" val="3772940933"/>
                        </a:ext>
                      </a:extLst>
                    </a:gridCol>
                  </a:tblGrid>
                  <a:tr h="34942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 err="1"/>
                            <a:t>Bergerak</a:t>
                          </a:r>
                          <a:r>
                            <a:rPr lang="en-US" sz="1600" b="0" i="1" dirty="0"/>
                            <a:t> </a:t>
                          </a:r>
                          <a:r>
                            <a:rPr lang="en-US" sz="1600" b="0" i="1" dirty="0" err="1"/>
                            <a:t>Lurus</a:t>
                          </a:r>
                          <a:endParaRPr lang="en-US" sz="1600" b="0" i="1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74727678"/>
                      </a:ext>
                    </a:extLst>
                  </a:tr>
                  <a:tr h="3494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 err="1"/>
                            <a:t>Licin</a:t>
                          </a:r>
                          <a:endParaRPr lang="en-US" sz="1600" b="0" i="1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 err="1"/>
                            <a:t>Kasar</a:t>
                          </a:r>
                          <a:endParaRPr lang="en-US" sz="1600" b="0" i="1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07645825"/>
                      </a:ext>
                    </a:extLst>
                  </a:tr>
                  <a:tr h="349421">
                    <a:tc>
                      <a:txBody>
                        <a:bodyPr/>
                        <a:lstStyle/>
                        <a:p>
                          <a:r>
                            <a:rPr lang="en-US" sz="1600" b="1" i="1" dirty="0"/>
                            <a:t>∑F = </a:t>
                          </a:r>
                          <a:r>
                            <a:rPr lang="en-US" sz="1600" b="1" i="1" dirty="0" err="1"/>
                            <a:t>m.a</a:t>
                          </a:r>
                          <a:endParaRPr lang="en-US" sz="1600" b="1" i="1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i="1" dirty="0"/>
                            <a:t>F - </a:t>
                          </a:r>
                          <a:r>
                            <a:rPr lang="en-US" sz="1600" b="1" i="1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1600" b="1" i="1" kern="1200" baseline="-250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</a:t>
                          </a:r>
                          <a:r>
                            <a:rPr lang="en-US" sz="1600" b="1" i="1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b="1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 </a:t>
                          </a:r>
                          <a:r>
                            <a:rPr lang="en-US" sz="1600" b="1" i="1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m.a</a:t>
                          </a:r>
                          <a:endParaRPr lang="en-US" sz="1600" b="1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056526"/>
                      </a:ext>
                    </a:extLst>
                  </a:tr>
                  <a:tr h="1365919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Keterangan</a:t>
                          </a:r>
                          <a:r>
                            <a:rPr lang="en-US" sz="1600" dirty="0"/>
                            <a:t>:</a:t>
                          </a:r>
                        </a:p>
                        <a:p>
                          <a:r>
                            <a:rPr lang="en-US" sz="1600" dirty="0"/>
                            <a:t>F = </a:t>
                          </a:r>
                          <a:r>
                            <a:rPr lang="en-US" sz="1600" dirty="0" err="1"/>
                            <a:t>gaya</a:t>
                          </a:r>
                          <a:r>
                            <a:rPr lang="en-US" sz="1600" dirty="0"/>
                            <a:t> pada </a:t>
                          </a:r>
                          <a:r>
                            <a:rPr lang="en-US" sz="1600" dirty="0" err="1"/>
                            <a:t>benda</a:t>
                          </a:r>
                          <a:r>
                            <a:rPr lang="en-US" sz="1600" dirty="0"/>
                            <a:t> (N)</a:t>
                          </a:r>
                        </a:p>
                        <a:p>
                          <a:r>
                            <a:rPr lang="en-US" sz="16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1600" kern="1200" baseline="-250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</a:t>
                          </a:r>
                          <a:r>
                            <a:rPr lang="en-US" sz="1600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 Gaya </a:t>
                          </a:r>
                          <a:r>
                            <a:rPr lang="en-US" sz="16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besek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pada </a:t>
                          </a:r>
                          <a:r>
                            <a:rPr lang="en-US" sz="16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benda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(N)</a:t>
                          </a:r>
                        </a:p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 = </a:t>
                          </a:r>
                          <a:r>
                            <a:rPr lang="en-US" sz="16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massa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benda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(kg)</a:t>
                          </a:r>
                        </a:p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= </a:t>
                          </a:r>
                          <a:r>
                            <a:rPr lang="en-US" sz="16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Percepatan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benda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1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sz="16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96417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710DD20-CCB5-4A6C-B733-4436763287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0526250"/>
                  </p:ext>
                </p:extLst>
              </p:nvPr>
            </p:nvGraphicFramePr>
            <p:xfrm>
              <a:off x="1669774" y="3723861"/>
              <a:ext cx="4748696" cy="24141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44035">
                      <a:extLst>
                        <a:ext uri="{9D8B030D-6E8A-4147-A177-3AD203B41FA5}">
                          <a16:colId xmlns:a16="http://schemas.microsoft.com/office/drawing/2014/main" val="322763622"/>
                        </a:ext>
                      </a:extLst>
                    </a:gridCol>
                    <a:gridCol w="2504661">
                      <a:extLst>
                        <a:ext uri="{9D8B030D-6E8A-4147-A177-3AD203B41FA5}">
                          <a16:colId xmlns:a16="http://schemas.microsoft.com/office/drawing/2014/main" val="3772940933"/>
                        </a:ext>
                      </a:extLst>
                    </a:gridCol>
                  </a:tblGrid>
                  <a:tr h="34942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 err="1"/>
                            <a:t>Bergerak</a:t>
                          </a:r>
                          <a:r>
                            <a:rPr lang="en-US" sz="1600" b="0" i="1" dirty="0"/>
                            <a:t> </a:t>
                          </a:r>
                          <a:r>
                            <a:rPr lang="en-US" sz="1600" b="0" i="1" dirty="0" err="1"/>
                            <a:t>Lurus</a:t>
                          </a:r>
                          <a:endParaRPr lang="en-US" sz="1600" b="0" i="1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74727678"/>
                      </a:ext>
                    </a:extLst>
                  </a:tr>
                  <a:tr h="3494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 err="1"/>
                            <a:t>Licin</a:t>
                          </a:r>
                          <a:endParaRPr lang="en-US" sz="1600" b="0" i="1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 err="1"/>
                            <a:t>Kasar</a:t>
                          </a:r>
                          <a:endParaRPr lang="en-US" sz="1600" b="0" i="1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07645825"/>
                      </a:ext>
                    </a:extLst>
                  </a:tr>
                  <a:tr h="349421">
                    <a:tc>
                      <a:txBody>
                        <a:bodyPr/>
                        <a:lstStyle/>
                        <a:p>
                          <a:r>
                            <a:rPr lang="en-US" sz="1600" b="1" i="1" dirty="0"/>
                            <a:t>∑F = </a:t>
                          </a:r>
                          <a:r>
                            <a:rPr lang="en-US" sz="1600" b="1" i="1" dirty="0" err="1"/>
                            <a:t>m.a</a:t>
                          </a:r>
                          <a:endParaRPr lang="en-US" sz="1600" b="1" i="1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i="1" dirty="0"/>
                            <a:t>F - </a:t>
                          </a:r>
                          <a:r>
                            <a:rPr lang="en-US" sz="1600" b="1" i="1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1600" b="1" i="1" kern="1200" baseline="-250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</a:t>
                          </a:r>
                          <a:r>
                            <a:rPr lang="en-US" sz="1600" b="1" i="1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b="1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 </a:t>
                          </a:r>
                          <a:r>
                            <a:rPr lang="en-US" sz="1600" b="1" i="1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m.a</a:t>
                          </a:r>
                          <a:endParaRPr lang="en-US" sz="1600" b="1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056526"/>
                      </a:ext>
                    </a:extLst>
                  </a:tr>
                  <a:tr h="1365919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8" t="-77333" r="-513" b="-3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96417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4393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2EC0-5DF7-4347-A166-BFA5DBFF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1709530" y="484632"/>
            <a:ext cx="861391" cy="1609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2AD06-6135-4745-87A0-2573E856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-662609"/>
            <a:ext cx="10058400" cy="683480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dirty="0"/>
              <a:t> </a:t>
            </a:r>
          </a:p>
          <a:p>
            <a:pPr marL="731520" lvl="1" indent="-457200">
              <a:buFont typeface="+mj-lt"/>
              <a:buAutoNum type="alphaLcPeriod"/>
            </a:pPr>
            <a:endParaRPr lang="en-US" dirty="0"/>
          </a:p>
          <a:p>
            <a:pPr marL="731520" lvl="1" indent="-457200">
              <a:buFont typeface="+mj-lt"/>
              <a:buAutoNum type="alphaLcPeriod"/>
            </a:pP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benda</a:t>
            </a:r>
            <a:endParaRPr lang="en-US" dirty="0"/>
          </a:p>
          <a:p>
            <a:pPr marL="548640" lvl="2" indent="0">
              <a:buNone/>
            </a:pPr>
            <a:r>
              <a:rPr lang="en-US" dirty="0"/>
              <a:t>   </a:t>
            </a:r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Bidang</a:t>
            </a:r>
            <a:r>
              <a:rPr lang="en-US" dirty="0"/>
              <a:t> Miring</a:t>
            </a:r>
          </a:p>
          <a:p>
            <a:pPr marL="27432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8995E4B-3284-4738-8888-C1DB0E710A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6667487"/>
                  </p:ext>
                </p:extLst>
              </p:nvPr>
            </p:nvGraphicFramePr>
            <p:xfrm>
              <a:off x="1709529" y="719666"/>
              <a:ext cx="7235688" cy="2099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1810">
                      <a:extLst>
                        <a:ext uri="{9D8B030D-6E8A-4147-A177-3AD203B41FA5}">
                          <a16:colId xmlns:a16="http://schemas.microsoft.com/office/drawing/2014/main" val="182115869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674720026"/>
                        </a:ext>
                      </a:extLst>
                    </a:gridCol>
                    <a:gridCol w="3220278">
                      <a:extLst>
                        <a:ext uri="{9D8B030D-6E8A-4147-A177-3AD203B41FA5}">
                          <a16:colId xmlns:a16="http://schemas.microsoft.com/office/drawing/2014/main" val="37701112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Bertumpuk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Terhubung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Tali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Kontak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antara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Dua</a:t>
                          </a:r>
                          <a:r>
                            <a:rPr lang="en-US" dirty="0"/>
                            <a:t> Benda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8841686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/>
                            <a:t>∑F = </a:t>
                          </a:r>
                          <a:r>
                            <a:rPr lang="en-US" sz="1800" b="1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(M</a:t>
                          </a:r>
                          <a:r>
                            <a:rPr lang="en-US" sz="1800" b="1" i="1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1800" b="1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+M</a:t>
                          </a:r>
                          <a:r>
                            <a:rPr lang="en-US" sz="1800" b="1" i="1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800" b="1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).a </a:t>
                          </a:r>
                          <a:r>
                            <a:rPr lang="en-US" sz="16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atau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1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=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18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∑</m:t>
                                  </m:r>
                                  <m:r>
                                    <a:rPr lang="en-US" sz="18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1800" b="1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1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M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1" i="1" kern="1200" baseline="-250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1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1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M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1" i="1" kern="1200" baseline="-250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1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1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1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82202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en-US" dirty="0" err="1"/>
                            <a:t>Keterangan</a:t>
                          </a:r>
                          <a:r>
                            <a:rPr lang="en-US" dirty="0"/>
                            <a:t>:</a:t>
                          </a:r>
                        </a:p>
                        <a:p>
                          <a:r>
                            <a:rPr lang="en-US" dirty="0"/>
                            <a:t>F  = </a:t>
                          </a:r>
                          <a:r>
                            <a:rPr lang="en-US" dirty="0" err="1"/>
                            <a:t>gaya</a:t>
                          </a:r>
                          <a:r>
                            <a:rPr lang="en-US" dirty="0"/>
                            <a:t> pada </a:t>
                          </a:r>
                          <a:r>
                            <a:rPr lang="en-US" dirty="0" err="1"/>
                            <a:t>benda</a:t>
                          </a:r>
                          <a:r>
                            <a:rPr lang="en-US" dirty="0"/>
                            <a:t> (N)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 = </a:t>
                          </a:r>
                          <a:r>
                            <a:rPr lang="en-US" dirty="0" err="1"/>
                            <a:t>massa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benda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(kg)</a:t>
                          </a:r>
                          <a:endParaRPr lang="en-US" dirty="0"/>
                        </a:p>
                        <a:p>
                          <a:r>
                            <a:rPr lang="en-US" dirty="0"/>
                            <a:t>a  = </a:t>
                          </a:r>
                          <a:r>
                            <a:rPr lang="en-US" dirty="0" err="1"/>
                            <a:t>percepatan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benda</a:t>
                          </a:r>
                          <a:r>
                            <a:rPr lang="en-US" dirty="0"/>
                            <a:t>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b="0" i="1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774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8995E4B-3284-4738-8888-C1DB0E710A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6667487"/>
                  </p:ext>
                </p:extLst>
              </p:nvPr>
            </p:nvGraphicFramePr>
            <p:xfrm>
              <a:off x="1709529" y="719666"/>
              <a:ext cx="7235688" cy="2099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1810">
                      <a:extLst>
                        <a:ext uri="{9D8B030D-6E8A-4147-A177-3AD203B41FA5}">
                          <a16:colId xmlns:a16="http://schemas.microsoft.com/office/drawing/2014/main" val="182115869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674720026"/>
                        </a:ext>
                      </a:extLst>
                    </a:gridCol>
                    <a:gridCol w="3220278">
                      <a:extLst>
                        <a:ext uri="{9D8B030D-6E8A-4147-A177-3AD203B41FA5}">
                          <a16:colId xmlns:a16="http://schemas.microsoft.com/office/drawing/2014/main" val="37701112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Bertumpuk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Terhubung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Tali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Kontak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antara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Dua</a:t>
                          </a:r>
                          <a:r>
                            <a:rPr lang="en-US" dirty="0"/>
                            <a:t> Benda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8841686"/>
                      </a:ext>
                    </a:extLst>
                  </a:tr>
                  <a:tr h="539623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8" t="-74157" r="-253" b="-3415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1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1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82202"/>
                      </a:ext>
                    </a:extLst>
                  </a:tr>
                  <a:tr h="118872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8" t="-79487" r="-253" b="-5589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77474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BEE4D96-AD10-4F0A-BFC7-7F6F9F134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70" y="3722618"/>
            <a:ext cx="2857500" cy="299085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B4414107-767B-4762-AA56-9E7CC9596E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9231593"/>
                  </p:ext>
                </p:extLst>
              </p:nvPr>
            </p:nvGraphicFramePr>
            <p:xfrm>
              <a:off x="4669180" y="3722617"/>
              <a:ext cx="6025324" cy="29908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65278">
                      <a:extLst>
                        <a:ext uri="{9D8B030D-6E8A-4147-A177-3AD203B41FA5}">
                          <a16:colId xmlns:a16="http://schemas.microsoft.com/office/drawing/2014/main" val="1758443595"/>
                        </a:ext>
                      </a:extLst>
                    </a:gridCol>
                    <a:gridCol w="3460046">
                      <a:extLst>
                        <a:ext uri="{9D8B030D-6E8A-4147-A177-3AD203B41FA5}">
                          <a16:colId xmlns:a16="http://schemas.microsoft.com/office/drawing/2014/main" val="3336309312"/>
                        </a:ext>
                      </a:extLst>
                    </a:gridCol>
                  </a:tblGrid>
                  <a:tr h="99695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 err="1"/>
                            <a:t>Sumbu</a:t>
                          </a:r>
                          <a:r>
                            <a:rPr lang="en-US" dirty="0"/>
                            <a:t>-X = </a:t>
                          </a:r>
                          <a:r>
                            <a:rPr lang="en-US" dirty="0" err="1"/>
                            <a:t>m.g.</a:t>
                          </a:r>
                          <a:r>
                            <a:rPr lang="en-US" dirty="0"/>
                            <a:t> sin 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θ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dirty="0" err="1"/>
                            <a:t>Keterangan</a:t>
                          </a:r>
                          <a:r>
                            <a:rPr lang="en-US" dirty="0"/>
                            <a:t>:</a:t>
                          </a:r>
                        </a:p>
                        <a:p>
                          <a:r>
                            <a:rPr lang="en-US" dirty="0"/>
                            <a:t>M = </a:t>
                          </a:r>
                          <a:r>
                            <a:rPr lang="en-US" dirty="0" err="1"/>
                            <a:t>massa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benda</a:t>
                          </a:r>
                          <a:r>
                            <a:rPr lang="en-US" dirty="0"/>
                            <a:t> (kg)</a:t>
                          </a:r>
                        </a:p>
                        <a:p>
                          <a:r>
                            <a:rPr lang="en-US" dirty="0"/>
                            <a:t> g = </a:t>
                          </a:r>
                          <a:r>
                            <a:rPr lang="en-US" dirty="0" err="1"/>
                            <a:t>percepatan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gravitasi</a:t>
                          </a:r>
                          <a:r>
                            <a:rPr lang="en-US" dirty="0"/>
                            <a:t>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b="0" i="1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 a = </a:t>
                          </a:r>
                          <a:r>
                            <a:rPr lang="en-US" dirty="0" err="1"/>
                            <a:t>percepatan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benda</a:t>
                          </a:r>
                          <a:r>
                            <a:rPr lang="en-US" dirty="0"/>
                            <a:t>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b="0" i="1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9212012"/>
                      </a:ext>
                    </a:extLst>
                  </a:tr>
                  <a:tr h="99695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 err="1"/>
                            <a:t>Sumbu</a:t>
                          </a:r>
                          <a:r>
                            <a:rPr lang="en-US" dirty="0"/>
                            <a:t>-Y = </a:t>
                          </a:r>
                          <a:r>
                            <a:rPr lang="en-US" dirty="0" err="1"/>
                            <a:t>m.g.</a:t>
                          </a:r>
                          <a:r>
                            <a:rPr lang="en-US" dirty="0"/>
                            <a:t> cos 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θ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9889766"/>
                      </a:ext>
                    </a:extLst>
                  </a:tr>
                  <a:tr h="99695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a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l-G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dirty="0" smtClean="0"/>
                                    <m:t>m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 smtClean="0"/>
                                    <m:t>.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 smtClean="0"/>
                                    <m:t>g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 smtClean="0"/>
                                    <m:t>.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 smtClean="0"/>
                                    <m:t>sin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 smtClean="0"/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θ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 smtClean="0">
                                      <a:latin typeface="+mn-lt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dirty="0" smtClean="0"/>
                                    <m:t>m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97401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B4414107-767B-4762-AA56-9E7CC9596E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9231593"/>
                  </p:ext>
                </p:extLst>
              </p:nvPr>
            </p:nvGraphicFramePr>
            <p:xfrm>
              <a:off x="4669180" y="3722617"/>
              <a:ext cx="6025324" cy="29908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65278">
                      <a:extLst>
                        <a:ext uri="{9D8B030D-6E8A-4147-A177-3AD203B41FA5}">
                          <a16:colId xmlns:a16="http://schemas.microsoft.com/office/drawing/2014/main" val="1758443595"/>
                        </a:ext>
                      </a:extLst>
                    </a:gridCol>
                    <a:gridCol w="3460046">
                      <a:extLst>
                        <a:ext uri="{9D8B030D-6E8A-4147-A177-3AD203B41FA5}">
                          <a16:colId xmlns:a16="http://schemas.microsoft.com/office/drawing/2014/main" val="3336309312"/>
                        </a:ext>
                      </a:extLst>
                    </a:gridCol>
                  </a:tblGrid>
                  <a:tr h="99695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 err="1"/>
                            <a:t>Sumbu</a:t>
                          </a:r>
                          <a:r>
                            <a:rPr lang="en-US" dirty="0"/>
                            <a:t>-X = </a:t>
                          </a:r>
                          <a:r>
                            <a:rPr lang="en-US" dirty="0" err="1"/>
                            <a:t>m.g.</a:t>
                          </a:r>
                          <a:r>
                            <a:rPr lang="en-US" dirty="0"/>
                            <a:t> sin 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θ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4165" t="-1016" r="-527" b="-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212012"/>
                      </a:ext>
                    </a:extLst>
                  </a:tr>
                  <a:tr h="99695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 err="1"/>
                            <a:t>Sumbu</a:t>
                          </a:r>
                          <a:r>
                            <a:rPr lang="en-US" dirty="0"/>
                            <a:t>-Y = </a:t>
                          </a:r>
                          <a:r>
                            <a:rPr lang="en-US" dirty="0" err="1"/>
                            <a:t>m.g.</a:t>
                          </a:r>
                          <a:r>
                            <a:rPr lang="en-US" dirty="0"/>
                            <a:t> cos 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θ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9889766"/>
                      </a:ext>
                    </a:extLst>
                  </a:tr>
                  <a:tr h="9969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8" t="-203049" r="-135867" b="-182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97401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08387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478E-895E-4BEB-B2FA-584638455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1616766" y="484632"/>
            <a:ext cx="1020417" cy="1609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3F49-965C-470D-9581-718320A2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-887896"/>
            <a:ext cx="10058400" cy="706009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Benda </a:t>
            </a:r>
            <a:r>
              <a:rPr lang="en-US" dirty="0" err="1"/>
              <a:t>Ditekan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</a:t>
            </a:r>
          </a:p>
          <a:p>
            <a:pPr marL="274320" lvl="1" indent="0">
              <a:buNone/>
            </a:pPr>
            <a:r>
              <a:rPr lang="en-US" dirty="0"/>
              <a:t>   </a:t>
            </a:r>
          </a:p>
          <a:p>
            <a:pPr marL="274320" lvl="1" indent="0">
              <a:buNone/>
            </a:pPr>
            <a:r>
              <a:rPr lang="en-US" dirty="0"/>
              <a:t>    </a:t>
            </a:r>
            <a:r>
              <a:rPr lang="en-US" dirty="0" err="1"/>
              <a:t>Keterangan</a:t>
            </a:r>
            <a:r>
              <a:rPr lang="en-US" dirty="0"/>
              <a:t>:</a:t>
            </a:r>
          </a:p>
          <a:p>
            <a:pPr marL="274320" lvl="1" indent="0">
              <a:buNone/>
            </a:pPr>
            <a:r>
              <a:rPr lang="en-US" dirty="0"/>
              <a:t>    N = </a:t>
            </a:r>
            <a:r>
              <a:rPr lang="en-US" dirty="0" err="1"/>
              <a:t>gaya</a:t>
            </a:r>
            <a:r>
              <a:rPr lang="en-US" dirty="0"/>
              <a:t> normal (N)</a:t>
            </a:r>
          </a:p>
          <a:p>
            <a:pPr marL="274320" lvl="1" indent="0">
              <a:buNone/>
            </a:pPr>
            <a:r>
              <a:rPr lang="en-US" dirty="0"/>
              <a:t>    W =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(N)</a:t>
            </a:r>
          </a:p>
          <a:p>
            <a:pPr marL="274320" lvl="1" indent="0">
              <a:buNone/>
            </a:pPr>
            <a:r>
              <a:rPr lang="en-US" dirty="0"/>
              <a:t>    F   =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(N)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Katrol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CAD886-A73A-4D52-97E9-5549452BDEE6}"/>
              </a:ext>
            </a:extLst>
          </p:cNvPr>
          <p:cNvSpPr/>
          <p:nvPr/>
        </p:nvSpPr>
        <p:spPr>
          <a:xfrm>
            <a:off x="1630017" y="781879"/>
            <a:ext cx="2531166" cy="49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 = F+W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85C359E-0288-404C-B720-D12ADAB5E4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5808821"/>
                  </p:ext>
                </p:extLst>
              </p:nvPr>
            </p:nvGraphicFramePr>
            <p:xfrm>
              <a:off x="1528418" y="3237579"/>
              <a:ext cx="4302540" cy="2132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1351">
                      <a:extLst>
                        <a:ext uri="{9D8B030D-6E8A-4147-A177-3AD203B41FA5}">
                          <a16:colId xmlns:a16="http://schemas.microsoft.com/office/drawing/2014/main" val="3092606614"/>
                        </a:ext>
                      </a:extLst>
                    </a:gridCol>
                    <a:gridCol w="2141189">
                      <a:extLst>
                        <a:ext uri="{9D8B030D-6E8A-4147-A177-3AD203B41FA5}">
                          <a16:colId xmlns:a16="http://schemas.microsoft.com/office/drawing/2014/main" val="14867126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(a) </a:t>
                          </a:r>
                          <a:r>
                            <a:rPr lang="en-US" dirty="0" err="1"/>
                            <a:t>Katrol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Gantung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(b) </a:t>
                          </a:r>
                          <a:r>
                            <a:rPr lang="en-US" dirty="0" err="1"/>
                            <a:t>Katrol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Meja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6468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= 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US" sz="1800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kern="1200" baseline="-250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1 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kern="1200" baseline="-250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2­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US" sz="1800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kern="1200" baseline="-250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kern="1200" baseline="-250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r>
                            <a:rPr lang="en-US" dirty="0"/>
                            <a:t> g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= 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US" sz="1800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kern="1200" baseline="-250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b="0" i="0" kern="1200" baseline="-250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.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b="0" i="0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g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US" sz="1800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kern="1200" baseline="-250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kern="1200" baseline="-250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260558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Keterangan</a:t>
                          </a:r>
                          <a:r>
                            <a:rPr lang="en-US" dirty="0"/>
                            <a:t>:</a:t>
                          </a:r>
                        </a:p>
                        <a:p>
                          <a:r>
                            <a:rPr lang="en-US" dirty="0"/>
                            <a:t>a = </a:t>
                          </a:r>
                          <a:r>
                            <a:rPr lang="en-US" dirty="0" err="1"/>
                            <a:t>Percepatan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benda</a:t>
                          </a:r>
                          <a:r>
                            <a:rPr lang="en-US" dirty="0"/>
                            <a:t>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b="0" i="1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g = </a:t>
                          </a:r>
                          <a:r>
                            <a:rPr lang="en-US" dirty="0" err="1"/>
                            <a:t>Percepatan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gravitasi</a:t>
                          </a:r>
                          <a:r>
                            <a:rPr lang="en-US" dirty="0"/>
                            <a:t>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b="0" i="1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M = </a:t>
                          </a:r>
                          <a:r>
                            <a:rPr lang="en-US" dirty="0" err="1"/>
                            <a:t>massa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benda</a:t>
                          </a:r>
                          <a:r>
                            <a:rPr lang="en-US" dirty="0"/>
                            <a:t> (kg) 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00605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85C359E-0288-404C-B720-D12ADAB5E4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5808821"/>
                  </p:ext>
                </p:extLst>
              </p:nvPr>
            </p:nvGraphicFramePr>
            <p:xfrm>
              <a:off x="1528418" y="3237579"/>
              <a:ext cx="4302540" cy="2132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1351">
                      <a:extLst>
                        <a:ext uri="{9D8B030D-6E8A-4147-A177-3AD203B41FA5}">
                          <a16:colId xmlns:a16="http://schemas.microsoft.com/office/drawing/2014/main" val="3092606614"/>
                        </a:ext>
                      </a:extLst>
                    </a:gridCol>
                    <a:gridCol w="2141189">
                      <a:extLst>
                        <a:ext uri="{9D8B030D-6E8A-4147-A177-3AD203B41FA5}">
                          <a16:colId xmlns:a16="http://schemas.microsoft.com/office/drawing/2014/main" val="14867126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(a) </a:t>
                          </a:r>
                          <a:r>
                            <a:rPr lang="en-US" dirty="0" err="1"/>
                            <a:t>Katrol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Gantung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(b) </a:t>
                          </a:r>
                          <a:r>
                            <a:rPr lang="en-US" dirty="0" err="1"/>
                            <a:t>Katrol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Meja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6468174"/>
                      </a:ext>
                    </a:extLst>
                  </a:tr>
                  <a:tr h="572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2" t="-70213" r="-100000" b="-27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136" t="-70213" r="-852" b="-276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2605581"/>
                      </a:ext>
                    </a:extLst>
                  </a:tr>
                  <a:tr h="118872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" t="-82051" r="-424" b="-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00605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7574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3635-29F6-4B4B-88C8-913495F4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831" y="1103217"/>
            <a:ext cx="9460765" cy="4651566"/>
          </a:xfrm>
        </p:spPr>
        <p:txBody>
          <a:bodyPr>
            <a:noAutofit/>
          </a:bodyPr>
          <a:lstStyle/>
          <a:p>
            <a:r>
              <a:rPr lang="en-US" sz="4500" dirty="0"/>
              <a:t>1. Abi Andrea N.</a:t>
            </a:r>
            <a:br>
              <a:rPr lang="en-US" sz="4500" dirty="0"/>
            </a:br>
            <a:r>
              <a:rPr lang="en-US" sz="4500" dirty="0"/>
              <a:t>2. </a:t>
            </a:r>
            <a:r>
              <a:rPr lang="en-US" sz="4500" dirty="0" err="1"/>
              <a:t>Anastasya</a:t>
            </a:r>
            <a:r>
              <a:rPr lang="en-US" sz="4500" dirty="0"/>
              <a:t> </a:t>
            </a:r>
            <a:r>
              <a:rPr lang="en-US" sz="4500" dirty="0" err="1"/>
              <a:t>Ayfah</a:t>
            </a:r>
            <a:br>
              <a:rPr lang="en-US" sz="4500" dirty="0"/>
            </a:br>
            <a:r>
              <a:rPr lang="en-US" sz="4500" dirty="0"/>
              <a:t>3. </a:t>
            </a:r>
            <a:r>
              <a:rPr lang="en-US" sz="4500" dirty="0" err="1"/>
              <a:t>Anastasya</a:t>
            </a:r>
            <a:r>
              <a:rPr lang="en-US" sz="4500" dirty="0"/>
              <a:t> </a:t>
            </a:r>
            <a:r>
              <a:rPr lang="en-US" sz="4500" dirty="0" err="1"/>
              <a:t>rizka</a:t>
            </a:r>
            <a:br>
              <a:rPr lang="en-US" sz="4500" dirty="0"/>
            </a:br>
            <a:r>
              <a:rPr lang="en-US" sz="4500" dirty="0"/>
              <a:t>4. </a:t>
            </a:r>
            <a:r>
              <a:rPr lang="en-US" sz="4500" dirty="0" err="1"/>
              <a:t>firnanda</a:t>
            </a:r>
            <a:r>
              <a:rPr lang="en-US" sz="4500" dirty="0"/>
              <a:t> </a:t>
            </a:r>
            <a:br>
              <a:rPr lang="en-US" sz="4500" dirty="0"/>
            </a:br>
            <a:r>
              <a:rPr lang="en-US" sz="4500" dirty="0"/>
              <a:t>5. </a:t>
            </a:r>
            <a:r>
              <a:rPr lang="en-US" sz="4500" dirty="0" err="1"/>
              <a:t>rijal</a:t>
            </a:r>
            <a:r>
              <a:rPr lang="en-US" sz="4500" dirty="0"/>
              <a:t> </a:t>
            </a:r>
            <a:r>
              <a:rPr lang="en-US" sz="4500" dirty="0" err="1"/>
              <a:t>alrosyid</a:t>
            </a:r>
            <a:br>
              <a:rPr lang="en-US" sz="4500" dirty="0"/>
            </a:br>
            <a:r>
              <a:rPr lang="en-US" sz="4500" dirty="0"/>
              <a:t>6. </a:t>
            </a:r>
            <a:r>
              <a:rPr lang="en-US" sz="4500" dirty="0" err="1"/>
              <a:t>rizaky</a:t>
            </a:r>
            <a:r>
              <a:rPr lang="en-US" sz="4500" dirty="0"/>
              <a:t> </a:t>
            </a:r>
            <a:r>
              <a:rPr lang="en-US" sz="4500" dirty="0" err="1"/>
              <a:t>okta</a:t>
            </a:r>
            <a:r>
              <a:rPr lang="en-US" sz="4500" dirty="0"/>
              <a:t> </a:t>
            </a:r>
            <a:r>
              <a:rPr lang="en-US" sz="4500" dirty="0" err="1"/>
              <a:t>ramadiansyah</a:t>
            </a:r>
            <a:br>
              <a:rPr lang="en-US" sz="4500" dirty="0"/>
            </a:br>
            <a:r>
              <a:rPr lang="en-US" sz="4500" dirty="0"/>
              <a:t>7. </a:t>
            </a:r>
            <a:r>
              <a:rPr lang="en-US" sz="4500" dirty="0" err="1"/>
              <a:t>seba</a:t>
            </a:r>
            <a:r>
              <a:rPr lang="en-US" sz="4500" dirty="0"/>
              <a:t> Octavia</a:t>
            </a:r>
            <a:br>
              <a:rPr lang="en-US" sz="4500" dirty="0"/>
            </a:br>
            <a:r>
              <a:rPr lang="en-US" sz="4500" dirty="0"/>
              <a:t>8. </a:t>
            </a:r>
            <a:r>
              <a:rPr lang="en-US" sz="4500" dirty="0" err="1"/>
              <a:t>tarissa</a:t>
            </a:r>
            <a:r>
              <a:rPr lang="en-US" sz="45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6D3D-0644-40A4-82AB-7299B6088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678675" y="5020056"/>
            <a:ext cx="163774" cy="106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850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D08A-F25E-4D92-923A-48C59EB5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1179443" y="484632"/>
            <a:ext cx="649356" cy="1609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42D1-674B-40DC-AB51-6F9FAF53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-1656522"/>
            <a:ext cx="10058400" cy="782872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Gaya </a:t>
            </a:r>
            <a:r>
              <a:rPr lang="en-US" dirty="0" err="1"/>
              <a:t>Tekan</a:t>
            </a:r>
            <a:r>
              <a:rPr lang="en-US" dirty="0"/>
              <a:t> Kaki Pada Alas Lift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B3896-0685-468F-8EFA-894AF42BA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" t="1823" r="52914" b="4007"/>
          <a:stretch/>
        </p:blipFill>
        <p:spPr>
          <a:xfrm>
            <a:off x="671302" y="887105"/>
            <a:ext cx="1828800" cy="3821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AF486-9C22-4F22-9CE0-FEEEF37269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3" t="1330" r="1204" b="3959"/>
          <a:stretch/>
        </p:blipFill>
        <p:spPr>
          <a:xfrm>
            <a:off x="2500102" y="777923"/>
            <a:ext cx="1978925" cy="3930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0DD1EAA-E411-4196-88BB-5E22A16AF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719336"/>
                  </p:ext>
                </p:extLst>
              </p:nvPr>
            </p:nvGraphicFramePr>
            <p:xfrm>
              <a:off x="4547975" y="2257839"/>
              <a:ext cx="6330000" cy="17589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84794">
                      <a:extLst>
                        <a:ext uri="{9D8B030D-6E8A-4147-A177-3AD203B41FA5}">
                          <a16:colId xmlns:a16="http://schemas.microsoft.com/office/drawing/2014/main" val="2984057901"/>
                        </a:ext>
                      </a:extLst>
                    </a:gridCol>
                    <a:gridCol w="1692322">
                      <a:extLst>
                        <a:ext uri="{9D8B030D-6E8A-4147-A177-3AD203B41FA5}">
                          <a16:colId xmlns:a16="http://schemas.microsoft.com/office/drawing/2014/main" val="3241185638"/>
                        </a:ext>
                      </a:extLst>
                    </a:gridCol>
                    <a:gridCol w="3452884">
                      <a:extLst>
                        <a:ext uri="{9D8B030D-6E8A-4147-A177-3AD203B41FA5}">
                          <a16:colId xmlns:a16="http://schemas.microsoft.com/office/drawing/2014/main" val="2895724553"/>
                        </a:ext>
                      </a:extLst>
                    </a:gridCol>
                  </a:tblGrid>
                  <a:tr h="4040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Lift Diam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 = W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dirty="0" err="1"/>
                            <a:t>Keterangan</a:t>
                          </a:r>
                          <a:r>
                            <a:rPr lang="en-US" dirty="0"/>
                            <a:t>:</a:t>
                          </a:r>
                        </a:p>
                        <a:p>
                          <a:r>
                            <a:rPr lang="en-US" dirty="0"/>
                            <a:t>N = </a:t>
                          </a:r>
                          <a:r>
                            <a:rPr lang="en-US" dirty="0" err="1"/>
                            <a:t>gaya</a:t>
                          </a:r>
                          <a:r>
                            <a:rPr lang="en-US" dirty="0"/>
                            <a:t> normal (N)</a:t>
                          </a:r>
                        </a:p>
                        <a:p>
                          <a:r>
                            <a:rPr lang="en-US" dirty="0"/>
                            <a:t>M = </a:t>
                          </a:r>
                          <a:r>
                            <a:rPr lang="en-US" dirty="0" err="1"/>
                            <a:t>massa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benda</a:t>
                          </a:r>
                          <a:r>
                            <a:rPr lang="en-US" dirty="0"/>
                            <a:t> (kg)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G = </a:t>
                          </a:r>
                          <a:r>
                            <a:rPr lang="en-US" dirty="0" err="1"/>
                            <a:t>percepatan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gravitasi</a:t>
                          </a:r>
                          <a:r>
                            <a:rPr lang="en-US" dirty="0"/>
                            <a:t>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b="0" i="1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= </a:t>
                          </a:r>
                          <a:r>
                            <a:rPr lang="en-US" dirty="0" err="1"/>
                            <a:t>percepatan</a:t>
                          </a:r>
                          <a:r>
                            <a:rPr lang="en-US" dirty="0"/>
                            <a:t> lift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b="0" i="1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0268493"/>
                      </a:ext>
                    </a:extLst>
                  </a:tr>
                  <a:tr h="68900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Lift Naik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 = m.g + m.a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9615437"/>
                      </a:ext>
                    </a:extLst>
                  </a:tr>
                  <a:tr h="66594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Lift </a:t>
                          </a:r>
                          <a:r>
                            <a:rPr lang="en-US" dirty="0" err="1"/>
                            <a:t>Turun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 = m.g – m.a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57940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0DD1EAA-E411-4196-88BB-5E22A16AF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719336"/>
                  </p:ext>
                </p:extLst>
              </p:nvPr>
            </p:nvGraphicFramePr>
            <p:xfrm>
              <a:off x="4547975" y="2257839"/>
              <a:ext cx="6330000" cy="17589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84794">
                      <a:extLst>
                        <a:ext uri="{9D8B030D-6E8A-4147-A177-3AD203B41FA5}">
                          <a16:colId xmlns:a16="http://schemas.microsoft.com/office/drawing/2014/main" val="2984057901"/>
                        </a:ext>
                      </a:extLst>
                    </a:gridCol>
                    <a:gridCol w="1692322">
                      <a:extLst>
                        <a:ext uri="{9D8B030D-6E8A-4147-A177-3AD203B41FA5}">
                          <a16:colId xmlns:a16="http://schemas.microsoft.com/office/drawing/2014/main" val="3241185638"/>
                        </a:ext>
                      </a:extLst>
                    </a:gridCol>
                    <a:gridCol w="3452884">
                      <a:extLst>
                        <a:ext uri="{9D8B030D-6E8A-4147-A177-3AD203B41FA5}">
                          <a16:colId xmlns:a16="http://schemas.microsoft.com/office/drawing/2014/main" val="2895724553"/>
                        </a:ext>
                      </a:extLst>
                    </a:gridCol>
                  </a:tblGrid>
                  <a:tr h="4040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Lift Diam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 = W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598" t="-1730" r="-529" b="-211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268493"/>
                      </a:ext>
                    </a:extLst>
                  </a:tr>
                  <a:tr h="68900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Lift Naik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 = m.g + m.a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9615437"/>
                      </a:ext>
                    </a:extLst>
                  </a:tr>
                  <a:tr h="66594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Lift </a:t>
                          </a:r>
                          <a:r>
                            <a:rPr lang="en-US" dirty="0" err="1"/>
                            <a:t>Turun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 = m.g – m.a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57940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6224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D736-92E7-49BC-ADAD-FA657E1CF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948070"/>
            <a:ext cx="10230678" cy="176253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PEMBAHASAN SOAL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AA6B5-ADDA-4C78-B15E-C5367D7D6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1828800" y="2067341"/>
            <a:ext cx="132522" cy="388254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24943385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EE06-3E14-409A-969E-03305B68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73357" y="484632"/>
            <a:ext cx="212035" cy="1609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90191-2F43-4CFB-8DF8-63A956D8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84632"/>
            <a:ext cx="10058400" cy="5687568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2900" dirty="0" err="1"/>
              <a:t>Sebuah</a:t>
            </a:r>
            <a:r>
              <a:rPr lang="en-US" sz="2900" dirty="0"/>
              <a:t> elevator </a:t>
            </a:r>
            <a:r>
              <a:rPr lang="en-US" sz="2900" dirty="0" err="1"/>
              <a:t>memiliki</a:t>
            </a:r>
            <a:r>
              <a:rPr lang="en-US" sz="2900" dirty="0"/>
              <a:t> </a:t>
            </a:r>
            <a:r>
              <a:rPr lang="en-US" sz="2900" dirty="0" err="1"/>
              <a:t>massa</a:t>
            </a:r>
            <a:r>
              <a:rPr lang="en-US" sz="2900" dirty="0"/>
              <a:t> 200 kg </a:t>
            </a:r>
            <a:r>
              <a:rPr lang="en-US" sz="2900" dirty="0" err="1"/>
              <a:t>bergerak</a:t>
            </a:r>
            <a:r>
              <a:rPr lang="en-US" sz="2900" dirty="0"/>
              <a:t> vertical </a:t>
            </a:r>
            <a:r>
              <a:rPr lang="en-US" sz="2900" dirty="0" err="1"/>
              <a:t>ke</a:t>
            </a:r>
            <a:r>
              <a:rPr lang="en-US" sz="2900" dirty="0"/>
              <a:t> </a:t>
            </a:r>
            <a:r>
              <a:rPr lang="en-US" sz="2900" dirty="0" err="1"/>
              <a:t>atas</a:t>
            </a:r>
            <a:r>
              <a:rPr lang="en-US" sz="2900" dirty="0"/>
              <a:t> </a:t>
            </a:r>
            <a:r>
              <a:rPr lang="en-US" sz="2900" dirty="0" err="1"/>
              <a:t>dari</a:t>
            </a:r>
            <a:r>
              <a:rPr lang="en-US" sz="2900" dirty="0"/>
              <a:t> </a:t>
            </a:r>
            <a:r>
              <a:rPr lang="en-US" sz="2900" dirty="0" err="1"/>
              <a:t>keadaan</a:t>
            </a:r>
            <a:r>
              <a:rPr lang="en-US" sz="2900" dirty="0"/>
              <a:t> diam </a:t>
            </a:r>
            <a:r>
              <a:rPr lang="en-US" sz="2900" dirty="0" err="1"/>
              <a:t>dengan</a:t>
            </a:r>
            <a:r>
              <a:rPr lang="en-US" sz="2900" dirty="0"/>
              <a:t> </a:t>
            </a:r>
            <a:r>
              <a:rPr lang="en-US" sz="2900" dirty="0" err="1"/>
              <a:t>percepatan</a:t>
            </a:r>
            <a:r>
              <a:rPr lang="en-US" sz="2900" dirty="0"/>
              <a:t> </a:t>
            </a:r>
            <a:r>
              <a:rPr lang="en-US" sz="2900" dirty="0" err="1"/>
              <a:t>tetap</a:t>
            </a:r>
            <a:r>
              <a:rPr lang="en-US" sz="2900" dirty="0"/>
              <a:t> </a:t>
            </a:r>
            <a:r>
              <a:rPr lang="en-US" sz="2900" dirty="0" err="1"/>
              <a:t>sebesar</a:t>
            </a:r>
            <a:r>
              <a:rPr lang="en-US" sz="2900" dirty="0"/>
              <a:t> 4 m/s</a:t>
            </a:r>
            <a:r>
              <a:rPr lang="en-US" sz="2900" baseline="30000" dirty="0"/>
              <a:t>2</a:t>
            </a:r>
            <a:r>
              <a:rPr lang="en-US" sz="2900" dirty="0"/>
              <a:t>. </a:t>
            </a:r>
            <a:r>
              <a:rPr lang="en-US" sz="2900" dirty="0" err="1"/>
              <a:t>Jika</a:t>
            </a:r>
            <a:r>
              <a:rPr lang="en-US" sz="2900" dirty="0"/>
              <a:t> </a:t>
            </a:r>
            <a:r>
              <a:rPr lang="en-US" sz="2900" dirty="0" err="1"/>
              <a:t>Percepatan</a:t>
            </a:r>
            <a:r>
              <a:rPr lang="en-US" sz="2900" dirty="0"/>
              <a:t> </a:t>
            </a:r>
            <a:r>
              <a:rPr lang="en-US" sz="2900" dirty="0" err="1"/>
              <a:t>gravitasi</a:t>
            </a:r>
            <a:r>
              <a:rPr lang="en-US" sz="2900" dirty="0"/>
              <a:t> 10 m/s</a:t>
            </a:r>
            <a:r>
              <a:rPr lang="en-US" sz="2900" baseline="30000" dirty="0"/>
              <a:t>2</a:t>
            </a:r>
            <a:r>
              <a:rPr lang="en-US" sz="2900" dirty="0"/>
              <a:t> </a:t>
            </a:r>
            <a:r>
              <a:rPr lang="en-US" sz="2900" dirty="0" err="1"/>
              <a:t>maka</a:t>
            </a:r>
            <a:r>
              <a:rPr lang="en-US" sz="2900" dirty="0"/>
              <a:t> </a:t>
            </a:r>
            <a:r>
              <a:rPr lang="en-US" sz="2900" dirty="0" err="1"/>
              <a:t>tegangan</a:t>
            </a:r>
            <a:r>
              <a:rPr lang="en-US" sz="2900" dirty="0"/>
              <a:t> </a:t>
            </a:r>
            <a:r>
              <a:rPr lang="en-US" sz="2900" dirty="0" err="1"/>
              <a:t>tali</a:t>
            </a:r>
            <a:r>
              <a:rPr lang="en-US" sz="2900" dirty="0"/>
              <a:t> </a:t>
            </a:r>
            <a:r>
              <a:rPr lang="en-US" sz="2900" dirty="0" err="1"/>
              <a:t>penarik</a:t>
            </a:r>
            <a:r>
              <a:rPr lang="en-US" sz="2900" dirty="0"/>
              <a:t> elevator </a:t>
            </a:r>
            <a:r>
              <a:rPr lang="en-US" sz="2900" dirty="0" err="1"/>
              <a:t>tersebut</a:t>
            </a:r>
            <a:r>
              <a:rPr lang="en-US" sz="2900" dirty="0"/>
              <a:t> </a:t>
            </a:r>
            <a:r>
              <a:rPr lang="en-US" sz="2900" dirty="0" err="1"/>
              <a:t>adalah</a:t>
            </a:r>
            <a:r>
              <a:rPr lang="en-US" sz="2900" dirty="0"/>
              <a:t> ?</a:t>
            </a:r>
          </a:p>
          <a:p>
            <a:pPr marL="0" indent="0">
              <a:buNone/>
            </a:pPr>
            <a:r>
              <a:rPr lang="en-US" sz="3600" dirty="0"/>
              <a:t>       </a:t>
            </a:r>
            <a:r>
              <a:rPr lang="en-US" sz="3200" dirty="0" err="1"/>
              <a:t>Dik</a:t>
            </a:r>
            <a:r>
              <a:rPr lang="en-US" sz="3200" dirty="0"/>
              <a:t> :</a:t>
            </a:r>
          </a:p>
          <a:p>
            <a:pPr marL="0" indent="0">
              <a:buNone/>
            </a:pPr>
            <a:r>
              <a:rPr lang="en-US" sz="3200" dirty="0"/>
              <a:t>	m : 200 kg</a:t>
            </a:r>
          </a:p>
          <a:p>
            <a:pPr marL="0" indent="0">
              <a:buNone/>
            </a:pPr>
            <a:r>
              <a:rPr lang="en-US" sz="3200" dirty="0"/>
              <a:t>	a : 4 m/s</a:t>
            </a:r>
            <a:r>
              <a:rPr lang="en-US" sz="3200" baseline="30000" dirty="0"/>
              <a:t>2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g : 10 m/s</a:t>
            </a:r>
            <a:r>
              <a:rPr lang="en-US" sz="3200" baseline="30000" dirty="0"/>
              <a:t>2</a:t>
            </a: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3200" dirty="0" err="1"/>
              <a:t>Dit</a:t>
            </a:r>
            <a:r>
              <a:rPr lang="en-US" sz="3200" dirty="0"/>
              <a:t> : T	( </a:t>
            </a:r>
            <a:r>
              <a:rPr lang="en-US" sz="3200" dirty="0" err="1"/>
              <a:t>Gunakan</a:t>
            </a:r>
            <a:r>
              <a:rPr lang="en-US" sz="3200" dirty="0"/>
              <a:t> </a:t>
            </a:r>
            <a:r>
              <a:rPr lang="en-US" sz="3200" dirty="0" err="1"/>
              <a:t>Rumus</a:t>
            </a:r>
            <a:r>
              <a:rPr lang="en-US" sz="3200" dirty="0"/>
              <a:t> Lift </a:t>
            </a:r>
            <a:r>
              <a:rPr lang="en-US" sz="3200" dirty="0" err="1"/>
              <a:t>Bergerak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Atas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	T - w = </a:t>
            </a:r>
            <a:r>
              <a:rPr lang="en-US" sz="3200" dirty="0" err="1"/>
              <a:t>m.a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T = w + </a:t>
            </a:r>
            <a:r>
              <a:rPr lang="en-US" sz="3200" dirty="0" err="1"/>
              <a:t>m.a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   = </a:t>
            </a:r>
            <a:r>
              <a:rPr lang="en-US" sz="3200" dirty="0" err="1"/>
              <a:t>m.g</a:t>
            </a:r>
            <a:r>
              <a:rPr lang="en-US" sz="3200" dirty="0"/>
              <a:t> + </a:t>
            </a:r>
            <a:r>
              <a:rPr lang="en-US" sz="3200" dirty="0" err="1"/>
              <a:t>m.a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   = 200 kg . 10 m/s</a:t>
            </a:r>
            <a:r>
              <a:rPr lang="en-US" sz="3200" baseline="30000" dirty="0"/>
              <a:t>2</a:t>
            </a:r>
            <a:r>
              <a:rPr lang="en-US" sz="3200" dirty="0"/>
              <a:t> + 200 kg . 4 m/s</a:t>
            </a:r>
            <a:r>
              <a:rPr lang="en-US" sz="3200" baseline="30000" dirty="0"/>
              <a:t>2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   = 2000 N + 800 N</a:t>
            </a:r>
          </a:p>
          <a:p>
            <a:pPr marL="0" indent="0">
              <a:buNone/>
            </a:pPr>
            <a:r>
              <a:rPr lang="en-US" sz="3200" dirty="0"/>
              <a:t>	   = 2800 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07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8FA8-98D0-4E9A-86E9-C4B26713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54087" y="484632"/>
            <a:ext cx="1113183" cy="1609344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CA3AF-A817-42B4-9E1D-7D7948454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484632"/>
                <a:ext cx="10058400" cy="56875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spcAft>
                    <a:spcPts val="200"/>
                  </a:spcAft>
                  <a:buNone/>
                </a:pPr>
                <a:r>
                  <a:rPr lang="en-US" sz="1800" dirty="0"/>
                  <a:t>	       </a:t>
                </a:r>
                <a:r>
                  <a:rPr lang="en-US" sz="1900" dirty="0" err="1"/>
                  <a:t>Dua</a:t>
                </a:r>
                <a:r>
                  <a:rPr lang="en-US" sz="1900" dirty="0"/>
                  <a:t> </a:t>
                </a:r>
                <a:r>
                  <a:rPr lang="en-US" sz="1900" dirty="0" err="1"/>
                  <a:t>benda</a:t>
                </a:r>
                <a:r>
                  <a:rPr lang="en-US" sz="1900" dirty="0"/>
                  <a:t> A dan B </a:t>
                </a:r>
                <a:r>
                  <a:rPr lang="en-US" sz="1900" dirty="0" err="1"/>
                  <a:t>masing-masing</a:t>
                </a:r>
                <a:r>
                  <a:rPr lang="en-US" sz="1900" dirty="0"/>
                  <a:t> </a:t>
                </a:r>
                <a:r>
                  <a:rPr lang="en-US" sz="1900" dirty="0" err="1"/>
                  <a:t>bermassa</a:t>
                </a:r>
                <a:r>
                  <a:rPr lang="en-US" sz="1900" dirty="0"/>
                  <a:t> 8 kg dan 16 kg </a:t>
                </a:r>
                <a:r>
                  <a:rPr lang="en-US" sz="1900" dirty="0" err="1"/>
                  <a:t>diikat</a:t>
                </a:r>
                <a:r>
                  <a:rPr lang="en-US" sz="1900" dirty="0"/>
                  <a:t> </a:t>
                </a:r>
                <a:r>
                  <a:rPr lang="en-US" sz="1900" dirty="0" err="1"/>
                  <a:t>dengan</a:t>
                </a:r>
                <a:r>
                  <a:rPr lang="en-US" sz="1900" dirty="0"/>
                  <a:t> </a:t>
                </a:r>
                <a:r>
                  <a:rPr lang="en-US" sz="1900" dirty="0" err="1"/>
                  <a:t>tali</a:t>
                </a:r>
                <a:endParaRPr lang="en-US" sz="1900" dirty="0"/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spcAft>
                    <a:spcPts val="200"/>
                  </a:spcAft>
                  <a:buNone/>
                </a:pPr>
                <a:r>
                  <a:rPr lang="en-US" sz="1900" dirty="0"/>
                  <a:t>                        </a:t>
                </a:r>
                <a:r>
                  <a:rPr lang="en-US" sz="1900" dirty="0" err="1"/>
                  <a:t>melalui</a:t>
                </a:r>
                <a:r>
                  <a:rPr lang="en-US" sz="1900" dirty="0"/>
                  <a:t> </a:t>
                </a:r>
                <a:r>
                  <a:rPr lang="en-US" sz="1900" dirty="0" err="1"/>
                  <a:t>sebuah</a:t>
                </a:r>
                <a:r>
                  <a:rPr lang="en-US" sz="1900" dirty="0"/>
                  <a:t> </a:t>
                </a:r>
                <a:r>
                  <a:rPr lang="en-US" sz="1900" dirty="0" err="1"/>
                  <a:t>katrol</a:t>
                </a:r>
                <a:r>
                  <a:rPr lang="en-US" sz="1900" dirty="0"/>
                  <a:t> yang </a:t>
                </a:r>
                <a:r>
                  <a:rPr lang="en-US" sz="1900" dirty="0" err="1"/>
                  <a:t>licin</a:t>
                </a:r>
                <a:r>
                  <a:rPr lang="en-US" sz="1900" dirty="0"/>
                  <a:t> </a:t>
                </a:r>
                <a:r>
                  <a:rPr lang="en-US" sz="1900" dirty="0" err="1"/>
                  <a:t>seperti</a:t>
                </a:r>
                <a:r>
                  <a:rPr lang="en-US" sz="1900" dirty="0"/>
                  <a:t> </a:t>
                </a:r>
                <a:r>
                  <a:rPr lang="en-US" sz="1900" dirty="0" err="1"/>
                  <a:t>gambar</a:t>
                </a:r>
                <a:r>
                  <a:rPr lang="en-US" sz="1900" dirty="0"/>
                  <a:t>.</a:t>
                </a:r>
              </a:p>
              <a:p>
                <a:pPr marL="1097280" lvl="4" indent="0">
                  <a:lnSpc>
                    <a:spcPct val="100000"/>
                  </a:lnSpc>
                  <a:buNone/>
                </a:pPr>
                <a:r>
                  <a:rPr lang="en-US" sz="1900" dirty="0"/>
                  <a:t>     </a:t>
                </a:r>
                <a:r>
                  <a:rPr lang="en-US" sz="1900" dirty="0" err="1"/>
                  <a:t>Mula</a:t>
                </a:r>
                <a:r>
                  <a:rPr lang="en-US" sz="1900" dirty="0"/>
                  <a:t> - </a:t>
                </a:r>
                <a:r>
                  <a:rPr lang="en-US" sz="1900" dirty="0" err="1"/>
                  <a:t>mula</a:t>
                </a:r>
                <a:r>
                  <a:rPr lang="en-US" sz="1900" dirty="0"/>
                  <a:t> </a:t>
                </a:r>
                <a:r>
                  <a:rPr lang="en-US" sz="1900" dirty="0" err="1"/>
                  <a:t>benda</a:t>
                </a:r>
                <a:r>
                  <a:rPr lang="en-US" sz="1900" dirty="0"/>
                  <a:t> B </a:t>
                </a:r>
                <a:r>
                  <a:rPr lang="en-US" sz="1900" dirty="0" err="1"/>
                  <a:t>ditahan</a:t>
                </a:r>
                <a:r>
                  <a:rPr lang="en-US" sz="1900" dirty="0"/>
                  <a:t> </a:t>
                </a:r>
                <a:r>
                  <a:rPr lang="en-US" sz="1900" dirty="0" err="1"/>
                  <a:t>kemudian</a:t>
                </a:r>
                <a:r>
                  <a:rPr lang="en-US" sz="1900" dirty="0"/>
                  <a:t> </a:t>
                </a:r>
                <a:r>
                  <a:rPr lang="en-US" sz="1900" dirty="0" err="1"/>
                  <a:t>dilepaskan</a:t>
                </a:r>
                <a:r>
                  <a:rPr lang="en-US" sz="1900" dirty="0"/>
                  <a:t>. </a:t>
                </a:r>
                <a:r>
                  <a:rPr lang="en-US" sz="1900" dirty="0" err="1"/>
                  <a:t>Jika</a:t>
                </a:r>
                <a:r>
                  <a:rPr lang="en-US" sz="1900" dirty="0"/>
                  <a:t> g = 10 m/s</a:t>
                </a:r>
                <a:r>
                  <a:rPr lang="en-US" sz="1900" baseline="30000" dirty="0"/>
                  <a:t>2</a:t>
                </a:r>
                <a:r>
                  <a:rPr lang="en-US" sz="1900" dirty="0"/>
                  <a:t> </a:t>
                </a:r>
                <a:r>
                  <a:rPr lang="en-US" sz="1900" dirty="0" err="1"/>
                  <a:t>maka</a:t>
                </a:r>
                <a:endParaRPr lang="en-US" sz="1900" dirty="0"/>
              </a:p>
              <a:p>
                <a:pPr marL="1097280" lvl="4" indent="0">
                  <a:lnSpc>
                    <a:spcPct val="100000"/>
                  </a:lnSpc>
                  <a:buNone/>
                </a:pPr>
                <a:r>
                  <a:rPr lang="en-US" sz="1900" dirty="0"/>
                  <a:t>     </a:t>
                </a:r>
                <a:r>
                  <a:rPr lang="en-US" sz="1900" dirty="0" err="1"/>
                  <a:t>percepatan</a:t>
                </a:r>
                <a:r>
                  <a:rPr lang="en-US" sz="1900" dirty="0"/>
                  <a:t> </a:t>
                </a:r>
                <a:r>
                  <a:rPr lang="en-US" sz="1900" dirty="0" err="1"/>
                  <a:t>benda</a:t>
                </a:r>
                <a:r>
                  <a:rPr lang="en-US" sz="1900" dirty="0"/>
                  <a:t> B </a:t>
                </a:r>
                <a:r>
                  <a:rPr lang="en-US" sz="1900" dirty="0" err="1"/>
                  <a:t>adalah</a:t>
                </a:r>
                <a:r>
                  <a:rPr lang="en-US" sz="1900" dirty="0"/>
                  <a:t> ?</a:t>
                </a:r>
              </a:p>
              <a:p>
                <a:pPr marL="1097280" lvl="4" indent="0">
                  <a:buNone/>
                </a:pPr>
                <a:r>
                  <a:rPr lang="en-US" sz="2500" dirty="0"/>
                  <a:t>      </a:t>
                </a:r>
                <a:r>
                  <a:rPr lang="en-US" sz="2100" dirty="0" err="1"/>
                  <a:t>Dik</a:t>
                </a:r>
                <a:r>
                  <a:rPr lang="en-US" sz="2100" dirty="0"/>
                  <a:t> : </a:t>
                </a:r>
              </a:p>
              <a:p>
                <a:pPr marL="1097280" lvl="4" indent="0">
                  <a:buNone/>
                </a:pPr>
                <a:r>
                  <a:rPr lang="en-US" sz="2100" cap="small" dirty="0"/>
                  <a:t>       m</a:t>
                </a:r>
                <a:r>
                  <a:rPr lang="en-US" sz="2100" cap="small" baseline="-25000" dirty="0"/>
                  <a:t>a</a:t>
                </a:r>
                <a:r>
                  <a:rPr lang="en-US" sz="2100" cap="small" dirty="0"/>
                  <a:t> = 8 kg</a:t>
                </a:r>
              </a:p>
              <a:p>
                <a:pPr marL="1097280" lvl="4" indent="0">
                  <a:buNone/>
                </a:pPr>
                <a:r>
                  <a:rPr lang="en-US" sz="2100" cap="small" dirty="0"/>
                  <a:t>       m</a:t>
                </a:r>
                <a:r>
                  <a:rPr lang="en-US" sz="2100" cap="small" baseline="-25000" dirty="0"/>
                  <a:t>b</a:t>
                </a:r>
                <a:r>
                  <a:rPr lang="en-US" sz="2100" cap="small" dirty="0"/>
                  <a:t> = 12 kg</a:t>
                </a:r>
              </a:p>
              <a:p>
                <a:pPr marL="1097280" lvl="4" indent="0">
                  <a:buNone/>
                </a:pPr>
                <a:endParaRPr lang="en-US" sz="2100" cap="small" dirty="0"/>
              </a:p>
              <a:p>
                <a:pPr marL="1097280" lvl="4" indent="0">
                  <a:buNone/>
                </a:pPr>
                <a:r>
                  <a:rPr lang="en-US" sz="2100" cap="small" dirty="0"/>
                  <a:t>        </a:t>
                </a:r>
                <a:r>
                  <a:rPr lang="en-US" sz="2100" dirty="0" err="1"/>
                  <a:t>Dit</a:t>
                </a:r>
                <a:r>
                  <a:rPr lang="en-US" sz="2100" cap="small" dirty="0"/>
                  <a:t> : </a:t>
                </a:r>
                <a:r>
                  <a:rPr lang="en-US" sz="2100" dirty="0"/>
                  <a:t>a</a:t>
                </a:r>
                <a:r>
                  <a:rPr lang="en-US" sz="2100" cap="small" dirty="0"/>
                  <a:t> ?</a:t>
                </a:r>
              </a:p>
              <a:p>
                <a:pPr marL="1097280" lvl="4" indent="0">
                  <a:buNone/>
                </a:pPr>
                <a:r>
                  <a:rPr lang="en-US" sz="2100" cap="small" dirty="0"/>
                  <a:t>       </a:t>
                </a:r>
                <a:r>
                  <a:rPr lang="en-US" sz="2100" cap="small" dirty="0" err="1"/>
                  <a:t>w</a:t>
                </a:r>
                <a:r>
                  <a:rPr lang="en-US" sz="2100" cap="small" baseline="-25000" dirty="0" err="1"/>
                  <a:t>b</a:t>
                </a:r>
                <a:r>
                  <a:rPr lang="en-US" sz="2100" cap="small" dirty="0"/>
                  <a:t> – </a:t>
                </a:r>
                <a:r>
                  <a:rPr lang="en-US" sz="2100" cap="small" dirty="0" err="1"/>
                  <a:t>w</a:t>
                </a:r>
                <a:r>
                  <a:rPr lang="en-US" sz="2100" cap="small" baseline="-25000" dirty="0" err="1"/>
                  <a:t>a</a:t>
                </a:r>
                <a:r>
                  <a:rPr lang="en-US" sz="2100" cap="small" dirty="0"/>
                  <a:t> = ( m</a:t>
                </a:r>
                <a:r>
                  <a:rPr lang="en-US" sz="2100" cap="small" baseline="-25000" dirty="0"/>
                  <a:t>a</a:t>
                </a:r>
                <a:r>
                  <a:rPr lang="en-US" sz="2100" cap="small" dirty="0"/>
                  <a:t> + m</a:t>
                </a:r>
                <a:r>
                  <a:rPr lang="en-US" sz="2100" cap="small" baseline="-25000" dirty="0"/>
                  <a:t>b</a:t>
                </a:r>
                <a:r>
                  <a:rPr lang="en-US" sz="2100" cap="small" dirty="0"/>
                  <a:t> ) . </a:t>
                </a:r>
                <a:r>
                  <a:rPr lang="en-US" sz="2100" dirty="0"/>
                  <a:t>a</a:t>
                </a:r>
              </a:p>
              <a:p>
                <a:pPr marL="1097280" lvl="4" indent="0">
                  <a:buNone/>
                </a:pPr>
                <a:endParaRPr lang="en-US" sz="2100" cap="small" dirty="0"/>
              </a:p>
              <a:p>
                <a:pPr marL="1097280" lvl="4" indent="0">
                  <a:buNone/>
                </a:pPr>
                <a:r>
                  <a:rPr lang="en-US" sz="2100" cap="small" dirty="0"/>
                  <a:t>       </a:t>
                </a:r>
                <a:r>
                  <a:rPr lang="en-US" sz="2100" dirty="0"/>
                  <a:t>a</a:t>
                </a:r>
                <a:r>
                  <a:rPr lang="en-US" sz="2100" cap="small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 cap="small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cap="small" smtClean="0">
                            <a:latin typeface="Cambria Math" panose="02040503050406030204" pitchFamily="18" charset="0"/>
                          </a:rPr>
                          <m:t>𝑊𝑏</m:t>
                        </m:r>
                        <m:r>
                          <a:rPr lang="en-US" sz="2100" b="0" i="1" cap="small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100" b="0" i="1" cap="small" smtClean="0">
                            <a:latin typeface="Cambria Math" panose="02040503050406030204" pitchFamily="18" charset="0"/>
                          </a:rPr>
                          <m:t>𝑊𝑎</m:t>
                        </m:r>
                      </m:num>
                      <m:den>
                        <m:r>
                          <a:rPr lang="en-US" sz="2100" b="0" i="1" cap="small" smtClean="0">
                            <a:latin typeface="Cambria Math" panose="02040503050406030204" pitchFamily="18" charset="0"/>
                          </a:rPr>
                          <m:t>𝑀𝑎</m:t>
                        </m:r>
                        <m:r>
                          <a:rPr lang="en-US" sz="2100" b="0" i="1" cap="small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100" b="0" i="1" cap="small" smtClean="0">
                            <a:latin typeface="Cambria Math" panose="02040503050406030204" pitchFamily="18" charset="0"/>
                          </a:rPr>
                          <m:t>𝑀𝑏</m:t>
                        </m:r>
                      </m:den>
                    </m:f>
                  </m:oMath>
                </a14:m>
                <a:endParaRPr lang="en-US" sz="2100" baseline="-25000" dirty="0"/>
              </a:p>
              <a:p>
                <a:pPr marL="1097280" lvl="4" indent="0">
                  <a:buNone/>
                </a:pPr>
                <a:endParaRPr lang="en-US" sz="2100" baseline="-25000" dirty="0"/>
              </a:p>
              <a:p>
                <a:pPr marL="1097280" lvl="4" indent="0">
                  <a:buNone/>
                </a:pPr>
                <a:r>
                  <a:rPr lang="en-US" sz="2100" baseline="-25000" dirty="0"/>
                  <a:t>               </a:t>
                </a:r>
                <a:r>
                  <a:rPr lang="en-US" sz="21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𝑀𝑏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𝑀𝑎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𝑀𝑎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𝑀𝑏</m:t>
                        </m:r>
                      </m:den>
                    </m:f>
                  </m:oMath>
                </a14:m>
                <a:endParaRPr lang="en-US" sz="2100" baseline="-25000" dirty="0"/>
              </a:p>
              <a:p>
                <a:pPr marL="1097280" lvl="4" indent="0">
                  <a:buNone/>
                </a:pPr>
                <a:endParaRPr lang="en-US" sz="2100" baseline="-25000" dirty="0"/>
              </a:p>
              <a:p>
                <a:pPr marL="1097280" lvl="4" indent="0">
                  <a:buNone/>
                </a:pPr>
                <a:r>
                  <a:rPr lang="en-US" sz="2100" baseline="-25000" dirty="0"/>
                  <a:t>               </a:t>
                </a:r>
                <a:r>
                  <a:rPr lang="en-US" sz="21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12 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.  10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² − 8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.  10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8 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+ 12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en-US" sz="2100" dirty="0"/>
              </a:p>
              <a:p>
                <a:pPr marL="1097280" lvl="4" indent="0">
                  <a:buNone/>
                </a:pPr>
                <a:endParaRPr lang="en-US" sz="2100" dirty="0"/>
              </a:p>
              <a:p>
                <a:pPr marL="1371400" lvl="5" indent="0">
                  <a:buNone/>
                </a:pPr>
                <a:r>
                  <a:rPr lang="en-US" sz="2100" baseline="-25000" dirty="0"/>
                  <a:t>       </a:t>
                </a:r>
                <a:r>
                  <a:rPr lang="en-US" sz="21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120 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− 80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20 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40 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20 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endParaRPr lang="en-US" sz="2100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CA3AF-A817-42B4-9E1D-7D7948454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484632"/>
                <a:ext cx="10058400" cy="5687568"/>
              </a:xfrm>
              <a:blipFill>
                <a:blip r:embed="rId2"/>
                <a:stretch>
                  <a:fillRect t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554B4D5-F909-41FA-813A-B811D17F9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97"/>
          <a:stretch/>
        </p:blipFill>
        <p:spPr>
          <a:xfrm>
            <a:off x="1249283" y="685800"/>
            <a:ext cx="1113183" cy="19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81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232451" y="294144"/>
                <a:ext cx="8717461" cy="6115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massa</a:t>
                </a:r>
                <a:r>
                  <a:rPr lang="en-US" dirty="0"/>
                  <a:t> </a:t>
                </a:r>
                <a:r>
                  <a:rPr lang="en-US" dirty="0" err="1"/>
                  <a:t>balok</a:t>
                </a:r>
                <a:r>
                  <a:rPr lang="en-US" dirty="0"/>
                  <a:t> m</a:t>
                </a:r>
                <a:r>
                  <a:rPr lang="en-US" baseline="-25000" dirty="0">
                    <a:effectLst/>
                  </a:rPr>
                  <a:t>1</a:t>
                </a:r>
                <a:r>
                  <a:rPr lang="en-US" dirty="0">
                    <a:effectLst/>
                  </a:rPr>
                  <a:t> = 1 kg, m</a:t>
                </a:r>
                <a:r>
                  <a:rPr lang="en-US" baseline="-25000" dirty="0">
                    <a:effectLst/>
                  </a:rPr>
                  <a:t>2</a:t>
                </a:r>
                <a:r>
                  <a:rPr lang="en-US" dirty="0">
                    <a:effectLst/>
                  </a:rPr>
                  <a:t>= 3 kg dan </a:t>
                </a:r>
                <a:r>
                  <a:rPr lang="en-US" dirty="0" err="1">
                    <a:effectLst/>
                  </a:rPr>
                  <a:t>gaya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pendorong</a:t>
                </a:r>
                <a:r>
                  <a:rPr lang="en-US" dirty="0">
                    <a:effectLst/>
                  </a:rPr>
                  <a:t> F = 20 N, </a:t>
                </a:r>
                <a:r>
                  <a:rPr lang="en-US" dirty="0" err="1">
                    <a:effectLst/>
                  </a:rPr>
                  <a:t>Tentukanlah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besar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gaya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kontak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antara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balok</a:t>
                </a:r>
                <a:r>
                  <a:rPr lang="en-US" dirty="0">
                    <a:effectLst/>
                  </a:rPr>
                  <a:t> m</a:t>
                </a:r>
                <a:r>
                  <a:rPr lang="en-US" baseline="-25000" dirty="0">
                    <a:effectLst/>
                  </a:rPr>
                  <a:t>1</a:t>
                </a:r>
                <a:r>
                  <a:rPr lang="en-US" dirty="0">
                    <a:effectLst/>
                  </a:rPr>
                  <a:t> dan </a:t>
                </a:r>
                <a:r>
                  <a:rPr lang="en-US" dirty="0" err="1">
                    <a:effectLst/>
                  </a:rPr>
                  <a:t>balok</a:t>
                </a:r>
                <a:r>
                  <a:rPr lang="en-US" dirty="0">
                    <a:effectLst/>
                  </a:rPr>
                  <a:t> m</a:t>
                </a:r>
                <a:r>
                  <a:rPr lang="en-US" baseline="-25000" dirty="0">
                    <a:effectLst/>
                  </a:rPr>
                  <a:t>2</a:t>
                </a:r>
                <a:endParaRPr lang="en-US" dirty="0">
                  <a:effectLst/>
                </a:endParaRPr>
              </a:p>
              <a:p>
                <a:r>
                  <a:rPr lang="en-US" dirty="0" err="1">
                    <a:effectLst/>
                  </a:rPr>
                  <a:t>Diket</a:t>
                </a:r>
                <a:r>
                  <a:rPr lang="en-US" dirty="0">
                    <a:effectLst/>
                  </a:rPr>
                  <a:t>: m</a:t>
                </a:r>
                <a:r>
                  <a:rPr lang="en-US" baseline="-25000" dirty="0">
                    <a:effectLst/>
                  </a:rPr>
                  <a:t>1</a:t>
                </a:r>
                <a:r>
                  <a:rPr lang="en-US" dirty="0">
                    <a:effectLst/>
                  </a:rPr>
                  <a:t>= 1 kg</a:t>
                </a:r>
              </a:p>
              <a:p>
                <a:r>
                  <a:rPr lang="en-US" dirty="0">
                    <a:effectLst/>
                  </a:rPr>
                  <a:t>           m</a:t>
                </a:r>
                <a:r>
                  <a:rPr lang="en-US" baseline="-25000" dirty="0">
                    <a:effectLst/>
                  </a:rPr>
                  <a:t>2</a:t>
                </a:r>
                <a:r>
                  <a:rPr lang="en-US" dirty="0">
                    <a:effectLst/>
                  </a:rPr>
                  <a:t>= 3 kg</a:t>
                </a:r>
              </a:p>
              <a:p>
                <a:r>
                  <a:rPr lang="en-US" dirty="0">
                    <a:effectLst/>
                  </a:rPr>
                  <a:t>           F = 20 N</a:t>
                </a:r>
              </a:p>
              <a:p>
                <a:r>
                  <a:rPr lang="en-US" dirty="0" err="1">
                    <a:effectLst/>
                  </a:rPr>
                  <a:t>Dit</a:t>
                </a:r>
                <a:r>
                  <a:rPr lang="en-US" dirty="0">
                    <a:effectLst/>
                  </a:rPr>
                  <a:t> : Gaya </a:t>
                </a:r>
                <a:r>
                  <a:rPr lang="en-US" dirty="0" err="1">
                    <a:effectLst/>
                  </a:rPr>
                  <a:t>kontak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antara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balok</a:t>
                </a:r>
                <a:r>
                  <a:rPr lang="en-US" dirty="0">
                    <a:effectLst/>
                  </a:rPr>
                  <a:t> 1 dan </a:t>
                </a:r>
                <a:r>
                  <a:rPr lang="en-US" dirty="0" err="1">
                    <a:effectLst/>
                  </a:rPr>
                  <a:t>balok</a:t>
                </a:r>
                <a:r>
                  <a:rPr lang="en-US" dirty="0">
                    <a:effectLst/>
                  </a:rPr>
                  <a:t> 2</a:t>
                </a:r>
              </a:p>
              <a:p>
                <a:r>
                  <a:rPr lang="en-US" dirty="0">
                    <a:effectLst/>
                  </a:rPr>
                  <a:t>Jawab: </a:t>
                </a:r>
              </a:p>
              <a:p>
                <a:r>
                  <a:rPr lang="en-US" dirty="0">
                    <a:effectLst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𝐹</m:t>
                        </m:r>
                      </m:num>
                      <m:den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𝑚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  <m:r>
                              <a:rPr lang="en-US" i="1"/>
                              <m:t>+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𝑚</m:t>
                                </m:r>
                              </m:e>
                              <m:sub>
                                <m:r>
                                  <a:rPr lang="en-US" i="1"/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>
                    <a:effectLst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20</m:t>
                        </m:r>
                        <m:r>
                          <a:rPr lang="en-US" i="1"/>
                          <m:t>𝑁</m:t>
                        </m:r>
                      </m:num>
                      <m:den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1</m:t>
                            </m:r>
                            <m:r>
                              <a:rPr lang="en-US" i="1"/>
                              <m:t>𝑘𝑔</m:t>
                            </m:r>
                            <m:r>
                              <a:rPr lang="en-US" i="1"/>
                              <m:t>+3</m:t>
                            </m:r>
                            <m:r>
                              <a:rPr lang="en-US" i="1"/>
                              <m:t>𝑘𝑔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>
                    <a:effectLst/>
                  </a:rPr>
                  <a:t>= 5 m/s²</a:t>
                </a:r>
              </a:p>
              <a:p>
                <a:r>
                  <a:rPr lang="en-US" dirty="0" err="1">
                    <a:effectLst/>
                  </a:rPr>
                  <a:t>Tinjau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balok</a:t>
                </a:r>
                <a:r>
                  <a:rPr lang="en-US" dirty="0">
                    <a:effectLst/>
                  </a:rPr>
                  <a:t> : m</a:t>
                </a:r>
                <a:r>
                  <a:rPr lang="en-US" baseline="-25000" dirty="0">
                    <a:effectLst/>
                  </a:rPr>
                  <a:t>1</a:t>
                </a:r>
                <a:r>
                  <a:rPr lang="en-US" dirty="0">
                    <a:effectLst/>
                  </a:rPr>
                  <a:t>= F - : F</a:t>
                </a:r>
                <a:r>
                  <a:rPr lang="en-US" baseline="-25000" dirty="0">
                    <a:effectLst/>
                  </a:rPr>
                  <a:t>21</a:t>
                </a:r>
                <a:r>
                  <a:rPr lang="en-US" dirty="0">
                    <a:effectLst/>
                  </a:rPr>
                  <a:t>= : m</a:t>
                </a:r>
                <a:r>
                  <a:rPr lang="en-US" baseline="-25000" dirty="0">
                    <a:effectLst/>
                  </a:rPr>
                  <a:t>1</a:t>
                </a:r>
                <a:r>
                  <a:rPr lang="en-US" dirty="0">
                    <a:effectLst/>
                  </a:rPr>
                  <a:t> × a</a:t>
                </a:r>
              </a:p>
              <a:p>
                <a:r>
                  <a:rPr lang="en-US" dirty="0">
                    <a:effectLst/>
                  </a:rPr>
                  <a:t>20 - F</a:t>
                </a:r>
                <a:r>
                  <a:rPr lang="en-US" baseline="-25000" dirty="0">
                    <a:effectLst/>
                  </a:rPr>
                  <a:t>21</a:t>
                </a:r>
                <a:r>
                  <a:rPr lang="en-US" dirty="0">
                    <a:effectLst/>
                  </a:rPr>
                  <a:t> = 1 kg ×5 m/s²</a:t>
                </a:r>
              </a:p>
              <a:p>
                <a:r>
                  <a:rPr lang="en-US" dirty="0">
                    <a:effectLst/>
                  </a:rPr>
                  <a:t>F</a:t>
                </a:r>
                <a:r>
                  <a:rPr lang="en-US" baseline="-25000" dirty="0">
                    <a:effectLst/>
                  </a:rPr>
                  <a:t>21</a:t>
                </a:r>
                <a:r>
                  <a:rPr lang="en-US" dirty="0">
                    <a:effectLst/>
                  </a:rPr>
                  <a:t> = 20 N - 5 N = 15 N</a:t>
                </a:r>
              </a:p>
              <a:p>
                <a:r>
                  <a:rPr lang="en-US" dirty="0">
                    <a:effectLst/>
                  </a:rPr>
                  <a:t> </a:t>
                </a:r>
              </a:p>
              <a:p>
                <a:r>
                  <a:rPr lang="en-US" dirty="0" err="1">
                    <a:effectLst/>
                  </a:rPr>
                  <a:t>Tinjau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balok</a:t>
                </a:r>
                <a:r>
                  <a:rPr lang="en-US" dirty="0">
                    <a:effectLst/>
                  </a:rPr>
                  <a:t> m</a:t>
                </a:r>
                <a:r>
                  <a:rPr lang="en-US" baseline="-25000" dirty="0">
                    <a:effectLst/>
                  </a:rPr>
                  <a:t>2</a:t>
                </a:r>
                <a:r>
                  <a:rPr lang="en-US" dirty="0">
                    <a:effectLst/>
                  </a:rPr>
                  <a:t> : F</a:t>
                </a:r>
                <a:r>
                  <a:rPr lang="en-US" baseline="-25000" dirty="0">
                    <a:effectLst/>
                  </a:rPr>
                  <a:t>21</a:t>
                </a:r>
                <a:r>
                  <a:rPr lang="en-US" dirty="0">
                    <a:effectLst/>
                  </a:rPr>
                  <a:t>= m</a:t>
                </a:r>
                <a:r>
                  <a:rPr lang="en-US" baseline="-25000" dirty="0">
                    <a:effectLst/>
                  </a:rPr>
                  <a:t>2</a:t>
                </a:r>
                <a:r>
                  <a:rPr lang="en-US" dirty="0">
                    <a:effectLst/>
                  </a:rPr>
                  <a:t> ×a = 3 kg × 5 m/s² = 15 N</a:t>
                </a:r>
              </a:p>
              <a:p>
                <a:r>
                  <a:rPr lang="en-US" dirty="0"/>
                  <a:t>       </a:t>
                </a:r>
                <a:r>
                  <a:rPr lang="en-US" dirty="0" err="1"/>
                  <a:t>Jadi</a:t>
                </a:r>
                <a:r>
                  <a:rPr lang="en-US" dirty="0"/>
                  <a:t>,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gaya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sama</a:t>
                </a:r>
                <a:r>
                  <a:rPr lang="en-US" dirty="0"/>
                  <a:t> </a:t>
                </a:r>
                <a:r>
                  <a:rPr lang="en-US" dirty="0" err="1"/>
                  <a:t>besarnya</a:t>
                </a:r>
                <a:r>
                  <a:rPr lang="en-US" dirty="0"/>
                  <a:t>, </a:t>
                </a:r>
                <a:r>
                  <a:rPr lang="en-US" dirty="0" err="1"/>
                  <a:t>Hanya</a:t>
                </a:r>
                <a:r>
                  <a:rPr lang="en-US" dirty="0"/>
                  <a:t> </a:t>
                </a:r>
                <a:r>
                  <a:rPr lang="en-US" dirty="0" err="1"/>
                  <a:t>berlawanan</a:t>
                </a:r>
                <a:r>
                  <a:rPr lang="en-US" dirty="0"/>
                  <a:t> </a:t>
                </a:r>
                <a:r>
                  <a:rPr lang="en-US" dirty="0" err="1"/>
                  <a:t>arah</a:t>
                </a:r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dituliskan</a:t>
                </a:r>
                <a:r>
                  <a:rPr lang="en-US" dirty="0"/>
                  <a:t> F</a:t>
                </a:r>
                <a:r>
                  <a:rPr lang="en-US" baseline="-25000" dirty="0"/>
                  <a:t>21</a:t>
                </a:r>
                <a:r>
                  <a:rPr lang="en-US" dirty="0"/>
                  <a:t> = - F</a:t>
                </a:r>
                <a:r>
                  <a:rPr lang="en-US" baseline="-25000" dirty="0"/>
                  <a:t>12</a:t>
                </a:r>
                <a:endParaRPr lang="en-US" dirty="0"/>
              </a:p>
              <a:p>
                <a:r>
                  <a:rPr lang="en-US" dirty="0"/>
                  <a:t>        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menentukan</a:t>
                </a:r>
                <a:r>
                  <a:rPr lang="en-US" dirty="0"/>
                  <a:t> </a:t>
                </a:r>
                <a:r>
                  <a:rPr lang="en-US" dirty="0" err="1"/>
                  <a:t>gaya</a:t>
                </a:r>
                <a:r>
                  <a:rPr lang="en-US" dirty="0"/>
                  <a:t> </a:t>
                </a:r>
                <a:r>
                  <a:rPr lang="en-US" dirty="0" err="1"/>
                  <a:t>kontak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benda</a:t>
                </a:r>
                <a:r>
                  <a:rPr lang="en-US" dirty="0"/>
                  <a:t> yang </a:t>
                </a:r>
                <a:r>
                  <a:rPr lang="en-US" dirty="0" err="1"/>
                  <a:t>sedang</a:t>
                </a:r>
                <a:r>
                  <a:rPr lang="en-US" dirty="0"/>
                  <a:t> </a:t>
                </a:r>
                <a:r>
                  <a:rPr lang="en-US" dirty="0" err="1"/>
                  <a:t>bergerak</a:t>
                </a:r>
                <a:r>
                  <a:rPr lang="en-US" dirty="0"/>
                  <a:t> pada </a:t>
                </a:r>
                <a:r>
                  <a:rPr lang="en-US" dirty="0" err="1"/>
                  <a:t>bidang</a:t>
                </a:r>
                <a:r>
                  <a:rPr lang="en-US" dirty="0"/>
                  <a:t> </a:t>
                </a:r>
                <a:r>
                  <a:rPr lang="en-US" dirty="0" err="1"/>
                  <a:t>licin</a:t>
                </a:r>
                <a:r>
                  <a:rPr lang="en-US" dirty="0"/>
                  <a:t>, </a:t>
                </a:r>
                <a:r>
                  <a:rPr lang="en-US" dirty="0" err="1"/>
                  <a:t>Dapat</a:t>
                </a:r>
                <a:r>
                  <a:rPr lang="en-US" dirty="0"/>
                  <a:t> juga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r>
                  <a:rPr lang="en-US" dirty="0"/>
                  <a:t>F</a:t>
                </a:r>
                <a:r>
                  <a:rPr lang="en-US" baseline="-25000" dirty="0"/>
                  <a:t>(</a:t>
                </a:r>
                <a:r>
                  <a:rPr lang="en-US" baseline="-25000" dirty="0" err="1"/>
                  <a:t>kontak</a:t>
                </a:r>
                <a:r>
                  <a:rPr lang="en-US" baseline="-25000" dirty="0"/>
                  <a:t>)</a:t>
                </a:r>
                <a:r>
                  <a:rPr lang="en-US" dirty="0"/>
                  <a:t> =</a:t>
                </a:r>
                <a:r>
                  <a:rPr lang="en-US" baseline="30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baseline="30000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aseline="30000"/>
                          <m:t>m</m:t>
                        </m:r>
                        <m:r>
                          <a:rPr lang="en-US"/>
                          <m:t>(</m:t>
                        </m:r>
                        <m:r>
                          <m:rPr>
                            <m:sty m:val="p"/>
                          </m:rPr>
                          <a:rPr lang="en-US"/>
                          <m:t>depan</m:t>
                        </m:r>
                        <m:r>
                          <a:rPr lang="en-US"/>
                          <m:t>) </m:t>
                        </m:r>
                      </m:num>
                      <m:den>
                        <m:r>
                          <a:rPr lang="en-US"/>
                          <m:t>∑</m:t>
                        </m:r>
                        <m:r>
                          <m:rPr>
                            <m:sty m:val="p"/>
                          </m:rPr>
                          <a:rPr lang="en-US"/>
                          <m:t>m</m:t>
                        </m:r>
                      </m:den>
                    </m:f>
                    <m:r>
                      <a:rPr lang="en-US" i="1" baseline="30000"/>
                      <m:t>𝐹</m:t>
                    </m:r>
                  </m:oMath>
                </a14:m>
                <a:r>
                  <a:rPr lang="en-US" baseline="30000" dirty="0"/>
                  <a:t> </a:t>
                </a:r>
                <a:endParaRPr lang="en-US" dirty="0"/>
              </a:p>
              <a:p>
                <a:r>
                  <a:rPr lang="en-US" dirty="0"/>
                  <a:t>F</a:t>
                </a:r>
                <a:r>
                  <a:rPr lang="en-US" baseline="-25000" dirty="0"/>
                  <a:t>(</a:t>
                </a:r>
                <a:r>
                  <a:rPr lang="en-US" baseline="-25000" dirty="0" err="1"/>
                  <a:t>kontak</a:t>
                </a:r>
                <a:r>
                  <a:rPr lang="en-US" baseline="-25000" dirty="0"/>
                  <a:t>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/>
                          <m:t>m</m:t>
                        </m:r>
                        <m:r>
                          <a:rPr lang="en-US" baseline="-25000"/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/>
                          <m:t>m</m:t>
                        </m:r>
                        <m:r>
                          <a:rPr lang="en-US"/>
                          <m:t>1+</m:t>
                        </m:r>
                        <m:r>
                          <m:rPr>
                            <m:sty m:val="p"/>
                          </m:rPr>
                          <a:rPr lang="en-US"/>
                          <m:t>m</m:t>
                        </m:r>
                        <m:r>
                          <a:rPr lang="en-US"/>
                          <m:t>2</m:t>
                        </m:r>
                      </m:den>
                    </m:f>
                    <m:r>
                      <a:rPr lang="en-US" i="1"/>
                      <m:t>×</m:t>
                    </m:r>
                    <m:r>
                      <a:rPr lang="en-US" i="1"/>
                      <m:t>𝐹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3</m:t>
                        </m:r>
                        <m:r>
                          <a:rPr lang="en-US" i="1"/>
                          <m:t>𝑘𝑔</m:t>
                        </m:r>
                      </m:num>
                      <m:den>
                        <m:r>
                          <a:rPr lang="en-US" i="1"/>
                          <m:t>4</m:t>
                        </m:r>
                        <m:r>
                          <a:rPr lang="en-US" i="1"/>
                          <m:t>𝑘𝑔</m:t>
                        </m:r>
                      </m:den>
                    </m:f>
                    <m:r>
                      <a:rPr lang="en-US" i="1"/>
                      <m:t>×20 </m:t>
                    </m:r>
                    <m:r>
                      <a:rPr lang="en-US" i="1"/>
                      <m:t>𝑁</m:t>
                    </m:r>
                  </m:oMath>
                </a14:m>
                <a:r>
                  <a:rPr lang="en-US" dirty="0"/>
                  <a:t>   = 15 N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1" y="294144"/>
                <a:ext cx="8717461" cy="6115777"/>
              </a:xfrm>
              <a:prstGeom prst="rect">
                <a:avLst/>
              </a:prstGeom>
              <a:blipFill>
                <a:blip r:embed="rId2"/>
                <a:stretch>
                  <a:fillRect l="-559" t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470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8907" y="559453"/>
            <a:ext cx="933514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balok</a:t>
            </a:r>
            <a:r>
              <a:rPr lang="en-US" sz="2400" dirty="0"/>
              <a:t> </a:t>
            </a:r>
            <a:r>
              <a:rPr lang="en-US" sz="2400" dirty="0" err="1"/>
              <a:t>kayu</a:t>
            </a:r>
            <a:r>
              <a:rPr lang="en-US" sz="2400" dirty="0"/>
              <a:t> </a:t>
            </a:r>
            <a:r>
              <a:rPr lang="en-US" sz="2400" dirty="0" err="1"/>
              <a:t>massa</a:t>
            </a:r>
            <a:r>
              <a:rPr lang="en-US" sz="2400" dirty="0"/>
              <a:t> </a:t>
            </a:r>
            <a:r>
              <a:rPr lang="en-US" sz="2400" dirty="0" err="1"/>
              <a:t>nya</a:t>
            </a:r>
            <a:r>
              <a:rPr lang="en-US" sz="2400" dirty="0"/>
              <a:t> 6 kg </a:t>
            </a:r>
            <a:r>
              <a:rPr lang="en-US" sz="2400" dirty="0" err="1"/>
              <a:t>ditempatkan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vidang</a:t>
            </a:r>
            <a:r>
              <a:rPr lang="en-US" sz="2400" dirty="0"/>
              <a:t> </a:t>
            </a:r>
            <a:r>
              <a:rPr lang="en-US" sz="2400" dirty="0" err="1"/>
              <a:t>datar</a:t>
            </a:r>
            <a:r>
              <a:rPr lang="en-US" sz="2400" dirty="0"/>
              <a:t>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balok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F = 50 N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sudut</a:t>
            </a:r>
            <a:r>
              <a:rPr lang="en-US" sz="2400" dirty="0"/>
              <a:t> 53°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, </a:t>
            </a:r>
            <a:r>
              <a:rPr lang="en-US" sz="2400" dirty="0" err="1"/>
              <a:t>Tentukanlah</a:t>
            </a:r>
            <a:r>
              <a:rPr lang="en-US" sz="2400" dirty="0"/>
              <a:t> </a:t>
            </a:r>
            <a:r>
              <a:rPr lang="en-US" sz="2400" dirty="0" err="1"/>
              <a:t>percepatan</a:t>
            </a:r>
            <a:r>
              <a:rPr lang="en-US" sz="2400" dirty="0"/>
              <a:t> yang </a:t>
            </a:r>
            <a:r>
              <a:rPr lang="en-US" sz="2400" dirty="0" err="1"/>
              <a:t>dialami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balok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kasar</a:t>
            </a:r>
            <a:r>
              <a:rPr lang="en-US" sz="2400" dirty="0"/>
              <a:t> </a:t>
            </a:r>
            <a:r>
              <a:rPr lang="en-US" sz="2400" dirty="0" err="1"/>
              <a:t>sengan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</a:t>
            </a:r>
            <a:r>
              <a:rPr lang="en-US" sz="2400" dirty="0" err="1"/>
              <a:t>gesek</a:t>
            </a:r>
            <a:r>
              <a:rPr lang="en-US" sz="2400" dirty="0"/>
              <a:t> </a:t>
            </a:r>
            <a:r>
              <a:rPr lang="en-US" sz="2400" dirty="0" err="1"/>
              <a:t>sebesar</a:t>
            </a:r>
            <a:r>
              <a:rPr lang="en-US" sz="2400" dirty="0"/>
              <a:t> 6 N </a:t>
            </a:r>
          </a:p>
          <a:p>
            <a:r>
              <a:rPr lang="en-US" sz="2400" dirty="0" err="1"/>
              <a:t>Pembahasan</a:t>
            </a:r>
            <a:r>
              <a:rPr lang="en-US" sz="2400" dirty="0"/>
              <a:t>:  </a:t>
            </a:r>
          </a:p>
          <a:p>
            <a:r>
              <a:rPr lang="en-US" sz="2400" dirty="0" err="1"/>
              <a:t>Diketahui</a:t>
            </a:r>
            <a:r>
              <a:rPr lang="en-US" sz="2400" dirty="0"/>
              <a:t> : m = 6 kg</a:t>
            </a:r>
          </a:p>
          <a:p>
            <a:r>
              <a:rPr lang="en-US" sz="2400" dirty="0"/>
              <a:t>                    F = 50 N</a:t>
            </a:r>
          </a:p>
          <a:p>
            <a:r>
              <a:rPr lang="en-US" sz="2400" dirty="0"/>
              <a:t>                   </a:t>
            </a:r>
            <a:r>
              <a:rPr lang="en-US" b="1" dirty="0"/>
              <a:t>θ</a:t>
            </a:r>
            <a:r>
              <a:rPr lang="en-US" sz="2400" dirty="0"/>
              <a:t>= 53°</a:t>
            </a:r>
          </a:p>
          <a:p>
            <a:r>
              <a:rPr lang="en-US" sz="2400" dirty="0"/>
              <a:t>                   </a:t>
            </a:r>
            <a:r>
              <a:rPr lang="en-US" sz="2400" dirty="0" err="1"/>
              <a:t>f</a:t>
            </a:r>
            <a:r>
              <a:rPr lang="en-US" sz="2400" baseline="-25000" dirty="0" err="1"/>
              <a:t>g</a:t>
            </a:r>
            <a:r>
              <a:rPr lang="en-US" sz="2400" dirty="0"/>
              <a:t> = 6 N</a:t>
            </a:r>
          </a:p>
          <a:p>
            <a:r>
              <a:rPr lang="en-US" sz="2400" dirty="0" err="1"/>
              <a:t>Ditanya</a:t>
            </a:r>
            <a:r>
              <a:rPr lang="en-US" sz="2400" dirty="0"/>
              <a:t> : </a:t>
            </a:r>
          </a:p>
          <a:p>
            <a:r>
              <a:rPr lang="en-US" sz="2400" dirty="0" err="1"/>
              <a:t>Percepatan</a:t>
            </a:r>
            <a:r>
              <a:rPr lang="en-US" sz="2400" dirty="0"/>
              <a:t> </a:t>
            </a:r>
            <a:r>
              <a:rPr lang="en-US" sz="2400" dirty="0" err="1"/>
              <a:t>balok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kasar</a:t>
            </a:r>
            <a:endParaRPr lang="en-US" sz="2400" dirty="0"/>
          </a:p>
          <a:p>
            <a:r>
              <a:rPr lang="en-US" sz="2400" dirty="0"/>
              <a:t>Jawab :</a:t>
            </a:r>
          </a:p>
          <a:p>
            <a:r>
              <a:rPr lang="en-US" sz="2400" dirty="0"/>
              <a:t> a = ∑F / m = </a:t>
            </a:r>
            <a:r>
              <a:rPr lang="en-US" sz="2400" dirty="0" err="1"/>
              <a:t>F</a:t>
            </a:r>
            <a:r>
              <a:rPr lang="en-US" sz="2400" baseline="-25000" dirty="0" err="1"/>
              <a:t>x</a:t>
            </a:r>
            <a:r>
              <a:rPr lang="en-US" sz="2400" dirty="0"/>
              <a:t> - </a:t>
            </a:r>
            <a:r>
              <a:rPr lang="en-US" sz="2400" dirty="0" err="1"/>
              <a:t>f</a:t>
            </a:r>
            <a:r>
              <a:rPr lang="en-US" sz="2400" baseline="-25000" dirty="0" err="1"/>
              <a:t>g</a:t>
            </a:r>
            <a:r>
              <a:rPr lang="en-US" sz="2400" dirty="0"/>
              <a:t> / m</a:t>
            </a:r>
          </a:p>
          <a:p>
            <a:r>
              <a:rPr lang="en-US" sz="2400" dirty="0"/>
              <a:t>a = F × cos </a:t>
            </a:r>
            <a:r>
              <a:rPr lang="en-US" sz="2400" b="1" dirty="0"/>
              <a:t>θ</a:t>
            </a:r>
            <a:r>
              <a:rPr lang="en-US" sz="2400" dirty="0"/>
              <a:t> - </a:t>
            </a:r>
            <a:r>
              <a:rPr lang="en-US" sz="2400" dirty="0" err="1"/>
              <a:t>f</a:t>
            </a:r>
            <a:r>
              <a:rPr lang="en-US" sz="2400" baseline="-25000" dirty="0" err="1"/>
              <a:t>g</a:t>
            </a:r>
            <a:r>
              <a:rPr lang="en-US" sz="2400" dirty="0"/>
              <a:t> / m = 50 N × cos 53°- </a:t>
            </a:r>
            <a:r>
              <a:rPr lang="en-US" sz="2400" dirty="0" err="1"/>
              <a:t>f</a:t>
            </a:r>
            <a:r>
              <a:rPr lang="en-US" sz="2400" baseline="-25000" dirty="0" err="1"/>
              <a:t>g</a:t>
            </a:r>
            <a:r>
              <a:rPr lang="en-US" sz="2400" dirty="0"/>
              <a:t> / 6 kg</a:t>
            </a:r>
          </a:p>
          <a:p>
            <a:r>
              <a:rPr lang="en-US" sz="2400" dirty="0"/>
              <a:t>a = 50 N × 3/5 - 6 N / 6kg = 4 m/s</a:t>
            </a:r>
            <a:r>
              <a:rPr lang="en-US" sz="2400" baseline="300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65977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9A99-9D7D-4471-935A-BE7119EB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TERIMA KASIH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4122-1CDB-4742-978E-B58CE6D5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3" y="5020056"/>
            <a:ext cx="9281159" cy="106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91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500">
        <p14:ripple/>
      </p:transition>
    </mc:Choice>
    <mc:Fallback>
      <p:transition spd="slow" advTm="5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EC96-F19F-4308-B4A9-51C2CD5D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71" y="412843"/>
            <a:ext cx="7456965" cy="6056195"/>
          </a:xfrm>
        </p:spPr>
        <p:txBody>
          <a:bodyPr/>
          <a:lstStyle/>
          <a:p>
            <a:pPr algn="ctr"/>
            <a:r>
              <a:rPr lang="en-US" sz="5400" dirty="0" err="1"/>
              <a:t>Udah</a:t>
            </a:r>
            <a:r>
              <a:rPr lang="en-US" sz="5400" dirty="0"/>
              <a:t> </a:t>
            </a:r>
            <a:r>
              <a:rPr lang="en-US" sz="5400" dirty="0" err="1"/>
              <a:t>abis</a:t>
            </a:r>
            <a:r>
              <a:rPr lang="en-US" sz="5400" dirty="0"/>
              <a:t> WOYY !!</a:t>
            </a:r>
            <a:br>
              <a:rPr lang="en-US" sz="5400" dirty="0"/>
            </a:br>
            <a:r>
              <a:rPr lang="en-US" sz="5400" dirty="0"/>
              <a:t>MAU NYARI APAAN ??</a:t>
            </a:r>
            <a:br>
              <a:rPr lang="en-US" sz="5400" dirty="0"/>
            </a:br>
            <a:r>
              <a:rPr lang="en-US" sz="5400" dirty="0" err="1"/>
              <a:t>Tutup</a:t>
            </a:r>
            <a:r>
              <a:rPr lang="en-US" sz="5400" dirty="0"/>
              <a:t> </a:t>
            </a:r>
            <a:r>
              <a:rPr lang="en-US" sz="5400" dirty="0" err="1"/>
              <a:t>persentasinya</a:t>
            </a:r>
            <a:r>
              <a:rPr lang="en-US" sz="5400" dirty="0"/>
              <a:t> !</a:t>
            </a:r>
            <a:br>
              <a:rPr lang="en-US" sz="5400" dirty="0"/>
            </a:br>
            <a:r>
              <a:rPr lang="en-US" sz="5400" dirty="0" err="1"/>
              <a:t>Emang</a:t>
            </a:r>
            <a:r>
              <a:rPr lang="en-US" sz="5400" dirty="0"/>
              <a:t> gak </a:t>
            </a:r>
            <a:r>
              <a:rPr lang="en-US" sz="5400" dirty="0" err="1"/>
              <a:t>pegel</a:t>
            </a:r>
            <a:r>
              <a:rPr lang="en-US" sz="5400" dirty="0"/>
              <a:t> </a:t>
            </a:r>
            <a:r>
              <a:rPr lang="en-US" sz="5400" dirty="0" err="1"/>
              <a:t>apa</a:t>
            </a:r>
            <a:r>
              <a:rPr lang="en-US" sz="5400" dirty="0"/>
              <a:t> 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11848-B4BB-4603-A915-B21754DF5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4367284" y="0"/>
            <a:ext cx="126588" cy="6858000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54A41-287E-4716-9F6C-FED7E7D14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7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00">
        <p:split orient="vert"/>
      </p:transition>
    </mc:Choice>
    <mc:Fallback>
      <p:transition spd="slow" advTm="1200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5D51-8978-4679-9928-C004ECAB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441632" y="685799"/>
            <a:ext cx="3617843" cy="5436705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Ceritanya</a:t>
            </a:r>
            <a:br>
              <a:rPr lang="en-US" dirty="0"/>
            </a:br>
            <a:r>
              <a:rPr lang="en-US" dirty="0" err="1"/>
              <a:t>Penutup</a:t>
            </a:r>
            <a:br>
              <a:rPr lang="en-US" dirty="0"/>
            </a:br>
            <a:r>
              <a:rPr lang="en-US" dirty="0"/>
              <a:t>!!!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Kelompok</a:t>
            </a:r>
            <a:r>
              <a:rPr lang="en-US" dirty="0"/>
              <a:t> 1-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BD903C8-725F-411E-B3CF-C19643471D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r="16032"/>
          <a:stretch>
            <a:fillRect/>
          </a:stretch>
        </p:blipFill>
        <p:spPr>
          <a:xfrm>
            <a:off x="0" y="0"/>
            <a:ext cx="8322365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EFEED-2FA8-482D-A59D-D89779A1A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67860" y="2423160"/>
            <a:ext cx="821636" cy="32918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6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7000">
        <p14:pan dir="u"/>
      </p:transition>
    </mc:Choice>
    <mc:Fallback>
      <p:transition spd="slow" advTm="7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27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A12F-A18B-441E-A13D-B997C715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809" y="1951630"/>
            <a:ext cx="9281160" cy="50732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BAB 7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dinamika</a:t>
            </a:r>
            <a:r>
              <a:rPr lang="en-US" dirty="0"/>
              <a:t> </a:t>
            </a:r>
            <a:r>
              <a:rPr lang="en-US" dirty="0" err="1"/>
              <a:t>gerak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8F5CD-9D62-482B-9E42-82F0DAFA0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-1405720" y="5020056"/>
            <a:ext cx="245659" cy="106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0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663C-CAE0-4A24-9A50-3AAC5307A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2019721" cy="3383376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TUJUANPEMBELAJARAN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4714D-384C-412A-B198-3546351E3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1351722" y="2411896"/>
            <a:ext cx="755374" cy="2941982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9201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75F8-F601-4761-A45A-E4C4516E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0065-FE4A-4C24-AF45-F5E49E29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Newton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gerak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jenis-jenis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gaya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Newton</a:t>
            </a:r>
          </a:p>
          <a:p>
            <a:pPr marL="0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Newton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sehari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ilmiah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percobaan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diskusi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00A7-A57F-4E97-937A-9BA1A4FA4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PEMBAHASAN MATERI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0FCE3-B347-4C45-AB9F-8E792F609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55304" y="4389120"/>
            <a:ext cx="53008" cy="10698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2081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73357" y="484632"/>
            <a:ext cx="1325218" cy="16093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7" y="484633"/>
            <a:ext cx="10628243" cy="5641532"/>
          </a:xfrm>
        </p:spPr>
        <p:txBody>
          <a:bodyPr>
            <a:normAutofit/>
          </a:bodyPr>
          <a:lstStyle/>
          <a:p>
            <a:pPr>
              <a:buAutoNum type="alphaUcPeriod"/>
            </a:pP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HUKUM – HUKUM NEWTON TENTANG GERAK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gerak</a:t>
            </a:r>
            <a:r>
              <a:rPr lang="en-US" sz="2000" dirty="0"/>
              <a:t> </a:t>
            </a:r>
            <a:r>
              <a:rPr lang="en-US" sz="2000" dirty="0" err="1"/>
              <a:t>benda</a:t>
            </a:r>
            <a:r>
              <a:rPr lang="en-US" sz="2000" dirty="0"/>
              <a:t> dan </a:t>
            </a:r>
            <a:r>
              <a:rPr lang="en-US" sz="2000" dirty="0" err="1"/>
              <a:t>gaya</a:t>
            </a:r>
            <a:r>
              <a:rPr lang="en-US" sz="2000" dirty="0"/>
              <a:t> yang </a:t>
            </a:r>
            <a:r>
              <a:rPr lang="en-US" sz="2000" dirty="0" err="1"/>
              <a:t>memengaruhi</a:t>
            </a:r>
            <a:r>
              <a:rPr lang="en-US" sz="2000" dirty="0"/>
              <a:t> </a:t>
            </a:r>
            <a:r>
              <a:rPr lang="en-US" sz="2000" dirty="0" err="1"/>
              <a:t>gerak</a:t>
            </a:r>
            <a:r>
              <a:rPr lang="en-US" sz="2000" dirty="0"/>
              <a:t> </a:t>
            </a:r>
            <a:r>
              <a:rPr lang="en-US" sz="2000" dirty="0" err="1"/>
              <a:t>benda</a:t>
            </a:r>
            <a:r>
              <a:rPr lang="en-US" sz="2000" dirty="0"/>
              <a:t>, </a:t>
            </a:r>
            <a:r>
              <a:rPr lang="en-US" sz="2000" dirty="0" err="1"/>
              <a:t>dibahas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Hukum-Hukum</a:t>
            </a:r>
            <a:r>
              <a:rPr lang="en-US" sz="2000" dirty="0"/>
              <a:t> Newton. Pada 1687, </a:t>
            </a:r>
            <a:r>
              <a:rPr lang="en-US" sz="2000" b="1" i="1" dirty="0"/>
              <a:t>Sir Isaac Newton </a:t>
            </a:r>
            <a:r>
              <a:rPr lang="en-US" sz="2000" dirty="0"/>
              <a:t>(1642-1727), </a:t>
            </a: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ilmuwan</a:t>
            </a:r>
            <a:r>
              <a:rPr lang="en-US" sz="2000" dirty="0"/>
              <a:t> </a:t>
            </a:r>
            <a:r>
              <a:rPr lang="en-US" sz="2000" dirty="0" err="1"/>
              <a:t>berkebangsaan</a:t>
            </a:r>
            <a:r>
              <a:rPr lang="en-US" sz="2000" dirty="0"/>
              <a:t> </a:t>
            </a:r>
            <a:r>
              <a:rPr lang="en-US" sz="2000" dirty="0" err="1"/>
              <a:t>Inggris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3 </a:t>
            </a:r>
            <a:r>
              <a:rPr lang="en-US" sz="2000" dirty="0" err="1"/>
              <a:t>hukum</a:t>
            </a:r>
            <a:r>
              <a:rPr lang="en-US" sz="2000" dirty="0"/>
              <a:t> </a:t>
            </a:r>
            <a:r>
              <a:rPr lang="en-US" sz="2000" dirty="0" err="1"/>
              <a:t>gerak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200" i="1" dirty="0" err="1">
                <a:solidFill>
                  <a:schemeClr val="accent1">
                    <a:lumMod val="75000"/>
                  </a:schemeClr>
                </a:solidFill>
              </a:rPr>
              <a:t>Hukum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 I Newton </a:t>
            </a:r>
          </a:p>
          <a:p>
            <a:pPr marL="457200" lvl="1" indent="0">
              <a:buNone/>
            </a:pPr>
            <a:r>
              <a:rPr lang="en-US" sz="1800" i="1" dirty="0"/>
              <a:t>     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benda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prinsipnya</a:t>
            </a:r>
            <a:r>
              <a:rPr lang="en-US" sz="1800" dirty="0"/>
              <a:t> </a:t>
            </a:r>
            <a:r>
              <a:rPr lang="en-US" sz="1800" dirty="0" err="1"/>
              <a:t>bersifat</a:t>
            </a:r>
            <a:r>
              <a:rPr lang="en-US" sz="1800" dirty="0"/>
              <a:t> </a:t>
            </a:r>
            <a:r>
              <a:rPr lang="en-US" sz="1800" i="1" dirty="0" err="1"/>
              <a:t>lebam</a:t>
            </a:r>
            <a:r>
              <a:rPr lang="en-US" sz="1800" i="1" dirty="0"/>
              <a:t>, </a:t>
            </a:r>
            <a:r>
              <a:rPr lang="en-US" sz="1800" dirty="0" err="1"/>
              <a:t>artinya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benda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sifat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mempertahankan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</a:t>
            </a:r>
            <a:r>
              <a:rPr lang="en-US" sz="1800" dirty="0" err="1"/>
              <a:t>awalnya</a:t>
            </a:r>
            <a:r>
              <a:rPr lang="en-US" sz="1800" dirty="0"/>
              <a:t> </a:t>
            </a:r>
            <a:r>
              <a:rPr lang="en-US" sz="1800" dirty="0" err="1"/>
              <a:t>geraknya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semula</a:t>
            </a:r>
            <a:r>
              <a:rPr lang="en-US" sz="1800" dirty="0"/>
              <a:t>.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benda</a:t>
            </a:r>
            <a:r>
              <a:rPr lang="en-US" sz="1800" dirty="0"/>
              <a:t> yang </a:t>
            </a:r>
            <a:r>
              <a:rPr lang="en-US" sz="1800" dirty="0" err="1"/>
              <a:t>mulanya</a:t>
            </a:r>
            <a:r>
              <a:rPr lang="en-US" sz="1800" dirty="0"/>
              <a:t> </a:t>
            </a:r>
            <a:r>
              <a:rPr lang="en-US" sz="1800" dirty="0" err="1"/>
              <a:t>diam</a:t>
            </a:r>
            <a:r>
              <a:rPr lang="en-US" sz="1800" dirty="0"/>
              <a:t> </a:t>
            </a:r>
            <a:r>
              <a:rPr lang="en-US" sz="1800" dirty="0" err="1"/>
              <a:t>cenderung</a:t>
            </a:r>
            <a:r>
              <a:rPr lang="en-US" sz="1800" dirty="0"/>
              <a:t>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diam</a:t>
            </a:r>
            <a:r>
              <a:rPr lang="en-US" sz="1800" dirty="0"/>
              <a:t>, </a:t>
            </a:r>
            <a:r>
              <a:rPr lang="en-US" sz="1800" dirty="0" err="1"/>
              <a:t>begitupun</a:t>
            </a:r>
            <a:r>
              <a:rPr lang="en-US" sz="1800" dirty="0"/>
              <a:t> </a:t>
            </a:r>
            <a:r>
              <a:rPr lang="en-US" sz="1800" dirty="0" err="1"/>
              <a:t>sebaliknya</a:t>
            </a:r>
            <a:r>
              <a:rPr lang="en-US" sz="1800" dirty="0"/>
              <a:t>. </a:t>
            </a:r>
            <a:r>
              <a:rPr lang="en-US" sz="1800" dirty="0" err="1"/>
              <a:t>Sifat</a:t>
            </a:r>
            <a:r>
              <a:rPr lang="en-US" sz="1800" dirty="0"/>
              <a:t> yang </a:t>
            </a:r>
            <a:r>
              <a:rPr lang="en-US" sz="1800" dirty="0" err="1"/>
              <a:t>dimiliki</a:t>
            </a:r>
            <a:r>
              <a:rPr lang="en-US" sz="1800" dirty="0"/>
              <a:t> </a:t>
            </a:r>
            <a:r>
              <a:rPr lang="en-US" sz="1800" dirty="0" err="1"/>
              <a:t>benda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itulah</a:t>
            </a:r>
            <a:r>
              <a:rPr lang="en-US" sz="1800" dirty="0"/>
              <a:t> yang </a:t>
            </a:r>
            <a:r>
              <a:rPr lang="en-US" sz="1800" dirty="0" err="1"/>
              <a:t>disebut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sifat</a:t>
            </a:r>
            <a:r>
              <a:rPr lang="en-US" sz="1800" dirty="0"/>
              <a:t> </a:t>
            </a:r>
            <a:r>
              <a:rPr lang="en-US" sz="1800" i="1" dirty="0" err="1"/>
              <a:t>kelebaman</a:t>
            </a:r>
            <a:r>
              <a:rPr lang="en-US" sz="1800" i="1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i="1" dirty="0" err="1"/>
              <a:t>inersia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“</a:t>
            </a:r>
            <a:r>
              <a:rPr lang="en-US" sz="1800" i="1" dirty="0" err="1"/>
              <a:t>jika</a:t>
            </a:r>
            <a:r>
              <a:rPr lang="en-US" sz="1800" i="1" dirty="0"/>
              <a:t> </a:t>
            </a:r>
            <a:r>
              <a:rPr lang="en-US" sz="1800" i="1" dirty="0" err="1"/>
              <a:t>resultan</a:t>
            </a:r>
            <a:r>
              <a:rPr lang="en-US" sz="1800" i="1" dirty="0"/>
              <a:t> </a:t>
            </a:r>
            <a:r>
              <a:rPr lang="en-US" sz="1800" i="1" dirty="0" err="1"/>
              <a:t>dari</a:t>
            </a:r>
            <a:r>
              <a:rPr lang="en-US" sz="1800" i="1" dirty="0"/>
              <a:t> </a:t>
            </a:r>
            <a:r>
              <a:rPr lang="en-US" sz="1800" i="1" dirty="0" err="1"/>
              <a:t>gaya-gaya</a:t>
            </a:r>
            <a:r>
              <a:rPr lang="en-US" sz="1800" i="1" dirty="0"/>
              <a:t> yang </a:t>
            </a:r>
            <a:r>
              <a:rPr lang="en-US" sz="1800" i="1" dirty="0" err="1"/>
              <a:t>bekerja</a:t>
            </a:r>
            <a:r>
              <a:rPr lang="en-US" sz="1800" i="1" dirty="0"/>
              <a:t> pada </a:t>
            </a:r>
            <a:r>
              <a:rPr lang="en-US" sz="1800" i="1" dirty="0" err="1"/>
              <a:t>benda</a:t>
            </a:r>
            <a:r>
              <a:rPr lang="en-US" sz="1800" i="1" dirty="0"/>
              <a:t> </a:t>
            </a:r>
            <a:r>
              <a:rPr lang="en-US" sz="1800" i="1" dirty="0" err="1"/>
              <a:t>sama</a:t>
            </a:r>
            <a:r>
              <a:rPr lang="en-US" sz="1800" i="1" dirty="0"/>
              <a:t> </a:t>
            </a:r>
            <a:r>
              <a:rPr lang="en-US" sz="1800" i="1" dirty="0" err="1"/>
              <a:t>dengan</a:t>
            </a:r>
            <a:r>
              <a:rPr lang="en-US" sz="1800" i="1" dirty="0"/>
              <a:t> </a:t>
            </a:r>
            <a:r>
              <a:rPr lang="en-US" sz="1800" i="1" dirty="0" err="1"/>
              <a:t>nol</a:t>
            </a:r>
            <a:r>
              <a:rPr lang="en-US" sz="1800" i="1" dirty="0"/>
              <a:t>, </a:t>
            </a:r>
            <a:r>
              <a:rPr lang="en-US" sz="1800" i="1" dirty="0" err="1"/>
              <a:t>benda</a:t>
            </a:r>
            <a:r>
              <a:rPr lang="en-US" sz="1800" i="1" dirty="0"/>
              <a:t> </a:t>
            </a:r>
            <a:r>
              <a:rPr lang="en-US" sz="1800" i="1" dirty="0" err="1"/>
              <a:t>tersebut</a:t>
            </a:r>
            <a:r>
              <a:rPr lang="en-US" sz="1800" i="1" dirty="0"/>
              <a:t> </a:t>
            </a:r>
            <a:r>
              <a:rPr lang="en-US" sz="1800" i="1" dirty="0" err="1"/>
              <a:t>akan</a:t>
            </a:r>
            <a:r>
              <a:rPr lang="en-US" sz="1800" i="1" dirty="0"/>
              <a:t> </a:t>
            </a:r>
            <a:r>
              <a:rPr lang="en-US" sz="1800" i="1" dirty="0" err="1"/>
              <a:t>tetap</a:t>
            </a:r>
            <a:r>
              <a:rPr lang="en-US" sz="1800" i="1" dirty="0"/>
              <a:t> diam </a:t>
            </a:r>
            <a:r>
              <a:rPr lang="en-US" sz="1800" i="1" dirty="0" err="1"/>
              <a:t>atau</a:t>
            </a:r>
            <a:r>
              <a:rPr lang="en-US" sz="1800" i="1" dirty="0"/>
              <a:t> </a:t>
            </a:r>
            <a:r>
              <a:rPr lang="en-US" sz="1800" i="1" dirty="0" err="1"/>
              <a:t>tetap</a:t>
            </a:r>
            <a:r>
              <a:rPr lang="en-US" sz="1800" i="1" dirty="0"/>
              <a:t> </a:t>
            </a:r>
            <a:r>
              <a:rPr lang="en-US" sz="1800" i="1" dirty="0" err="1"/>
              <a:t>bergerak</a:t>
            </a:r>
            <a:r>
              <a:rPr lang="en-US" sz="1800" i="1" dirty="0"/>
              <a:t> </a:t>
            </a:r>
            <a:r>
              <a:rPr lang="en-US" sz="1800" i="1" dirty="0" err="1"/>
              <a:t>lurus</a:t>
            </a:r>
            <a:r>
              <a:rPr lang="en-US" sz="1800" i="1" dirty="0"/>
              <a:t> </a:t>
            </a:r>
            <a:r>
              <a:rPr lang="en-US" sz="1800" i="1" dirty="0" err="1"/>
              <a:t>beraturan</a:t>
            </a:r>
            <a:r>
              <a:rPr lang="en-US" sz="1800" dirty="0"/>
              <a:t>”.</a:t>
            </a:r>
          </a:p>
          <a:p>
            <a:pPr marL="0" indent="0" algn="ctr">
              <a:buNone/>
            </a:pPr>
            <a:r>
              <a:rPr lang="en-US" sz="2400" b="1" i="1" dirty="0"/>
              <a:t>∑F = 0</a:t>
            </a:r>
            <a:r>
              <a:rPr lang="en-US" sz="2400" dirty="0"/>
              <a:t>;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sz="2400" b="1" i="1" dirty="0"/>
              <a:t>V = 0 </a:t>
            </a:r>
            <a:r>
              <a:rPr lang="en-US" dirty="0"/>
              <a:t>(</a:t>
            </a:r>
            <a:r>
              <a:rPr lang="en-US" dirty="0" err="1"/>
              <a:t>konstan</a:t>
            </a:r>
            <a:r>
              <a:rPr lang="en-US" dirty="0"/>
              <a:t>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067FD-B863-4402-94B4-7D2B3E40A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3" y="3429000"/>
            <a:ext cx="38671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6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0417" y="-424070"/>
                <a:ext cx="9713844" cy="6550235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i="1" dirty="0">
                    <a:latin typeface="Calibri"/>
                  </a:rPr>
                  <a:t>H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i="1" dirty="0">
                  <a:latin typeface="Calibri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i="1" dirty="0" err="1">
                    <a:solidFill>
                      <a:schemeClr val="accent1">
                        <a:lumMod val="75000"/>
                      </a:schemeClr>
                    </a:solidFill>
                    <a:cs typeface="Calibri" panose="020F0502020204030204" pitchFamily="34" charset="0"/>
                  </a:rPr>
                  <a:t>Hukum</a:t>
                </a:r>
                <a:r>
                  <a:rPr lang="en-US" sz="2200" i="1" dirty="0">
                    <a:solidFill>
                      <a:schemeClr val="accent1">
                        <a:lumMod val="75000"/>
                      </a:schemeClr>
                    </a:solidFill>
                    <a:cs typeface="Calibri" panose="020F0502020204030204" pitchFamily="34" charset="0"/>
                  </a:rPr>
                  <a:t> II Newton 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cs typeface="Calibri" panose="020F0502020204030204" pitchFamily="34" charset="0"/>
                  </a:rPr>
                  <a:t>          </a:t>
                </a:r>
                <a:r>
                  <a:rPr lang="en-US" sz="1800" dirty="0" err="1">
                    <a:cs typeface="Calibri" panose="020F0502020204030204" pitchFamily="34" charset="0"/>
                  </a:rPr>
                  <a:t>Besar</a:t>
                </a:r>
                <a:r>
                  <a:rPr lang="en-US" sz="1800" dirty="0"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cs typeface="Calibri" panose="020F0502020204030204" pitchFamily="34" charset="0"/>
                  </a:rPr>
                  <a:t>gaya</a:t>
                </a:r>
                <a:r>
                  <a:rPr lang="en-US" sz="1800" dirty="0">
                    <a:cs typeface="Calibri" panose="020F0502020204030204" pitchFamily="34" charset="0"/>
                  </a:rPr>
                  <a:t> (</a:t>
                </a:r>
                <a:r>
                  <a:rPr lang="en-US" sz="1800" b="1" dirty="0">
                    <a:cs typeface="Calibri" panose="020F0502020204030204" pitchFamily="34" charset="0"/>
                  </a:rPr>
                  <a:t>F</a:t>
                </a:r>
                <a:r>
                  <a:rPr lang="en-US" sz="1800" dirty="0">
                    <a:cs typeface="Calibri" panose="020F0502020204030204" pitchFamily="34" charset="0"/>
                  </a:rPr>
                  <a:t>) yang </a:t>
                </a:r>
                <a:r>
                  <a:rPr lang="en-US" sz="1800" dirty="0" err="1">
                    <a:cs typeface="Calibri" panose="020F0502020204030204" pitchFamily="34" charset="0"/>
                  </a:rPr>
                  <a:t>dialami</a:t>
                </a:r>
                <a:r>
                  <a:rPr lang="en-US" sz="1800" dirty="0"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cs typeface="Calibri" panose="020F0502020204030204" pitchFamily="34" charset="0"/>
                  </a:rPr>
                  <a:t>benda</a:t>
                </a:r>
                <a:r>
                  <a:rPr lang="en-US" sz="1800" dirty="0"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cs typeface="Calibri" panose="020F0502020204030204" pitchFamily="34" charset="0"/>
                  </a:rPr>
                  <a:t>berbanding</a:t>
                </a:r>
                <a:r>
                  <a:rPr lang="en-US" sz="1800" dirty="0"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cs typeface="Calibri" panose="020F0502020204030204" pitchFamily="34" charset="0"/>
                  </a:rPr>
                  <a:t>lurus</a:t>
                </a:r>
                <a:r>
                  <a:rPr lang="en-US" sz="1800" dirty="0"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cs typeface="Calibri" panose="020F0502020204030204" pitchFamily="34" charset="0"/>
                  </a:rPr>
                  <a:t>percepatan</a:t>
                </a:r>
                <a:r>
                  <a:rPr lang="en-US" sz="1800" dirty="0"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cs typeface="Calibri" panose="020F0502020204030204" pitchFamily="34" charset="0"/>
                  </a:rPr>
                  <a:t>geraknya</a:t>
                </a:r>
                <a:r>
                  <a:rPr lang="en-US" sz="1800" dirty="0">
                    <a:cs typeface="Calibri" panose="020F0502020204030204" pitchFamily="34" charset="0"/>
                  </a:rPr>
                  <a:t> (</a:t>
                </a:r>
                <a:r>
                  <a:rPr lang="en-US" sz="1800" b="1" dirty="0">
                    <a:cs typeface="Calibri" panose="020F0502020204030204" pitchFamily="34" charset="0"/>
                  </a:rPr>
                  <a:t>a</a:t>
                </a:r>
                <a:r>
                  <a:rPr lang="en-US" sz="1800" dirty="0">
                    <a:cs typeface="Calibri" panose="020F0502020204030204" pitchFamily="34" charset="0"/>
                  </a:rPr>
                  <a:t>), dan </a:t>
                </a:r>
                <a:r>
                  <a:rPr lang="en-US" sz="1800" dirty="0" err="1">
                    <a:cs typeface="Calibri" panose="020F0502020204030204" pitchFamily="34" charset="0"/>
                  </a:rPr>
                  <a:t>berbanding</a:t>
                </a:r>
                <a:r>
                  <a:rPr lang="en-US" sz="1800" dirty="0"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cs typeface="Calibri" panose="020F0502020204030204" pitchFamily="34" charset="0"/>
                  </a:rPr>
                  <a:t>lurus</a:t>
                </a:r>
                <a:r>
                  <a:rPr lang="en-US" sz="1800" dirty="0"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cs typeface="Calibri" panose="020F0502020204030204" pitchFamily="34" charset="0"/>
                  </a:rPr>
                  <a:t>suatu</a:t>
                </a:r>
                <a:r>
                  <a:rPr lang="en-US" sz="1800" dirty="0"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cs typeface="Calibri" panose="020F0502020204030204" pitchFamily="34" charset="0"/>
                  </a:rPr>
                  <a:t>nilai</a:t>
                </a:r>
                <a:r>
                  <a:rPr lang="en-US" sz="1800" dirty="0">
                    <a:cs typeface="Calibri" panose="020F0502020204030204" pitchFamily="34" charset="0"/>
                  </a:rPr>
                  <a:t> (</a:t>
                </a:r>
                <a:r>
                  <a:rPr lang="en-US" sz="1800" b="1" dirty="0" err="1">
                    <a:cs typeface="Calibri" panose="020F0502020204030204" pitchFamily="34" charset="0"/>
                  </a:rPr>
                  <a:t>massa</a:t>
                </a:r>
                <a:r>
                  <a:rPr lang="en-US" sz="1800" b="1" dirty="0">
                    <a:cs typeface="Calibri" panose="020F0502020204030204" pitchFamily="34" charset="0"/>
                  </a:rPr>
                  <a:t> </a:t>
                </a:r>
                <a:r>
                  <a:rPr lang="en-US" sz="1800" b="1" dirty="0" err="1">
                    <a:cs typeface="Calibri" panose="020F0502020204030204" pitchFamily="34" charset="0"/>
                  </a:rPr>
                  <a:t>benda</a:t>
                </a:r>
                <a:r>
                  <a:rPr lang="en-US" sz="1800" dirty="0">
                    <a:cs typeface="Calibri" panose="020F0502020204030204" pitchFamily="34" charset="0"/>
                  </a:rPr>
                  <a:t>).</a:t>
                </a:r>
              </a:p>
              <a:p>
                <a:pPr marL="0" indent="0">
                  <a:buNone/>
                </a:pPr>
                <a:endParaRPr lang="en-US" sz="18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Calibri" panose="020F0502020204030204" pitchFamily="34" charset="0"/>
                  </a:rPr>
                  <a:t>        </a:t>
                </a:r>
                <a:r>
                  <a:rPr lang="en-US" sz="1800" dirty="0">
                    <a:cs typeface="Calibri" panose="020F0502020204030204" pitchFamily="34" charset="0"/>
                  </a:rPr>
                  <a:t>“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percepatan</a:t>
                </a:r>
                <a:r>
                  <a:rPr lang="en-US" sz="1800" i="1" dirty="0">
                    <a:cs typeface="Calibri" panose="020F0502020204030204" pitchFamily="34" charset="0"/>
                  </a:rPr>
                  <a:t> yang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timbul</a:t>
                </a:r>
                <a:r>
                  <a:rPr lang="en-US" sz="1800" i="1" dirty="0">
                    <a:cs typeface="Calibri" panose="020F0502020204030204" pitchFamily="34" charset="0"/>
                  </a:rPr>
                  <a:t> pada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sebuah</a:t>
                </a:r>
                <a:r>
                  <a:rPr lang="en-US" sz="1800" i="1" dirty="0">
                    <a:cs typeface="Calibri" panose="020F0502020204030204" pitchFamily="34" charset="0"/>
                  </a:rPr>
                  <a:t>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benda</a:t>
                </a:r>
                <a:r>
                  <a:rPr lang="en-US" sz="1800" i="1" dirty="0">
                    <a:cs typeface="Calibri" panose="020F0502020204030204" pitchFamily="34" charset="0"/>
                  </a:rPr>
                  <a:t>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karena</a:t>
                </a:r>
                <a:r>
                  <a:rPr lang="en-US" sz="1800" i="1" dirty="0">
                    <a:cs typeface="Calibri" panose="020F0502020204030204" pitchFamily="34" charset="0"/>
                  </a:rPr>
                  <a:t>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pengaruh</a:t>
                </a:r>
                <a:r>
                  <a:rPr lang="en-US" sz="1800" i="1" dirty="0">
                    <a:cs typeface="Calibri" panose="020F0502020204030204" pitchFamily="34" charset="0"/>
                  </a:rPr>
                  <a:t>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gaya</a:t>
                </a:r>
                <a:r>
                  <a:rPr lang="en-US" sz="1800" i="1" dirty="0">
                    <a:cs typeface="Calibri" panose="020F0502020204030204" pitchFamily="34" charset="0"/>
                  </a:rPr>
                  <a:t> yang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bekerja</a:t>
                </a:r>
                <a:r>
                  <a:rPr lang="en-US" sz="1800" i="1" dirty="0">
                    <a:cs typeface="Calibri" panose="020F0502020204030204" pitchFamily="34" charset="0"/>
                  </a:rPr>
                  <a:t> pada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benda</a:t>
                </a:r>
                <a:r>
                  <a:rPr lang="en-US" sz="1800" i="1" dirty="0">
                    <a:cs typeface="Calibri" panose="020F0502020204030204" pitchFamily="34" charset="0"/>
                  </a:rPr>
                  <a:t>,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besarnya</a:t>
                </a:r>
                <a:r>
                  <a:rPr lang="en-US" sz="1800" i="1" dirty="0">
                    <a:cs typeface="Calibri" panose="020F0502020204030204" pitchFamily="34" charset="0"/>
                  </a:rPr>
                  <a:t>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berbanding</a:t>
                </a:r>
                <a:r>
                  <a:rPr lang="en-US" sz="1800" i="1" dirty="0">
                    <a:cs typeface="Calibri" panose="020F0502020204030204" pitchFamily="34" charset="0"/>
                  </a:rPr>
                  <a:t>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lurus</a:t>
                </a:r>
                <a:r>
                  <a:rPr lang="en-US" sz="1800" i="1" dirty="0">
                    <a:cs typeface="Calibri" panose="020F0502020204030204" pitchFamily="34" charset="0"/>
                  </a:rPr>
                  <a:t>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dengan</a:t>
                </a:r>
                <a:r>
                  <a:rPr lang="en-US" sz="1800" i="1" dirty="0">
                    <a:cs typeface="Calibri" panose="020F0502020204030204" pitchFamily="34" charset="0"/>
                  </a:rPr>
                  <a:t>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gaya</a:t>
                </a:r>
                <a:r>
                  <a:rPr lang="en-US" sz="1800" i="1" dirty="0">
                    <a:cs typeface="Calibri" panose="020F0502020204030204" pitchFamily="34" charset="0"/>
                  </a:rPr>
                  <a:t> yang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memengaruhi</a:t>
                </a:r>
                <a:r>
                  <a:rPr lang="en-US" sz="1800" i="1" dirty="0">
                    <a:cs typeface="Calibri" panose="020F0502020204030204" pitchFamily="34" charset="0"/>
                  </a:rPr>
                  <a:t>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benda</a:t>
                </a:r>
                <a:r>
                  <a:rPr lang="en-US" sz="1800" i="1" dirty="0">
                    <a:cs typeface="Calibri" panose="020F0502020204030204" pitchFamily="34" charset="0"/>
                  </a:rPr>
                  <a:t> dan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berbanding</a:t>
                </a:r>
                <a:r>
                  <a:rPr lang="en-US" sz="1800" i="1" dirty="0">
                    <a:cs typeface="Calibri" panose="020F0502020204030204" pitchFamily="34" charset="0"/>
                  </a:rPr>
                  <a:t>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terbalik</a:t>
                </a:r>
                <a:r>
                  <a:rPr lang="en-US" sz="1800" i="1" dirty="0">
                    <a:cs typeface="Calibri" panose="020F0502020204030204" pitchFamily="34" charset="0"/>
                  </a:rPr>
                  <a:t>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dengan</a:t>
                </a:r>
                <a:r>
                  <a:rPr lang="en-US" sz="1800" i="1" dirty="0">
                    <a:cs typeface="Calibri" panose="020F0502020204030204" pitchFamily="34" charset="0"/>
                  </a:rPr>
                  <a:t>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massa</a:t>
                </a:r>
                <a:r>
                  <a:rPr lang="en-US" sz="1800" i="1" dirty="0">
                    <a:cs typeface="Calibri" panose="020F0502020204030204" pitchFamily="34" charset="0"/>
                  </a:rPr>
                  <a:t> </a:t>
                </a:r>
                <a:r>
                  <a:rPr lang="en-US" sz="1800" i="1" dirty="0" err="1">
                    <a:cs typeface="Calibri" panose="020F0502020204030204" pitchFamily="34" charset="0"/>
                  </a:rPr>
                  <a:t>benda</a:t>
                </a:r>
                <a:r>
                  <a:rPr lang="en-US" sz="1800" dirty="0">
                    <a:cs typeface="Calibri" panose="020F0502020204030204" pitchFamily="34" charset="0"/>
                  </a:rPr>
                  <a:t>” – </a:t>
                </a:r>
                <a:r>
                  <a:rPr lang="en-US" sz="1800" dirty="0" err="1">
                    <a:cs typeface="Calibri" panose="020F0502020204030204" pitchFamily="34" charset="0"/>
                  </a:rPr>
                  <a:t>Hukum</a:t>
                </a:r>
                <a:r>
                  <a:rPr lang="en-US" sz="1800" dirty="0">
                    <a:cs typeface="Calibri" panose="020F0502020204030204" pitchFamily="34" charset="0"/>
                  </a:rPr>
                  <a:t> II Newton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∑</m:t>
                        </m:r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r>
                  <a:rPr lang="en-US" b="1" dirty="0"/>
                  <a:t>  </a:t>
                </a:r>
                <a:r>
                  <a:rPr lang="en-US" sz="1800" dirty="0"/>
                  <a:t>atau </a:t>
                </a:r>
                <a:r>
                  <a:rPr lang="en-US" b="1" dirty="0"/>
                  <a:t>a 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∑</m:t>
                    </m:r>
                    <m:r>
                      <a:rPr lang="en-US" b="1" i="1">
                        <a:latin typeface="Cambria Math"/>
                      </a:rPr>
                      <m:t>𝑭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= </a:t>
                </a:r>
                <a:r>
                  <a:rPr lang="en-US" b="1" dirty="0" err="1"/>
                  <a:t>m.a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:endParaRPr lang="en-US" sz="2400" b="1" dirty="0"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endParaRPr lang="en-US" sz="2400" b="1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0417" y="-424070"/>
                <a:ext cx="9713844" cy="6550235"/>
              </a:xfrm>
              <a:blipFill>
                <a:blip r:embed="rId2"/>
                <a:stretch>
                  <a:fillRect l="-502" t="-930" r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3F765F8-4804-46AC-B73D-C2332749C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16" y="1568799"/>
            <a:ext cx="3856383" cy="25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78" y="-848139"/>
            <a:ext cx="9554818" cy="697430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Hukum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III Newton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i="1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900" dirty="0"/>
              <a:t>“</a:t>
            </a:r>
            <a:r>
              <a:rPr lang="en-US" sz="1900" i="1" dirty="0" err="1"/>
              <a:t>jika</a:t>
            </a:r>
            <a:r>
              <a:rPr lang="en-US" sz="1900" i="1" dirty="0"/>
              <a:t> </a:t>
            </a:r>
            <a:r>
              <a:rPr lang="en-US" sz="1900" i="1" dirty="0" err="1"/>
              <a:t>anda</a:t>
            </a:r>
            <a:r>
              <a:rPr lang="en-US" sz="1900" i="1" dirty="0"/>
              <a:t> </a:t>
            </a:r>
            <a:r>
              <a:rPr lang="en-US" sz="1900" i="1" dirty="0" err="1"/>
              <a:t>mengerjakan</a:t>
            </a:r>
            <a:r>
              <a:rPr lang="en-US" sz="1900" i="1" dirty="0"/>
              <a:t> </a:t>
            </a:r>
            <a:r>
              <a:rPr lang="en-US" sz="1900" i="1" dirty="0" err="1"/>
              <a:t>gaya</a:t>
            </a:r>
            <a:r>
              <a:rPr lang="en-US" sz="1900" i="1" dirty="0"/>
              <a:t> pada </a:t>
            </a:r>
            <a:r>
              <a:rPr lang="en-US" sz="1900" i="1" dirty="0" err="1"/>
              <a:t>sebuah</a:t>
            </a:r>
            <a:r>
              <a:rPr lang="en-US" sz="1900" i="1" dirty="0"/>
              <a:t> </a:t>
            </a:r>
            <a:r>
              <a:rPr lang="en-US" sz="1900" i="1" dirty="0" err="1"/>
              <a:t>benda</a:t>
            </a:r>
            <a:r>
              <a:rPr lang="en-US" sz="1900" i="1" dirty="0"/>
              <a:t>, </a:t>
            </a:r>
            <a:r>
              <a:rPr lang="en-US" sz="1900" i="1" dirty="0" err="1"/>
              <a:t>benda</a:t>
            </a:r>
            <a:r>
              <a:rPr lang="en-US" sz="1900" i="1" dirty="0"/>
              <a:t> </a:t>
            </a:r>
            <a:r>
              <a:rPr lang="en-US" sz="1900" i="1" dirty="0" err="1"/>
              <a:t>tersebut</a:t>
            </a:r>
            <a:r>
              <a:rPr lang="en-US" sz="1900" i="1" dirty="0"/>
              <a:t> </a:t>
            </a:r>
            <a:r>
              <a:rPr lang="en-US" sz="1900" i="1" dirty="0" err="1"/>
              <a:t>akan</a:t>
            </a:r>
            <a:r>
              <a:rPr lang="en-US" sz="1900" i="1" dirty="0"/>
              <a:t> </a:t>
            </a:r>
            <a:r>
              <a:rPr lang="en-US" sz="1900" i="1" dirty="0" err="1"/>
              <a:t>mengerjakan</a:t>
            </a:r>
            <a:r>
              <a:rPr lang="en-US" sz="1900" i="1" dirty="0"/>
              <a:t> </a:t>
            </a:r>
            <a:r>
              <a:rPr lang="en-US" sz="1900" i="1" dirty="0" err="1"/>
              <a:t>gaya</a:t>
            </a:r>
            <a:r>
              <a:rPr lang="en-US" sz="1900" i="1" dirty="0"/>
              <a:t> pada </a:t>
            </a:r>
            <a:r>
              <a:rPr lang="en-US" sz="1900" i="1" dirty="0" err="1"/>
              <a:t>anda</a:t>
            </a:r>
            <a:r>
              <a:rPr lang="en-US" sz="1900" i="1" dirty="0"/>
              <a:t> yang </a:t>
            </a:r>
            <a:r>
              <a:rPr lang="en-US" sz="1900" i="1" dirty="0" err="1"/>
              <a:t>sama</a:t>
            </a:r>
            <a:r>
              <a:rPr lang="en-US" sz="1900" i="1" dirty="0"/>
              <a:t> </a:t>
            </a:r>
            <a:r>
              <a:rPr lang="en-US" sz="1900" i="1" dirty="0" err="1"/>
              <a:t>besarnya</a:t>
            </a:r>
            <a:r>
              <a:rPr lang="en-US" sz="1900" i="1" dirty="0"/>
              <a:t>, </a:t>
            </a:r>
            <a:r>
              <a:rPr lang="en-US" sz="1900" i="1" dirty="0" err="1"/>
              <a:t>tetapi</a:t>
            </a:r>
            <a:r>
              <a:rPr lang="en-US" sz="1900" i="1" dirty="0"/>
              <a:t> </a:t>
            </a:r>
            <a:r>
              <a:rPr lang="en-US" sz="1900" i="1" dirty="0" err="1"/>
              <a:t>dengan</a:t>
            </a:r>
            <a:r>
              <a:rPr lang="en-US" sz="1900" i="1" dirty="0"/>
              <a:t> </a:t>
            </a:r>
            <a:r>
              <a:rPr lang="en-US" sz="1900" i="1" dirty="0" err="1"/>
              <a:t>arah</a:t>
            </a:r>
            <a:r>
              <a:rPr lang="en-US" sz="1900" i="1" dirty="0"/>
              <a:t> yang </a:t>
            </a:r>
            <a:r>
              <a:rPr lang="en-US" sz="1900" i="1" dirty="0" err="1"/>
              <a:t>berlawanan</a:t>
            </a:r>
            <a:r>
              <a:rPr lang="en-US" sz="1900" i="1" dirty="0"/>
              <a:t>.</a:t>
            </a:r>
            <a:r>
              <a:rPr lang="en-US" sz="1900" dirty="0"/>
              <a:t>”</a:t>
            </a:r>
          </a:p>
          <a:p>
            <a:pPr marL="0" indent="0">
              <a:buNone/>
            </a:pPr>
            <a:r>
              <a:rPr lang="en-US" sz="1900" dirty="0"/>
              <a:t>          </a:t>
            </a:r>
            <a:r>
              <a:rPr lang="en-US" sz="1900" dirty="0" err="1"/>
              <a:t>Pernyataan</a:t>
            </a:r>
            <a:r>
              <a:rPr lang="en-US" sz="1900" dirty="0"/>
              <a:t> </a:t>
            </a:r>
            <a:r>
              <a:rPr lang="en-US" sz="1900" dirty="0" err="1"/>
              <a:t>tersebut</a:t>
            </a:r>
            <a:r>
              <a:rPr lang="en-US" sz="1900" dirty="0"/>
              <a:t> </a:t>
            </a:r>
            <a:r>
              <a:rPr lang="en-US" sz="1900" dirty="0" err="1"/>
              <a:t>dikenal</a:t>
            </a:r>
            <a:r>
              <a:rPr lang="en-US" sz="1900" dirty="0"/>
              <a:t> </a:t>
            </a:r>
            <a:r>
              <a:rPr lang="en-US" sz="1900" dirty="0" err="1"/>
              <a:t>sebagai</a:t>
            </a:r>
            <a:r>
              <a:rPr lang="en-US" sz="1900" dirty="0"/>
              <a:t> </a:t>
            </a:r>
            <a:r>
              <a:rPr lang="en-US" sz="1900" i="1" dirty="0" err="1"/>
              <a:t>hukum</a:t>
            </a:r>
            <a:r>
              <a:rPr lang="en-US" sz="1900" i="1" dirty="0"/>
              <a:t> </a:t>
            </a:r>
            <a:r>
              <a:rPr lang="en-US" sz="1900" i="1" dirty="0" err="1"/>
              <a:t>gaya</a:t>
            </a:r>
            <a:r>
              <a:rPr lang="en-US" sz="1900" i="1" dirty="0"/>
              <a:t> </a:t>
            </a:r>
            <a:r>
              <a:rPr lang="en-US" sz="1900" i="1" dirty="0" err="1"/>
              <a:t>aksi-reaksi</a:t>
            </a:r>
            <a:r>
              <a:rPr lang="en-US" sz="1900" dirty="0"/>
              <a:t>. Ada </a:t>
            </a:r>
            <a:r>
              <a:rPr lang="en-US" sz="1900" dirty="0" err="1"/>
              <a:t>beberapa</a:t>
            </a:r>
            <a:r>
              <a:rPr lang="en-US" sz="1900" dirty="0"/>
              <a:t> </a:t>
            </a:r>
            <a:r>
              <a:rPr lang="en-US" sz="1900" dirty="0" err="1"/>
              <a:t>hal</a:t>
            </a:r>
            <a:r>
              <a:rPr lang="en-US" sz="1900" dirty="0"/>
              <a:t> yang </a:t>
            </a:r>
            <a:r>
              <a:rPr lang="en-US" sz="1900" dirty="0" err="1"/>
              <a:t>harus</a:t>
            </a:r>
            <a:r>
              <a:rPr lang="en-US" sz="1900" dirty="0"/>
              <a:t> </a:t>
            </a:r>
            <a:r>
              <a:rPr lang="en-US" sz="1900" dirty="0" err="1"/>
              <a:t>diperhatikan</a:t>
            </a:r>
            <a:r>
              <a:rPr lang="en-US" sz="1900" dirty="0"/>
              <a:t> </a:t>
            </a:r>
            <a:r>
              <a:rPr lang="en-US" sz="1900" dirty="0" err="1"/>
              <a:t>dalam</a:t>
            </a:r>
            <a:r>
              <a:rPr lang="en-US" sz="1900" dirty="0"/>
              <a:t> </a:t>
            </a:r>
            <a:r>
              <a:rPr lang="en-US" sz="1900" dirty="0" err="1"/>
              <a:t>membahas</a:t>
            </a:r>
            <a:r>
              <a:rPr lang="en-US" sz="1900" dirty="0"/>
              <a:t> </a:t>
            </a:r>
            <a:r>
              <a:rPr lang="en-US" sz="1900" dirty="0" err="1"/>
              <a:t>pengertian</a:t>
            </a:r>
            <a:r>
              <a:rPr lang="en-US" sz="1900" dirty="0"/>
              <a:t> </a:t>
            </a:r>
            <a:r>
              <a:rPr lang="en-US" sz="1900" dirty="0" err="1"/>
              <a:t>hukum</a:t>
            </a:r>
            <a:r>
              <a:rPr lang="en-US" sz="1900" dirty="0"/>
              <a:t> </a:t>
            </a:r>
            <a:r>
              <a:rPr lang="en-US" sz="1900" dirty="0" err="1"/>
              <a:t>gaya</a:t>
            </a:r>
            <a:r>
              <a:rPr lang="en-US" sz="1900" dirty="0"/>
              <a:t> </a:t>
            </a:r>
            <a:r>
              <a:rPr lang="en-US" sz="1900" dirty="0" err="1"/>
              <a:t>aksi-reaksi</a:t>
            </a:r>
            <a:r>
              <a:rPr lang="en-US" sz="1900" dirty="0"/>
              <a:t> :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900" dirty="0"/>
              <a:t>a)  Gaya </a:t>
            </a:r>
            <a:r>
              <a:rPr lang="en-US" sz="1900" dirty="0" err="1"/>
              <a:t>aksi-reaksi</a:t>
            </a:r>
            <a:r>
              <a:rPr lang="en-US" sz="1900" dirty="0"/>
              <a:t> </a:t>
            </a:r>
            <a:r>
              <a:rPr lang="en-US" sz="1900" dirty="0" err="1"/>
              <a:t>bekerja</a:t>
            </a:r>
            <a:r>
              <a:rPr lang="en-US" sz="1900" dirty="0"/>
              <a:t> </a:t>
            </a:r>
            <a:r>
              <a:rPr lang="en-US" sz="1900" dirty="0" err="1"/>
              <a:t>pada</a:t>
            </a:r>
            <a:r>
              <a:rPr lang="en-US" sz="1900" dirty="0"/>
              <a:t> 2 </a:t>
            </a:r>
            <a:r>
              <a:rPr lang="en-US" sz="1900" dirty="0" err="1"/>
              <a:t>benda</a:t>
            </a:r>
            <a:r>
              <a:rPr lang="en-US" sz="1900" dirty="0"/>
              <a:t> yang </a:t>
            </a:r>
            <a:r>
              <a:rPr lang="en-US" sz="1900" dirty="0" err="1"/>
              <a:t>berbeda</a:t>
            </a:r>
            <a:r>
              <a:rPr lang="en-US" sz="1900" dirty="0"/>
              <a:t>.</a:t>
            </a:r>
          </a:p>
          <a:p>
            <a:pPr marL="0" indent="0">
              <a:buNone/>
            </a:pPr>
            <a:r>
              <a:rPr lang="en-US" sz="1900" dirty="0"/>
              <a:t>b)  </a:t>
            </a:r>
            <a:r>
              <a:rPr lang="en-US" sz="1900" dirty="0" err="1"/>
              <a:t>Besarnya</a:t>
            </a:r>
            <a:r>
              <a:rPr lang="en-US" sz="1900" dirty="0"/>
              <a:t> </a:t>
            </a:r>
            <a:r>
              <a:rPr lang="en-US" sz="1900" dirty="0" err="1"/>
              <a:t>gaya</a:t>
            </a:r>
            <a:r>
              <a:rPr lang="en-US" sz="1900" dirty="0"/>
              <a:t> </a:t>
            </a:r>
            <a:r>
              <a:rPr lang="en-US" sz="1900" dirty="0" err="1"/>
              <a:t>aksi-reaksi</a:t>
            </a:r>
            <a:r>
              <a:rPr lang="en-US" sz="1900" dirty="0"/>
              <a:t> </a:t>
            </a:r>
            <a:r>
              <a:rPr lang="en-US" sz="1900" dirty="0" err="1"/>
              <a:t>adalah</a:t>
            </a:r>
            <a:r>
              <a:rPr lang="en-US" sz="1900" dirty="0"/>
              <a:t> </a:t>
            </a:r>
            <a:r>
              <a:rPr lang="en-US" sz="1900" dirty="0" err="1"/>
              <a:t>sama</a:t>
            </a:r>
            <a:r>
              <a:rPr lang="en-US" sz="1900" dirty="0"/>
              <a:t>, </a:t>
            </a:r>
            <a:r>
              <a:rPr lang="en-US" sz="1900" dirty="0" err="1"/>
              <a:t>tetapi</a:t>
            </a:r>
            <a:r>
              <a:rPr lang="en-US" sz="1900" dirty="0"/>
              <a:t> </a:t>
            </a:r>
            <a:r>
              <a:rPr lang="en-US" sz="1900" dirty="0" err="1"/>
              <a:t>arahnya</a:t>
            </a:r>
            <a:r>
              <a:rPr lang="en-US" sz="1900" dirty="0"/>
              <a:t> </a:t>
            </a:r>
            <a:r>
              <a:rPr lang="en-US" sz="1900" dirty="0" err="1"/>
              <a:t>berlawanan</a:t>
            </a:r>
            <a:r>
              <a:rPr lang="en-US" sz="1900" dirty="0"/>
              <a:t>.</a:t>
            </a:r>
          </a:p>
          <a:p>
            <a:pPr marL="0" indent="0">
              <a:buNone/>
            </a:pPr>
            <a:r>
              <a:rPr lang="en-US" sz="1900" dirty="0"/>
              <a:t>c)  Gaya </a:t>
            </a:r>
            <a:r>
              <a:rPr lang="en-US" sz="1900" dirty="0" err="1"/>
              <a:t>aksi-reaksi</a:t>
            </a:r>
            <a:r>
              <a:rPr lang="en-US" sz="1900" dirty="0"/>
              <a:t> </a:t>
            </a:r>
            <a:r>
              <a:rPr lang="en-US" sz="1900" dirty="0" err="1"/>
              <a:t>timbul</a:t>
            </a:r>
            <a:r>
              <a:rPr lang="en-US" sz="1900" dirty="0"/>
              <a:t> </a:t>
            </a:r>
            <a:r>
              <a:rPr lang="en-US" sz="1900" dirty="0" err="1"/>
              <a:t>secara</a:t>
            </a:r>
            <a:r>
              <a:rPr lang="en-US" sz="1900" dirty="0"/>
              <a:t> </a:t>
            </a:r>
            <a:r>
              <a:rPr lang="en-US" sz="1900" dirty="0" err="1"/>
              <a:t>berpasangan</a:t>
            </a:r>
            <a:r>
              <a:rPr lang="en-US" sz="1900" dirty="0"/>
              <a:t> (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ada</a:t>
            </a:r>
            <a:r>
              <a:rPr lang="en-US" sz="1900" dirty="0"/>
              <a:t> </a:t>
            </a:r>
            <a:r>
              <a:rPr lang="en-US" sz="1900" dirty="0" err="1"/>
              <a:t>gaya</a:t>
            </a:r>
            <a:r>
              <a:rPr lang="en-US" sz="1900" dirty="0"/>
              <a:t> </a:t>
            </a:r>
            <a:r>
              <a:rPr lang="en-US" sz="1900" dirty="0" err="1"/>
              <a:t>aksi</a:t>
            </a:r>
            <a:r>
              <a:rPr lang="en-US" sz="1900" dirty="0"/>
              <a:t> </a:t>
            </a:r>
            <a:r>
              <a:rPr lang="en-US" sz="1900" dirty="0" err="1"/>
              <a:t>tanpa</a:t>
            </a:r>
            <a:r>
              <a:rPr lang="en-US" sz="1900" dirty="0"/>
              <a:t> </a:t>
            </a:r>
            <a:r>
              <a:rPr lang="en-US" sz="1900" dirty="0" err="1"/>
              <a:t>gaya</a:t>
            </a:r>
            <a:r>
              <a:rPr lang="en-US" sz="1900" dirty="0"/>
              <a:t> </a:t>
            </a:r>
            <a:r>
              <a:rPr lang="en-US" sz="1900" dirty="0" err="1"/>
              <a:t>reaksi</a:t>
            </a:r>
            <a:r>
              <a:rPr lang="en-US" sz="1900" dirty="0"/>
              <a:t>.)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DA3BA-A3AE-4FA5-A86C-58CE0985F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39" y="73183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707</TotalTime>
  <Words>1745</Words>
  <Application>Microsoft Office PowerPoint</Application>
  <PresentationFormat>Widescreen</PresentationFormat>
  <Paragraphs>291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Wood Type</vt:lpstr>
      <vt:lpstr>KELOMPOK 1</vt:lpstr>
      <vt:lpstr>1. Abi Andrea N. 2. Anastasya Ayfah 3. Anastasya rizka 4. firnanda  5. rijal alrosyid 6. rizaky okta ramadiansyah 7. seba Octavia 8. tarissa </vt:lpstr>
      <vt:lpstr>BAB 7   dinamika gerak</vt:lpstr>
      <vt:lpstr>TUJUANPEMBELAJARAN</vt:lpstr>
      <vt:lpstr>PowerPoint Presentation</vt:lpstr>
      <vt:lpstr>PEMBAHASAN MATERI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Rumus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PEMBAHASAN SOAL</vt:lpstr>
      <vt:lpstr>PowerPoint Presentation</vt:lpstr>
      <vt:lpstr>PowerPoint Presentation</vt:lpstr>
      <vt:lpstr>PowerPoint Presentation</vt:lpstr>
      <vt:lpstr>PowerPoint Presentation</vt:lpstr>
      <vt:lpstr>TERIMA KASIH </vt:lpstr>
      <vt:lpstr>Udah abis WOYY !! MAU NYARI APAAN ?? Tutup persentasinya ! Emang gak pegel apa ?     </vt:lpstr>
      <vt:lpstr>Ceritanya Penutup !!!         -Kelompok 1-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Edy Sukadi</dc:creator>
  <cp:lastModifiedBy>Edy Sukadi</cp:lastModifiedBy>
  <cp:revision>46</cp:revision>
  <dcterms:created xsi:type="dcterms:W3CDTF">2020-01-18T03:09:28Z</dcterms:created>
  <dcterms:modified xsi:type="dcterms:W3CDTF">2020-01-19T15:52:32Z</dcterms:modified>
</cp:coreProperties>
</file>