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25E"/>
    <a:srgbClr val="38D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C67B95-D885-43F6-A4DC-AF49452E8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1E3BB02-BA3F-4421-B28B-59B0ADDB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DE1796F-C919-4A52-8E1A-C53558BB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8949162-FE4D-470A-B891-54728FE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BB54A95-CC49-4C57-9695-C0166A07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20E60D-8923-4E1D-94EC-6FA24BEE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4D823BB4-B3CE-44CA-B97B-504EF21FC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7C0343D-25D3-4855-8485-317387C5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30E0FA8-978C-405F-9B98-DB24962E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892E717-A68F-4655-AC6C-CC856D40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66EEACB4-14D2-4672-AA26-DAB6396CF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34FBBDE-97BB-4B81-B0E3-CBDD0B2E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37E8E1C-448F-4087-817F-14FD656C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FDCEB40-193C-4458-BF5A-B0121B42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D5B6B26-9A57-4403-9B3E-35712D4D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DFEB37-9880-4B10-AB0A-9BF02F3B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131CA1-64B5-4457-894B-1D00DFAF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BD22433-FE67-41A9-A14B-8382AA02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0163D7-6F53-4A05-8C1A-8C7B6F5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F6FACA5-59DD-4423-9B55-69AB786A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BD0120-DE9D-471D-851B-B41D12C6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1D40994-5D7E-4695-A3CF-8A8C8959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02F0DB-77DA-414A-B5B8-79647690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DA34A6C-2AA0-40C4-9B92-255D34C4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52AD236-0011-4692-9440-C4D280D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BB4A0A-0298-41CC-9CDF-C057656C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7123AF4-998A-4D3A-8558-92F394382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1E43B1B-8A6A-4C51-9282-77E4B9DB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659FBD1-008F-445A-802A-81C3D698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D12A5F5-AE2F-4607-93AC-C330130E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ACF9636-FE7F-4F80-B76E-A6FAC93C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0B49C6-832F-4E4F-9AF3-F316F10B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40E79C2-41CC-4E14-858B-70E3D178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DCDC471-9783-4D6D-A7A5-7B7B68E15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B69AB756-9B46-4592-9359-B0A93493D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D763506-2CFC-4870-94E8-1C199A961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1E748653-8C94-4D98-8D70-92419A0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356CC609-239A-49D6-A2B9-E478728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4F210761-955B-4B11-99F6-1D700F58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9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3BB5D5D-27C6-484F-8A9F-F68523B0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F43E8B4B-ED03-431B-858A-B77E8F33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A5E1C58-7217-4773-9B4A-86D6A935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52BE3A3B-DB95-4775-8B16-7BF2FEFF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5853D02-8CC6-4584-A460-CB118389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2D7E5E88-74FA-4E1C-A353-A81D9FF7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E790214-577A-433E-A22F-2879B9CD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25F98DB-4AA9-45E6-86C5-B5601DF7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18DD8A0-81F8-444C-81C6-7DCC805E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B2F37BB3-96A3-40DB-9D8A-7EC78439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39B08A8-6917-4BA6-8EC4-63475BE7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2882444-80F1-41C8-B76A-92750E97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218F633-4120-4CE6-AB1A-25D1B52C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CF0CB9B-7851-423F-90FB-170CCE95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1F8576DC-C4F5-4A1B-8DBD-E5E84BFE4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E5838C87-4382-4E60-A031-59D6A25D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D62A40C0-281B-466C-9317-C2DA971A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A6C2355-4243-4D4E-9C3C-F71AD6F7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A945CD3-CC16-469D-A396-A691658E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47F1DA69-C633-4F1E-8CED-CF25350D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10CBCC4-4729-454C-B04C-328209727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91B916B-825F-431F-81BF-07133F492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2385-1005-4380-9EEF-A5F9270C7DD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A7B07BB-7A26-4031-AC22-BD1DED4B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F83C1E1-958E-4045-B545-71B3BD26C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C925-A551-4B42-8B67-CF2C4524B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55000" size="100"/>
                    </a14:imgEffect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 t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0D383A1-5710-4E06-A03F-A2FD6FECB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8963"/>
            <a:ext cx="9144000" cy="5380074"/>
          </a:xfrm>
          <a:solidFill>
            <a:schemeClr val="tx1">
              <a:alpha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ANALISA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TEKS BIOGRAFI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16034EF-28E0-4DD2-AAE1-CE89F9891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99819"/>
            <a:ext cx="4515293" cy="361509"/>
          </a:xfrm>
        </p:spPr>
        <p:txBody>
          <a:bodyPr anchor="b">
            <a:normAutofit fontScale="85000" lnSpcReduction="10000"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Oleh :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err="1">
                <a:latin typeface="Century Gothic" panose="020B0502020202020204" pitchFamily="34" charset="0"/>
              </a:rPr>
              <a:t>Rizaky</a:t>
            </a:r>
            <a:r>
              <a:rPr lang="en-US" dirty="0">
                <a:latin typeface="Century Gothic" panose="020B0502020202020204" pitchFamily="34" charset="0"/>
              </a:rPr>
              <a:t> Okta </a:t>
            </a:r>
            <a:r>
              <a:rPr lang="en-US" dirty="0" err="1">
                <a:latin typeface="Century Gothic" panose="020B0502020202020204" pitchFamily="34" charset="0"/>
              </a:rPr>
              <a:t>Ramadiansyah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1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UNSUR KEBAHASAAN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</a:rPr>
              <a:t>2.    Kata </a:t>
            </a:r>
            <a:r>
              <a:rPr lang="en-US" sz="2000" dirty="0" err="1">
                <a:latin typeface="Century Gothic" panose="020B0502020202020204" pitchFamily="34" charset="0"/>
              </a:rPr>
              <a:t>Hubung</a:t>
            </a:r>
            <a:endParaRPr lang="en-US" sz="2000" dirty="0">
              <a:latin typeface="Century Gothic" panose="020B0502020202020204" pitchFamily="34" charset="0"/>
            </a:endParaRPr>
          </a:p>
          <a:p>
            <a:pPr lvl="1" algn="l"/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u="sng" dirty="0">
                <a:latin typeface="Century Gothic" panose="020B0502020202020204" pitchFamily="34" charset="0"/>
              </a:rPr>
              <a:t>Kata </a:t>
            </a:r>
            <a:r>
              <a:rPr lang="en-US" b="1" u="sng" dirty="0" err="1">
                <a:latin typeface="Century Gothic" panose="020B0502020202020204" pitchFamily="34" charset="0"/>
              </a:rPr>
              <a:t>hubung</a:t>
            </a:r>
            <a:r>
              <a:rPr lang="en-US" b="1" u="sng" dirty="0">
                <a:latin typeface="Century Gothic" panose="020B0502020202020204" pitchFamily="34" charset="0"/>
              </a:rPr>
              <a:t> </a:t>
            </a:r>
            <a:r>
              <a:rPr lang="en-US" b="1" u="sng" dirty="0" err="1">
                <a:latin typeface="Century Gothic" panose="020B0502020202020204" pitchFamily="34" charset="0"/>
              </a:rPr>
              <a:t>antarkalimat</a:t>
            </a:r>
            <a:r>
              <a:rPr lang="en-US" b="1" u="sng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 “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Wataknya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keras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membuatnya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mendapat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julukan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Singa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Pasir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”. </a:t>
            </a:r>
            <a:r>
              <a:rPr lang="en-US" sz="18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Tak</a:t>
            </a:r>
            <a:r>
              <a:rPr lang="en-US" sz="1800" b="1" i="1" u="sng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hanya</a:t>
            </a:r>
            <a:r>
              <a:rPr lang="en-US" sz="1800" b="1" i="1" u="sng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begitu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kerasnya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membela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agama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tradisional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Arab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menyembah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berhala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adat-istiadat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.”</a:t>
            </a:r>
            <a:r>
              <a:rPr lang="en-US" sz="20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Paragraf</a:t>
            </a:r>
            <a:r>
              <a:rPr lang="en-US" sz="20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ke-2, </a:t>
            </a:r>
            <a:r>
              <a:rPr lang="en-US" sz="20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20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ke-2 </a:t>
            </a:r>
            <a:r>
              <a:rPr lang="en-US" sz="20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s.d</a:t>
            </a:r>
            <a:r>
              <a:rPr lang="en-US" sz="20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3)</a:t>
            </a:r>
          </a:p>
          <a:p>
            <a:pPr algn="l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         “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Tak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begitu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kerasnya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membela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agama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tradisional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Arab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menyembah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berhala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adat-istiadat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mereka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Bahkan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putrinya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dikubur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hidup-hidup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demi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kehormatan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.”(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Paragraf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ke</a:t>
            </a: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-2, </a:t>
            </a:r>
            <a:r>
              <a:rPr lang="en-US" sz="18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ke-3 </a:t>
            </a:r>
            <a:r>
              <a:rPr lang="en-US" sz="18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s.d</a:t>
            </a: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4)</a:t>
            </a:r>
          </a:p>
          <a:p>
            <a:pPr algn="l"/>
            <a:endParaRPr lang="en-US" sz="1800" dirty="0">
              <a:solidFill>
                <a:srgbClr val="222222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r>
              <a:rPr lang="en-US" sz="2000" b="1" u="sng" dirty="0">
                <a:latin typeface="Century Gothic" panose="020B0502020202020204" pitchFamily="34" charset="0"/>
              </a:rPr>
              <a:t>Kata </a:t>
            </a:r>
            <a:r>
              <a:rPr lang="en-US" sz="2000" b="1" u="sng" dirty="0" err="1">
                <a:latin typeface="Century Gothic" panose="020B0502020202020204" pitchFamily="34" charset="0"/>
              </a:rPr>
              <a:t>hubung</a:t>
            </a:r>
            <a:r>
              <a:rPr lang="en-US" sz="2000" b="1" u="sng" dirty="0">
                <a:latin typeface="Century Gothic" panose="020B0502020202020204" pitchFamily="34" charset="0"/>
              </a:rPr>
              <a:t> intra </a:t>
            </a:r>
            <a:r>
              <a:rPr lang="en-US" sz="2000" b="1" u="sng" dirty="0" err="1">
                <a:latin typeface="Century Gothic" panose="020B0502020202020204" pitchFamily="34" charset="0"/>
              </a:rPr>
              <a:t>kalimat</a:t>
            </a:r>
            <a:r>
              <a:rPr lang="en-US" sz="2000" b="1" dirty="0">
                <a:latin typeface="Century Gothic" panose="020B0502020202020204" pitchFamily="34" charset="0"/>
              </a:rPr>
              <a:t> :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         “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juga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dikenal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fisiknya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yang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kuat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juara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gulat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Mekkah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.” (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Paragraf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ke-1,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ke-3)</a:t>
            </a:r>
          </a:p>
          <a:p>
            <a:pPr algn="l"/>
            <a:r>
              <a:rPr lang="en-US" sz="1800" dirty="0">
                <a:latin typeface="Century Gothic" panose="020B0502020202020204" pitchFamily="34" charset="0"/>
              </a:rPr>
              <a:t>         “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Dikatakan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bermaksud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membunuh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Nabi Muhammad SAW</a:t>
            </a:r>
            <a:r>
              <a:rPr lang="en-US" sz="1800" dirty="0">
                <a:latin typeface="Century Gothic" panose="020B0502020202020204" pitchFamily="34" charset="0"/>
              </a:rPr>
              <a:t>.” (</a:t>
            </a:r>
            <a:r>
              <a:rPr lang="en-US" sz="1800" dirty="0" err="1">
                <a:latin typeface="Century Gothic" panose="020B0502020202020204" pitchFamily="34" charset="0"/>
              </a:rPr>
              <a:t>Paragraf</a:t>
            </a:r>
            <a:r>
              <a:rPr lang="en-US" sz="1800" dirty="0">
                <a:latin typeface="Century Gothic" panose="020B0502020202020204" pitchFamily="34" charset="0"/>
              </a:rPr>
              <a:t> ke-3, </a:t>
            </a:r>
            <a:r>
              <a:rPr lang="en-US" sz="1800" dirty="0" err="1">
                <a:latin typeface="Century Gothic" panose="020B0502020202020204" pitchFamily="34" charset="0"/>
              </a:rPr>
              <a:t>kalimat</a:t>
            </a:r>
            <a:r>
              <a:rPr lang="en-US" sz="1800" dirty="0">
                <a:latin typeface="Century Gothic" panose="020B0502020202020204" pitchFamily="34" charset="0"/>
              </a:rPr>
              <a:t> ke-1)</a:t>
            </a:r>
          </a:p>
          <a:p>
            <a:pPr algn="l"/>
            <a:endParaRPr lang="en-US" sz="1800" dirty="0">
              <a:solidFill>
                <a:srgbClr val="222222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UNSUR KEBAHASAAN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AutoNum type="arabicPeriod" startAt="3"/>
            </a:pPr>
            <a:r>
              <a:rPr lang="en-US" sz="2000" dirty="0" err="1">
                <a:latin typeface="Century Gothic" panose="020B0502020202020204" pitchFamily="34" charset="0"/>
              </a:rPr>
              <a:t>Peristiwa</a:t>
            </a:r>
            <a:r>
              <a:rPr lang="en-US" sz="2000" dirty="0">
                <a:latin typeface="Century Gothic" panose="020B0502020202020204" pitchFamily="34" charset="0"/>
              </a:rPr>
              <a:t>, Waktu dan </a:t>
            </a:r>
            <a:r>
              <a:rPr lang="en-US" sz="2000" dirty="0" err="1">
                <a:latin typeface="Century Gothic" panose="020B0502020202020204" pitchFamily="34" charset="0"/>
              </a:rPr>
              <a:t>Tempat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       </a:t>
            </a:r>
            <a:r>
              <a:rPr lang="en-US" sz="2000" b="1" u="sng" dirty="0" err="1">
                <a:latin typeface="Century Gothic" panose="020B0502020202020204" pitchFamily="34" charset="0"/>
              </a:rPr>
              <a:t>Peristiwa</a:t>
            </a:r>
            <a:r>
              <a:rPr lang="en-US" sz="2000" b="1" u="sng" dirty="0">
                <a:latin typeface="Century Gothic" panose="020B0502020202020204" pitchFamily="34" charset="0"/>
              </a:rPr>
              <a:t> dan Waktu</a:t>
            </a:r>
            <a:r>
              <a:rPr lang="en-US" sz="2000" b="1" dirty="0">
                <a:latin typeface="Century Gothic" panose="020B0502020202020204" pitchFamily="34" charset="0"/>
              </a:rPr>
              <a:t> :</a:t>
            </a: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        “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meninggal</a:t>
            </a:r>
            <a:r>
              <a:rPr lang="en-US" sz="2000" b="1" i="1" u="sng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25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Dzulhijjah</a:t>
            </a:r>
            <a:r>
              <a:rPr lang="en-US" sz="2000" b="1" i="1" u="sng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23 H 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selanjutnya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digantikan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Utsman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Affan</a:t>
            </a:r>
            <a:r>
              <a:rPr lang="en-US" sz="2000" dirty="0">
                <a:latin typeface="Century Gothic" panose="020B0502020202020204" pitchFamily="34" charset="0"/>
              </a:rPr>
              <a:t>.”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Paragraf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ke-6,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ke-2)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       </a:t>
            </a:r>
            <a:r>
              <a:rPr lang="en-US" sz="2000" b="1" u="sng" dirty="0" err="1">
                <a:latin typeface="Century Gothic" panose="020B0502020202020204" pitchFamily="34" charset="0"/>
              </a:rPr>
              <a:t>Peristiwa</a:t>
            </a:r>
            <a:r>
              <a:rPr lang="en-US" sz="2000" b="1" u="sng" dirty="0">
                <a:latin typeface="Century Gothic" panose="020B0502020202020204" pitchFamily="34" charset="0"/>
              </a:rPr>
              <a:t> dan </a:t>
            </a:r>
            <a:r>
              <a:rPr lang="en-US" sz="2000" b="1" u="sng" dirty="0" err="1">
                <a:latin typeface="Century Gothic" panose="020B0502020202020204" pitchFamily="34" charset="0"/>
              </a:rPr>
              <a:t>tempat</a:t>
            </a:r>
            <a:r>
              <a:rPr lang="en-US" sz="2000" b="1" dirty="0">
                <a:latin typeface="Century Gothic" panose="020B0502020202020204" pitchFamily="34" charset="0"/>
              </a:rPr>
              <a:t> :</a:t>
            </a: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        “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bin Khattab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lahir</a:t>
            </a:r>
            <a:r>
              <a:rPr lang="en-US" sz="2000" b="1" i="1" u="sng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Mekah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Bani Adi, salah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rumpun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suku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Quraisy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lengkap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bin Khattab bin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Nafiel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abdul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Uzza</a:t>
            </a:r>
            <a:r>
              <a:rPr lang="en-US" sz="2000" dirty="0">
                <a:latin typeface="Century Gothic" panose="020B0502020202020204" pitchFamily="34" charset="0"/>
              </a:rPr>
              <a:t>.”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Paragraf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ke-1,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ke-1)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l"/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UNSUR KEBAHASAAN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AutoNum type="arabicPeriod" startAt="5"/>
            </a:pPr>
            <a:r>
              <a:rPr lang="en-US" sz="2000" dirty="0">
                <a:latin typeface="Century Gothic" panose="020B0502020202020204" pitchFamily="34" charset="0"/>
              </a:rPr>
              <a:t>Kata </a:t>
            </a:r>
            <a:r>
              <a:rPr lang="en-US" sz="2000" dirty="0" err="1">
                <a:latin typeface="Century Gothic" panose="020B0502020202020204" pitchFamily="34" charset="0"/>
              </a:rPr>
              <a:t>Kerja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       </a:t>
            </a:r>
            <a:r>
              <a:rPr lang="en-US" sz="2000" b="1" u="sng" dirty="0">
                <a:latin typeface="Century Gothic" panose="020B0502020202020204" pitchFamily="34" charset="0"/>
              </a:rPr>
              <a:t>Kata </a:t>
            </a:r>
            <a:r>
              <a:rPr lang="en-US" sz="2000" b="1" u="sng" dirty="0" err="1">
                <a:latin typeface="Century Gothic" panose="020B0502020202020204" pitchFamily="34" charset="0"/>
              </a:rPr>
              <a:t>kerja</a:t>
            </a:r>
            <a:r>
              <a:rPr lang="en-US" sz="2000" b="1" u="sng" dirty="0">
                <a:latin typeface="Century Gothic" panose="020B0502020202020204" pitchFamily="34" charset="0"/>
              </a:rPr>
              <a:t> </a:t>
            </a:r>
            <a:r>
              <a:rPr lang="en-US" sz="2000" b="1" u="sng" dirty="0" err="1">
                <a:latin typeface="Century Gothic" panose="020B0502020202020204" pitchFamily="34" charset="0"/>
              </a:rPr>
              <a:t>dasar</a:t>
            </a:r>
            <a:r>
              <a:rPr lang="en-US" sz="2000" b="1" dirty="0">
                <a:latin typeface="Century Gothic" panose="020B0502020202020204" pitchFamily="34" charset="0"/>
              </a:rPr>
              <a:t> :</a:t>
            </a: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       “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bin Khattab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lahir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Mekah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Bani Adi, salah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satu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rumpun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suku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Quraisy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lengkap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bin Khattab bin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Nafiel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abdul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Uzza.” (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Paragraf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ke-6,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ke-2)</a:t>
            </a:r>
          </a:p>
          <a:p>
            <a:pPr algn="l"/>
            <a:r>
              <a:rPr lang="en-US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000" b="1" u="sng" dirty="0">
                <a:latin typeface="Century Gothic" panose="020B0502020202020204" pitchFamily="34" charset="0"/>
                <a:ea typeface="Times New Roman" panose="02020603050405020304" pitchFamily="18" charset="0"/>
              </a:rPr>
              <a:t>Kata </a:t>
            </a:r>
            <a:r>
              <a:rPr lang="en-US" sz="2000" b="1" u="sng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kerja</a:t>
            </a:r>
            <a:r>
              <a:rPr lang="en-US" sz="2000" b="1" u="sng" dirty="0"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b="1" u="sng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berimbuhan</a:t>
            </a:r>
            <a:r>
              <a:rPr lang="en-US" sz="2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 :</a:t>
            </a:r>
            <a:endParaRPr lang="en-US" sz="2000" b="1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</a:rPr>
              <a:t>        “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yang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terkejut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pun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mengurungkan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niatnya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0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bergegas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pulang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kerumah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.” (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Paragraf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ke-3, </a:t>
            </a:r>
            <a:r>
              <a:rPr lang="en-US" sz="20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k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alimat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ke-3)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E4F7BE-7C4B-45EE-8085-4DC36356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>
                  <a:solidFill>
                    <a:srgbClr val="21625E"/>
                  </a:solidFill>
                </a:ln>
                <a:solidFill>
                  <a:srgbClr val="38D1B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TERIMA KASIH</a:t>
            </a:r>
            <a:br>
              <a:rPr lang="en-US" sz="6000" b="1" dirty="0">
                <a:ln>
                  <a:solidFill>
                    <a:srgbClr val="21625E"/>
                  </a:solidFill>
                </a:ln>
                <a:solidFill>
                  <a:srgbClr val="38D1B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6000" b="1" dirty="0">
                <a:ln>
                  <a:solidFill>
                    <a:srgbClr val="21625E"/>
                  </a:solidFill>
                </a:ln>
                <a:solidFill>
                  <a:srgbClr val="38D1B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sym typeface="Wingdings" panose="05000000000000000000" pitchFamily="2" charset="2"/>
              </a:rPr>
              <a:t></a:t>
            </a:r>
            <a:endParaRPr lang="en-US" sz="6000" b="1" dirty="0">
              <a:ln>
                <a:solidFill>
                  <a:srgbClr val="21625E"/>
                </a:solidFill>
              </a:ln>
              <a:solidFill>
                <a:srgbClr val="38D1B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1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9"/>
            <a:ext cx="9144000" cy="1485296"/>
          </a:xfrm>
        </p:spPr>
        <p:txBody>
          <a:bodyPr>
            <a:normAutofit fontScale="90000"/>
          </a:bodyPr>
          <a:lstStyle/>
          <a:p>
            <a:r>
              <a:rPr lang="en-US" b="1" u="sng" dirty="0" err="1">
                <a:latin typeface="Candara" panose="020E0502030303020204" pitchFamily="34" charset="0"/>
                <a:ea typeface="Adobe Gothic Std B" panose="020B0800000000000000" pitchFamily="34" charset="-128"/>
              </a:rPr>
              <a:t>Biografi</a:t>
            </a:r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 </a:t>
            </a:r>
            <a:b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</a:br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Umar Bin </a:t>
            </a:r>
            <a:r>
              <a:rPr lang="en-US" b="1" u="sng" dirty="0" err="1">
                <a:latin typeface="Candara" panose="020E0502030303020204" pitchFamily="34" charset="0"/>
                <a:ea typeface="Adobe Gothic Std B" panose="020B0800000000000000" pitchFamily="34" charset="-128"/>
              </a:rPr>
              <a:t>Khatab</a:t>
            </a:r>
            <a:endParaRPr lang="en-US" b="1" u="sng" dirty="0">
              <a:latin typeface="Candara" panose="020E0502030303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9305"/>
            <a:ext cx="9144000" cy="4010446"/>
          </a:xfrm>
          <a:solidFill>
            <a:schemeClr val="tx1">
              <a:alpha val="5000"/>
            </a:schemeClr>
          </a:solidFill>
        </p:spPr>
        <p:txBody>
          <a:bodyPr/>
          <a:lstStyle/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bin Khattab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lahir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Bani Adi, salah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rumpun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suku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Quraisy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lengkap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bin Khattab bin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Nafiel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abdul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Uzza.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Keluarga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tergolong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keluarga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kelas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menengah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masa orang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jarang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bisa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menulis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justru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telah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menguasainya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Umar juga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dikenal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fisiknya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kuat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juara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gulat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Mekkah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Pada masa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tumbuh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pemuda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disegani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ditakuti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Wataknya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keras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membuatnya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mendapat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julukan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Singa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Pasir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”.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Tak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begitu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kerasnya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perjuangan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membela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agama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tradisional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bangsa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Arab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menyembah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berhala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adat-istiadat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mereka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Bahkan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putrinya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dikubur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hidup-hidup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demi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menjaga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kehormatan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Umar.</a:t>
            </a:r>
          </a:p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9478851"/>
            <a:ext cx="9144000" cy="1228950"/>
          </a:xfrm>
        </p:spPr>
        <p:txBody>
          <a:bodyPr/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Umar Bin </a:t>
            </a:r>
            <a:r>
              <a:rPr lang="en-US" b="1" u="sng" dirty="0" err="1">
                <a:latin typeface="Candara" panose="020E0502030303020204" pitchFamily="34" charset="0"/>
                <a:ea typeface="Adobe Gothic Std B" panose="020B0800000000000000" pitchFamily="34" charset="-128"/>
              </a:rPr>
              <a:t>Khatab</a:t>
            </a:r>
            <a:endParaRPr lang="en-US" b="1" u="sng" dirty="0">
              <a:latin typeface="Candara" panose="020E0502030303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250"/>
            <a:ext cx="9144000" cy="5861502"/>
          </a:xfrm>
          <a:solidFill>
            <a:schemeClr val="tx1">
              <a:alpha val="5000"/>
            </a:schemeClr>
          </a:solidFill>
        </p:spPr>
        <p:txBody>
          <a:bodyPr/>
          <a:lstStyle/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Dikatakan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bermaksud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membunuh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Nabi Muhammad SAW. 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berpapasan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muslim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Nu’aim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Abdullah)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memberi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tahu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perempuannya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memeluk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Islam. Umar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terkejut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pun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mengurungkan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niatnya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bergegas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pulang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kerumah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Sesampainya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rumah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menjumpai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ayat-ayat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Al Qur’an 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surat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Thoha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). Umar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emosi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pun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memukul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Ketika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melihat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berdarah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pukulannya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iba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meminta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agar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bacaan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lihat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sangat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terguncang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isi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Al Qur’an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tersebut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langsung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memeluk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hari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juga.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Bersama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Rasulullah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berkedudukan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petinggi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militer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ahli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siasat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baik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sering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mengikuti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berbagai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peperangan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dihadapi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Islam.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ikut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terlibat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Badar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Uhud, Khaybar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penyerangan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Syria.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sahabat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Rasulullah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sangat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terpukul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ketika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mengetahui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Rasulullah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wafat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9478851"/>
            <a:ext cx="9144000" cy="1228950"/>
          </a:xfrm>
        </p:spPr>
        <p:txBody>
          <a:bodyPr/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Umar Bin </a:t>
            </a:r>
            <a:r>
              <a:rPr lang="en-US" b="1" u="sng" dirty="0" err="1">
                <a:latin typeface="Candara" panose="020E0502030303020204" pitchFamily="34" charset="0"/>
                <a:ea typeface="Adobe Gothic Std B" panose="020B0800000000000000" pitchFamily="34" charset="-128"/>
              </a:rPr>
              <a:t>Khatab</a:t>
            </a:r>
            <a:endParaRPr lang="en-US" b="1" u="sng" dirty="0">
              <a:latin typeface="Candara" panose="020E0502030303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250"/>
            <a:ext cx="9144000" cy="5861502"/>
          </a:xfrm>
          <a:solidFill>
            <a:schemeClr val="tx1">
              <a:alpha val="5000"/>
            </a:schemeClr>
          </a:solidFill>
        </p:spPr>
        <p:txBody>
          <a:bodyPr/>
          <a:lstStyle/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salah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penasehat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kepala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masa Abu Bakar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menjabat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khalifah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Sepeninggal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Abu Bakar 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tahun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634,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wasiat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Abu Bakar,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ditunjuk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menggantikannya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disetujui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seluruh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perwakilan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muslim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Selama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masa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jabatannya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khalifah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amat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disegani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ditakuti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negara-negara lain.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Kekuatan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maju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pesat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mengambil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alih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Mesopotamia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sebagian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tangan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dinasti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Sassanid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(yang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mengakhiri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masa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kekaisaran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sassanid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mengambil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alih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Mesir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Palestina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Syria, Afrika Utara dan Armenia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kekaisaran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Romawi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(Byzantium).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marL="0" marR="0" indent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meninggal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setelah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ditikam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Abu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Lukluk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budak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asal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dendam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atas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kekalahan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terhadap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subuh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mengerjakan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shalat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Umar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meninggal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25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Dzulhijjah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23 H dan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selanjutnya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digantikan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Utsman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Affan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5000" r="-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STRUKTUR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1.   </a:t>
            </a:r>
            <a:r>
              <a:rPr lang="en-US" dirty="0" err="1">
                <a:latin typeface="Century Gothic" panose="020B0502020202020204" pitchFamily="34" charset="0"/>
              </a:rPr>
              <a:t>Orientasi</a:t>
            </a:r>
            <a:endParaRPr lang="en-US" dirty="0">
              <a:latin typeface="Century Gothic" panose="020B0502020202020204" pitchFamily="34" charset="0"/>
            </a:endParaRPr>
          </a:p>
          <a:p>
            <a:pPr algn="l"/>
            <a:r>
              <a:rPr lang="en-US" dirty="0">
                <a:latin typeface="Century Gothic" panose="020B0502020202020204" pitchFamily="34" charset="0"/>
              </a:rPr>
              <a:t>      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bin Khattab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lahir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Mekah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Bani Adi, salah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satu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rumpun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suku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Quraisy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nama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lengkap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bin Khattab bin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Nafiel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abdul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Uzza.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Keluarga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tergolong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keluarga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kelas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menengah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sehingga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masa orang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jarang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id-ID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bisa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menulis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justru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telah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menguasainya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Umar juga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dikenal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karena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fisiknya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kuat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setelah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juara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gulat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24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Mekkah</a:t>
            </a:r>
            <a:r>
              <a:rPr lang="en-US" sz="24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  <a:p>
            <a:pPr algn="l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5000" r="-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STRUKTUR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2.    </a:t>
            </a:r>
            <a:r>
              <a:rPr lang="en-US" sz="2000" dirty="0" err="1">
                <a:latin typeface="Century Gothic" panose="020B0502020202020204" pitchFamily="34" charset="0"/>
              </a:rPr>
              <a:t>Peristiwa</a:t>
            </a:r>
            <a:r>
              <a:rPr lang="en-US" sz="2000" dirty="0">
                <a:latin typeface="Century Gothic" panose="020B0502020202020204" pitchFamily="34" charset="0"/>
              </a:rPr>
              <a:t> dan </a:t>
            </a:r>
            <a:r>
              <a:rPr lang="en-US" sz="2000" dirty="0" err="1">
                <a:latin typeface="Century Gothic" panose="020B0502020202020204" pitchFamily="34" charset="0"/>
              </a:rPr>
              <a:t>Masalah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l"/>
            <a:r>
              <a:rPr lang="en-US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Pada masa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tumbuh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pemuda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disegani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ditakuti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Wataknya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keras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membuatnya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mendapat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julukan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“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Singa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Padang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Pasir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”.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Tak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hanya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begitu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kerasnya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perjuangan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membela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agama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tradisional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bangsa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Arab yang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menyembah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berhala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menjaga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adat-istiadat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mereka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Bahkan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putrinya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dikubur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hidup-hidup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demi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menjaga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kehormatan</a:t>
            </a:r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Umar.</a:t>
            </a:r>
          </a:p>
          <a:p>
            <a:pPr algn="l"/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Dikatakan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suatu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bermaksud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membunuh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Nabi Muhammad SAW. Pada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berpapasan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muslim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Nu’aim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Abdullah) 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memberi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tahu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perempuannya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juga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telah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memeluk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Islam. Umar 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terkejut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pun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mengurungkan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niatnya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bergegas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pulang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kerumah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Sesampainya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rumah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menjumpai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sedang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membaca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ayat-ayat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Al Qur’an (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surat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Thoha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). Umar 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emosi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pun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memukul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Ketika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melihat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berdarah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pukulannya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iba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meminta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agar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bacaan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dapat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lihat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sangat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terguncang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isi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Al Qur’an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tersebut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langsung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memeluk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pada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hari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juga.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1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5000" r="-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STRUKTUR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2.    </a:t>
            </a:r>
            <a:r>
              <a:rPr lang="en-US" sz="2000" dirty="0" err="1">
                <a:latin typeface="Century Gothic" panose="020B0502020202020204" pitchFamily="34" charset="0"/>
              </a:rPr>
              <a:t>Peristiwa</a:t>
            </a:r>
            <a:r>
              <a:rPr lang="en-US" sz="2000" dirty="0">
                <a:latin typeface="Century Gothic" panose="020B0502020202020204" pitchFamily="34" charset="0"/>
              </a:rPr>
              <a:t> dan </a:t>
            </a:r>
            <a:r>
              <a:rPr lang="en-US" sz="2000" dirty="0" err="1">
                <a:latin typeface="Century Gothic" panose="020B0502020202020204" pitchFamily="34" charset="0"/>
              </a:rPr>
              <a:t>Masalah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Bersama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Rasulullah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Umar 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berkedudukan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petinggi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militer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ahli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siasat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baik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sering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mengikuti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berbagai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peperangan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dihadapi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Islam. Umar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ikut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terlibat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perang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Badar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Uhud, Khaybar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penyerangan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Syria. Umar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sahabat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Rasulullah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sangat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terpukul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ketika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mengetahui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Rasulullah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wafat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20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salah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satu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penasehat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kepala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masa Abu Bakar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menjabat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sebagai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khalifah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Sepeninggal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Abu Bakar pada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tahun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634,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atas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wasiat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Abu Bakar, Umar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ditunjuk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menggantikannya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disetujui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seluruh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perwakilan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muslim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Selama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masa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jabatannya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khalifah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amat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disegani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ditakuti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negara-negara lain.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Kekuatan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maju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pesat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mengambil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alih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Mesopotamia dan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sebagian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tangan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dinasti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Sassanid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(yang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mengakhiri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masa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kekaisaran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sassanid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serta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mengambil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alih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Mesir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Palestina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Syria, Afrika Utara dan Armenia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kekaisaran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Romawi</a:t>
            </a:r>
            <a:r>
              <a:rPr lang="en-US" sz="20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(Byzantium).</a:t>
            </a:r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t="-5000" r="-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STRUKTUR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AutoNum type="arabicPeriod" startAt="2"/>
            </a:pPr>
            <a:r>
              <a:rPr lang="en-US" dirty="0" err="1">
                <a:latin typeface="Century Gothic" panose="020B0502020202020204" pitchFamily="34" charset="0"/>
              </a:rPr>
              <a:t>Peristiwa</a:t>
            </a:r>
            <a:r>
              <a:rPr lang="en-US" dirty="0">
                <a:latin typeface="Century Gothic" panose="020B0502020202020204" pitchFamily="34" charset="0"/>
              </a:rPr>
              <a:t> dan </a:t>
            </a:r>
            <a:r>
              <a:rPr lang="en-US" dirty="0" err="1">
                <a:latin typeface="Century Gothic" panose="020B0502020202020204" pitchFamily="34" charset="0"/>
              </a:rPr>
              <a:t>Masalah</a:t>
            </a:r>
            <a:endParaRPr lang="en-US" dirty="0">
              <a:latin typeface="Century Gothic" panose="020B0502020202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 Umar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meninggal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setelah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ditikam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Abu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Lukluk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budak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asal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yang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dendam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atas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kekalahan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Persia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 pada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suatu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subuh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Umar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sedang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mengerjakan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shalat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 Umar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meninggal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pada 25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Dzulhijjah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23 H dan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selanjutnya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digantikan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oleh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Utsman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</a:t>
            </a:r>
            <a:r>
              <a:rPr lang="en-US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Affan</a:t>
            </a:r>
            <a:r>
              <a:rPr lang="en-US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  <a:endParaRPr lang="en-US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endParaRPr lang="en-US" sz="20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D13FECC-3510-4C89-AE92-A1940186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8248"/>
            <a:ext cx="9144000" cy="103512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ndara" panose="020E0502030303020204" pitchFamily="34" charset="0"/>
                <a:ea typeface="Adobe Gothic Std B" panose="020B0800000000000000" pitchFamily="34" charset="-128"/>
              </a:rPr>
              <a:t>UNSUR KEBAHASAAN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2EC82596-31F7-4F98-AD6B-6D00F2E5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4732"/>
            <a:ext cx="9144000" cy="4545019"/>
          </a:xfrm>
          <a:solidFill>
            <a:schemeClr val="tx1">
              <a:alpha val="5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000" dirty="0">
                <a:latin typeface="Century Gothic" panose="020B0502020202020204" pitchFamily="34" charset="0"/>
              </a:rPr>
              <a:t>Kata </a:t>
            </a:r>
            <a:r>
              <a:rPr lang="en-US" sz="2000" dirty="0" err="1">
                <a:latin typeface="Century Gothic" panose="020B0502020202020204" pitchFamily="34" charset="0"/>
              </a:rPr>
              <a:t>Rujukan</a:t>
            </a:r>
            <a:endParaRPr lang="en-US" sz="2000" dirty="0">
              <a:latin typeface="Century Gothic" panose="020B0502020202020204" pitchFamily="34" charset="0"/>
            </a:endParaRPr>
          </a:p>
          <a:p>
            <a:pPr lvl="1" algn="l"/>
            <a:r>
              <a:rPr lang="en-US" b="1" u="sng" dirty="0">
                <a:latin typeface="Century Gothic" panose="020B0502020202020204" pitchFamily="34" charset="0"/>
              </a:rPr>
              <a:t>Kata </a:t>
            </a:r>
            <a:r>
              <a:rPr lang="en-US" b="1" u="sng" dirty="0" err="1">
                <a:latin typeface="Century Gothic" panose="020B0502020202020204" pitchFamily="34" charset="0"/>
              </a:rPr>
              <a:t>rujukan</a:t>
            </a:r>
            <a:r>
              <a:rPr lang="en-US" b="1" u="sng" dirty="0">
                <a:latin typeface="Century Gothic" panose="020B0502020202020204" pitchFamily="34" charset="0"/>
              </a:rPr>
              <a:t> orang</a:t>
            </a:r>
            <a:r>
              <a:rPr lang="en-US" b="1" dirty="0">
                <a:latin typeface="Century Gothic" panose="020B0502020202020204" pitchFamily="34" charset="0"/>
              </a:rPr>
              <a:t> :</a:t>
            </a: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 “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Umar juga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dikenal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fisiknya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kuat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setelah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juara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gulat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Mekkah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.”</a:t>
            </a:r>
            <a:r>
              <a:rPr lang="en-US" sz="20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Paragraf</a:t>
            </a:r>
            <a:r>
              <a:rPr lang="en-US" sz="20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ke-1, </a:t>
            </a:r>
            <a:r>
              <a:rPr lang="en-US" sz="20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20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ke-3)</a:t>
            </a:r>
          </a:p>
          <a:p>
            <a:pPr algn="l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         “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Pada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saat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itu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u="sng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berpapasan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seorang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muslim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Nu’aim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bin Abdullah)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memberi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tahu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bahwa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saudara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perempuan</a:t>
            </a:r>
            <a:r>
              <a:rPr lang="en-US" sz="1800" b="1" i="1" u="sng" dirty="0" err="1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nya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juga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memeluk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Islam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.”(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Paragraf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 panose="02020603050405020304" pitchFamily="18" charset="0"/>
                <a:cs typeface="+mn-cs"/>
              </a:rPr>
              <a:t>ke</a:t>
            </a: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-3, </a:t>
            </a:r>
            <a:r>
              <a:rPr lang="en-US" sz="1800" dirty="0" err="1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kalimat</a:t>
            </a: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ke-2)</a:t>
            </a:r>
          </a:p>
          <a:p>
            <a:pPr algn="l"/>
            <a:endParaRPr lang="en-US" sz="1800" dirty="0">
              <a:solidFill>
                <a:srgbClr val="222222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222222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        kata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rujukan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22222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i="1" u="sng" dirty="0" err="1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ia</a:t>
            </a:r>
            <a:r>
              <a:rPr lang="en-US" sz="1800" dirty="0">
                <a:solidFill>
                  <a:srgbClr val="222222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 dan </a:t>
            </a:r>
            <a:r>
              <a:rPr lang="en-US" sz="1800" b="1" i="1" u="sng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-</a:t>
            </a:r>
            <a:r>
              <a:rPr lang="en-US" sz="1800" b="1" i="1" u="sng" dirty="0" err="1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nya</a:t>
            </a:r>
            <a:endParaRPr lang="en-US" sz="1800" i="1" dirty="0">
              <a:solidFill>
                <a:srgbClr val="FF0000"/>
              </a:solidFill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6276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1277</Words>
  <Application>Microsoft Office PowerPoint</Application>
  <PresentationFormat>Layar Lebar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20" baseType="lpstr">
      <vt:lpstr>Adobe Gothic Std B</vt:lpstr>
      <vt:lpstr>Arial</vt:lpstr>
      <vt:lpstr>Calibri</vt:lpstr>
      <vt:lpstr>Calibri Light</vt:lpstr>
      <vt:lpstr>Candara</vt:lpstr>
      <vt:lpstr>Century Gothic</vt:lpstr>
      <vt:lpstr>Tema Office</vt:lpstr>
      <vt:lpstr>ANALISA TEKS BIOGRAFI</vt:lpstr>
      <vt:lpstr>Biografi  Umar Bin Khatab</vt:lpstr>
      <vt:lpstr>Umar Bin Khatab</vt:lpstr>
      <vt:lpstr>Umar Bin Khatab</vt:lpstr>
      <vt:lpstr>STRUKTUR</vt:lpstr>
      <vt:lpstr>STRUKTUR</vt:lpstr>
      <vt:lpstr>STRUKTUR</vt:lpstr>
      <vt:lpstr>STRUKTUR</vt:lpstr>
      <vt:lpstr>UNSUR KEBAHASAAN</vt:lpstr>
      <vt:lpstr>UNSUR KEBAHASAAN</vt:lpstr>
      <vt:lpstr>UNSUR KEBAHASAAN</vt:lpstr>
      <vt:lpstr>UNSUR KEBAHASAAN</vt:lpstr>
      <vt:lpstr>TERIMA 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TEKS BIOGRAFI</dc:title>
  <dc:creator>Edy Sukadi</dc:creator>
  <cp:lastModifiedBy>Edy Sukadi</cp:lastModifiedBy>
  <cp:revision>14</cp:revision>
  <dcterms:created xsi:type="dcterms:W3CDTF">2020-04-21T04:51:30Z</dcterms:created>
  <dcterms:modified xsi:type="dcterms:W3CDTF">2020-04-21T08:53:53Z</dcterms:modified>
</cp:coreProperties>
</file>