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48E"/>
    <a:srgbClr val="E78CCF"/>
    <a:srgbClr val="46F5FF"/>
    <a:srgbClr val="005DC4"/>
    <a:srgbClr val="DA72C3"/>
    <a:srgbClr val="C3389B"/>
    <a:srgbClr val="F5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5057446-8AD9-459B-8AAA-A273A499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9AE60BD-1882-4735-B588-721A2654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9E34D5C-2F6C-41C6-A2CF-68CC1F06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62D7083-3CAA-41F6-B734-AEDA22F6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1A82E70-ADE2-49F0-8832-B40275D5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B89D533-38BF-4BEC-97D2-68FEDA5E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7B92157-1C88-43E1-8CDB-AD9811AC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43F29C8-D6C2-4484-9E0D-DDC9BD4C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4726B-F1E9-4C78-87C2-CBC3AC8B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A5D7073-60E9-488D-A8E6-7690075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3873DF0-89F9-4D56-AD4C-C1577B8D4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2F3EAC63-F754-43AE-BDB2-5AFA70F6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AAA12EC-ACC2-4DA9-B8DE-38B0E776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4D6316-4A0A-4DA5-9165-B59B4ACC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040E20D-62B6-41C8-8DD4-9FB37C5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3FE270-140D-44EA-9EAF-BEF94ACA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9A915F0-818C-4A5A-BEF5-3F49EC62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8051EF9-912A-4B4B-ACAE-6ED354B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07B263-D735-4543-A2C5-BC51059E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28BD911-3498-40F6-8074-10433408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19B6978-6B49-4AA9-8976-813E0870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AEE3177-211A-4C63-8C99-A084D1B0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D0B5225-5356-4262-BF08-B4A099C5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B48DE3-69FF-426B-A3A4-E969694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9B1D7AF-750E-407A-AD4F-EA51DF1C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B017EF7-8E72-455B-9098-A05B734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6272DCD-6CA2-428B-AC4D-FE987408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41D07DE-04E8-44A9-8A71-531E8206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9A79B0C-1002-45DF-80E0-0BCFF58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A671FD4-6A4C-48F5-AB18-B0B9BE4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A037248-E9AC-48FE-AA1C-0F24A4FA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9264DA-D5BB-4DC7-9975-4913C6BB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0481BDC-295A-4100-BA35-E2791A92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85B74F0-8332-4FFD-85DB-1E8B9C71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45195E6-1679-44CA-86D4-48A6A69C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7087929-9BB4-4122-912D-DF81EAD7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1CB5E139-50DA-457D-A58B-E817A209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A9081D3-B394-478F-8D90-F71E7902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1A3183B-6FB1-4B66-A764-DA4A6BB1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646977-A47B-4CB8-9A2C-D71467D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5F113CC-1A8B-49E4-86CC-D47AB020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54A17297-0168-44DA-88E8-BB57BCCF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94F4B7B-1ADD-4FD2-9C91-7022D829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AE4D3606-7E2E-4A6D-AF0F-BFF3F427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84A5D31C-C0F4-49D7-B0E7-6A4362DE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90572A0-A620-4838-936B-E3C0E0A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EF8C16-BE46-4C7E-A611-D3770D60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536F9AD-8BA5-4729-A8BC-2DBDC21C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FF9FF82-73E8-4CD2-8B76-BCC51318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1CB9548-2203-44C2-BBB8-D60B42E8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FCD645A-78A6-4B31-BC45-BA5EFD29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7F0F81A-6D36-40BC-9AB7-C68F118E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080768-4860-4EC7-B84D-1B003D25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2F686230-EBC6-400D-AA19-E25A9C3B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91D7118-E44B-4035-B4A9-39169C395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77F92C3-8603-4709-9F24-34769860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9DD1588-5782-4A50-89D2-DEBE1B0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151B28C-4B6A-47F9-93A1-5BE7648F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E8D8E642-1451-4324-8042-619D387A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BF5A7BC-865D-425D-9255-884C678A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EFDDCEB-813A-4CC7-83FF-07F5EE6D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4EB9-FA8D-4E28-9C6B-20743E1C66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93162E0-35E3-4C8A-A61D-00A0A68F2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2BF1451-BE1E-48EC-88F7-96E095BC1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7C8E-810D-4CE2-8121-F65289C5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9C48E3-062F-4207-899E-490B8D03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6" y="492369"/>
            <a:ext cx="11240086" cy="5964702"/>
          </a:xfrm>
          <a:solidFill>
            <a:schemeClr val="tx1">
              <a:alpha val="15000"/>
            </a:schemeClr>
          </a:solidFill>
        </p:spPr>
        <p:txBody>
          <a:bodyPr anchor="t">
            <a:normAutofit/>
          </a:bodyPr>
          <a:lstStyle/>
          <a:p>
            <a:br>
              <a:rPr lang="en-US" b="1" dirty="0">
                <a:latin typeface="Berlin Sans FB Demi" panose="020E0802020502020306" pitchFamily="34" charset="0"/>
              </a:rPr>
            </a:br>
            <a:r>
              <a:rPr lang="en-US" b="1" dirty="0">
                <a:latin typeface="Berlin Sans FB Demi" panose="020E0802020502020306" pitchFamily="34" charset="0"/>
              </a:rPr>
              <a:t>PROVERB</a:t>
            </a:r>
            <a:br>
              <a:rPr lang="en-US" b="1" dirty="0">
                <a:latin typeface="Berlin Sans FB Demi" panose="020E0802020502020306" pitchFamily="34" charset="0"/>
              </a:rPr>
            </a:br>
            <a:r>
              <a:rPr lang="en-US" b="1" dirty="0">
                <a:latin typeface="Berlin Sans FB Demi" panose="020E0802020502020306" pitchFamily="34" charset="0"/>
              </a:rPr>
              <a:t>&amp;</a:t>
            </a:r>
            <a:br>
              <a:rPr lang="en-US" b="1" dirty="0">
                <a:latin typeface="Berlin Sans FB Demi" panose="020E0802020502020306" pitchFamily="34" charset="0"/>
              </a:rPr>
            </a:br>
            <a:r>
              <a:rPr lang="en-US" b="1" dirty="0">
                <a:latin typeface="Berlin Sans FB Demi" panose="020E0802020502020306" pitchFamily="34" charset="0"/>
              </a:rPr>
              <a:t>RIDDLE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E91D2DD-EC93-454C-A3D2-1EBE8CC6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4323"/>
            <a:ext cx="9144000" cy="882748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Arranged by</a:t>
            </a:r>
          </a:p>
          <a:p>
            <a:r>
              <a:rPr lang="en-US" b="1" dirty="0" err="1">
                <a:latin typeface="Century Gothic" panose="020B0502020202020204" pitchFamily="34" charset="0"/>
              </a:rPr>
              <a:t>Rizaky</a:t>
            </a:r>
            <a:r>
              <a:rPr lang="en-US" b="1" dirty="0">
                <a:latin typeface="Century Gothic" panose="020B0502020202020204" pitchFamily="34" charset="0"/>
              </a:rPr>
              <a:t> Okta </a:t>
            </a:r>
            <a:r>
              <a:rPr lang="en-US" b="1" dirty="0" err="1">
                <a:latin typeface="Century Gothic" panose="020B0502020202020204" pitchFamily="34" charset="0"/>
              </a:rPr>
              <a:t>Ramadiansyah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4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40449B-9A6F-4E21-8F0A-AD65B9E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658" y="2614032"/>
            <a:ext cx="3882683" cy="162993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n>
                  <a:solidFill>
                    <a:srgbClr val="005DC4"/>
                  </a:solidFill>
                </a:ln>
                <a:solidFill>
                  <a:srgbClr val="46F5FF"/>
                </a:solidFill>
              </a:rPr>
              <a:t>THANK YOU</a:t>
            </a:r>
            <a:br>
              <a:rPr lang="en-US" sz="6000" dirty="0">
                <a:solidFill>
                  <a:srgbClr val="F50100"/>
                </a:solidFill>
              </a:rPr>
            </a:br>
            <a:r>
              <a:rPr lang="en-US" sz="6000" dirty="0">
                <a:ln>
                  <a:solidFill>
                    <a:srgbClr val="B4348E"/>
                  </a:solidFill>
                </a:ln>
                <a:solidFill>
                  <a:srgbClr val="E78CCF"/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ln>
                <a:solidFill>
                  <a:srgbClr val="B4348E"/>
                </a:solidFill>
              </a:ln>
              <a:solidFill>
                <a:srgbClr val="E78C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Proverb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	PROVERB is a verse or collection of words that are in a fixed structure, containing certain meanings that contain positive suggestions.</a:t>
            </a:r>
          </a:p>
          <a:p>
            <a:pPr algn="l"/>
            <a:r>
              <a:rPr lang="en-US" dirty="0">
                <a:latin typeface="Century Gothic" panose="020B0502020202020204" pitchFamily="34" charset="0"/>
              </a:rPr>
              <a:t>	Kinds of Proverbs :</a:t>
            </a:r>
          </a:p>
          <a:p>
            <a:pPr algn="l"/>
            <a:r>
              <a:rPr lang="en-GB" b="1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1.  Aphorism</a:t>
            </a:r>
            <a:endParaRPr lang="en-US" b="1" i="0" dirty="0">
              <a:solidFill>
                <a:srgbClr val="252F31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solidFill>
                  <a:srgbClr val="252F31"/>
                </a:solidFill>
                <a:latin typeface="Century Gothic" panose="020B0502020202020204" pitchFamily="34" charset="0"/>
              </a:rPr>
              <a:t>	</a:t>
            </a:r>
            <a:r>
              <a:rPr lang="en-US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This proverb offers advice.</a:t>
            </a:r>
          </a:p>
          <a:p>
            <a:pPr algn="l"/>
            <a:r>
              <a:rPr lang="en-GB" b="1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2.  Parable</a:t>
            </a:r>
          </a:p>
          <a:p>
            <a:pPr algn="l"/>
            <a:r>
              <a:rPr lang="en-GB" dirty="0">
                <a:solidFill>
                  <a:srgbClr val="252F31"/>
                </a:solidFill>
                <a:latin typeface="Century Gothic" panose="020B0502020202020204" pitchFamily="34" charset="0"/>
              </a:rPr>
              <a:t>	</a:t>
            </a:r>
            <a:r>
              <a:rPr lang="en-US" b="0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That has a moral lesson and has parable</a:t>
            </a:r>
            <a:endParaRPr lang="en-US" dirty="0">
              <a:solidFill>
                <a:srgbClr val="252F3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GB" b="1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3.  Slogan</a:t>
            </a:r>
          </a:p>
          <a:p>
            <a:pPr algn="l"/>
            <a:r>
              <a:rPr lang="en-GB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	</a:t>
            </a:r>
            <a:r>
              <a:rPr lang="en-US" b="0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This proverb gives spirit or motivation</a:t>
            </a:r>
            <a:endParaRPr lang="en-GB" i="0" dirty="0">
              <a:solidFill>
                <a:srgbClr val="252F31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b="1" i="0" dirty="0">
                <a:solidFill>
                  <a:srgbClr val="252F31"/>
                </a:solidFill>
                <a:effectLst/>
                <a:latin typeface="Century Gothic" panose="020B0502020202020204" pitchFamily="34" charset="0"/>
              </a:rPr>
              <a:t>4.  Idiom</a:t>
            </a:r>
          </a:p>
          <a:p>
            <a:pPr algn="l"/>
            <a:r>
              <a:rPr lang="en-US" dirty="0">
                <a:latin typeface="Century Gothic" panose="020B0502020202020204" pitchFamily="34" charset="0"/>
              </a:rPr>
              <a:t>	Idiom is a group of words arranged by a certain arrangement in which the meaning cannot be guessed from the meanings of the constituent words separately.</a:t>
            </a: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8B6C2C3B-2A39-42DA-AEDE-20A1B9169470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257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Proverb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Ex.</a:t>
            </a: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1.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2.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0C08C8C-E31E-4555-8967-A3B02C6B6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1" y="1983544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6385DFA7-2CC5-482B-B3FC-5AFC5873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12745"/>
              </p:ext>
            </p:extLst>
          </p:nvPr>
        </p:nvGraphicFramePr>
        <p:xfrm>
          <a:off x="5500468" y="1983544"/>
          <a:ext cx="5167532" cy="451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2">
                  <a:extLst>
                    <a:ext uri="{9D8B030D-6E8A-4147-A177-3AD203B41FA5}">
                      <a16:colId xmlns:a16="http://schemas.microsoft.com/office/drawing/2014/main" val="3758498001"/>
                    </a:ext>
                  </a:extLst>
                </a:gridCol>
              </a:tblGrid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Better Late Then Never</a:t>
                      </a:r>
                    </a:p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It's best to do something on time. But if you can't do it on time, do it late.</a:t>
                      </a:r>
                      <a:endParaRPr lang="en-US" sz="20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39276"/>
                  </a:ext>
                </a:extLst>
              </a:tr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You Can’t Judge a Book by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It’S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Cover</a:t>
                      </a:r>
                    </a:p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Things sometimes look different than they really are. A restaurant that looks old and small might have amazing food, for example.</a:t>
                      </a:r>
                      <a:endParaRPr lang="en-US" sz="20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02119"/>
                  </a:ext>
                </a:extLst>
              </a:tr>
            </a:tbl>
          </a:graphicData>
        </a:graphic>
      </p:graphicFrame>
      <p:pic>
        <p:nvPicPr>
          <p:cNvPr id="9" name="Gambar 8">
            <a:extLst>
              <a:ext uri="{FF2B5EF4-FFF2-40B4-BE49-F238E27FC236}">
                <a16:creationId xmlns:a16="http://schemas.microsoft.com/office/drawing/2014/main" id="{CAECF467-2B2B-47AC-8A2B-5FE9DF193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3" y="4324199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7273373F-0D73-4599-B2FF-8EFC90177944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6AAC6F06-FE40-47BD-89F0-23D995EE7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3" y="1983544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EB735D15-A392-4A11-8581-62D423A1F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75" y="4324199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98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Proverb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3.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4. 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6385DFA7-2CC5-482B-B3FC-5AFC5873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65648"/>
              </p:ext>
            </p:extLst>
          </p:nvPr>
        </p:nvGraphicFramePr>
        <p:xfrm>
          <a:off x="5500468" y="1600200"/>
          <a:ext cx="5167532" cy="451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2">
                  <a:extLst>
                    <a:ext uri="{9D8B030D-6E8A-4147-A177-3AD203B41FA5}">
                      <a16:colId xmlns:a16="http://schemas.microsoft.com/office/drawing/2014/main" val="3758498001"/>
                    </a:ext>
                  </a:extLst>
                </a:gridCol>
              </a:tblGrid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No Man is an Island</a:t>
                      </a:r>
                    </a:p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 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You can't live completely independently. Everyone needs help from other people.</a:t>
                      </a:r>
                      <a:endParaRPr lang="en-US" sz="20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39276"/>
                  </a:ext>
                </a:extLst>
              </a:tr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One Man’s Trash Is Another Man’s Treasure</a:t>
                      </a:r>
                    </a:p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b="0" dirty="0">
                          <a:latin typeface="Century Gothic" panose="020B0502020202020204" pitchFamily="34" charset="0"/>
                        </a:rPr>
                        <a:t>Different people have different ideas about what's valuable.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02119"/>
                  </a:ext>
                </a:extLst>
              </a:tr>
            </a:tbl>
          </a:graphicData>
        </a:graphic>
      </p:graphicFrame>
      <p:pic>
        <p:nvPicPr>
          <p:cNvPr id="12" name="Gambar 11">
            <a:extLst>
              <a:ext uri="{FF2B5EF4-FFF2-40B4-BE49-F238E27FC236}">
                <a16:creationId xmlns:a16="http://schemas.microsoft.com/office/drawing/2014/main" id="{C6CA1D92-0512-4E85-8C3A-E0E8401E3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1600200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46FD1D76-BAC6-4C0D-BC3B-A537D5532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11" y="3766794"/>
            <a:ext cx="2183376" cy="25395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Persegi Panjang: Sudut Lengkung 14">
            <a:extLst>
              <a:ext uri="{FF2B5EF4-FFF2-40B4-BE49-F238E27FC236}">
                <a16:creationId xmlns:a16="http://schemas.microsoft.com/office/drawing/2014/main" id="{0DEA1879-D994-4C0D-943F-7BEEA3AC6ACD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1AE559F9-BD5D-4ED3-AFF7-AD29791CA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1600200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BFF7BD68-9F2E-4E96-908B-7D88BCD5F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11" y="3766794"/>
            <a:ext cx="2183376" cy="25395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07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Proverb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5.</a:t>
            </a: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el 6">
            <a:extLst>
              <a:ext uri="{FF2B5EF4-FFF2-40B4-BE49-F238E27FC236}">
                <a16:creationId xmlns:a16="http://schemas.microsoft.com/office/drawing/2014/main" id="{02B9A260-DE22-42AC-A13D-1B7D2304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14503"/>
              </p:ext>
            </p:extLst>
          </p:nvPr>
        </p:nvGraphicFramePr>
        <p:xfrm>
          <a:off x="5500469" y="1615930"/>
          <a:ext cx="5167531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1">
                  <a:extLst>
                    <a:ext uri="{9D8B030D-6E8A-4147-A177-3AD203B41FA5}">
                      <a16:colId xmlns:a16="http://schemas.microsoft.com/office/drawing/2014/main" val="4082051296"/>
                    </a:ext>
                  </a:extLst>
                </a:gridCol>
              </a:tblGrid>
              <a:tr h="223676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There’s No Place Like Home</a:t>
                      </a:r>
                    </a:p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b="0" dirty="0">
                          <a:latin typeface="Century Gothic" panose="020B0502020202020204" pitchFamily="34" charset="0"/>
                        </a:rPr>
                        <a:t>Your own home is the most comfortable place to be.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92093"/>
                  </a:ext>
                </a:extLst>
              </a:tr>
            </a:tbl>
          </a:graphicData>
        </a:graphic>
      </p:graphicFrame>
      <p:pic>
        <p:nvPicPr>
          <p:cNvPr id="10" name="Gambar 9">
            <a:extLst>
              <a:ext uri="{FF2B5EF4-FFF2-40B4-BE49-F238E27FC236}">
                <a16:creationId xmlns:a16="http://schemas.microsoft.com/office/drawing/2014/main" id="{B3F7C345-D004-4165-8987-FBFC015CC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9" y="1615930"/>
            <a:ext cx="3151355" cy="2971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Persegi Panjang: Sudut Lengkung 12">
            <a:extLst>
              <a:ext uri="{FF2B5EF4-FFF2-40B4-BE49-F238E27FC236}">
                <a16:creationId xmlns:a16="http://schemas.microsoft.com/office/drawing/2014/main" id="{A304F3B5-C5F7-429C-8B55-AC4DF28816B2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EAECE023-1B54-4A25-BE61-5B9A86022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8" y="1600199"/>
            <a:ext cx="3151355" cy="2971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186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5000" size="1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Riddle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	RIDDLE is a type of poem that describes something without actually naming what it is, leaving the reader to guess.</a:t>
            </a:r>
          </a:p>
          <a:p>
            <a:pPr algn="l"/>
            <a:r>
              <a:rPr lang="en-US" dirty="0">
                <a:latin typeface="Century Gothic" panose="020B0502020202020204" pitchFamily="34" charset="0"/>
              </a:rPr>
              <a:t>	Puzzles can be anything, from puzzles about animals to about objects. There are no rules about how the structure of a puzzle poem, puzzles can be funny or can rhyme, it depends on the person who wrote the puzzle.</a:t>
            </a:r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282FC0A7-4DFE-4BE8-A7A3-03D80F41F2F1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74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5000" size="1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Riddle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Ex.</a:t>
            </a: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1.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2. 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6385DFA7-2CC5-482B-B3FC-5AFC5873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71046"/>
              </p:ext>
            </p:extLst>
          </p:nvPr>
        </p:nvGraphicFramePr>
        <p:xfrm>
          <a:off x="5500468" y="1983544"/>
          <a:ext cx="5167532" cy="451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2">
                  <a:extLst>
                    <a:ext uri="{9D8B030D-6E8A-4147-A177-3AD203B41FA5}">
                      <a16:colId xmlns:a16="http://schemas.microsoft.com/office/drawing/2014/main" val="3758498001"/>
                    </a:ext>
                  </a:extLst>
                </a:gridCol>
              </a:tblGrid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R : It cannot be touched and cannot be held, but is easy to destroy. What is it?</a:t>
                      </a:r>
                    </a:p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A : It’s a Promise and trust.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39276"/>
                  </a:ext>
                </a:extLst>
              </a:tr>
              <a:tr h="2255874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R :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 can't burn and can't sink,   am I?</a:t>
                      </a:r>
                    </a:p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A : I’m Ice Cube.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02119"/>
                  </a:ext>
                </a:extLst>
              </a:tr>
            </a:tbl>
          </a:graphicData>
        </a:graphic>
      </p:graphicFrame>
      <p:pic>
        <p:nvPicPr>
          <p:cNvPr id="7" name="Gambar 6">
            <a:extLst>
              <a:ext uri="{FF2B5EF4-FFF2-40B4-BE49-F238E27FC236}">
                <a16:creationId xmlns:a16="http://schemas.microsoft.com/office/drawing/2014/main" id="{EF880662-B4BF-4F10-B1BD-B721ADFA9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3" y="1983544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4C4D6B86-1730-424D-B4DA-3FDF2CDE8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4324198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52FE1D96-1A97-448B-BAE6-76D8AAE33614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14242846-6112-41EF-BB5B-50E83944A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3" y="1983544"/>
            <a:ext cx="3151355" cy="1945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60AFD359-462A-4D20-A915-99C43EC43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4324198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212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5000" size="1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Riddle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3.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4. 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6385DFA7-2CC5-482B-B3FC-5AFC5873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47212"/>
              </p:ext>
            </p:extLst>
          </p:nvPr>
        </p:nvGraphicFramePr>
        <p:xfrm>
          <a:off x="5500468" y="1600200"/>
          <a:ext cx="5167532" cy="451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2">
                  <a:extLst>
                    <a:ext uri="{9D8B030D-6E8A-4147-A177-3AD203B41FA5}">
                      <a16:colId xmlns:a16="http://schemas.microsoft.com/office/drawing/2014/main" val="3758498001"/>
                    </a:ext>
                  </a:extLst>
                </a:gridCol>
              </a:tblGrid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R :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What gets wetter, the more it dries?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 : A towel.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39276"/>
                  </a:ext>
                </a:extLst>
              </a:tr>
              <a:tr h="225587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R : The more there is, the less you see.</a:t>
                      </a:r>
                    </a:p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A : Darkness.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02119"/>
                  </a:ext>
                </a:extLst>
              </a:tr>
            </a:tbl>
          </a:graphicData>
        </a:graphic>
      </p:graphicFrame>
      <p:pic>
        <p:nvPicPr>
          <p:cNvPr id="10" name="Gambar 9">
            <a:extLst>
              <a:ext uri="{FF2B5EF4-FFF2-40B4-BE49-F238E27FC236}">
                <a16:creationId xmlns:a16="http://schemas.microsoft.com/office/drawing/2014/main" id="{93813CFC-2E7C-4DA0-B263-210A75D33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1600200"/>
            <a:ext cx="3151355" cy="19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253FCBD3-64F7-47E4-AC50-6A554ED61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1" y="3856074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FAE46291-E8BE-460E-90BC-C96F999310BE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ambar 18">
            <a:extLst>
              <a:ext uri="{FF2B5EF4-FFF2-40B4-BE49-F238E27FC236}">
                <a16:creationId xmlns:a16="http://schemas.microsoft.com/office/drawing/2014/main" id="{37E36012-48ED-43ED-A42F-49AAEBE7B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2" y="1600199"/>
            <a:ext cx="3151355" cy="1962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Gambar 19">
            <a:extLst>
              <a:ext uri="{FF2B5EF4-FFF2-40B4-BE49-F238E27FC236}">
                <a16:creationId xmlns:a16="http://schemas.microsoft.com/office/drawing/2014/main" id="{DB47297C-0EAC-4842-94EB-309912AA8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1" y="3856073"/>
            <a:ext cx="3151355" cy="1945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921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45000" size="1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13D05D-7818-43F2-B9FE-AAE314DA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8"/>
            <a:ext cx="9144000" cy="1015926"/>
          </a:xfrm>
        </p:spPr>
        <p:txBody>
          <a:bodyPr/>
          <a:lstStyle/>
          <a:p>
            <a:r>
              <a:rPr lang="en-US" u="sng" dirty="0">
                <a:latin typeface="Berlin Sans FB Demi" panose="020E0802020502020306" pitchFamily="34" charset="0"/>
              </a:rPr>
              <a:t>Riddle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B42F9EA-746E-4CCF-A816-761FF6F1E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89509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5.</a:t>
            </a: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el 6">
            <a:extLst>
              <a:ext uri="{FF2B5EF4-FFF2-40B4-BE49-F238E27FC236}">
                <a16:creationId xmlns:a16="http://schemas.microsoft.com/office/drawing/2014/main" id="{02B9A260-DE22-42AC-A13D-1B7D2304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9765"/>
              </p:ext>
            </p:extLst>
          </p:nvPr>
        </p:nvGraphicFramePr>
        <p:xfrm>
          <a:off x="5500469" y="1615930"/>
          <a:ext cx="5167531" cy="223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531">
                  <a:extLst>
                    <a:ext uri="{9D8B030D-6E8A-4147-A177-3AD203B41FA5}">
                      <a16:colId xmlns:a16="http://schemas.microsoft.com/office/drawing/2014/main" val="4082051296"/>
                    </a:ext>
                  </a:extLst>
                </a:gridCol>
              </a:tblGrid>
              <a:tr h="223676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R : What’s full of holes but still holds water?</a:t>
                      </a:r>
                    </a:p>
                    <a:p>
                      <a:r>
                        <a:rPr lang="en-US" sz="2400" b="0" dirty="0">
                          <a:latin typeface="Century Gothic" panose="020B0502020202020204" pitchFamily="34" charset="0"/>
                        </a:rPr>
                        <a:t>A : A sponge.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92093"/>
                  </a:ext>
                </a:extLst>
              </a:tr>
            </a:tbl>
          </a:graphicData>
        </a:graphic>
      </p:graphicFrame>
      <p:pic>
        <p:nvPicPr>
          <p:cNvPr id="7" name="Gambar 6">
            <a:extLst>
              <a:ext uri="{FF2B5EF4-FFF2-40B4-BE49-F238E27FC236}">
                <a16:creationId xmlns:a16="http://schemas.microsoft.com/office/drawing/2014/main" id="{9388966B-1398-4CAA-BCB8-1826CF0A6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8" y="1600200"/>
            <a:ext cx="3151355" cy="2987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11AC3A3C-CF63-4B0A-9F8E-956C95F7116E}"/>
              </a:ext>
            </a:extLst>
          </p:cNvPr>
          <p:cNvSpPr/>
          <p:nvPr/>
        </p:nvSpPr>
        <p:spPr>
          <a:xfrm>
            <a:off x="1237957" y="1378635"/>
            <a:ext cx="9734844" cy="5345722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5C11283F-4AC8-400B-8539-D354D8948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7" y="1600199"/>
            <a:ext cx="3151355" cy="2987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500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413</Words>
  <Application>Microsoft Office PowerPoint</Application>
  <PresentationFormat>Layar Lebar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Century Gothic</vt:lpstr>
      <vt:lpstr>Tema Office</vt:lpstr>
      <vt:lpstr> PROVERB &amp; RIDDLE</vt:lpstr>
      <vt:lpstr>Proverb</vt:lpstr>
      <vt:lpstr>Proverb</vt:lpstr>
      <vt:lpstr>Proverb</vt:lpstr>
      <vt:lpstr>Proverb</vt:lpstr>
      <vt:lpstr>Riddle</vt:lpstr>
      <vt:lpstr>Riddle</vt:lpstr>
      <vt:lpstr>Riddle</vt:lpstr>
      <vt:lpstr>Riddle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PROVERB &amp; RIDDLE</dc:title>
  <dc:creator>Edy Sukadi</dc:creator>
  <cp:lastModifiedBy>Edy Sukadi</cp:lastModifiedBy>
  <cp:revision>14</cp:revision>
  <dcterms:created xsi:type="dcterms:W3CDTF">2020-04-14T03:41:32Z</dcterms:created>
  <dcterms:modified xsi:type="dcterms:W3CDTF">2020-04-14T05:45:25Z</dcterms:modified>
</cp:coreProperties>
</file>