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Action Button: Blank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D6CC4F0-4A97-4519-B83D-2821ABA36FB8}"/>
              </a:ext>
            </a:extLst>
          </p:cNvPr>
          <p:cNvSpPr/>
          <p:nvPr/>
        </p:nvSpPr>
        <p:spPr>
          <a:xfrm>
            <a:off x="685800" y="533400"/>
            <a:ext cx="3886200" cy="762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KELOMPOK 5:</a:t>
            </a:r>
          </a:p>
        </p:txBody>
      </p:sp>
      <p:sp>
        <p:nvSpPr>
          <p:cNvPr id="4" name="Action Button: Blank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94505AC-A39B-4D96-B74F-DC03435DE462}"/>
              </a:ext>
            </a:extLst>
          </p:cNvPr>
          <p:cNvSpPr/>
          <p:nvPr/>
        </p:nvSpPr>
        <p:spPr>
          <a:xfrm>
            <a:off x="1066800" y="1447800"/>
            <a:ext cx="7162800" cy="3429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1.Abi Andrea N.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2.Hemansyah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3.Rijal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Alrosyid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4.Rizaky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Okta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R.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0D51F5B2-44DF-418F-8167-D83A06B29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17221"/>
              </p:ext>
            </p:extLst>
          </p:nvPr>
        </p:nvGraphicFramePr>
        <p:xfrm>
          <a:off x="457200" y="1219200"/>
          <a:ext cx="678180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1800">
                  <a:extLst>
                    <a:ext uri="{9D8B030D-6E8A-4147-A177-3AD203B41FA5}">
                      <a16:colId xmlns:a16="http://schemas.microsoft.com/office/drawing/2014/main" val="424188345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94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58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49500" y="2384769"/>
            <a:ext cx="3263761" cy="546100"/>
          </a:xfrm>
          <a:prstGeom prst="rect">
            <a:avLst/>
          </a:prstGeom>
        </p:spPr>
        <p:txBody>
          <a:bodyPr wrap="square" lIns="0" tIns="27241" rIns="0" bIns="0" rtlCol="0">
            <a:noAutofit/>
          </a:bodyPr>
          <a:lstStyle/>
          <a:p>
            <a:pPr marL="12700">
              <a:lnSpc>
                <a:spcPts val="4290"/>
              </a:lnSpc>
            </a:pPr>
            <a:r>
              <a:rPr sz="4100" b="1" spc="86" dirty="0">
                <a:solidFill>
                  <a:srgbClr val="FDFDFD"/>
                </a:solidFill>
                <a:latin typeface="Arial"/>
                <a:cs typeface="Arial"/>
              </a:rPr>
              <a:t>Terimakasih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0367" y="2423555"/>
            <a:ext cx="519510" cy="546100"/>
          </a:xfrm>
          <a:prstGeom prst="rect">
            <a:avLst/>
          </a:prstGeom>
        </p:spPr>
        <p:txBody>
          <a:bodyPr wrap="square" lIns="0" tIns="27241" rIns="0" bIns="0" rtlCol="0">
            <a:noAutofit/>
          </a:bodyPr>
          <a:lstStyle/>
          <a:p>
            <a:pPr marL="12700">
              <a:lnSpc>
                <a:spcPts val="4290"/>
              </a:lnSpc>
            </a:pPr>
            <a:r>
              <a:rPr lang="en-US" sz="4800" b="1" spc="-183" dirty="0">
                <a:solidFill>
                  <a:srgbClr val="FDFDFD"/>
                </a:solidFill>
                <a:latin typeface="Arial"/>
                <a:cs typeface="Arial"/>
                <a:sym typeface="Wingdings" panose="05000000000000000000" pitchFamily="2" charset="2"/>
              </a:rPr>
              <a:t>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9876" y="5842252"/>
            <a:ext cx="3043834" cy="838200"/>
          </a:xfrm>
          <a:prstGeom prst="rect">
            <a:avLst/>
          </a:prstGeom>
        </p:spPr>
        <p:txBody>
          <a:bodyPr wrap="square" lIns="0" tIns="41910" rIns="0" bIns="0" rtlCol="0">
            <a:noAutofit/>
          </a:bodyPr>
          <a:lstStyle/>
          <a:p>
            <a:pPr marL="12700">
              <a:lnSpc>
                <a:spcPts val="6600"/>
              </a:lnSpc>
            </a:pPr>
            <a:r>
              <a:rPr sz="2200" spc="99" dirty="0">
                <a:solidFill>
                  <a:srgbClr val="413D3F"/>
                </a:solidFill>
                <a:latin typeface="Arial"/>
                <a:cs typeface="Arial"/>
              </a:rPr>
              <a:t>■ </a:t>
            </a:r>
            <a:r>
              <a:rPr sz="6400" b="1" i="1" spc="99" dirty="0">
                <a:solidFill>
                  <a:srgbClr val="605B5B"/>
                </a:solidFill>
                <a:latin typeface="Arial"/>
                <a:cs typeface="Arial"/>
              </a:rPr>
              <a:t>r</a:t>
            </a:r>
            <a:r>
              <a:rPr sz="6400" b="1" i="1" spc="99" dirty="0">
                <a:solidFill>
                  <a:srgbClr val="413D3F"/>
                </a:solidFill>
                <a:latin typeface="Arial"/>
                <a:cs typeface="Arial"/>
              </a:rPr>
              <a:t>-</a:t>
            </a:r>
            <a:r>
              <a:rPr sz="6400" b="1" i="1" spc="99" dirty="0">
                <a:solidFill>
                  <a:srgbClr val="B5B5B5"/>
                </a:solidFill>
                <a:latin typeface="Arial"/>
                <a:cs typeface="Arial"/>
              </a:rPr>
              <a:t>--</a:t>
            </a:r>
            <a:r>
              <a:rPr sz="2200" spc="99" dirty="0">
                <a:solidFill>
                  <a:srgbClr val="413D3F"/>
                </a:solidFill>
                <a:latin typeface="Arial"/>
                <a:cs typeface="Arial"/>
              </a:rPr>
              <a:t>■</a:t>
            </a:r>
            <a:r>
              <a:rPr sz="2200" spc="99" dirty="0">
                <a:solidFill>
                  <a:srgbClr val="B5B5B5"/>
                </a:solidFill>
                <a:latin typeface="Arial"/>
                <a:cs typeface="Arial"/>
              </a:rPr>
              <a:t>~</a:t>
            </a:r>
            <a:r>
              <a:rPr sz="2200" spc="99" dirty="0">
                <a:solidFill>
                  <a:srgbClr val="413D3F"/>
                </a:solidFill>
                <a:latin typeface="Arial"/>
                <a:cs typeface="Arial"/>
              </a:rPr>
              <a:t>~</a:t>
            </a:r>
            <a:r>
              <a:rPr sz="2200" spc="99" dirty="0">
                <a:solidFill>
                  <a:srgbClr val="605B5B"/>
                </a:solidFill>
                <a:latin typeface="Arial"/>
                <a:cs typeface="Arial"/>
              </a:rPr>
              <a:t>,~</a:t>
            </a:r>
            <a:r>
              <a:rPr sz="2200" spc="99" dirty="0">
                <a:solidFill>
                  <a:srgbClr val="413D3F"/>
                </a:solidFill>
                <a:latin typeface="Arial"/>
                <a:cs typeface="Arial"/>
              </a:rPr>
              <a:t>; </a:t>
            </a:r>
            <a:r>
              <a:rPr sz="4700" spc="-373" dirty="0">
                <a:solidFill>
                  <a:srgbClr val="605B5B"/>
                </a:solidFill>
                <a:latin typeface="Times New Roman"/>
                <a:cs typeface="Times New Roman"/>
              </a:rPr>
              <a:t>i </a:t>
            </a:r>
            <a:r>
              <a:rPr sz="2200" spc="99" dirty="0">
                <a:solidFill>
                  <a:srgbClr val="413D3F"/>
                </a:solidFill>
                <a:latin typeface="Arial"/>
                <a:cs typeface="Arial"/>
              </a:rPr>
              <a:t>■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6265830"/>
            <a:ext cx="5661498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sz="2300" spc="1954" dirty="0">
                <a:solidFill>
                  <a:srgbClr val="979797"/>
                </a:solidFill>
                <a:latin typeface="Times New Roman"/>
                <a:cs typeface="Times New Roman"/>
              </a:rPr>
              <a:t>"""</a:t>
            </a:r>
            <a:r>
              <a:rPr sz="2300" u="sng" spc="1954" dirty="0">
                <a:solidFill>
                  <a:srgbClr val="B5B5B5"/>
                </a:solidFill>
                <a:latin typeface="Times New Roman"/>
                <a:cs typeface="Times New Roman"/>
              </a:rPr>
              <a:t> </a:t>
            </a:r>
            <a:r>
              <a:rPr sz="2300" spc="1954" dirty="0">
                <a:solidFill>
                  <a:srgbClr val="B5B5B5"/>
                </a:solidFill>
                <a:latin typeface="Times New Roman"/>
                <a:cs typeface="Times New Roman"/>
              </a:rPr>
              <a:t> .</a:t>
            </a:r>
            <a:r>
              <a:rPr sz="2300" spc="1954" dirty="0">
                <a:solidFill>
                  <a:srgbClr val="605B5B"/>
                </a:solidFill>
                <a:latin typeface="Times New Roman"/>
                <a:cs typeface="Times New Roman"/>
              </a:rPr>
              <a:t>j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3156" y="6265830"/>
            <a:ext cx="393522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sz="2300" spc="60" dirty="0">
                <a:solidFill>
                  <a:srgbClr val="605B5B"/>
                </a:solidFill>
                <a:latin typeface="Times New Roman"/>
                <a:cs typeface="Times New Roman"/>
              </a:rPr>
              <a:t>--</a:t>
            </a:r>
            <a:r>
              <a:rPr sz="2200" spc="-438" dirty="0">
                <a:solidFill>
                  <a:srgbClr val="413D3F"/>
                </a:solidFill>
                <a:latin typeface="Arial"/>
                <a:cs typeface="Arial"/>
              </a:rPr>
              <a:t>■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239511" y="6373876"/>
            <a:ext cx="22783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0428" y="2210480"/>
            <a:ext cx="7516012" cy="558800"/>
          </a:xfrm>
          <a:prstGeom prst="rect">
            <a:avLst/>
          </a:prstGeom>
        </p:spPr>
        <p:txBody>
          <a:bodyPr wrap="square" lIns="0" tIns="27940" rIns="0" bIns="0" rtlCol="0">
            <a:noAutofit/>
          </a:bodyPr>
          <a:lstStyle/>
          <a:p>
            <a:pPr marL="12700" algn="ctr">
              <a:lnSpc>
                <a:spcPts val="4400"/>
              </a:lnSpc>
            </a:pPr>
            <a:r>
              <a:rPr sz="4200" b="1" spc="-89" dirty="0">
                <a:solidFill>
                  <a:srgbClr val="FDFDFD"/>
                </a:solidFill>
                <a:latin typeface="Courier New"/>
                <a:cs typeface="Courier New"/>
              </a:rPr>
              <a:t>PRESENT</a:t>
            </a:r>
            <a:r>
              <a:rPr lang="en-US" sz="4200" b="1" spc="-89" dirty="0">
                <a:solidFill>
                  <a:srgbClr val="FDFDFD"/>
                </a:solidFill>
                <a:latin typeface="Courier New"/>
                <a:cs typeface="Courier New"/>
              </a:rPr>
              <a:t> </a:t>
            </a:r>
            <a:r>
              <a:rPr sz="4200" b="1" spc="-89" dirty="0">
                <a:solidFill>
                  <a:srgbClr val="FDFDFD"/>
                </a:solidFill>
                <a:latin typeface="Courier New"/>
                <a:cs typeface="Courier New"/>
              </a:rPr>
              <a:t>PERFECT</a:t>
            </a:r>
            <a:r>
              <a:rPr lang="en-US" sz="4200" b="1" spc="-89" dirty="0">
                <a:solidFill>
                  <a:srgbClr val="FDFDFD"/>
                </a:solidFill>
                <a:latin typeface="Courier New"/>
                <a:cs typeface="Courier New"/>
              </a:rPr>
              <a:t> TENSE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6516" y="6141040"/>
            <a:ext cx="3173730" cy="279400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>
              <a:lnSpc>
                <a:spcPts val="2140"/>
              </a:lnSpc>
            </a:pPr>
            <a:r>
              <a:rPr sz="2000" spc="-23" dirty="0">
                <a:solidFill>
                  <a:srgbClr val="3D3D3D"/>
                </a:solidFill>
                <a:latin typeface="Times New Roman"/>
                <a:cs typeface="Times New Roman"/>
              </a:rPr>
              <a:t>nm  nm  n nm  nm  n nm  nm  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4676" y="6320160"/>
            <a:ext cx="230631" cy="431800"/>
          </a:xfrm>
          <a:prstGeom prst="rect">
            <a:avLst/>
          </a:prstGeom>
        </p:spPr>
        <p:txBody>
          <a:bodyPr wrap="square" lIns="0" tIns="21367" rIns="0" bIns="0" rtlCol="0">
            <a:noAutofit/>
          </a:bodyPr>
          <a:lstStyle/>
          <a:p>
            <a:pPr marL="12700">
              <a:lnSpc>
                <a:spcPts val="3365"/>
              </a:lnSpc>
            </a:pPr>
            <a:r>
              <a:rPr sz="3200" spc="-463" dirty="0">
                <a:solidFill>
                  <a:srgbClr val="696767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1852" y="6320160"/>
            <a:ext cx="263143" cy="431800"/>
          </a:xfrm>
          <a:prstGeom prst="rect">
            <a:avLst/>
          </a:prstGeom>
        </p:spPr>
        <p:txBody>
          <a:bodyPr wrap="square" lIns="0" tIns="21367" rIns="0" bIns="0" rtlCol="0">
            <a:noAutofit/>
          </a:bodyPr>
          <a:lstStyle/>
          <a:p>
            <a:pPr marL="12700">
              <a:lnSpc>
                <a:spcPts val="3365"/>
              </a:lnSpc>
            </a:pPr>
            <a:r>
              <a:rPr sz="3200" dirty="0">
                <a:solidFill>
                  <a:srgbClr val="574D4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24748" y="6320160"/>
            <a:ext cx="261111" cy="431800"/>
          </a:xfrm>
          <a:prstGeom prst="rect">
            <a:avLst/>
          </a:prstGeom>
        </p:spPr>
        <p:txBody>
          <a:bodyPr wrap="square" lIns="0" tIns="21367" rIns="0" bIns="0" rtlCol="0">
            <a:noAutofit/>
          </a:bodyPr>
          <a:lstStyle/>
          <a:p>
            <a:pPr marL="12700">
              <a:lnSpc>
                <a:spcPts val="3365"/>
              </a:lnSpc>
            </a:pPr>
            <a:r>
              <a:rPr sz="3200" dirty="0">
                <a:solidFill>
                  <a:srgbClr val="574D4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8122EA79-1771-4E1D-910A-02D3D5A3B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95317"/>
              </p:ext>
            </p:extLst>
          </p:nvPr>
        </p:nvGraphicFramePr>
        <p:xfrm>
          <a:off x="997560" y="2769280"/>
          <a:ext cx="692724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7240">
                  <a:extLst>
                    <a:ext uri="{9D8B030D-6E8A-4147-A177-3AD203B41FA5}">
                      <a16:colId xmlns:a16="http://schemas.microsoft.com/office/drawing/2014/main" val="424188345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947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64882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5628" y="361715"/>
            <a:ext cx="1350393" cy="368300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b="1" spc="18" dirty="0">
                <a:solidFill>
                  <a:srgbClr val="F29A15"/>
                </a:solidFill>
                <a:latin typeface="Arial"/>
                <a:cs typeface="Arial"/>
              </a:rPr>
              <a:t>Present</a:t>
            </a:r>
            <a:endParaRPr sz="2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30756" y="361715"/>
            <a:ext cx="1553911" cy="368300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b="1" spc="103" dirty="0">
                <a:solidFill>
                  <a:srgbClr val="F29A15"/>
                </a:solidFill>
                <a:latin typeface="Arial"/>
                <a:cs typeface="Arial"/>
              </a:rPr>
              <a:t>Perfect?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259" y="3856263"/>
            <a:ext cx="2937646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sz="2300" i="1" spc="36" dirty="0">
                <a:solidFill>
                  <a:srgbClr val="FDFDFD"/>
                </a:solidFill>
                <a:latin typeface="Arial"/>
                <a:cs typeface="Arial"/>
              </a:rPr>
              <a:t>Present perfect tense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7155" y="3856263"/>
            <a:ext cx="5249053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sz="2300" spc="40" dirty="0">
                <a:solidFill>
                  <a:srgbClr val="FDFDFD"/>
                </a:solidFill>
                <a:latin typeface="Arial"/>
                <a:cs typeface="Arial"/>
              </a:rPr>
              <a:t>digunakan untuk menyatakan tindakan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212" y="4222023"/>
            <a:ext cx="1576998" cy="68326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 marR="0">
              <a:lnSpc>
                <a:spcPts val="2450"/>
              </a:lnSpc>
            </a:pPr>
            <a:r>
              <a:rPr sz="2300" spc="20" dirty="0">
                <a:solidFill>
                  <a:srgbClr val="FDFDFD"/>
                </a:solidFill>
                <a:latin typeface="Arial"/>
                <a:cs typeface="Arial"/>
              </a:rPr>
              <a:t>atau situasi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2"/>
              </a:spcBef>
            </a:pPr>
            <a:r>
              <a:rPr sz="2300" spc="20" dirty="0">
                <a:solidFill>
                  <a:srgbClr val="FDFDFD"/>
                </a:solidFill>
                <a:latin typeface="Arial"/>
                <a:cs typeface="Arial"/>
              </a:rPr>
              <a:t>atau situasi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4700" y="4222023"/>
            <a:ext cx="3834981" cy="68326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sz="2300" spc="46" dirty="0">
                <a:solidFill>
                  <a:srgbClr val="FDFDFD"/>
                </a:solidFill>
                <a:latin typeface="Arial"/>
                <a:cs typeface="Arial"/>
              </a:rPr>
              <a:t>yang </a:t>
            </a:r>
            <a:r>
              <a:rPr sz="2300" b="1" spc="46" dirty="0">
                <a:solidFill>
                  <a:srgbClr val="FDFDFD"/>
                </a:solidFill>
                <a:latin typeface="Arial"/>
                <a:cs typeface="Arial"/>
              </a:rPr>
              <a:t>SUDAH </a:t>
            </a:r>
            <a:r>
              <a:rPr sz="2300" spc="46" dirty="0">
                <a:solidFill>
                  <a:srgbClr val="FDFDFD"/>
                </a:solidFill>
                <a:latin typeface="Arial"/>
                <a:cs typeface="Arial"/>
              </a:rPr>
              <a:t>terjadi. Kapan</a:t>
            </a:r>
            <a:endParaRPr sz="2300">
              <a:latin typeface="Arial"/>
              <a:cs typeface="Arial"/>
            </a:endParaRPr>
          </a:p>
          <a:p>
            <a:pPr marL="27940" marR="8856">
              <a:lnSpc>
                <a:spcPct val="95825"/>
              </a:lnSpc>
              <a:spcBef>
                <a:spcPts val="112"/>
              </a:spcBef>
            </a:pPr>
            <a:r>
              <a:rPr sz="2300" spc="26" dirty="0">
                <a:solidFill>
                  <a:srgbClr val="FDFDFD"/>
                </a:solidFill>
                <a:latin typeface="Arial"/>
                <a:cs typeface="Arial"/>
              </a:rPr>
              <a:t>itu tidak terlalu diperhatikan.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1756" y="4222023"/>
            <a:ext cx="2597293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sz="2300" spc="31" dirty="0">
                <a:solidFill>
                  <a:srgbClr val="FDFDFD"/>
                </a:solidFill>
                <a:latin typeface="Arial"/>
                <a:cs typeface="Arial"/>
              </a:rPr>
              <a:t>terjadinya tindakan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6516" y="5710574"/>
            <a:ext cx="3260623" cy="863600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12700">
              <a:lnSpc>
                <a:spcPts val="6800"/>
              </a:lnSpc>
            </a:pPr>
            <a:r>
              <a:rPr sz="2100" spc="-56" dirty="0">
                <a:solidFill>
                  <a:srgbClr val="3B3B3B"/>
                </a:solidFill>
                <a:latin typeface="Arial"/>
                <a:cs typeface="Arial"/>
              </a:rPr>
              <a:t>■  ■  </a:t>
            </a:r>
            <a:r>
              <a:rPr sz="6600" spc="-2050" dirty="0">
                <a:solidFill>
                  <a:srgbClr val="3B3B3B"/>
                </a:solidFill>
                <a:latin typeface="Times New Roman"/>
                <a:cs typeface="Times New Roman"/>
              </a:rPr>
              <a:t>-</a:t>
            </a:r>
            <a:r>
              <a:rPr sz="6600" spc="-2050" dirty="0">
                <a:solidFill>
                  <a:srgbClr val="505050"/>
                </a:solidFill>
                <a:latin typeface="Times New Roman"/>
                <a:cs typeface="Times New Roman"/>
              </a:rPr>
              <a:t>~</a:t>
            </a:r>
            <a:r>
              <a:rPr sz="6600" spc="-2050" dirty="0">
                <a:solidFill>
                  <a:srgbClr val="B5B5B5"/>
                </a:solidFill>
                <a:latin typeface="Times New Roman"/>
                <a:cs typeface="Times New Roman"/>
              </a:rPr>
              <a:t>=</a:t>
            </a:r>
            <a:r>
              <a:rPr sz="2100" spc="-56" dirty="0">
                <a:solidFill>
                  <a:srgbClr val="3B3B3B"/>
                </a:solidFill>
                <a:latin typeface="Arial"/>
                <a:cs typeface="Arial"/>
              </a:rPr>
              <a:t>■</a:t>
            </a:r>
            <a:r>
              <a:rPr sz="2100" spc="-56" dirty="0">
                <a:solidFill>
                  <a:srgbClr val="505050"/>
                </a:solidFill>
                <a:latin typeface="Arial"/>
                <a:cs typeface="Arial"/>
              </a:rPr>
              <a:t>~</a:t>
            </a:r>
            <a:r>
              <a:rPr sz="2100" spc="-56" dirty="0">
                <a:solidFill>
                  <a:srgbClr val="B5B5B5"/>
                </a:solidFill>
                <a:latin typeface="Arial"/>
                <a:cs typeface="Arial"/>
              </a:rPr>
              <a:t>-</a:t>
            </a:r>
            <a:r>
              <a:rPr sz="2100" spc="-56" dirty="0">
                <a:solidFill>
                  <a:srgbClr val="3B3B3B"/>
                </a:solidFill>
                <a:latin typeface="Arial"/>
                <a:cs typeface="Arial"/>
              </a:rPr>
              <a:t>■</a:t>
            </a:r>
            <a:r>
              <a:rPr sz="2100" spc="-56" dirty="0">
                <a:solidFill>
                  <a:srgbClr val="B5B5B5"/>
                </a:solidFill>
                <a:latin typeface="Arial"/>
                <a:cs typeface="Arial"/>
              </a:rPr>
              <a:t>~</a:t>
            </a:r>
            <a:r>
              <a:rPr sz="2100" spc="-56" dirty="0">
                <a:solidFill>
                  <a:srgbClr val="3B3B3B"/>
                </a:solidFill>
                <a:latin typeface="Arial"/>
                <a:cs typeface="Arial"/>
              </a:rPr>
              <a:t>-</a:t>
            </a:r>
            <a:r>
              <a:rPr sz="2100" spc="-56" dirty="0">
                <a:solidFill>
                  <a:srgbClr val="505050"/>
                </a:solidFill>
                <a:latin typeface="Arial"/>
                <a:cs typeface="Arial"/>
              </a:rPr>
              <a:t>~~~</a:t>
            </a:r>
            <a:r>
              <a:rPr sz="2100" spc="-56" dirty="0">
                <a:solidFill>
                  <a:srgbClr val="B5B5B5"/>
                </a:solidFill>
                <a:latin typeface="Arial"/>
                <a:cs typeface="Arial"/>
              </a:rPr>
              <a:t>-</a:t>
            </a:r>
            <a:r>
              <a:rPr sz="2100" spc="-56" dirty="0">
                <a:solidFill>
                  <a:srgbClr val="3B3B3B"/>
                </a:solidFill>
                <a:latin typeface="Arial"/>
                <a:cs typeface="Arial"/>
              </a:rPr>
              <a:t>■</a:t>
            </a:r>
            <a:r>
              <a:rPr sz="2100" spc="-56" dirty="0">
                <a:solidFill>
                  <a:srgbClr val="505050"/>
                </a:solidFill>
                <a:latin typeface="Arial"/>
                <a:cs typeface="Arial"/>
              </a:rPr>
              <a:t>~ </a:t>
            </a:r>
            <a:r>
              <a:rPr sz="2100" spc="-56" dirty="0">
                <a:solidFill>
                  <a:srgbClr val="3B3B3B"/>
                </a:solidFill>
                <a:latin typeface="Arial"/>
                <a:cs typeface="Arial"/>
              </a:rPr>
              <a:t>■  ■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3156" y="6168941"/>
            <a:ext cx="171018" cy="292100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sz="2100" spc="-443" dirty="0">
                <a:solidFill>
                  <a:srgbClr val="3B3B3B"/>
                </a:solidFill>
                <a:latin typeface="Arial"/>
                <a:cs typeface="Arial"/>
              </a:rPr>
              <a:t>■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1508" y="6175116"/>
            <a:ext cx="233020" cy="596900"/>
          </a:xfrm>
          <a:prstGeom prst="rect">
            <a:avLst/>
          </a:prstGeom>
        </p:spPr>
        <p:txBody>
          <a:bodyPr wrap="square" lIns="0" tIns="29813" rIns="0" bIns="0" rtlCol="0">
            <a:noAutofit/>
          </a:bodyPr>
          <a:lstStyle/>
          <a:p>
            <a:pPr marL="12700">
              <a:lnSpc>
                <a:spcPts val="4695"/>
              </a:lnSpc>
            </a:pPr>
            <a:r>
              <a:rPr sz="4500" spc="-286" dirty="0">
                <a:solidFill>
                  <a:srgbClr val="676767"/>
                </a:solidFill>
                <a:latin typeface="Times New Roman"/>
                <a:cs typeface="Times New Roman"/>
              </a:rPr>
              <a:t>i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396" y="6231080"/>
            <a:ext cx="155302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4" dirty="0">
                <a:solidFill>
                  <a:srgbClr val="505050"/>
                </a:solidFill>
                <a:latin typeface="Arial"/>
                <a:cs typeface="Arial"/>
              </a:rPr>
              <a:t>Present Perfect Tense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4748" y="6323996"/>
            <a:ext cx="24730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38" dirty="0">
                <a:solidFill>
                  <a:srgbClr val="3B3B3B"/>
                </a:solidFill>
                <a:latin typeface="Arial"/>
                <a:cs typeface="Arial"/>
              </a:rPr>
              <a:t>s</a:t>
            </a:r>
            <a:r>
              <a:rPr sz="2400" spc="-238" dirty="0">
                <a:solidFill>
                  <a:srgbClr val="9C9A9A"/>
                </a:solidFill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6509234"/>
            <a:ext cx="5663213" cy="1016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600" b="1" spc="1248" dirty="0">
                <a:solidFill>
                  <a:srgbClr val="B5B5B5"/>
                </a:solidFill>
                <a:latin typeface="Arial"/>
                <a:cs typeface="Arial"/>
              </a:rPr>
              <a:t>el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3196" y="6509234"/>
            <a:ext cx="551161" cy="1016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600" b="1" spc="998" dirty="0">
                <a:solidFill>
                  <a:srgbClr val="9C9A9A"/>
                </a:solidFill>
                <a:latin typeface="Arial"/>
                <a:cs typeface="Arial"/>
              </a:rPr>
              <a:t>]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51852" y="6509234"/>
            <a:ext cx="202849" cy="1016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600" b="1" spc="276" dirty="0">
                <a:solidFill>
                  <a:srgbClr val="3B3B3B"/>
                </a:solidFill>
                <a:latin typeface="Arial"/>
                <a:cs typeface="Arial"/>
              </a:rPr>
              <a:t>} </a:t>
            </a:r>
            <a:r>
              <a:rPr sz="600" b="1" spc="276" dirty="0">
                <a:solidFill>
                  <a:srgbClr val="9C9A9A"/>
                </a:solidFill>
                <a:latin typeface="Arial"/>
                <a:cs typeface="Arial"/>
              </a:rPr>
              <a:t>,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6318C58D-B12F-4B8F-A86A-E04430EAF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29317"/>
              </p:ext>
            </p:extLst>
          </p:nvPr>
        </p:nvGraphicFramePr>
        <p:xfrm>
          <a:off x="152400" y="762000"/>
          <a:ext cx="868680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424188345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947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5628" y="361715"/>
            <a:ext cx="7259975" cy="1112305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b="1" spc="41" dirty="0">
                <a:solidFill>
                  <a:srgbClr val="FDFDFD"/>
                </a:solidFill>
                <a:latin typeface="Arial"/>
                <a:cs typeface="Arial"/>
              </a:rPr>
              <a:t>Perbedaan Present Perfect dan Past Tense</a:t>
            </a:r>
            <a:endParaRPr sz="2700">
              <a:latin typeface="Arial"/>
              <a:cs typeface="Arial"/>
            </a:endParaRPr>
          </a:p>
          <a:p>
            <a:pPr marL="27939" marR="51434">
              <a:lnSpc>
                <a:spcPct val="95825"/>
              </a:lnSpc>
              <a:spcBef>
                <a:spcPts val="1578"/>
              </a:spcBef>
            </a:pPr>
            <a:r>
              <a:rPr sz="1700" spc="46" dirty="0">
                <a:solidFill>
                  <a:srgbClr val="F29A17"/>
                </a:solidFill>
                <a:latin typeface="Arial"/>
                <a:cs typeface="Arial"/>
              </a:rPr>
              <a:t>Banyak yang bingung membedakan Present Perfect Tense dan Past</a:t>
            </a:r>
            <a:endParaRPr sz="1700">
              <a:latin typeface="Arial"/>
              <a:cs typeface="Arial"/>
            </a:endParaRPr>
          </a:p>
          <a:p>
            <a:pPr marL="18796" marR="51434">
              <a:lnSpc>
                <a:spcPct val="95825"/>
              </a:lnSpc>
              <a:spcBef>
                <a:spcPts val="204"/>
              </a:spcBef>
            </a:pPr>
            <a:r>
              <a:rPr sz="1700" spc="42" dirty="0">
                <a:solidFill>
                  <a:srgbClr val="F29A17"/>
                </a:solidFill>
                <a:latin typeface="Arial"/>
                <a:cs typeface="Arial"/>
              </a:rPr>
              <a:t>Tense karena keduanya sama-sama terjadi di masa lampau.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388" y="1790505"/>
            <a:ext cx="8262192" cy="1234948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24891">
              <a:lnSpc>
                <a:spcPts val="1839"/>
              </a:lnSpc>
            </a:pPr>
            <a:r>
              <a:rPr sz="1700" b="1" spc="29" dirty="0">
                <a:solidFill>
                  <a:srgbClr val="FDFDFD"/>
                </a:solidFill>
                <a:latin typeface="Arial"/>
                <a:cs typeface="Arial"/>
              </a:rPr>
              <a:t>Past Tense </a:t>
            </a:r>
            <a:r>
              <a:rPr sz="1700" spc="29" dirty="0">
                <a:solidFill>
                  <a:srgbClr val="FDFDFD"/>
                </a:solidFill>
                <a:latin typeface="Arial"/>
                <a:cs typeface="Arial"/>
              </a:rPr>
              <a:t>= untuk menyatakan bahwa sesuatu yang TERJADI  di  masa lampau.</a:t>
            </a:r>
            <a:endParaRPr sz="1700">
              <a:latin typeface="Arial"/>
              <a:cs typeface="Arial"/>
            </a:endParaRPr>
          </a:p>
          <a:p>
            <a:pPr marL="18795" marR="32384">
              <a:lnSpc>
                <a:spcPct val="95825"/>
              </a:lnSpc>
              <a:spcBef>
                <a:spcPts val="545"/>
              </a:spcBef>
            </a:pPr>
            <a:r>
              <a:rPr sz="1700" spc="83" dirty="0">
                <a:solidFill>
                  <a:srgbClr val="FDFDFD"/>
                </a:solidFill>
                <a:latin typeface="Arial"/>
                <a:cs typeface="Arial"/>
              </a:rPr>
              <a:t>Contoh:</a:t>
            </a:r>
            <a:endParaRPr sz="1700">
              <a:latin typeface="Arial"/>
              <a:cs typeface="Arial"/>
            </a:endParaRPr>
          </a:p>
          <a:p>
            <a:pPr marL="12700" marR="154972" indent="15239">
              <a:lnSpc>
                <a:spcPts val="2620"/>
              </a:lnSpc>
              <a:spcBef>
                <a:spcPts val="291"/>
              </a:spcBef>
            </a:pPr>
            <a:r>
              <a:rPr sz="1700" spc="-282" dirty="0">
                <a:solidFill>
                  <a:srgbClr val="FDFDFD"/>
                </a:solidFill>
                <a:latin typeface="Arial"/>
                <a:cs typeface="Arial"/>
              </a:rPr>
              <a:t>I  </a:t>
            </a:r>
            <a:r>
              <a:rPr sz="1700" spc="-172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f</a:t>
            </a:r>
            <a:r>
              <a:rPr sz="1700" spc="25" dirty="0">
                <a:solidFill>
                  <a:srgbClr val="FDFDFD"/>
                </a:solidFill>
                <a:latin typeface="Arial"/>
                <a:cs typeface="Arial"/>
              </a:rPr>
              <a:t>i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n</a:t>
            </a:r>
            <a:r>
              <a:rPr sz="1700" spc="9" dirty="0">
                <a:solidFill>
                  <a:srgbClr val="FDFDFD"/>
                </a:solidFill>
                <a:latin typeface="Arial"/>
                <a:cs typeface="Arial"/>
              </a:rPr>
              <a:t>i</a:t>
            </a:r>
            <a:r>
              <a:rPr sz="1700" spc="25" dirty="0">
                <a:solidFill>
                  <a:srgbClr val="FDFDFD"/>
                </a:solidFill>
                <a:latin typeface="Arial"/>
                <a:cs typeface="Arial"/>
              </a:rPr>
              <a:t>s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he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d</a:t>
            </a:r>
            <a:r>
              <a:rPr sz="1700" spc="347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29" dirty="0">
                <a:solidFill>
                  <a:srgbClr val="FDFDFD"/>
                </a:solidFill>
                <a:latin typeface="Arial"/>
                <a:cs typeface="Arial"/>
              </a:rPr>
              <a:t>m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y</a:t>
            </a:r>
            <a:r>
              <a:rPr sz="1700" spc="-9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29" dirty="0">
                <a:solidFill>
                  <a:srgbClr val="FDFDFD"/>
                </a:solidFill>
                <a:latin typeface="Arial"/>
                <a:cs typeface="Arial"/>
              </a:rPr>
              <a:t>w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o</a:t>
            </a:r>
            <a:r>
              <a:rPr sz="1700" spc="14" dirty="0">
                <a:solidFill>
                  <a:srgbClr val="FDFDFD"/>
                </a:solidFill>
                <a:latin typeface="Arial"/>
                <a:cs typeface="Arial"/>
              </a:rPr>
              <a:t>r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k</a:t>
            </a:r>
            <a:r>
              <a:rPr sz="1700" spc="194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25" dirty="0">
                <a:solidFill>
                  <a:srgbClr val="FDFDFD"/>
                </a:solidFill>
                <a:latin typeface="Arial"/>
                <a:cs typeface="Arial"/>
              </a:rPr>
              <a:t>o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n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e</a:t>
            </a:r>
            <a:r>
              <a:rPr sz="1700" spc="203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hou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r</a:t>
            </a:r>
            <a:r>
              <a:rPr sz="1700" spc="102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-31" dirty="0">
                <a:solidFill>
                  <a:srgbClr val="FDFDFD"/>
                </a:solidFill>
                <a:latin typeface="Arial"/>
                <a:cs typeface="Arial"/>
              </a:rPr>
              <a:t>a</a:t>
            </a:r>
            <a:r>
              <a:rPr sz="1700" spc="37" dirty="0">
                <a:solidFill>
                  <a:srgbClr val="FDFDFD"/>
                </a:solidFill>
                <a:latin typeface="Arial"/>
                <a:cs typeface="Arial"/>
              </a:rPr>
              <a:t>g</a:t>
            </a:r>
            <a:r>
              <a:rPr sz="1700" spc="109" dirty="0">
                <a:solidFill>
                  <a:srgbClr val="FDFDFD"/>
                </a:solidFill>
                <a:latin typeface="Arial"/>
                <a:cs typeface="Arial"/>
              </a:rPr>
              <a:t>o</a:t>
            </a:r>
            <a:r>
              <a:rPr sz="1700" spc="-164" dirty="0">
                <a:solidFill>
                  <a:srgbClr val="FDFDFD"/>
                </a:solidFill>
                <a:latin typeface="Arial"/>
                <a:cs typeface="Arial"/>
              </a:rPr>
              <a:t>.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-169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-2" dirty="0">
                <a:solidFill>
                  <a:srgbClr val="FDFDFD"/>
                </a:solidFill>
                <a:latin typeface="Arial"/>
                <a:cs typeface="Arial"/>
              </a:rPr>
              <a:t>(</a:t>
            </a:r>
            <a:r>
              <a:rPr sz="1700" spc="2" dirty="0">
                <a:solidFill>
                  <a:srgbClr val="FDFDFD"/>
                </a:solidFill>
                <a:latin typeface="Arial"/>
                <a:cs typeface="Arial"/>
              </a:rPr>
              <a:t>s</a:t>
            </a:r>
            <a:r>
              <a:rPr sz="1700" spc="5" dirty="0">
                <a:solidFill>
                  <a:srgbClr val="FDFDFD"/>
                </a:solidFill>
                <a:latin typeface="Arial"/>
                <a:cs typeface="Arial"/>
              </a:rPr>
              <a:t>a</a:t>
            </a:r>
            <a:r>
              <a:rPr sz="1700" spc="2" dirty="0">
                <a:solidFill>
                  <a:srgbClr val="FDFDFD"/>
                </a:solidFill>
                <a:latin typeface="Arial"/>
                <a:cs typeface="Arial"/>
              </a:rPr>
              <a:t>y</a:t>
            </a:r>
            <a:r>
              <a:rPr sz="1700" spc="-18" dirty="0">
                <a:solidFill>
                  <a:srgbClr val="FDFDFD"/>
                </a:solidFill>
                <a:latin typeface="Arial"/>
                <a:cs typeface="Arial"/>
              </a:rPr>
              <a:t>a</a:t>
            </a:r>
            <a:r>
              <a:rPr sz="1700" spc="258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34" dirty="0">
                <a:solidFill>
                  <a:srgbClr val="FDFDFD"/>
                </a:solidFill>
                <a:latin typeface="Arial"/>
                <a:cs typeface="Arial"/>
              </a:rPr>
              <a:t>m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eny</a:t>
            </a:r>
            <a:r>
              <a:rPr sz="1700" spc="25" dirty="0">
                <a:solidFill>
                  <a:srgbClr val="FDFDFD"/>
                </a:solidFill>
                <a:latin typeface="Arial"/>
                <a:cs typeface="Arial"/>
              </a:rPr>
              <a:t>e</a:t>
            </a:r>
            <a:r>
              <a:rPr sz="1700" spc="9" dirty="0">
                <a:solidFill>
                  <a:srgbClr val="FDFDFD"/>
                </a:solidFill>
                <a:latin typeface="Arial"/>
                <a:cs typeface="Arial"/>
              </a:rPr>
              <a:t>l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esa</a:t>
            </a:r>
            <a:r>
              <a:rPr sz="1700" spc="9" dirty="0">
                <a:solidFill>
                  <a:srgbClr val="FDFDFD"/>
                </a:solidFill>
                <a:latin typeface="Arial"/>
                <a:cs typeface="Arial"/>
              </a:rPr>
              <a:t>i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ka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n</a:t>
            </a:r>
            <a:r>
              <a:rPr sz="1700" spc="312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9" dirty="0">
                <a:solidFill>
                  <a:srgbClr val="FDFDFD"/>
                </a:solidFill>
                <a:latin typeface="Arial"/>
                <a:cs typeface="Arial"/>
              </a:rPr>
              <a:t>t</a:t>
            </a:r>
            <a:r>
              <a:rPr sz="1700" spc="25" dirty="0">
                <a:solidFill>
                  <a:srgbClr val="FDFDFD"/>
                </a:solidFill>
                <a:latin typeface="Arial"/>
                <a:cs typeface="Arial"/>
              </a:rPr>
              <a:t>uga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s</a:t>
            </a:r>
            <a:r>
              <a:rPr sz="1700" spc="235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14" dirty="0">
                <a:solidFill>
                  <a:srgbClr val="FDFDFD"/>
                </a:solidFill>
                <a:latin typeface="Arial"/>
                <a:cs typeface="Arial"/>
              </a:rPr>
              <a:t>s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ay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a</a:t>
            </a:r>
            <a:r>
              <a:rPr sz="1700" spc="154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14" dirty="0">
                <a:solidFill>
                  <a:srgbClr val="FDFDFD"/>
                </a:solidFill>
                <a:latin typeface="Arial"/>
                <a:cs typeface="Arial"/>
              </a:rPr>
              <a:t>s</a:t>
            </a:r>
            <a:r>
              <a:rPr sz="1700" spc="25" dirty="0">
                <a:solidFill>
                  <a:srgbClr val="FDFDFD"/>
                </a:solidFill>
                <a:latin typeface="Arial"/>
                <a:cs typeface="Arial"/>
              </a:rPr>
              <a:t>a</a:t>
            </a:r>
            <a:r>
              <a:rPr sz="1700" spc="9" dirty="0">
                <a:solidFill>
                  <a:srgbClr val="FDFDFD"/>
                </a:solidFill>
                <a:latin typeface="Arial"/>
                <a:cs typeface="Arial"/>
              </a:rPr>
              <a:t>t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u</a:t>
            </a:r>
            <a:r>
              <a:rPr sz="1700" spc="1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9" dirty="0">
                <a:solidFill>
                  <a:srgbClr val="FDFDFD"/>
                </a:solidFill>
                <a:latin typeface="Arial"/>
                <a:cs typeface="Arial"/>
              </a:rPr>
              <a:t>j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a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m</a:t>
            </a:r>
            <a:r>
              <a:rPr sz="1700" spc="335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-116" dirty="0">
                <a:solidFill>
                  <a:srgbClr val="FDFDFD"/>
                </a:solidFill>
                <a:latin typeface="Arial"/>
                <a:cs typeface="Arial"/>
              </a:rPr>
              <a:t>l</a:t>
            </a:r>
            <a:r>
              <a:rPr sz="1700" spc="85" dirty="0">
                <a:solidFill>
                  <a:srgbClr val="FDFDFD"/>
                </a:solidFill>
                <a:latin typeface="Arial"/>
                <a:cs typeface="Arial"/>
              </a:rPr>
              <a:t>a</a:t>
            </a:r>
            <a:r>
              <a:rPr sz="1700" spc="5" dirty="0">
                <a:solidFill>
                  <a:srgbClr val="FDFDFD"/>
                </a:solidFill>
                <a:latin typeface="Arial"/>
                <a:cs typeface="Arial"/>
              </a:rPr>
              <a:t>l</a:t>
            </a:r>
            <a:r>
              <a:rPr sz="1700" spc="61" dirty="0">
                <a:solidFill>
                  <a:srgbClr val="FDFDFD"/>
                </a:solidFill>
                <a:latin typeface="Arial"/>
                <a:cs typeface="Arial"/>
              </a:rPr>
              <a:t>u</a:t>
            </a:r>
            <a:r>
              <a:rPr sz="1700" spc="-50" dirty="0">
                <a:solidFill>
                  <a:srgbClr val="FDFDFD"/>
                </a:solidFill>
                <a:latin typeface="Arial"/>
                <a:cs typeface="Arial"/>
              </a:rPr>
              <a:t>)</a:t>
            </a:r>
            <a:r>
              <a:rPr sz="1700" spc="-42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Y</a:t>
            </a:r>
            <a:r>
              <a:rPr sz="1700" spc="25" dirty="0">
                <a:solidFill>
                  <a:srgbClr val="FDFDFD"/>
                </a:solidFill>
                <a:latin typeface="Arial"/>
                <a:cs typeface="Arial"/>
              </a:rPr>
              <a:t>e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s</a:t>
            </a:r>
            <a:r>
              <a:rPr sz="1700" spc="9" dirty="0">
                <a:solidFill>
                  <a:srgbClr val="FDFDFD"/>
                </a:solidFill>
                <a:latin typeface="Arial"/>
                <a:cs typeface="Arial"/>
              </a:rPr>
              <a:t>t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e</a:t>
            </a:r>
            <a:r>
              <a:rPr sz="1700" spc="14" dirty="0">
                <a:solidFill>
                  <a:srgbClr val="FDFDFD"/>
                </a:solidFill>
                <a:latin typeface="Arial"/>
                <a:cs typeface="Arial"/>
              </a:rPr>
              <a:t>r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da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y</a:t>
            </a:r>
            <a:r>
              <a:rPr sz="1700" spc="253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29" dirty="0">
                <a:solidFill>
                  <a:srgbClr val="FDFDFD"/>
                </a:solidFill>
                <a:latin typeface="Arial"/>
                <a:cs typeface="Arial"/>
              </a:rPr>
              <a:t>w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e</a:t>
            </a:r>
            <a:r>
              <a:rPr sz="1700" spc="111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61" dirty="0">
                <a:solidFill>
                  <a:srgbClr val="FDFDFD"/>
                </a:solidFill>
                <a:latin typeface="Arial"/>
                <a:cs typeface="Arial"/>
              </a:rPr>
              <a:t>v</a:t>
            </a:r>
            <a:r>
              <a:rPr sz="1700" spc="-66" dirty="0">
                <a:solidFill>
                  <a:srgbClr val="FDFDFD"/>
                </a:solidFill>
                <a:latin typeface="Arial"/>
                <a:cs typeface="Arial"/>
              </a:rPr>
              <a:t>i</a:t>
            </a:r>
            <a:r>
              <a:rPr sz="1700" spc="109" dirty="0">
                <a:solidFill>
                  <a:srgbClr val="FDFDFD"/>
                </a:solidFill>
                <a:latin typeface="Arial"/>
                <a:cs typeface="Arial"/>
              </a:rPr>
              <a:t>s</a:t>
            </a:r>
            <a:r>
              <a:rPr sz="1700" spc="-40" dirty="0">
                <a:solidFill>
                  <a:srgbClr val="FDFDFD"/>
                </a:solidFill>
                <a:latin typeface="Arial"/>
                <a:cs typeface="Arial"/>
              </a:rPr>
              <a:t>i</a:t>
            </a:r>
            <a:r>
              <a:rPr sz="1700" spc="79" dirty="0">
                <a:solidFill>
                  <a:srgbClr val="FDFDFD"/>
                </a:solidFill>
                <a:latin typeface="Arial"/>
                <a:cs typeface="Arial"/>
              </a:rPr>
              <a:t>t</a:t>
            </a:r>
            <a:r>
              <a:rPr sz="1700" spc="37" dirty="0">
                <a:solidFill>
                  <a:srgbClr val="FDFDFD"/>
                </a:solidFill>
                <a:latin typeface="Arial"/>
                <a:cs typeface="Arial"/>
              </a:rPr>
              <a:t>e</a:t>
            </a:r>
            <a:r>
              <a:rPr sz="1700" spc="-75" dirty="0">
                <a:solidFill>
                  <a:srgbClr val="FDFDFD"/>
                </a:solidFill>
                <a:latin typeface="Arial"/>
                <a:cs typeface="Arial"/>
              </a:rPr>
              <a:t>d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-179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FDFDFD"/>
                </a:solidFill>
                <a:latin typeface="Arial"/>
                <a:cs typeface="Arial"/>
              </a:rPr>
              <a:t>m</a:t>
            </a:r>
            <a:r>
              <a:rPr sz="1700" spc="85" dirty="0">
                <a:solidFill>
                  <a:srgbClr val="FDFDFD"/>
                </a:solidFill>
                <a:latin typeface="Arial"/>
                <a:cs typeface="Arial"/>
              </a:rPr>
              <a:t>o</a:t>
            </a:r>
            <a:r>
              <a:rPr sz="1700" spc="14" dirty="0">
                <a:solidFill>
                  <a:srgbClr val="FDFDFD"/>
                </a:solidFill>
                <a:latin typeface="Arial"/>
                <a:cs typeface="Arial"/>
              </a:rPr>
              <a:t>n</a:t>
            </a:r>
            <a:r>
              <a:rPr sz="1700" spc="61" dirty="0">
                <a:solidFill>
                  <a:srgbClr val="FDFDFD"/>
                </a:solidFill>
                <a:latin typeface="Arial"/>
                <a:cs typeface="Arial"/>
              </a:rPr>
              <a:t>a</a:t>
            </a:r>
            <a:r>
              <a:rPr sz="1700" spc="109" dirty="0">
                <a:solidFill>
                  <a:srgbClr val="FDFDFD"/>
                </a:solidFill>
                <a:latin typeface="Arial"/>
                <a:cs typeface="Arial"/>
              </a:rPr>
              <a:t>s</a:t>
            </a:r>
            <a:r>
              <a:rPr sz="1700" spc="-164" dirty="0">
                <a:solidFill>
                  <a:srgbClr val="FDFDFD"/>
                </a:solidFill>
                <a:latin typeface="Arial"/>
                <a:cs typeface="Arial"/>
              </a:rPr>
              <a:t>.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-189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14" dirty="0">
                <a:solidFill>
                  <a:srgbClr val="FDFDFD"/>
                </a:solidFill>
                <a:latin typeface="Arial"/>
                <a:cs typeface="Arial"/>
              </a:rPr>
              <a:t>(</a:t>
            </a:r>
            <a:r>
              <a:rPr sz="1700" spc="25" dirty="0">
                <a:solidFill>
                  <a:srgbClr val="FDFDFD"/>
                </a:solidFill>
                <a:latin typeface="Arial"/>
                <a:cs typeface="Arial"/>
              </a:rPr>
              <a:t>K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e</a:t>
            </a:r>
            <a:r>
              <a:rPr sz="1700" spc="34" dirty="0">
                <a:solidFill>
                  <a:srgbClr val="FDFDFD"/>
                </a:solidFill>
                <a:latin typeface="Arial"/>
                <a:cs typeface="Arial"/>
              </a:rPr>
              <a:t>m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a</a:t>
            </a:r>
            <a:r>
              <a:rPr sz="1700" spc="14" dirty="0">
                <a:solidFill>
                  <a:srgbClr val="FDFDFD"/>
                </a:solidFill>
                <a:latin typeface="Arial"/>
                <a:cs typeface="Arial"/>
              </a:rPr>
              <a:t>r</a:t>
            </a:r>
            <a:r>
              <a:rPr sz="1700" spc="9" dirty="0">
                <a:solidFill>
                  <a:srgbClr val="FDFDFD"/>
                </a:solidFill>
                <a:latin typeface="Arial"/>
                <a:cs typeface="Arial"/>
              </a:rPr>
              <a:t>i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n</a:t>
            </a:r>
            <a:r>
              <a:rPr sz="1700" spc="304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-36" dirty="0">
                <a:solidFill>
                  <a:srgbClr val="FDFDFD"/>
                </a:solidFill>
                <a:latin typeface="Arial"/>
                <a:cs typeface="Arial"/>
              </a:rPr>
              <a:t>k</a:t>
            </a:r>
            <a:r>
              <a:rPr sz="1700" spc="37" dirty="0">
                <a:solidFill>
                  <a:srgbClr val="FDFDFD"/>
                </a:solidFill>
                <a:latin typeface="Arial"/>
                <a:cs typeface="Arial"/>
              </a:rPr>
              <a:t>a</a:t>
            </a:r>
            <a:r>
              <a:rPr sz="1700" spc="71" dirty="0">
                <a:solidFill>
                  <a:srgbClr val="FDFDFD"/>
                </a:solidFill>
                <a:latin typeface="Arial"/>
                <a:cs typeface="Arial"/>
              </a:rPr>
              <a:t>m</a:t>
            </a:r>
            <a:r>
              <a:rPr sz="1700" spc="-98" dirty="0">
                <a:solidFill>
                  <a:srgbClr val="FDFDFD"/>
                </a:solidFill>
                <a:latin typeface="Arial"/>
                <a:cs typeface="Arial"/>
              </a:rPr>
              <a:t>i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-214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FDFDFD"/>
                </a:solidFill>
                <a:latin typeface="Arial"/>
                <a:cs typeface="Arial"/>
              </a:rPr>
              <a:t>m</a:t>
            </a:r>
            <a:r>
              <a:rPr sz="1700" spc="85" dirty="0">
                <a:solidFill>
                  <a:srgbClr val="FDFDFD"/>
                </a:solidFill>
                <a:latin typeface="Arial"/>
                <a:cs typeface="Arial"/>
              </a:rPr>
              <a:t>e</a:t>
            </a:r>
            <a:r>
              <a:rPr sz="1700" spc="-8" dirty="0">
                <a:solidFill>
                  <a:srgbClr val="FDFDFD"/>
                </a:solidFill>
                <a:latin typeface="Arial"/>
                <a:cs typeface="Arial"/>
              </a:rPr>
              <a:t>n</a:t>
            </a:r>
            <a:r>
              <a:rPr sz="1700" spc="85" dirty="0">
                <a:solidFill>
                  <a:srgbClr val="FDFDFD"/>
                </a:solidFill>
                <a:latin typeface="Arial"/>
                <a:cs typeface="Arial"/>
              </a:rPr>
              <a:t>g</a:t>
            </a:r>
            <a:r>
              <a:rPr sz="1700" spc="61" dirty="0">
                <a:solidFill>
                  <a:srgbClr val="FDFDFD"/>
                </a:solidFill>
                <a:latin typeface="Arial"/>
                <a:cs typeface="Arial"/>
              </a:rPr>
              <a:t>u</a:t>
            </a:r>
            <a:r>
              <a:rPr sz="1700" spc="-56" dirty="0">
                <a:solidFill>
                  <a:srgbClr val="FDFDFD"/>
                </a:solidFill>
                <a:latin typeface="Arial"/>
                <a:cs typeface="Arial"/>
              </a:rPr>
              <a:t>n</a:t>
            </a:r>
            <a:r>
              <a:rPr sz="1700" spc="125" dirty="0">
                <a:solidFill>
                  <a:srgbClr val="FDFDFD"/>
                </a:solidFill>
                <a:latin typeface="Arial"/>
                <a:cs typeface="Arial"/>
              </a:rPr>
              <a:t>j</a:t>
            </a:r>
            <a:r>
              <a:rPr sz="1700" spc="37" dirty="0">
                <a:solidFill>
                  <a:srgbClr val="FDFDFD"/>
                </a:solidFill>
                <a:latin typeface="Arial"/>
                <a:cs typeface="Arial"/>
              </a:rPr>
              <a:t>un</a:t>
            </a:r>
            <a:r>
              <a:rPr sz="1700" spc="61" dirty="0">
                <a:solidFill>
                  <a:srgbClr val="FDFDFD"/>
                </a:solidFill>
                <a:latin typeface="Arial"/>
                <a:cs typeface="Arial"/>
              </a:rPr>
              <a:t>g</a:t>
            </a:r>
            <a:r>
              <a:rPr sz="1700" spc="-98" dirty="0">
                <a:solidFill>
                  <a:srgbClr val="FDFDFD"/>
                </a:solidFill>
                <a:latin typeface="Arial"/>
                <a:cs typeface="Arial"/>
              </a:rPr>
              <a:t>i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-189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-75" dirty="0">
                <a:solidFill>
                  <a:srgbClr val="FDFDFD"/>
                </a:solidFill>
                <a:latin typeface="Arial"/>
                <a:cs typeface="Arial"/>
              </a:rPr>
              <a:t>m</a:t>
            </a:r>
            <a:r>
              <a:rPr sz="1700" spc="109" dirty="0">
                <a:solidFill>
                  <a:srgbClr val="FDFDFD"/>
                </a:solidFill>
                <a:latin typeface="Arial"/>
                <a:cs typeface="Arial"/>
              </a:rPr>
              <a:t>o</a:t>
            </a:r>
            <a:r>
              <a:rPr sz="1700" spc="-8" dirty="0">
                <a:solidFill>
                  <a:srgbClr val="FDFDFD"/>
                </a:solidFill>
                <a:latin typeface="Arial"/>
                <a:cs typeface="Arial"/>
              </a:rPr>
              <a:t>n</a:t>
            </a:r>
            <a:r>
              <a:rPr sz="1700" spc="61" dirty="0">
                <a:solidFill>
                  <a:srgbClr val="FDFDFD"/>
                </a:solidFill>
                <a:latin typeface="Arial"/>
                <a:cs typeface="Arial"/>
              </a:rPr>
              <a:t>a</a:t>
            </a:r>
            <a:r>
              <a:rPr sz="1700" spc="109" dirty="0">
                <a:solidFill>
                  <a:srgbClr val="FDFDFD"/>
                </a:solidFill>
                <a:latin typeface="Arial"/>
                <a:cs typeface="Arial"/>
              </a:rPr>
              <a:t>s</a:t>
            </a:r>
            <a:r>
              <a:rPr sz="1700" spc="-73" dirty="0">
                <a:solidFill>
                  <a:srgbClr val="FDFDFD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387" y="3445569"/>
            <a:ext cx="8215821" cy="1234948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24891" marR="32384">
              <a:lnSpc>
                <a:spcPts val="1839"/>
              </a:lnSpc>
            </a:pPr>
            <a:r>
              <a:rPr sz="1700" b="1" spc="42" dirty="0">
                <a:solidFill>
                  <a:srgbClr val="FDFDFD"/>
                </a:solidFill>
                <a:latin typeface="Arial"/>
                <a:cs typeface="Arial"/>
              </a:rPr>
              <a:t>Present Perfect Tense </a:t>
            </a:r>
            <a:r>
              <a:rPr sz="1700" spc="42" dirty="0">
                <a:solidFill>
                  <a:srgbClr val="FDFDFD"/>
                </a:solidFill>
                <a:latin typeface="Arial"/>
                <a:cs typeface="Arial"/>
              </a:rPr>
              <a:t>= untuk menyatakan sesuatu yang SUDAH terjadi.</a:t>
            </a:r>
            <a:endParaRPr sz="1700">
              <a:latin typeface="Arial"/>
              <a:cs typeface="Arial"/>
            </a:endParaRPr>
          </a:p>
          <a:p>
            <a:pPr marL="18796" marR="32384">
              <a:lnSpc>
                <a:spcPct val="95825"/>
              </a:lnSpc>
              <a:spcBef>
                <a:spcPts val="569"/>
              </a:spcBef>
            </a:pPr>
            <a:r>
              <a:rPr sz="1700" spc="12" dirty="0">
                <a:solidFill>
                  <a:srgbClr val="FDFDFD"/>
                </a:solidFill>
                <a:latin typeface="Arial"/>
                <a:cs typeface="Arial"/>
              </a:rPr>
              <a:t>Contoh:</a:t>
            </a:r>
            <a:endParaRPr sz="1700">
              <a:latin typeface="Arial"/>
              <a:cs typeface="Arial"/>
            </a:endParaRPr>
          </a:p>
          <a:p>
            <a:pPr marL="27940" marR="32384">
              <a:lnSpc>
                <a:spcPct val="95825"/>
              </a:lnSpc>
              <a:spcBef>
                <a:spcPts val="661"/>
              </a:spcBef>
            </a:pPr>
            <a:r>
              <a:rPr sz="1700" spc="-282" dirty="0">
                <a:solidFill>
                  <a:srgbClr val="FDFDFD"/>
                </a:solidFill>
                <a:latin typeface="Arial"/>
                <a:cs typeface="Arial"/>
              </a:rPr>
              <a:t>I   </a:t>
            </a:r>
            <a:r>
              <a:rPr sz="1700" spc="-264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h</a:t>
            </a:r>
            <a:r>
              <a:rPr sz="1700" spc="25" dirty="0">
                <a:solidFill>
                  <a:srgbClr val="FDFDFD"/>
                </a:solidFill>
                <a:latin typeface="Arial"/>
                <a:cs typeface="Arial"/>
              </a:rPr>
              <a:t>av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e</a:t>
            </a:r>
            <a:r>
              <a:rPr sz="1700" spc="118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a</a:t>
            </a:r>
            <a:r>
              <a:rPr sz="1700" spc="9" dirty="0">
                <a:solidFill>
                  <a:srgbClr val="FDFDFD"/>
                </a:solidFill>
                <a:latin typeface="Arial"/>
                <a:cs typeface="Arial"/>
              </a:rPr>
              <a:t>l</a:t>
            </a:r>
            <a:r>
              <a:rPr sz="1700" spc="14" dirty="0">
                <a:solidFill>
                  <a:srgbClr val="FDFDFD"/>
                </a:solidFill>
                <a:latin typeface="Arial"/>
                <a:cs typeface="Arial"/>
              </a:rPr>
              <a:t>r</a:t>
            </a:r>
            <a:r>
              <a:rPr sz="1700" spc="25" dirty="0">
                <a:solidFill>
                  <a:srgbClr val="FDFDFD"/>
                </a:solidFill>
                <a:latin typeface="Arial"/>
                <a:cs typeface="Arial"/>
              </a:rPr>
              <a:t>e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a</a:t>
            </a:r>
            <a:r>
              <a:rPr sz="1700" spc="25" dirty="0">
                <a:solidFill>
                  <a:srgbClr val="FDFDFD"/>
                </a:solidFill>
                <a:latin typeface="Arial"/>
                <a:cs typeface="Arial"/>
              </a:rPr>
              <a:t>d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y</a:t>
            </a:r>
            <a:r>
              <a:rPr sz="1700" spc="153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f</a:t>
            </a:r>
            <a:r>
              <a:rPr sz="1700" spc="25" dirty="0">
                <a:solidFill>
                  <a:srgbClr val="FDFDFD"/>
                </a:solidFill>
                <a:latin typeface="Arial"/>
                <a:cs typeface="Arial"/>
              </a:rPr>
              <a:t>i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n</a:t>
            </a:r>
            <a:r>
              <a:rPr sz="1700" spc="9" dirty="0">
                <a:solidFill>
                  <a:srgbClr val="FDFDFD"/>
                </a:solidFill>
                <a:latin typeface="Arial"/>
                <a:cs typeface="Arial"/>
              </a:rPr>
              <a:t>i</a:t>
            </a:r>
            <a:r>
              <a:rPr sz="1700" spc="25" dirty="0">
                <a:solidFill>
                  <a:srgbClr val="FDFDFD"/>
                </a:solidFill>
                <a:latin typeface="Arial"/>
                <a:cs typeface="Arial"/>
              </a:rPr>
              <a:t>s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h</a:t>
            </a:r>
            <a:r>
              <a:rPr sz="1700" spc="286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29" dirty="0">
                <a:solidFill>
                  <a:srgbClr val="FDFDFD"/>
                </a:solidFill>
                <a:latin typeface="Arial"/>
                <a:cs typeface="Arial"/>
              </a:rPr>
              <a:t>m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y</a:t>
            </a:r>
            <a:r>
              <a:rPr sz="1700" spc="-9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29" dirty="0">
                <a:solidFill>
                  <a:srgbClr val="FDFDFD"/>
                </a:solidFill>
                <a:latin typeface="Arial"/>
                <a:cs typeface="Arial"/>
              </a:rPr>
              <a:t>w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o</a:t>
            </a:r>
            <a:r>
              <a:rPr sz="1700" spc="14" dirty="0">
                <a:solidFill>
                  <a:srgbClr val="FDFDFD"/>
                </a:solidFill>
                <a:latin typeface="Arial"/>
                <a:cs typeface="Arial"/>
              </a:rPr>
              <a:t>r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k</a:t>
            </a:r>
            <a:r>
              <a:rPr sz="1700" spc="244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-7" dirty="0">
                <a:solidFill>
                  <a:srgbClr val="FDFDFD"/>
                </a:solidFill>
                <a:latin typeface="Arial"/>
                <a:cs typeface="Arial"/>
              </a:rPr>
              <a:t>(</a:t>
            </a:r>
            <a:r>
              <a:rPr sz="1700" spc="-6" dirty="0">
                <a:solidFill>
                  <a:srgbClr val="FDFDFD"/>
                </a:solidFill>
                <a:latin typeface="Arial"/>
                <a:cs typeface="Arial"/>
              </a:rPr>
              <a:t>s</a:t>
            </a:r>
            <a:r>
              <a:rPr sz="1700" spc="-9" dirty="0">
                <a:solidFill>
                  <a:srgbClr val="FDFDFD"/>
                </a:solidFill>
                <a:latin typeface="Arial"/>
                <a:cs typeface="Arial"/>
              </a:rPr>
              <a:t>a</a:t>
            </a:r>
            <a:r>
              <a:rPr sz="1700" spc="-6" dirty="0">
                <a:solidFill>
                  <a:srgbClr val="FDFDFD"/>
                </a:solidFill>
                <a:latin typeface="Arial"/>
                <a:cs typeface="Arial"/>
              </a:rPr>
              <a:t>y</a:t>
            </a:r>
            <a:r>
              <a:rPr sz="1700" spc="-28" dirty="0">
                <a:solidFill>
                  <a:srgbClr val="FDFDFD"/>
                </a:solidFill>
                <a:latin typeface="Arial"/>
                <a:cs typeface="Arial"/>
              </a:rPr>
              <a:t>a</a:t>
            </a:r>
            <a:r>
              <a:rPr sz="1700" spc="254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14" dirty="0">
                <a:solidFill>
                  <a:srgbClr val="FDFDFD"/>
                </a:solidFill>
                <a:latin typeface="Arial"/>
                <a:cs typeface="Arial"/>
              </a:rPr>
              <a:t>s</a:t>
            </a:r>
            <a:r>
              <a:rPr sz="1700" spc="25" dirty="0">
                <a:solidFill>
                  <a:srgbClr val="FDFDFD"/>
                </a:solidFill>
                <a:latin typeface="Arial"/>
                <a:cs typeface="Arial"/>
              </a:rPr>
              <a:t>u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d</a:t>
            </a:r>
            <a:r>
              <a:rPr sz="1700" spc="25" dirty="0">
                <a:solidFill>
                  <a:srgbClr val="FDFDFD"/>
                </a:solidFill>
                <a:latin typeface="Arial"/>
                <a:cs typeface="Arial"/>
              </a:rPr>
              <a:t>a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h</a:t>
            </a:r>
            <a:r>
              <a:rPr sz="1700" spc="235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34" dirty="0">
                <a:solidFill>
                  <a:srgbClr val="FDFDFD"/>
                </a:solidFill>
                <a:latin typeface="Arial"/>
                <a:cs typeface="Arial"/>
              </a:rPr>
              <a:t>m</a:t>
            </a:r>
            <a:r>
              <a:rPr sz="1700" spc="25" dirty="0">
                <a:solidFill>
                  <a:srgbClr val="FDFDFD"/>
                </a:solidFill>
                <a:latin typeface="Arial"/>
                <a:cs typeface="Arial"/>
              </a:rPr>
              <a:t>en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y</a:t>
            </a:r>
            <a:r>
              <a:rPr sz="1700" spc="25" dirty="0">
                <a:solidFill>
                  <a:srgbClr val="FDFDFD"/>
                </a:solidFill>
                <a:latin typeface="Arial"/>
                <a:cs typeface="Arial"/>
              </a:rPr>
              <a:t>e</a:t>
            </a:r>
            <a:r>
              <a:rPr sz="1700" spc="9" dirty="0">
                <a:solidFill>
                  <a:srgbClr val="FDFDFD"/>
                </a:solidFill>
                <a:latin typeface="Arial"/>
                <a:cs typeface="Arial"/>
              </a:rPr>
              <a:t>l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es</a:t>
            </a:r>
            <a:r>
              <a:rPr sz="1700" spc="25" dirty="0">
                <a:solidFill>
                  <a:srgbClr val="FDFDFD"/>
                </a:solidFill>
                <a:latin typeface="Arial"/>
                <a:cs typeface="Arial"/>
              </a:rPr>
              <a:t>a</a:t>
            </a:r>
            <a:r>
              <a:rPr sz="1700" spc="9" dirty="0">
                <a:solidFill>
                  <a:srgbClr val="FDFDFD"/>
                </a:solidFill>
                <a:latin typeface="Arial"/>
                <a:cs typeface="Arial"/>
              </a:rPr>
              <a:t>i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ka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n</a:t>
            </a:r>
            <a:r>
              <a:rPr sz="1700" spc="300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9" dirty="0">
                <a:solidFill>
                  <a:srgbClr val="FDFDFD"/>
                </a:solidFill>
                <a:latin typeface="Arial"/>
                <a:cs typeface="Arial"/>
              </a:rPr>
              <a:t>t</a:t>
            </a:r>
            <a:r>
              <a:rPr sz="1700" spc="25" dirty="0">
                <a:solidFill>
                  <a:srgbClr val="FDFDFD"/>
                </a:solidFill>
                <a:latin typeface="Arial"/>
                <a:cs typeface="Arial"/>
              </a:rPr>
              <a:t>uga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s</a:t>
            </a:r>
            <a:r>
              <a:rPr sz="1700" spc="235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1700" spc="14" dirty="0">
                <a:solidFill>
                  <a:srgbClr val="FDFDFD"/>
                </a:solidFill>
                <a:latin typeface="Arial"/>
                <a:cs typeface="Arial"/>
              </a:rPr>
              <a:t>s</a:t>
            </a:r>
            <a:r>
              <a:rPr sz="1700" spc="19" dirty="0">
                <a:solidFill>
                  <a:srgbClr val="FDFDFD"/>
                </a:solidFill>
                <a:latin typeface="Arial"/>
                <a:cs typeface="Arial"/>
              </a:rPr>
              <a:t>ay</a:t>
            </a:r>
            <a:r>
              <a:rPr sz="1700" spc="25" dirty="0">
                <a:solidFill>
                  <a:srgbClr val="FDFDFD"/>
                </a:solidFill>
                <a:latin typeface="Arial"/>
                <a:cs typeface="Arial"/>
              </a:rPr>
              <a:t>a</a:t>
            </a:r>
            <a:r>
              <a:rPr sz="1700" spc="0" dirty="0">
                <a:solidFill>
                  <a:srgbClr val="FDFDFD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37"/>
              </a:spcBef>
            </a:pPr>
            <a:r>
              <a:rPr sz="1700" spc="24" dirty="0">
                <a:solidFill>
                  <a:srgbClr val="FDFDFD"/>
                </a:solidFill>
                <a:latin typeface="Arial"/>
                <a:cs typeface="Arial"/>
              </a:rPr>
              <a:t>We have visited  monas many times (kami sudah sering kali  mengunjungi  monas)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3156" y="5710574"/>
            <a:ext cx="3473983" cy="863600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12700">
              <a:lnSpc>
                <a:spcPts val="6800"/>
              </a:lnSpc>
            </a:pPr>
            <a:r>
              <a:rPr sz="2100" spc="-78" dirty="0">
                <a:solidFill>
                  <a:srgbClr val="3B3B3B"/>
                </a:solidFill>
                <a:latin typeface="Arial"/>
                <a:cs typeface="Arial"/>
              </a:rPr>
              <a:t>■  ■  ■  </a:t>
            </a:r>
            <a:r>
              <a:rPr sz="6600" spc="-2050" dirty="0">
                <a:solidFill>
                  <a:srgbClr val="3B3B3B"/>
                </a:solidFill>
                <a:latin typeface="Times New Roman"/>
                <a:cs typeface="Times New Roman"/>
              </a:rPr>
              <a:t>-</a:t>
            </a:r>
            <a:r>
              <a:rPr sz="6600" spc="-2050" dirty="0">
                <a:solidFill>
                  <a:srgbClr val="505050"/>
                </a:solidFill>
                <a:latin typeface="Times New Roman"/>
                <a:cs typeface="Times New Roman"/>
              </a:rPr>
              <a:t>~</a:t>
            </a:r>
            <a:r>
              <a:rPr sz="6600" spc="-2050" dirty="0">
                <a:solidFill>
                  <a:srgbClr val="B5B5B5"/>
                </a:solidFill>
                <a:latin typeface="Times New Roman"/>
                <a:cs typeface="Times New Roman"/>
              </a:rPr>
              <a:t>=</a:t>
            </a:r>
            <a:r>
              <a:rPr sz="2100" spc="-78" dirty="0">
                <a:solidFill>
                  <a:srgbClr val="3B3B3B"/>
                </a:solidFill>
                <a:latin typeface="Arial"/>
                <a:cs typeface="Arial"/>
              </a:rPr>
              <a:t>■</a:t>
            </a:r>
            <a:r>
              <a:rPr sz="2100" spc="-78" dirty="0">
                <a:solidFill>
                  <a:srgbClr val="505050"/>
                </a:solidFill>
                <a:latin typeface="Arial"/>
                <a:cs typeface="Arial"/>
              </a:rPr>
              <a:t>~</a:t>
            </a:r>
            <a:r>
              <a:rPr sz="2100" spc="-78" dirty="0">
                <a:solidFill>
                  <a:srgbClr val="B5B5B5"/>
                </a:solidFill>
                <a:latin typeface="Arial"/>
                <a:cs typeface="Arial"/>
              </a:rPr>
              <a:t>-</a:t>
            </a:r>
            <a:r>
              <a:rPr sz="2100" spc="-78" dirty="0">
                <a:solidFill>
                  <a:srgbClr val="3B3B3B"/>
                </a:solidFill>
                <a:latin typeface="Arial"/>
                <a:cs typeface="Arial"/>
              </a:rPr>
              <a:t>■</a:t>
            </a:r>
            <a:r>
              <a:rPr sz="2100" spc="-78" dirty="0">
                <a:solidFill>
                  <a:srgbClr val="B5B5B5"/>
                </a:solidFill>
                <a:latin typeface="Arial"/>
                <a:cs typeface="Arial"/>
              </a:rPr>
              <a:t>~</a:t>
            </a:r>
            <a:r>
              <a:rPr sz="2100" spc="-78" dirty="0">
                <a:solidFill>
                  <a:srgbClr val="3B3B3B"/>
                </a:solidFill>
                <a:latin typeface="Arial"/>
                <a:cs typeface="Arial"/>
              </a:rPr>
              <a:t>-</a:t>
            </a:r>
            <a:r>
              <a:rPr sz="2100" spc="-78" dirty="0">
                <a:solidFill>
                  <a:srgbClr val="505050"/>
                </a:solidFill>
                <a:latin typeface="Arial"/>
                <a:cs typeface="Arial"/>
              </a:rPr>
              <a:t>~~~</a:t>
            </a:r>
            <a:r>
              <a:rPr sz="2100" spc="-78" dirty="0">
                <a:solidFill>
                  <a:srgbClr val="B5B5B5"/>
                </a:solidFill>
                <a:latin typeface="Arial"/>
                <a:cs typeface="Arial"/>
              </a:rPr>
              <a:t>-</a:t>
            </a:r>
            <a:r>
              <a:rPr sz="2100" spc="-78" dirty="0">
                <a:solidFill>
                  <a:srgbClr val="3B3B3B"/>
                </a:solidFill>
                <a:latin typeface="Arial"/>
                <a:cs typeface="Arial"/>
              </a:rPr>
              <a:t>■</a:t>
            </a:r>
            <a:r>
              <a:rPr sz="2100" spc="-78" dirty="0">
                <a:solidFill>
                  <a:srgbClr val="505050"/>
                </a:solidFill>
                <a:latin typeface="Arial"/>
                <a:cs typeface="Arial"/>
              </a:rPr>
              <a:t>~ </a:t>
            </a:r>
            <a:r>
              <a:rPr sz="2100" spc="-78" dirty="0">
                <a:solidFill>
                  <a:srgbClr val="3B3B3B"/>
                </a:solidFill>
                <a:latin typeface="Arial"/>
                <a:cs typeface="Arial"/>
              </a:rPr>
              <a:t>■  ■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1508" y="6175116"/>
            <a:ext cx="233020" cy="596900"/>
          </a:xfrm>
          <a:prstGeom prst="rect">
            <a:avLst/>
          </a:prstGeom>
        </p:spPr>
        <p:txBody>
          <a:bodyPr wrap="square" lIns="0" tIns="29813" rIns="0" bIns="0" rtlCol="0">
            <a:noAutofit/>
          </a:bodyPr>
          <a:lstStyle/>
          <a:p>
            <a:pPr marL="12700">
              <a:lnSpc>
                <a:spcPts val="4695"/>
              </a:lnSpc>
            </a:pPr>
            <a:r>
              <a:rPr sz="4500" spc="-286" dirty="0">
                <a:solidFill>
                  <a:srgbClr val="676767"/>
                </a:solidFill>
                <a:latin typeface="Times New Roman"/>
                <a:cs typeface="Times New Roman"/>
              </a:rPr>
              <a:t>i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395" y="6231080"/>
            <a:ext cx="155302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4" dirty="0">
                <a:solidFill>
                  <a:srgbClr val="505050"/>
                </a:solidFill>
                <a:latin typeface="Arial"/>
                <a:cs typeface="Arial"/>
              </a:rPr>
              <a:t>Present Perfect Tense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6323996"/>
            <a:ext cx="664796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3850" dirty="0">
                <a:solidFill>
                  <a:srgbClr val="B5B5B5"/>
                </a:solidFill>
                <a:latin typeface="Arial"/>
                <a:cs typeface="Arial"/>
              </a:rPr>
              <a:t>el</a:t>
            </a:r>
            <a:r>
              <a:rPr sz="2400" spc="3850" dirty="0">
                <a:solidFill>
                  <a:srgbClr val="9C9A9A"/>
                </a:solidFill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1851" y="6323996"/>
            <a:ext cx="25068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}</a:t>
            </a:r>
            <a:r>
              <a:rPr sz="2400" spc="-25" dirty="0">
                <a:solidFill>
                  <a:srgbClr val="9C9A9A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24747" y="6323996"/>
            <a:ext cx="24730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38" dirty="0">
                <a:solidFill>
                  <a:srgbClr val="3B3B3B"/>
                </a:solidFill>
                <a:latin typeface="Arial"/>
                <a:cs typeface="Arial"/>
              </a:rPr>
              <a:t>s</a:t>
            </a:r>
            <a:r>
              <a:rPr sz="2400" spc="-238" dirty="0">
                <a:solidFill>
                  <a:srgbClr val="9C9A9A"/>
                </a:solidFill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A4D8A43B-BE25-4B6F-9CE0-F8567DE35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15216"/>
              </p:ext>
            </p:extLst>
          </p:nvPr>
        </p:nvGraphicFramePr>
        <p:xfrm>
          <a:off x="152400" y="762000"/>
          <a:ext cx="868680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424188345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947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5628" y="361715"/>
            <a:ext cx="4825122" cy="934243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b="1" spc="39" dirty="0">
                <a:solidFill>
                  <a:srgbClr val="FDFDFD"/>
                </a:solidFill>
                <a:latin typeface="Arial"/>
                <a:cs typeface="Arial"/>
              </a:rPr>
              <a:t>Pola kalimat Present Perfect</a:t>
            </a:r>
            <a:endParaRPr sz="2700">
              <a:latin typeface="Arial"/>
              <a:cs typeface="Arial"/>
            </a:endParaRPr>
          </a:p>
          <a:p>
            <a:pPr marL="30987" marR="51435">
              <a:lnSpc>
                <a:spcPct val="95825"/>
              </a:lnSpc>
              <a:spcBef>
                <a:spcPts val="2110"/>
              </a:spcBef>
            </a:pPr>
            <a:r>
              <a:rPr sz="1900" b="1" spc="34" dirty="0">
                <a:solidFill>
                  <a:srgbClr val="F29A17"/>
                </a:solidFill>
                <a:latin typeface="Arial"/>
                <a:cs typeface="Arial"/>
              </a:rPr>
              <a:t>Pola Kalimat Action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8067" y="1722663"/>
            <a:ext cx="1069044" cy="104902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 marR="6567">
              <a:lnSpc>
                <a:spcPts val="2450"/>
              </a:lnSpc>
            </a:pPr>
            <a:r>
              <a:rPr sz="2300" spc="-59" dirty="0">
                <a:solidFill>
                  <a:srgbClr val="FDFDFD"/>
                </a:solidFill>
                <a:latin typeface="Arial"/>
                <a:cs typeface="Arial"/>
              </a:rPr>
              <a:t>Kali mat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37"/>
              </a:spcBef>
            </a:pPr>
            <a:r>
              <a:rPr sz="2300" spc="22" dirty="0">
                <a:solidFill>
                  <a:srgbClr val="FDFDFD"/>
                </a:solidFill>
                <a:latin typeface="Arial"/>
                <a:cs typeface="Arial"/>
              </a:rPr>
              <a:t>Kalimat</a:t>
            </a:r>
            <a:endParaRPr sz="2300">
              <a:latin typeface="Arial"/>
              <a:cs typeface="Arial"/>
            </a:endParaRPr>
          </a:p>
          <a:p>
            <a:pPr marL="12700" marR="6567">
              <a:lnSpc>
                <a:spcPct val="95825"/>
              </a:lnSpc>
              <a:spcBef>
                <a:spcPts val="210"/>
              </a:spcBef>
            </a:pPr>
            <a:r>
              <a:rPr sz="2300" spc="22" dirty="0">
                <a:solidFill>
                  <a:srgbClr val="FDFDFD"/>
                </a:solidFill>
                <a:latin typeface="Arial"/>
                <a:cs typeface="Arial"/>
              </a:rPr>
              <a:t>Kalimat</a:t>
            </a:r>
            <a:endParaRPr sz="2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6204" y="1722663"/>
            <a:ext cx="1409886" cy="104902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78676" algn="ctr">
              <a:lnSpc>
                <a:spcPts val="2450"/>
              </a:lnSpc>
            </a:pPr>
            <a:r>
              <a:rPr sz="2300" spc="-39" dirty="0">
                <a:solidFill>
                  <a:srgbClr val="FDFDFD"/>
                </a:solidFill>
                <a:latin typeface="Arial"/>
                <a:cs typeface="Arial"/>
              </a:rPr>
              <a:t>Positif ( +)</a:t>
            </a:r>
            <a:endParaRPr sz="2300">
              <a:latin typeface="Arial"/>
              <a:cs typeface="Arial"/>
            </a:endParaRPr>
          </a:p>
          <a:p>
            <a:pPr marR="272" indent="-18158" algn="ctr">
              <a:lnSpc>
                <a:spcPts val="2860"/>
              </a:lnSpc>
              <a:spcBef>
                <a:spcPts val="145"/>
              </a:spcBef>
            </a:pPr>
            <a:r>
              <a:rPr sz="2300" spc="-150" dirty="0">
                <a:solidFill>
                  <a:srgbClr val="FDFDFD"/>
                </a:solidFill>
                <a:latin typeface="Arial"/>
                <a:cs typeface="Arial"/>
              </a:rPr>
              <a:t>N</a:t>
            </a:r>
            <a:r>
              <a:rPr sz="2300" spc="88" dirty="0">
                <a:solidFill>
                  <a:srgbClr val="FDFDFD"/>
                </a:solidFill>
                <a:latin typeface="Arial"/>
                <a:cs typeface="Arial"/>
              </a:rPr>
              <a:t>e</a:t>
            </a:r>
            <a:r>
              <a:rPr sz="2300" spc="16" dirty="0">
                <a:solidFill>
                  <a:srgbClr val="FDFDFD"/>
                </a:solidFill>
                <a:latin typeface="Arial"/>
                <a:cs typeface="Arial"/>
              </a:rPr>
              <a:t>g</a:t>
            </a:r>
            <a:r>
              <a:rPr sz="2300" spc="42" dirty="0">
                <a:solidFill>
                  <a:srgbClr val="FDFDFD"/>
                </a:solidFill>
                <a:latin typeface="Arial"/>
                <a:cs typeface="Arial"/>
              </a:rPr>
              <a:t>a</a:t>
            </a:r>
            <a:r>
              <a:rPr sz="2300" spc="151" dirty="0">
                <a:solidFill>
                  <a:srgbClr val="FDFDFD"/>
                </a:solidFill>
                <a:latin typeface="Arial"/>
                <a:cs typeface="Arial"/>
              </a:rPr>
              <a:t>t</a:t>
            </a:r>
            <a:r>
              <a:rPr sz="2300" spc="-127" dirty="0">
                <a:solidFill>
                  <a:srgbClr val="FDFDFD"/>
                </a:solidFill>
                <a:latin typeface="Arial"/>
                <a:cs typeface="Arial"/>
              </a:rPr>
              <a:t>i</a:t>
            </a:r>
            <a:r>
              <a:rPr sz="2300" spc="177" dirty="0">
                <a:solidFill>
                  <a:srgbClr val="FDFDFD"/>
                </a:solidFill>
                <a:latin typeface="Arial"/>
                <a:cs typeface="Arial"/>
              </a:rPr>
              <a:t>f</a:t>
            </a:r>
            <a:r>
              <a:rPr sz="2300" spc="104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2300" spc="-141" dirty="0">
                <a:solidFill>
                  <a:srgbClr val="FDFDFD"/>
                </a:solidFill>
                <a:latin typeface="Arial"/>
                <a:cs typeface="Arial"/>
              </a:rPr>
              <a:t>(</a:t>
            </a:r>
            <a:r>
              <a:rPr sz="2300" spc="121" dirty="0">
                <a:solidFill>
                  <a:srgbClr val="FDFDFD"/>
                </a:solidFill>
                <a:latin typeface="Arial"/>
                <a:cs typeface="Arial"/>
              </a:rPr>
              <a:t>-</a:t>
            </a:r>
            <a:r>
              <a:rPr sz="2300" spc="-91" dirty="0">
                <a:solidFill>
                  <a:srgbClr val="FDFDFD"/>
                </a:solidFill>
                <a:latin typeface="Arial"/>
                <a:cs typeface="Arial"/>
              </a:rPr>
              <a:t>)</a:t>
            </a:r>
            <a:r>
              <a:rPr sz="2300" spc="-76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FDFDFD"/>
                </a:solidFill>
                <a:latin typeface="Arial"/>
                <a:cs typeface="Arial"/>
              </a:rPr>
              <a:t>T</a:t>
            </a:r>
            <a:r>
              <a:rPr sz="2300" spc="4" dirty="0">
                <a:solidFill>
                  <a:srgbClr val="FDFDFD"/>
                </a:solidFill>
                <a:latin typeface="Arial"/>
                <a:cs typeface="Arial"/>
              </a:rPr>
              <a:t>an</a:t>
            </a:r>
            <a:r>
              <a:rPr sz="2300" spc="-4" dirty="0">
                <a:solidFill>
                  <a:srgbClr val="FDFDFD"/>
                </a:solidFill>
                <a:latin typeface="Arial"/>
                <a:cs typeface="Arial"/>
              </a:rPr>
              <a:t>y</a:t>
            </a:r>
            <a:r>
              <a:rPr sz="2300" spc="0" dirty="0">
                <a:solidFill>
                  <a:srgbClr val="FDFDFD"/>
                </a:solidFill>
                <a:latin typeface="Arial"/>
                <a:cs typeface="Arial"/>
              </a:rPr>
              <a:t>a </a:t>
            </a:r>
            <a:r>
              <a:rPr sz="2300" spc="449" dirty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sz="2300" spc="-117" dirty="0">
                <a:solidFill>
                  <a:srgbClr val="FDFDFD"/>
                </a:solidFill>
                <a:latin typeface="Arial"/>
                <a:cs typeface="Arial"/>
              </a:rPr>
              <a:t>(</a:t>
            </a:r>
            <a:r>
              <a:rPr sz="2300" spc="62" dirty="0">
                <a:solidFill>
                  <a:srgbClr val="FDFDFD"/>
                </a:solidFill>
                <a:latin typeface="Arial"/>
                <a:cs typeface="Arial"/>
              </a:rPr>
              <a:t>?</a:t>
            </a:r>
            <a:r>
              <a:rPr sz="2300" spc="-68" dirty="0">
                <a:solidFill>
                  <a:srgbClr val="FDFDFD"/>
                </a:solidFill>
                <a:latin typeface="Arial"/>
                <a:cs typeface="Arial"/>
              </a:rPr>
              <a:t>)</a:t>
            </a:r>
            <a:endParaRPr sz="2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34004" y="1722663"/>
            <a:ext cx="2857556" cy="686308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37083" marR="43814">
              <a:lnSpc>
                <a:spcPts val="2450"/>
              </a:lnSpc>
            </a:pPr>
            <a:r>
              <a:rPr sz="2300" spc="35" dirty="0">
                <a:solidFill>
                  <a:srgbClr val="FDFDFD"/>
                </a:solidFill>
                <a:latin typeface="Arial"/>
                <a:cs typeface="Arial"/>
              </a:rPr>
              <a:t>S + have/has + V3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37"/>
              </a:spcBef>
            </a:pPr>
            <a:r>
              <a:rPr sz="2300" spc="152" dirty="0">
                <a:solidFill>
                  <a:srgbClr val="FDFDFD"/>
                </a:solidFill>
                <a:latin typeface="Arial"/>
                <a:cs typeface="Arial"/>
              </a:rPr>
              <a:t>S +have/has+ not+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26556" y="2091471"/>
            <a:ext cx="426094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sz="2300" dirty="0">
                <a:solidFill>
                  <a:srgbClr val="FDFDFD"/>
                </a:solidFill>
                <a:latin typeface="Arial"/>
                <a:cs typeface="Arial"/>
              </a:rPr>
              <a:t>V3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79724" y="2454183"/>
            <a:ext cx="1315720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sz="2300" spc="11" dirty="0">
                <a:solidFill>
                  <a:srgbClr val="FDFDFD"/>
                </a:solidFill>
                <a:latin typeface="Arial"/>
                <a:cs typeface="Arial"/>
              </a:rPr>
              <a:t>Have/has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2180" y="2454183"/>
            <a:ext cx="212262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sz="2300" dirty="0">
                <a:solidFill>
                  <a:srgbClr val="FDFDFD"/>
                </a:solidFill>
                <a:latin typeface="Arial"/>
                <a:cs typeface="Arial"/>
              </a:rPr>
              <a:t>+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1260" y="2454183"/>
            <a:ext cx="242354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sz="2300" dirty="0">
                <a:solidFill>
                  <a:srgbClr val="FDFDFD"/>
                </a:solidFill>
                <a:latin typeface="Arial"/>
                <a:cs typeface="Arial"/>
              </a:rPr>
              <a:t>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0820" y="2454183"/>
            <a:ext cx="212262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sz="2300" dirty="0">
                <a:solidFill>
                  <a:srgbClr val="FDFDFD"/>
                </a:solidFill>
                <a:latin typeface="Arial"/>
                <a:cs typeface="Arial"/>
              </a:rPr>
              <a:t>+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0756" y="2454183"/>
            <a:ext cx="426094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sz="2300" dirty="0">
                <a:solidFill>
                  <a:srgbClr val="FDFDFD"/>
                </a:solidFill>
                <a:latin typeface="Arial"/>
                <a:cs typeface="Arial"/>
              </a:rPr>
              <a:t>V3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2932" y="3018063"/>
            <a:ext cx="2520596" cy="1143508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 marR="50382">
              <a:lnSpc>
                <a:spcPts val="2450"/>
              </a:lnSpc>
            </a:pPr>
            <a:r>
              <a:rPr sz="2300" i="1" spc="114" dirty="0">
                <a:solidFill>
                  <a:srgbClr val="FDFDFD"/>
                </a:solidFill>
                <a:latin typeface="Arial"/>
                <a:cs typeface="Arial"/>
              </a:rPr>
              <a:t>contoh: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56"/>
              </a:spcBef>
            </a:pPr>
            <a:r>
              <a:rPr sz="2300" i="1" spc="40" dirty="0">
                <a:solidFill>
                  <a:srgbClr val="FDFDFD"/>
                </a:solidFill>
                <a:latin typeface="Arial"/>
                <a:cs typeface="Arial"/>
              </a:rPr>
              <a:t>I have finished my</a:t>
            </a:r>
            <a:endParaRPr sz="2300">
              <a:latin typeface="Arial"/>
              <a:cs typeface="Arial"/>
            </a:endParaRPr>
          </a:p>
          <a:p>
            <a:pPr marL="15748" marR="12518">
              <a:lnSpc>
                <a:spcPct val="95825"/>
              </a:lnSpc>
              <a:spcBef>
                <a:spcPts val="235"/>
              </a:spcBef>
            </a:pPr>
            <a:r>
              <a:rPr sz="2300" i="1" spc="32" dirty="0">
                <a:solidFill>
                  <a:srgbClr val="FDFDFD"/>
                </a:solidFill>
                <a:latin typeface="Arial"/>
                <a:cs typeface="Arial"/>
              </a:rPr>
              <a:t>She has not eaten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4964" y="3478311"/>
            <a:ext cx="842376" cy="68326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 marR="43814">
              <a:lnSpc>
                <a:spcPts val="2450"/>
              </a:lnSpc>
            </a:pPr>
            <a:r>
              <a:rPr sz="2300" i="1" spc="-44" dirty="0">
                <a:solidFill>
                  <a:srgbClr val="FDFDFD"/>
                </a:solidFill>
                <a:latin typeface="Arial"/>
                <a:cs typeface="Arial"/>
              </a:rPr>
              <a:t>work.</a:t>
            </a:r>
            <a:endParaRPr sz="2300">
              <a:latin typeface="Arial"/>
              <a:cs typeface="Arial"/>
            </a:endParaRPr>
          </a:p>
          <a:p>
            <a:pPr marL="15748">
              <a:lnSpc>
                <a:spcPct val="95825"/>
              </a:lnSpc>
              <a:spcBef>
                <a:spcPts val="112"/>
              </a:spcBef>
            </a:pPr>
            <a:r>
              <a:rPr sz="2300" i="1" spc="-12" dirty="0">
                <a:solidFill>
                  <a:srgbClr val="FDFDFD"/>
                </a:solidFill>
                <a:latin typeface="Arial"/>
                <a:cs typeface="Arial"/>
              </a:rPr>
              <a:t>lunch.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836" y="4209831"/>
            <a:ext cx="3742318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sz="2300" i="1" spc="42" dirty="0">
                <a:solidFill>
                  <a:srgbClr val="FDFDFD"/>
                </a:solidFill>
                <a:latin typeface="Arial"/>
                <a:cs typeface="Arial"/>
              </a:rPr>
              <a:t>Have you seen that movie?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3156" y="5710574"/>
            <a:ext cx="3473983" cy="863600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12700">
              <a:lnSpc>
                <a:spcPts val="6800"/>
              </a:lnSpc>
            </a:pPr>
            <a:r>
              <a:rPr sz="2100" spc="-78" dirty="0">
                <a:solidFill>
                  <a:srgbClr val="3B3B3B"/>
                </a:solidFill>
                <a:latin typeface="Arial"/>
                <a:cs typeface="Arial"/>
              </a:rPr>
              <a:t>■  ■  ■  </a:t>
            </a:r>
            <a:r>
              <a:rPr sz="6600" spc="-2050" dirty="0">
                <a:solidFill>
                  <a:srgbClr val="3B3B3B"/>
                </a:solidFill>
                <a:latin typeface="Times New Roman"/>
                <a:cs typeface="Times New Roman"/>
              </a:rPr>
              <a:t>-</a:t>
            </a:r>
            <a:r>
              <a:rPr sz="6600" spc="-2050" dirty="0">
                <a:solidFill>
                  <a:srgbClr val="505050"/>
                </a:solidFill>
                <a:latin typeface="Times New Roman"/>
                <a:cs typeface="Times New Roman"/>
              </a:rPr>
              <a:t>~</a:t>
            </a:r>
            <a:r>
              <a:rPr sz="6600" spc="-2050" dirty="0">
                <a:solidFill>
                  <a:srgbClr val="B5B5B5"/>
                </a:solidFill>
                <a:latin typeface="Times New Roman"/>
                <a:cs typeface="Times New Roman"/>
              </a:rPr>
              <a:t>=</a:t>
            </a:r>
            <a:r>
              <a:rPr sz="2100" spc="-78" dirty="0">
                <a:solidFill>
                  <a:srgbClr val="3B3B3B"/>
                </a:solidFill>
                <a:latin typeface="Arial"/>
                <a:cs typeface="Arial"/>
              </a:rPr>
              <a:t>■</a:t>
            </a:r>
            <a:r>
              <a:rPr sz="2100" spc="-78" dirty="0">
                <a:solidFill>
                  <a:srgbClr val="505050"/>
                </a:solidFill>
                <a:latin typeface="Arial"/>
                <a:cs typeface="Arial"/>
              </a:rPr>
              <a:t>~</a:t>
            </a:r>
            <a:r>
              <a:rPr sz="2100" spc="-78" dirty="0">
                <a:solidFill>
                  <a:srgbClr val="B5B5B5"/>
                </a:solidFill>
                <a:latin typeface="Arial"/>
                <a:cs typeface="Arial"/>
              </a:rPr>
              <a:t>-</a:t>
            </a:r>
            <a:r>
              <a:rPr sz="2100" spc="-78" dirty="0">
                <a:solidFill>
                  <a:srgbClr val="3B3B3B"/>
                </a:solidFill>
                <a:latin typeface="Arial"/>
                <a:cs typeface="Arial"/>
              </a:rPr>
              <a:t>■</a:t>
            </a:r>
            <a:r>
              <a:rPr sz="2100" spc="-78" dirty="0">
                <a:solidFill>
                  <a:srgbClr val="B5B5B5"/>
                </a:solidFill>
                <a:latin typeface="Arial"/>
                <a:cs typeface="Arial"/>
              </a:rPr>
              <a:t>~</a:t>
            </a:r>
            <a:r>
              <a:rPr sz="2100" spc="-78" dirty="0">
                <a:solidFill>
                  <a:srgbClr val="3B3B3B"/>
                </a:solidFill>
                <a:latin typeface="Arial"/>
                <a:cs typeface="Arial"/>
              </a:rPr>
              <a:t>-</a:t>
            </a:r>
            <a:r>
              <a:rPr sz="2100" spc="-78" dirty="0">
                <a:solidFill>
                  <a:srgbClr val="505050"/>
                </a:solidFill>
                <a:latin typeface="Arial"/>
                <a:cs typeface="Arial"/>
              </a:rPr>
              <a:t>~~~</a:t>
            </a:r>
            <a:r>
              <a:rPr sz="2100" spc="-78" dirty="0">
                <a:solidFill>
                  <a:srgbClr val="B5B5B5"/>
                </a:solidFill>
                <a:latin typeface="Arial"/>
                <a:cs typeface="Arial"/>
              </a:rPr>
              <a:t>-</a:t>
            </a:r>
            <a:r>
              <a:rPr sz="2100" spc="-78" dirty="0">
                <a:solidFill>
                  <a:srgbClr val="3B3B3B"/>
                </a:solidFill>
                <a:latin typeface="Arial"/>
                <a:cs typeface="Arial"/>
              </a:rPr>
              <a:t>■</a:t>
            </a:r>
            <a:r>
              <a:rPr sz="2100" spc="-78" dirty="0">
                <a:solidFill>
                  <a:srgbClr val="505050"/>
                </a:solidFill>
                <a:latin typeface="Arial"/>
                <a:cs typeface="Arial"/>
              </a:rPr>
              <a:t>~ </a:t>
            </a:r>
            <a:r>
              <a:rPr sz="2100" spc="-78" dirty="0">
                <a:solidFill>
                  <a:srgbClr val="3B3B3B"/>
                </a:solidFill>
                <a:latin typeface="Arial"/>
                <a:cs typeface="Arial"/>
              </a:rPr>
              <a:t>■  ■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1508" y="6175116"/>
            <a:ext cx="233020" cy="596900"/>
          </a:xfrm>
          <a:prstGeom prst="rect">
            <a:avLst/>
          </a:prstGeom>
        </p:spPr>
        <p:txBody>
          <a:bodyPr wrap="square" lIns="0" tIns="29813" rIns="0" bIns="0" rtlCol="0">
            <a:noAutofit/>
          </a:bodyPr>
          <a:lstStyle/>
          <a:p>
            <a:pPr marL="12700">
              <a:lnSpc>
                <a:spcPts val="4695"/>
              </a:lnSpc>
            </a:pPr>
            <a:r>
              <a:rPr sz="4500" spc="-286" dirty="0">
                <a:solidFill>
                  <a:srgbClr val="676767"/>
                </a:solidFill>
                <a:latin typeface="Times New Roman"/>
                <a:cs typeface="Times New Roman"/>
              </a:rPr>
              <a:t>i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395" y="6231080"/>
            <a:ext cx="155302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4" dirty="0">
                <a:solidFill>
                  <a:srgbClr val="505050"/>
                </a:solidFill>
                <a:latin typeface="Arial"/>
                <a:cs typeface="Arial"/>
              </a:rPr>
              <a:t>Present Perfect Tense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6323996"/>
            <a:ext cx="664796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3850" dirty="0">
                <a:solidFill>
                  <a:srgbClr val="B5B5B5"/>
                </a:solidFill>
                <a:latin typeface="Arial"/>
                <a:cs typeface="Arial"/>
              </a:rPr>
              <a:t>el</a:t>
            </a:r>
            <a:r>
              <a:rPr sz="2400" spc="3850" dirty="0">
                <a:solidFill>
                  <a:srgbClr val="9C9A9A"/>
                </a:solidFill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1851" y="6323996"/>
            <a:ext cx="25068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}</a:t>
            </a:r>
            <a:r>
              <a:rPr sz="2400" spc="-25" dirty="0">
                <a:solidFill>
                  <a:srgbClr val="9C9A9A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24747" y="6323996"/>
            <a:ext cx="24730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38" dirty="0">
                <a:solidFill>
                  <a:srgbClr val="3B3B3B"/>
                </a:solidFill>
                <a:latin typeface="Arial"/>
                <a:cs typeface="Arial"/>
              </a:rPr>
              <a:t>s</a:t>
            </a:r>
            <a:r>
              <a:rPr sz="2400" spc="-238" dirty="0">
                <a:solidFill>
                  <a:srgbClr val="9C9A9A"/>
                </a:solidFill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22" name="Table 9">
            <a:extLst>
              <a:ext uri="{FF2B5EF4-FFF2-40B4-BE49-F238E27FC236}">
                <a16:creationId xmlns:a16="http://schemas.microsoft.com/office/drawing/2014/main" id="{1CF6D48F-50C9-4E4A-A552-317022A96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143278"/>
              </p:ext>
            </p:extLst>
          </p:nvPr>
        </p:nvGraphicFramePr>
        <p:xfrm>
          <a:off x="152400" y="762000"/>
          <a:ext cx="868680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424188345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947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3916" y="861619"/>
            <a:ext cx="2972372" cy="266700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b="1" spc="37" dirty="0">
                <a:solidFill>
                  <a:srgbClr val="F29A17"/>
                </a:solidFill>
                <a:latin typeface="Arial"/>
                <a:cs typeface="Arial"/>
              </a:rPr>
              <a:t>Pola Kalimat Non Action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339" y="1659048"/>
            <a:ext cx="952917" cy="91947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20951">
              <a:lnSpc>
                <a:spcPts val="2145"/>
              </a:lnSpc>
            </a:pPr>
            <a:r>
              <a:rPr sz="2000" spc="24" dirty="0">
                <a:solidFill>
                  <a:srgbClr val="FDFDFD"/>
                </a:solidFill>
                <a:latin typeface="Arial"/>
                <a:cs typeface="Arial"/>
              </a:rPr>
              <a:t>Kalimat</a:t>
            </a:r>
            <a:endParaRPr sz="2000">
              <a:latin typeface="Arial"/>
              <a:cs typeface="Arial"/>
            </a:endParaRPr>
          </a:p>
          <a:p>
            <a:pPr marL="27940">
              <a:lnSpc>
                <a:spcPct val="95825"/>
              </a:lnSpc>
              <a:spcBef>
                <a:spcPts val="112"/>
              </a:spcBef>
            </a:pPr>
            <a:r>
              <a:rPr sz="2000" spc="24" dirty="0">
                <a:solidFill>
                  <a:srgbClr val="FDFDFD"/>
                </a:solidFill>
                <a:latin typeface="Arial"/>
                <a:cs typeface="Arial"/>
              </a:rPr>
              <a:t>Kalimat</a:t>
            </a:r>
            <a:endParaRPr sz="2000">
              <a:latin typeface="Arial"/>
              <a:cs typeface="Arial"/>
            </a:endParaRPr>
          </a:p>
          <a:p>
            <a:pPr marL="27939" marR="5711">
              <a:lnSpc>
                <a:spcPct val="95825"/>
              </a:lnSpc>
              <a:spcBef>
                <a:spcPts val="220"/>
              </a:spcBef>
            </a:pPr>
            <a:r>
              <a:rPr sz="2000" spc="24" dirty="0">
                <a:solidFill>
                  <a:srgbClr val="FDFDFD"/>
                </a:solidFill>
                <a:latin typeface="Arial"/>
                <a:cs typeface="Arial"/>
              </a:rPr>
              <a:t>Kalimat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73555" y="1659048"/>
            <a:ext cx="916580" cy="91947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43811">
              <a:lnSpc>
                <a:spcPts val="2145"/>
              </a:lnSpc>
            </a:pPr>
            <a:r>
              <a:rPr sz="2000" spc="27" dirty="0">
                <a:solidFill>
                  <a:srgbClr val="FDFDFD"/>
                </a:solidFill>
                <a:latin typeface="Arial"/>
                <a:cs typeface="Arial"/>
              </a:rPr>
              <a:t>Positif</a:t>
            </a:r>
            <a:endParaRPr sz="2000">
              <a:latin typeface="Arial"/>
              <a:cs typeface="Arial"/>
            </a:endParaRPr>
          </a:p>
          <a:p>
            <a:pPr marL="27940">
              <a:lnSpc>
                <a:spcPct val="95825"/>
              </a:lnSpc>
              <a:spcBef>
                <a:spcPts val="112"/>
              </a:spcBef>
            </a:pPr>
            <a:r>
              <a:rPr sz="2000" spc="30" dirty="0">
                <a:solidFill>
                  <a:srgbClr val="FDFDFD"/>
                </a:solidFill>
                <a:latin typeface="Arial"/>
                <a:cs typeface="Arial"/>
              </a:rPr>
              <a:t>Negatif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220"/>
              </a:spcBef>
            </a:pPr>
            <a:r>
              <a:rPr sz="2000" spc="25" dirty="0">
                <a:solidFill>
                  <a:srgbClr val="FDFDFD"/>
                </a:solidFill>
                <a:latin typeface="Arial"/>
                <a:cs typeface="Arial"/>
              </a:rPr>
              <a:t>Tanya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03196" y="1659048"/>
            <a:ext cx="6656598" cy="59943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27939" marR="38100">
              <a:lnSpc>
                <a:spcPts val="2145"/>
              </a:lnSpc>
            </a:pPr>
            <a:r>
              <a:rPr sz="2000" spc="78" dirty="0">
                <a:solidFill>
                  <a:srgbClr val="FDFDFD"/>
                </a:solidFill>
                <a:latin typeface="Arial"/>
                <a:cs typeface="Arial"/>
              </a:rPr>
              <a:t>(+) S +have/has+ been+ Adjective /Adverb /Noun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2"/>
              </a:spcBef>
            </a:pPr>
            <a:r>
              <a:rPr sz="2000" spc="72" dirty="0">
                <a:solidFill>
                  <a:srgbClr val="FDFDFD"/>
                </a:solidFill>
                <a:latin typeface="Arial"/>
                <a:cs typeface="Arial"/>
              </a:rPr>
              <a:t>(-) S +have/has+ not+  been+ Adjective /Adverb /Noun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45867" y="2299128"/>
            <a:ext cx="2929117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36" dirty="0">
                <a:solidFill>
                  <a:srgbClr val="FDFDFD"/>
                </a:solidFill>
                <a:latin typeface="Arial"/>
                <a:cs typeface="Arial"/>
              </a:rPr>
              <a:t>(?) Have/has + S + been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17667" y="2299128"/>
            <a:ext cx="2340853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03" dirty="0">
                <a:solidFill>
                  <a:srgbClr val="FDFDFD"/>
                </a:solidFill>
                <a:latin typeface="Arial"/>
                <a:cs typeface="Arial"/>
              </a:rPr>
              <a:t>+Adjective/Adverb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79867" y="2299128"/>
            <a:ext cx="752622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18" dirty="0">
                <a:solidFill>
                  <a:srgbClr val="FDFDFD"/>
                </a:solidFill>
                <a:latin typeface="Arial"/>
                <a:cs typeface="Arial"/>
              </a:rPr>
              <a:t>/Noun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1243" y="2869104"/>
            <a:ext cx="888817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7" dirty="0">
                <a:solidFill>
                  <a:srgbClr val="FDFDFD"/>
                </a:solidFill>
                <a:latin typeface="Arial"/>
                <a:cs typeface="Arial"/>
              </a:rPr>
              <a:t>Contoh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43075" y="2869104"/>
            <a:ext cx="90939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337" dirty="0">
                <a:solidFill>
                  <a:srgbClr val="FDFDFD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2579" y="3189144"/>
            <a:ext cx="4488736" cy="59943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100">
              <a:lnSpc>
                <a:spcPts val="2145"/>
              </a:lnSpc>
            </a:pPr>
            <a:r>
              <a:rPr sz="2000" i="1" spc="33" dirty="0">
                <a:solidFill>
                  <a:srgbClr val="FDFDFD"/>
                </a:solidFill>
                <a:latin typeface="Arial"/>
                <a:cs typeface="Arial"/>
              </a:rPr>
              <a:t>She has been sick for two days.</a:t>
            </a:r>
            <a:endParaRPr sz="2000">
              <a:latin typeface="Arial"/>
              <a:cs typeface="Arial"/>
            </a:endParaRPr>
          </a:p>
          <a:p>
            <a:pPr marL="27939">
              <a:lnSpc>
                <a:spcPct val="95825"/>
              </a:lnSpc>
              <a:spcBef>
                <a:spcPts val="112"/>
              </a:spcBef>
            </a:pPr>
            <a:r>
              <a:rPr sz="2000" i="1" spc="32" dirty="0">
                <a:solidFill>
                  <a:srgbClr val="FDFDFD"/>
                </a:solidFill>
                <a:latin typeface="Arial"/>
                <a:cs typeface="Arial"/>
              </a:rPr>
              <a:t>They have not been busy for one day.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6483" y="3829224"/>
            <a:ext cx="664677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i="1" spc="16" dirty="0">
                <a:solidFill>
                  <a:srgbClr val="FDFDFD"/>
                </a:solidFill>
                <a:latin typeface="Arial"/>
                <a:cs typeface="Arial"/>
              </a:rPr>
              <a:t>Have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9235" y="3829224"/>
            <a:ext cx="491235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i="1" spc="47" dirty="0">
                <a:solidFill>
                  <a:srgbClr val="FDFDFD"/>
                </a:solidFill>
                <a:latin typeface="Arial"/>
                <a:cs typeface="Arial"/>
              </a:rPr>
              <a:t>you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4347" y="3829224"/>
            <a:ext cx="634715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i="1" spc="12" dirty="0">
                <a:solidFill>
                  <a:srgbClr val="FDFDFD"/>
                </a:solidFill>
                <a:latin typeface="Arial"/>
                <a:cs typeface="Arial"/>
              </a:rPr>
              <a:t>been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8811" y="3829224"/>
            <a:ext cx="576285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i="1" spc="9" dirty="0">
                <a:solidFill>
                  <a:srgbClr val="FDFDFD"/>
                </a:solidFill>
                <a:latin typeface="Arial"/>
                <a:cs typeface="Arial"/>
              </a:rPr>
              <a:t>here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8411" y="3829224"/>
            <a:ext cx="382076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i="1" spc="57" dirty="0">
                <a:solidFill>
                  <a:srgbClr val="FDFDFD"/>
                </a:solid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75507" y="3829224"/>
            <a:ext cx="454141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i="1" spc="8" dirty="0">
                <a:solidFill>
                  <a:srgbClr val="FDFDFD"/>
                </a:solidFill>
                <a:latin typeface="Arial"/>
                <a:cs typeface="Arial"/>
              </a:rPr>
              <a:t>two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7091" y="3829224"/>
            <a:ext cx="866810" cy="2794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i="1" spc="35" dirty="0">
                <a:solidFill>
                  <a:srgbClr val="FDFDFD"/>
                </a:solidFill>
                <a:latin typeface="Arial"/>
                <a:cs typeface="Arial"/>
              </a:rPr>
              <a:t>hours?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3155" y="5710574"/>
            <a:ext cx="3260775" cy="863600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12700">
              <a:lnSpc>
                <a:spcPts val="6800"/>
              </a:lnSpc>
            </a:pPr>
            <a:r>
              <a:rPr sz="2100" spc="-56" dirty="0">
                <a:solidFill>
                  <a:srgbClr val="3B3B3B"/>
                </a:solidFill>
                <a:latin typeface="Arial"/>
                <a:cs typeface="Arial"/>
              </a:rPr>
              <a:t>■  ■  ■  </a:t>
            </a:r>
            <a:r>
              <a:rPr sz="6600" spc="-2050" dirty="0">
                <a:solidFill>
                  <a:srgbClr val="3B3B3B"/>
                </a:solidFill>
                <a:latin typeface="Times New Roman"/>
                <a:cs typeface="Times New Roman"/>
              </a:rPr>
              <a:t>-</a:t>
            </a:r>
            <a:r>
              <a:rPr sz="6600" spc="-2050" dirty="0">
                <a:solidFill>
                  <a:srgbClr val="505050"/>
                </a:solidFill>
                <a:latin typeface="Times New Roman"/>
                <a:cs typeface="Times New Roman"/>
              </a:rPr>
              <a:t>~</a:t>
            </a:r>
            <a:r>
              <a:rPr sz="6600" spc="-2050" dirty="0">
                <a:solidFill>
                  <a:srgbClr val="B5B5B5"/>
                </a:solidFill>
                <a:latin typeface="Times New Roman"/>
                <a:cs typeface="Times New Roman"/>
              </a:rPr>
              <a:t>=</a:t>
            </a:r>
            <a:r>
              <a:rPr sz="2100" spc="-56" dirty="0">
                <a:solidFill>
                  <a:srgbClr val="3B3B3B"/>
                </a:solidFill>
                <a:latin typeface="Arial"/>
                <a:cs typeface="Arial"/>
              </a:rPr>
              <a:t>■</a:t>
            </a:r>
            <a:r>
              <a:rPr sz="2100" spc="-56" dirty="0">
                <a:solidFill>
                  <a:srgbClr val="505050"/>
                </a:solidFill>
                <a:latin typeface="Arial"/>
                <a:cs typeface="Arial"/>
              </a:rPr>
              <a:t>~</a:t>
            </a:r>
            <a:r>
              <a:rPr sz="2100" spc="-56" dirty="0">
                <a:solidFill>
                  <a:srgbClr val="B5B5B5"/>
                </a:solidFill>
                <a:latin typeface="Arial"/>
                <a:cs typeface="Arial"/>
              </a:rPr>
              <a:t>-</a:t>
            </a:r>
            <a:r>
              <a:rPr sz="2100" spc="-56" dirty="0">
                <a:solidFill>
                  <a:srgbClr val="3B3B3B"/>
                </a:solidFill>
                <a:latin typeface="Arial"/>
                <a:cs typeface="Arial"/>
              </a:rPr>
              <a:t>■</a:t>
            </a:r>
            <a:r>
              <a:rPr sz="2100" spc="-56" dirty="0">
                <a:solidFill>
                  <a:srgbClr val="B5B5B5"/>
                </a:solidFill>
                <a:latin typeface="Arial"/>
                <a:cs typeface="Arial"/>
              </a:rPr>
              <a:t>~</a:t>
            </a:r>
            <a:r>
              <a:rPr sz="2100" spc="-56" dirty="0">
                <a:solidFill>
                  <a:srgbClr val="3B3B3B"/>
                </a:solidFill>
                <a:latin typeface="Arial"/>
                <a:cs typeface="Arial"/>
              </a:rPr>
              <a:t>-</a:t>
            </a:r>
            <a:r>
              <a:rPr sz="2100" spc="-56" dirty="0">
                <a:solidFill>
                  <a:srgbClr val="505050"/>
                </a:solidFill>
                <a:latin typeface="Arial"/>
                <a:cs typeface="Arial"/>
              </a:rPr>
              <a:t>~~~</a:t>
            </a:r>
            <a:r>
              <a:rPr sz="2100" spc="-56" dirty="0">
                <a:solidFill>
                  <a:srgbClr val="B5B5B5"/>
                </a:solidFill>
                <a:latin typeface="Arial"/>
                <a:cs typeface="Arial"/>
              </a:rPr>
              <a:t>-</a:t>
            </a:r>
            <a:r>
              <a:rPr sz="2100" spc="-56" dirty="0">
                <a:solidFill>
                  <a:srgbClr val="3B3B3B"/>
                </a:solidFill>
                <a:latin typeface="Arial"/>
                <a:cs typeface="Arial"/>
              </a:rPr>
              <a:t>■</a:t>
            </a:r>
            <a:r>
              <a:rPr sz="2100" spc="-56" dirty="0">
                <a:solidFill>
                  <a:srgbClr val="505050"/>
                </a:solidFill>
                <a:latin typeface="Arial"/>
                <a:cs typeface="Arial"/>
              </a:rPr>
              <a:t>~ </a:t>
            </a:r>
            <a:r>
              <a:rPr sz="2100" spc="-56" dirty="0">
                <a:solidFill>
                  <a:srgbClr val="3B3B3B"/>
                </a:solidFill>
                <a:latin typeface="Arial"/>
                <a:cs typeface="Arial"/>
              </a:rPr>
              <a:t>■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8795" y="6168941"/>
            <a:ext cx="172618" cy="292100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sz="2100" spc="-431" dirty="0">
                <a:solidFill>
                  <a:srgbClr val="3B3B3B"/>
                </a:solidFill>
                <a:latin typeface="Arial"/>
                <a:cs typeface="Arial"/>
              </a:rPr>
              <a:t>■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1507" y="6175116"/>
            <a:ext cx="233020" cy="596900"/>
          </a:xfrm>
          <a:prstGeom prst="rect">
            <a:avLst/>
          </a:prstGeom>
        </p:spPr>
        <p:txBody>
          <a:bodyPr wrap="square" lIns="0" tIns="29813" rIns="0" bIns="0" rtlCol="0">
            <a:noAutofit/>
          </a:bodyPr>
          <a:lstStyle/>
          <a:p>
            <a:pPr marL="12700">
              <a:lnSpc>
                <a:spcPts val="4695"/>
              </a:lnSpc>
            </a:pPr>
            <a:r>
              <a:rPr sz="4500" spc="-286" dirty="0">
                <a:solidFill>
                  <a:srgbClr val="676767"/>
                </a:solidFill>
                <a:latin typeface="Times New Roman"/>
                <a:cs typeface="Times New Roman"/>
              </a:rPr>
              <a:t>i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395" y="6231080"/>
            <a:ext cx="155302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4" dirty="0">
                <a:solidFill>
                  <a:srgbClr val="505050"/>
                </a:solidFill>
                <a:latin typeface="Arial"/>
                <a:cs typeface="Arial"/>
              </a:rPr>
              <a:t>Present Perfect Tense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6323996"/>
            <a:ext cx="664796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3850" dirty="0">
                <a:solidFill>
                  <a:srgbClr val="B5B5B5"/>
                </a:solidFill>
                <a:latin typeface="Arial"/>
                <a:cs typeface="Arial"/>
              </a:rPr>
              <a:t>el</a:t>
            </a:r>
            <a:r>
              <a:rPr sz="2400" spc="3850" dirty="0">
                <a:solidFill>
                  <a:srgbClr val="9C9A9A"/>
                </a:solidFill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1851" y="6323996"/>
            <a:ext cx="25068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}</a:t>
            </a:r>
            <a:r>
              <a:rPr sz="2400" spc="-25" dirty="0">
                <a:solidFill>
                  <a:srgbClr val="9C9A9A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24747" y="6323996"/>
            <a:ext cx="24730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38" dirty="0">
                <a:solidFill>
                  <a:srgbClr val="3B3B3B"/>
                </a:solidFill>
                <a:latin typeface="Arial"/>
                <a:cs typeface="Arial"/>
              </a:rPr>
              <a:t>s</a:t>
            </a:r>
            <a:r>
              <a:rPr sz="2400" spc="-238" dirty="0">
                <a:solidFill>
                  <a:srgbClr val="9C9A9A"/>
                </a:solidFill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25628" y="288563"/>
            <a:ext cx="8424423" cy="795020"/>
          </a:xfrm>
          <a:prstGeom prst="rect">
            <a:avLst/>
          </a:prstGeom>
        </p:spPr>
        <p:txBody>
          <a:bodyPr wrap="square" lIns="0" tIns="18161" rIns="0" bIns="0" rtlCol="0">
            <a:noAutofit/>
          </a:bodyPr>
          <a:lstStyle/>
          <a:p>
            <a:pPr marL="12700">
              <a:lnSpc>
                <a:spcPts val="2860"/>
              </a:lnSpc>
            </a:pPr>
            <a:r>
              <a:rPr sz="2700" b="1" spc="44" dirty="0">
                <a:solidFill>
                  <a:srgbClr val="FDFDFD"/>
                </a:solidFill>
                <a:latin typeface="Arial"/>
                <a:cs typeface="Arial"/>
              </a:rPr>
              <a:t>Pernyataan waktu yang Digunakan dalam Present</a:t>
            </a:r>
            <a:endParaRPr sz="2700" dirty="0">
              <a:latin typeface="Arial"/>
              <a:cs typeface="Arial"/>
            </a:endParaRPr>
          </a:p>
          <a:p>
            <a:pPr marL="12700" marR="51434">
              <a:lnSpc>
                <a:spcPct val="95825"/>
              </a:lnSpc>
              <a:spcBef>
                <a:spcPts val="111"/>
              </a:spcBef>
            </a:pPr>
            <a:r>
              <a:rPr sz="2700" b="1" spc="14" dirty="0">
                <a:solidFill>
                  <a:srgbClr val="FDFDFD"/>
                </a:solidFill>
                <a:latin typeface="Arial"/>
                <a:cs typeface="Arial"/>
              </a:rPr>
              <a:t>Perfect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6148" y="1223577"/>
            <a:ext cx="2301728" cy="241300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36" dirty="0">
                <a:solidFill>
                  <a:srgbClr val="FDFDFD"/>
                </a:solidFill>
                <a:latin typeface="Arial"/>
                <a:cs typeface="Arial"/>
              </a:rPr>
              <a:t>Present Perfect Tense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01772" y="1223577"/>
            <a:ext cx="617403" cy="241300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30" dirty="0">
                <a:solidFill>
                  <a:srgbClr val="FDFDFD"/>
                </a:solidFill>
                <a:latin typeface="Arial"/>
                <a:cs typeface="Arial"/>
              </a:rPr>
              <a:t>dapat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35756" y="1223577"/>
            <a:ext cx="1082716" cy="241300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24" dirty="0">
                <a:solidFill>
                  <a:srgbClr val="FDFDFD"/>
                </a:solidFill>
                <a:latin typeface="Arial"/>
                <a:cs typeface="Arial"/>
              </a:rPr>
              <a:t>digunakan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51324" y="1223577"/>
            <a:ext cx="790108" cy="241300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15" dirty="0">
                <a:solidFill>
                  <a:srgbClr val="FDFDFD"/>
                </a:solidFill>
                <a:latin typeface="Arial"/>
                <a:cs typeface="Arial"/>
              </a:rPr>
              <a:t>dengan</a:t>
            </a:r>
            <a:endParaRPr sz="1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83428" y="1223577"/>
            <a:ext cx="1159469" cy="241300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17" dirty="0">
                <a:solidFill>
                  <a:srgbClr val="FDFDFD"/>
                </a:solidFill>
                <a:latin typeface="Arial"/>
                <a:cs typeface="Arial"/>
              </a:rPr>
              <a:t>pernyataan</a:t>
            </a:r>
            <a:endParaRPr sz="1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69100" y="1223577"/>
            <a:ext cx="1741551" cy="241300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37" dirty="0">
                <a:solidFill>
                  <a:srgbClr val="FDFDFD"/>
                </a:solidFill>
                <a:latin typeface="Arial"/>
                <a:cs typeface="Arial"/>
              </a:rPr>
              <a:t>waktu yang tidak</a:t>
            </a:r>
            <a:endParaRPr sz="1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7004" y="1497897"/>
            <a:ext cx="1541569" cy="241300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27" dirty="0">
                <a:solidFill>
                  <a:srgbClr val="FDFDFD"/>
                </a:solidFill>
                <a:latin typeface="Arial"/>
                <a:cs typeface="Arial"/>
              </a:rPr>
              <a:t>spesifik seperti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51964" y="1497897"/>
            <a:ext cx="81706" cy="241300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-282" dirty="0">
                <a:solidFill>
                  <a:srgbClr val="FDFDFD"/>
                </a:solidFill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2204" y="1926879"/>
            <a:ext cx="198907" cy="317500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>
              <a:lnSpc>
                <a:spcPts val="2450"/>
              </a:lnSpc>
            </a:pPr>
            <a:r>
              <a:rPr sz="2300" spc="-375" dirty="0">
                <a:solidFill>
                  <a:srgbClr val="9EBDA8"/>
                </a:solidFill>
                <a:latin typeface="Arial"/>
                <a:cs typeface="Arial"/>
              </a:rPr>
              <a:t>■</a:t>
            </a:r>
            <a:endParaRPr sz="2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7004" y="1988625"/>
            <a:ext cx="535685" cy="241300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-2" dirty="0">
                <a:solidFill>
                  <a:srgbClr val="FDFDFD"/>
                </a:solidFill>
                <a:latin typeface="Arial"/>
                <a:cs typeface="Arial"/>
              </a:rPr>
              <a:t>ever,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59956" y="2586175"/>
            <a:ext cx="1200431" cy="561197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13918" marR="123538" algn="ctr">
              <a:lnSpc>
                <a:spcPts val="1939"/>
              </a:lnSpc>
            </a:pPr>
            <a:r>
              <a:rPr sz="1800" spc="-174" dirty="0">
                <a:solidFill>
                  <a:srgbClr val="505050"/>
                </a:solidFill>
                <a:latin typeface="Times New Roman"/>
                <a:cs typeface="Times New Roman"/>
              </a:rPr>
              <a:t>'</a:t>
            </a:r>
            <a:r>
              <a:rPr sz="1800" spc="-174" dirty="0">
                <a:solidFill>
                  <a:srgbClr val="363636"/>
                </a:solidFill>
                <a:latin typeface="Times New Roman"/>
                <a:cs typeface="Times New Roman"/>
              </a:rPr>
              <a:t>VE </a:t>
            </a:r>
            <a:r>
              <a:rPr sz="1700" b="1" spc="-412" dirty="0">
                <a:solidFill>
                  <a:srgbClr val="363636"/>
                </a:solidFill>
                <a:latin typeface="Arial"/>
                <a:cs typeface="Arial"/>
              </a:rPr>
              <a:t>GROWN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368"/>
              </a:spcBef>
            </a:pPr>
            <a:r>
              <a:rPr sz="1700" b="1" spc="-399" dirty="0">
                <a:solidFill>
                  <a:srgbClr val="363636"/>
                </a:solidFill>
                <a:latin typeface="Arial"/>
                <a:cs typeface="Arial"/>
              </a:rPr>
              <a:t>ONE  WLLIMETER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2204" y="2926623"/>
            <a:ext cx="198907" cy="2758948"/>
          </a:xfrm>
          <a:prstGeom prst="rect">
            <a:avLst/>
          </a:prstGeom>
        </p:spPr>
        <p:txBody>
          <a:bodyPr wrap="square" lIns="0" tIns="15557" rIns="0" bIns="0" rtlCol="0">
            <a:noAutofit/>
          </a:bodyPr>
          <a:lstStyle/>
          <a:p>
            <a:pPr marL="12700" marR="0">
              <a:lnSpc>
                <a:spcPts val="2450"/>
              </a:lnSpc>
            </a:pPr>
            <a:r>
              <a:rPr sz="2300" spc="-375" dirty="0">
                <a:solidFill>
                  <a:srgbClr val="9EBDA8"/>
                </a:solidFill>
                <a:latin typeface="Arial"/>
                <a:cs typeface="Arial"/>
              </a:rPr>
              <a:t>■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72"/>
              </a:spcBef>
            </a:pPr>
            <a:r>
              <a:rPr sz="2300" spc="-375" dirty="0">
                <a:solidFill>
                  <a:srgbClr val="9EBDA8"/>
                </a:solidFill>
                <a:latin typeface="Arial"/>
                <a:cs typeface="Arial"/>
              </a:rPr>
              <a:t>■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95"/>
              </a:spcBef>
            </a:pPr>
            <a:r>
              <a:rPr sz="2300" spc="-375" dirty="0">
                <a:solidFill>
                  <a:srgbClr val="9EBDA8"/>
                </a:solidFill>
                <a:latin typeface="Arial"/>
                <a:cs typeface="Arial"/>
              </a:rPr>
              <a:t>■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19"/>
              </a:spcBef>
            </a:pPr>
            <a:r>
              <a:rPr sz="2300" spc="-375" dirty="0">
                <a:solidFill>
                  <a:srgbClr val="9EBDA8"/>
                </a:solidFill>
                <a:latin typeface="Arial"/>
                <a:cs typeface="Arial"/>
              </a:rPr>
              <a:t>■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95"/>
              </a:spcBef>
            </a:pPr>
            <a:r>
              <a:rPr sz="2300" spc="-375" dirty="0">
                <a:solidFill>
                  <a:srgbClr val="9EBDA8"/>
                </a:solidFill>
                <a:latin typeface="Arial"/>
                <a:cs typeface="Arial"/>
              </a:rPr>
              <a:t>■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195"/>
              </a:spcBef>
            </a:pPr>
            <a:r>
              <a:rPr sz="2300" spc="-375" dirty="0">
                <a:solidFill>
                  <a:srgbClr val="9EBDA8"/>
                </a:solidFill>
                <a:latin typeface="Arial"/>
                <a:cs typeface="Arial"/>
              </a:rPr>
              <a:t>■</a:t>
            </a:r>
            <a:endParaRPr sz="2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100" y="2963985"/>
            <a:ext cx="1251849" cy="241300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21" dirty="0">
                <a:solidFill>
                  <a:srgbClr val="FDFDFD"/>
                </a:solidFill>
                <a:latin typeface="Arial"/>
                <a:cs typeface="Arial"/>
              </a:rPr>
              <a:t>many times,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48348" y="3223207"/>
            <a:ext cx="20519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spc="-426" dirty="0">
                <a:solidFill>
                  <a:srgbClr val="505050"/>
                </a:solidFill>
                <a:latin typeface="Times New Roman"/>
                <a:cs typeface="Times New Roman"/>
              </a:rPr>
              <a:t>I</a:t>
            </a:r>
            <a:r>
              <a:rPr sz="1800" b="1" spc="-426" dirty="0">
                <a:solidFill>
                  <a:srgbClr val="363636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83044" y="3223207"/>
            <a:ext cx="80683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b="1" spc="-446" dirty="0">
                <a:solidFill>
                  <a:srgbClr val="363636"/>
                </a:solidFill>
                <a:latin typeface="Times New Roman"/>
                <a:cs typeface="Times New Roman"/>
              </a:rPr>
              <a:t>ONE YEAR</a:t>
            </a:r>
            <a:r>
              <a:rPr sz="1800" b="1" spc="-446" dirty="0">
                <a:solidFill>
                  <a:srgbClr val="50505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7004" y="3451665"/>
            <a:ext cx="1437777" cy="241299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26" dirty="0">
                <a:solidFill>
                  <a:srgbClr val="FDFDFD"/>
                </a:solidFill>
                <a:latin typeface="Arial"/>
                <a:cs typeface="Arial"/>
              </a:rPr>
              <a:t>several times,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15276" y="3740110"/>
            <a:ext cx="379324" cy="767677"/>
          </a:xfrm>
          <a:prstGeom prst="rect">
            <a:avLst/>
          </a:prstGeom>
        </p:spPr>
        <p:txBody>
          <a:bodyPr wrap="square" lIns="0" tIns="7111" rIns="0" bIns="0" rtlCol="0">
            <a:noAutofit/>
          </a:bodyPr>
          <a:lstStyle/>
          <a:p>
            <a:pPr marL="46227">
              <a:lnSpc>
                <a:spcPts val="1120"/>
              </a:lnSpc>
            </a:pPr>
            <a:r>
              <a:rPr sz="1000" spc="1788" dirty="0">
                <a:solidFill>
                  <a:srgbClr val="EDE9ED"/>
                </a:solidFill>
                <a:latin typeface="Arial"/>
                <a:cs typeface="Arial"/>
              </a:rPr>
              <a:t>~</a:t>
            </a:r>
            <a:endParaRPr sz="1000">
              <a:latin typeface="Arial"/>
              <a:cs typeface="Arial"/>
            </a:endParaRPr>
          </a:p>
          <a:p>
            <a:pPr marL="12700" marR="19050">
              <a:lnSpc>
                <a:spcPct val="95825"/>
              </a:lnSpc>
              <a:spcBef>
                <a:spcPts val="609"/>
              </a:spcBef>
            </a:pPr>
            <a:r>
              <a:rPr sz="1400" spc="-202" dirty="0">
                <a:solidFill>
                  <a:srgbClr val="EDE9ED"/>
                </a:solidFill>
                <a:latin typeface="Times New Roman"/>
                <a:cs typeface="Times New Roman"/>
              </a:rPr>
              <a:t>...</a:t>
            </a:r>
            <a:endParaRPr sz="1400">
              <a:latin typeface="Times New Roman"/>
              <a:cs typeface="Times New Roman"/>
            </a:endParaRPr>
          </a:p>
          <a:p>
            <a:pPr marL="104139" marR="19050">
              <a:lnSpc>
                <a:spcPct val="95825"/>
              </a:lnSpc>
              <a:spcBef>
                <a:spcPts val="1192"/>
              </a:spcBef>
            </a:pPr>
            <a:r>
              <a:rPr sz="1200" spc="1163" dirty="0">
                <a:solidFill>
                  <a:srgbClr val="EDE9ED"/>
                </a:solidFill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7004" y="3942393"/>
            <a:ext cx="587385" cy="241300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2" dirty="0">
                <a:solidFill>
                  <a:srgbClr val="FDFDFD"/>
                </a:solidFill>
                <a:latin typeface="Arial"/>
                <a:cs typeface="Arial"/>
              </a:rPr>
              <a:t>once,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7332" y="3957398"/>
            <a:ext cx="430784" cy="939800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 marL="12700">
              <a:lnSpc>
                <a:spcPts val="7400"/>
              </a:lnSpc>
            </a:pPr>
            <a:r>
              <a:rPr sz="7200" spc="-3264" dirty="0">
                <a:solidFill>
                  <a:srgbClr val="D4D4D4"/>
                </a:solidFill>
                <a:latin typeface="Courier New"/>
                <a:cs typeface="Courier New"/>
              </a:rPr>
              <a:t>~</a:t>
            </a:r>
            <a:r>
              <a:rPr sz="7200" spc="-3264" dirty="0">
                <a:solidFill>
                  <a:srgbClr val="EDE9ED"/>
                </a:solidFill>
                <a:latin typeface="Courier New"/>
                <a:cs typeface="Courier New"/>
              </a:rPr>
              <a:t>,</a:t>
            </a:r>
            <a:endParaRPr sz="7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29804" y="4095647"/>
            <a:ext cx="46718" cy="101600"/>
          </a:xfrm>
          <a:prstGeom prst="rect">
            <a:avLst/>
          </a:prstGeom>
        </p:spPr>
        <p:txBody>
          <a:bodyPr wrap="square" lIns="0" tIns="254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600" b="1" spc="0" dirty="0">
                <a:solidFill>
                  <a:srgbClr val="EDE9ED"/>
                </a:solidFill>
                <a:latin typeface="Times New Roman"/>
                <a:cs typeface="Times New Roman"/>
              </a:rPr>
              <a:t>l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96276" y="4106985"/>
            <a:ext cx="153581" cy="241300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b="1" spc="-297" dirty="0">
                <a:solidFill>
                  <a:srgbClr val="D4D4D4"/>
                </a:solidFill>
                <a:latin typeface="Arial"/>
                <a:cs typeface="Arial"/>
              </a:rPr>
              <a:t>'</a:t>
            </a:r>
            <a:r>
              <a:rPr sz="1700" b="1" spc="-297" dirty="0">
                <a:solidFill>
                  <a:srgbClr val="EDE9ED"/>
                </a:solidFill>
                <a:latin typeface="Arial"/>
                <a:cs typeface="Arial"/>
              </a:rPr>
              <a:t>»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100" y="4430073"/>
            <a:ext cx="733689" cy="241300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4" dirty="0">
                <a:solidFill>
                  <a:srgbClr val="FDFDFD"/>
                </a:solidFill>
                <a:latin typeface="Arial"/>
                <a:cs typeface="Arial"/>
              </a:rPr>
              <a:t>before,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004" y="4917753"/>
            <a:ext cx="1535429" cy="241300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-4" dirty="0">
                <a:solidFill>
                  <a:srgbClr val="FDFDFD"/>
                </a:solidFill>
                <a:latin typeface="Arial"/>
                <a:cs typeface="Arial"/>
              </a:rPr>
              <a:t>so far,  already,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956" y="5405433"/>
            <a:ext cx="2490798" cy="241300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14" dirty="0">
                <a:solidFill>
                  <a:srgbClr val="FDFDFD"/>
                </a:solidFill>
                <a:latin typeface="Arial"/>
                <a:cs typeface="Arial"/>
              </a:rPr>
              <a:t>yet,  dan lain sebagainya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2924" y="5710574"/>
            <a:ext cx="3044215" cy="863600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12700">
              <a:lnSpc>
                <a:spcPts val="6800"/>
              </a:lnSpc>
            </a:pPr>
            <a:r>
              <a:rPr sz="2100" spc="-27" dirty="0">
                <a:solidFill>
                  <a:srgbClr val="363636"/>
                </a:solidFill>
                <a:latin typeface="Arial"/>
                <a:cs typeface="Arial"/>
              </a:rPr>
              <a:t>■  </a:t>
            </a:r>
            <a:r>
              <a:rPr sz="6600" spc="-2050" dirty="0">
                <a:solidFill>
                  <a:srgbClr val="363636"/>
                </a:solidFill>
                <a:latin typeface="Times New Roman"/>
                <a:cs typeface="Times New Roman"/>
              </a:rPr>
              <a:t>-</a:t>
            </a:r>
            <a:r>
              <a:rPr sz="6600" spc="-2050" dirty="0">
                <a:solidFill>
                  <a:srgbClr val="505050"/>
                </a:solidFill>
                <a:latin typeface="Times New Roman"/>
                <a:cs typeface="Times New Roman"/>
              </a:rPr>
              <a:t>~</a:t>
            </a:r>
            <a:r>
              <a:rPr sz="6600" spc="-2050" dirty="0">
                <a:solidFill>
                  <a:srgbClr val="B8B5B8"/>
                </a:solidFill>
                <a:latin typeface="Times New Roman"/>
                <a:cs typeface="Times New Roman"/>
              </a:rPr>
              <a:t>=</a:t>
            </a:r>
            <a:r>
              <a:rPr sz="2100" spc="-27" dirty="0">
                <a:solidFill>
                  <a:srgbClr val="363636"/>
                </a:solidFill>
                <a:latin typeface="Arial"/>
                <a:cs typeface="Arial"/>
              </a:rPr>
              <a:t>■</a:t>
            </a:r>
            <a:r>
              <a:rPr sz="2100" spc="-27" dirty="0">
                <a:solidFill>
                  <a:srgbClr val="505050"/>
                </a:solidFill>
                <a:latin typeface="Arial"/>
                <a:cs typeface="Arial"/>
              </a:rPr>
              <a:t>~</a:t>
            </a:r>
            <a:r>
              <a:rPr sz="2100" spc="-27" dirty="0">
                <a:solidFill>
                  <a:srgbClr val="B8B5B8"/>
                </a:solidFill>
                <a:latin typeface="Arial"/>
                <a:cs typeface="Arial"/>
              </a:rPr>
              <a:t>-</a:t>
            </a:r>
            <a:r>
              <a:rPr sz="2100" spc="-27" dirty="0">
                <a:solidFill>
                  <a:srgbClr val="363636"/>
                </a:solidFill>
                <a:latin typeface="Arial"/>
                <a:cs typeface="Arial"/>
              </a:rPr>
              <a:t>■</a:t>
            </a:r>
            <a:r>
              <a:rPr sz="2100" spc="-27" dirty="0">
                <a:solidFill>
                  <a:srgbClr val="B8B5B8"/>
                </a:solidFill>
                <a:latin typeface="Arial"/>
                <a:cs typeface="Arial"/>
              </a:rPr>
              <a:t>~</a:t>
            </a:r>
            <a:r>
              <a:rPr sz="2100" spc="-27" dirty="0">
                <a:solidFill>
                  <a:srgbClr val="363636"/>
                </a:solidFill>
                <a:latin typeface="Arial"/>
                <a:cs typeface="Arial"/>
              </a:rPr>
              <a:t>-</a:t>
            </a:r>
            <a:r>
              <a:rPr sz="2100" spc="-27" dirty="0">
                <a:solidFill>
                  <a:srgbClr val="505050"/>
                </a:solidFill>
                <a:latin typeface="Arial"/>
                <a:cs typeface="Arial"/>
              </a:rPr>
              <a:t>~~~</a:t>
            </a:r>
            <a:r>
              <a:rPr sz="2100" spc="-27" dirty="0">
                <a:solidFill>
                  <a:srgbClr val="B8B5B8"/>
                </a:solidFill>
                <a:latin typeface="Arial"/>
                <a:cs typeface="Arial"/>
              </a:rPr>
              <a:t>-</a:t>
            </a:r>
            <a:r>
              <a:rPr sz="2100" spc="-27" dirty="0">
                <a:solidFill>
                  <a:srgbClr val="363636"/>
                </a:solidFill>
                <a:latin typeface="Arial"/>
                <a:cs typeface="Arial"/>
              </a:rPr>
              <a:t>■</a:t>
            </a:r>
            <a:r>
              <a:rPr sz="2100" spc="-27" dirty="0">
                <a:solidFill>
                  <a:srgbClr val="505050"/>
                </a:solidFill>
                <a:latin typeface="Arial"/>
                <a:cs typeface="Arial"/>
              </a:rPr>
              <a:t>~ </a:t>
            </a:r>
            <a:r>
              <a:rPr sz="2100" spc="-27" dirty="0">
                <a:solidFill>
                  <a:srgbClr val="363636"/>
                </a:solidFill>
                <a:latin typeface="Arial"/>
                <a:cs typeface="Arial"/>
              </a:rPr>
              <a:t>■  ■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3156" y="6168941"/>
            <a:ext cx="385978" cy="292100"/>
          </a:xfrm>
          <a:prstGeom prst="rect">
            <a:avLst/>
          </a:prstGeom>
        </p:spPr>
        <p:txBody>
          <a:bodyPr wrap="square" lIns="0" tIns="14255" rIns="0" bIns="0" rtlCol="0">
            <a:noAutofit/>
          </a:bodyPr>
          <a:lstStyle/>
          <a:p>
            <a:pPr marL="12700">
              <a:lnSpc>
                <a:spcPts val="2245"/>
              </a:lnSpc>
            </a:pPr>
            <a:r>
              <a:rPr sz="2100" spc="-298" dirty="0">
                <a:solidFill>
                  <a:srgbClr val="363636"/>
                </a:solidFill>
                <a:latin typeface="Arial"/>
                <a:cs typeface="Arial"/>
              </a:rPr>
              <a:t>■  ■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1508" y="6175116"/>
            <a:ext cx="233020" cy="596900"/>
          </a:xfrm>
          <a:prstGeom prst="rect">
            <a:avLst/>
          </a:prstGeom>
        </p:spPr>
        <p:txBody>
          <a:bodyPr wrap="square" lIns="0" tIns="29813" rIns="0" bIns="0" rtlCol="0">
            <a:noAutofit/>
          </a:bodyPr>
          <a:lstStyle/>
          <a:p>
            <a:pPr marL="12700">
              <a:lnSpc>
                <a:spcPts val="4695"/>
              </a:lnSpc>
            </a:pPr>
            <a:r>
              <a:rPr sz="4500" spc="-286" dirty="0">
                <a:solidFill>
                  <a:srgbClr val="676767"/>
                </a:solidFill>
                <a:latin typeface="Times New Roman"/>
                <a:cs typeface="Times New Roman"/>
              </a:rPr>
              <a:t>i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396" y="6231080"/>
            <a:ext cx="1553021" cy="177800"/>
          </a:xfrm>
          <a:prstGeom prst="rect">
            <a:avLst/>
          </a:prstGeom>
        </p:spPr>
        <p:txBody>
          <a:bodyPr wrap="square" lIns="0" tIns="8413" rIns="0" bIns="0" rtlCol="0">
            <a:noAutofit/>
          </a:bodyPr>
          <a:lstStyle/>
          <a:p>
            <a:pPr marL="12700">
              <a:lnSpc>
                <a:spcPts val="1325"/>
              </a:lnSpc>
            </a:pPr>
            <a:r>
              <a:rPr sz="1200" spc="-4" dirty="0">
                <a:solidFill>
                  <a:srgbClr val="505050"/>
                </a:solidFill>
                <a:latin typeface="Arial"/>
                <a:cs typeface="Arial"/>
              </a:rPr>
              <a:t>Present Perfect Tense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6323996"/>
            <a:ext cx="664796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3850" dirty="0">
                <a:solidFill>
                  <a:srgbClr val="B8B5B8"/>
                </a:solidFill>
                <a:latin typeface="Arial"/>
                <a:cs typeface="Arial"/>
              </a:rPr>
              <a:t>el</a:t>
            </a:r>
            <a:r>
              <a:rPr sz="2400" spc="3850" dirty="0">
                <a:solidFill>
                  <a:srgbClr val="999597"/>
                </a:solidFill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1852" y="6323996"/>
            <a:ext cx="25068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5" dirty="0">
                <a:solidFill>
                  <a:srgbClr val="363636"/>
                </a:solidFill>
                <a:latin typeface="Arial"/>
                <a:cs typeface="Arial"/>
              </a:rPr>
              <a:t>}</a:t>
            </a:r>
            <a:r>
              <a:rPr sz="2400" spc="-25" dirty="0">
                <a:solidFill>
                  <a:srgbClr val="999597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24748" y="6323996"/>
            <a:ext cx="24730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38" dirty="0">
                <a:solidFill>
                  <a:srgbClr val="363636"/>
                </a:solidFill>
                <a:latin typeface="Arial"/>
                <a:cs typeface="Arial"/>
              </a:rPr>
              <a:t>s</a:t>
            </a:r>
            <a:r>
              <a:rPr sz="2400" spc="-238" dirty="0">
                <a:solidFill>
                  <a:srgbClr val="999597"/>
                </a:solidFill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41EAB050-964C-4AA6-94CB-A763F54FF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344971"/>
              </p:ext>
            </p:extLst>
          </p:nvPr>
        </p:nvGraphicFramePr>
        <p:xfrm>
          <a:off x="152400" y="1066800"/>
          <a:ext cx="868680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424188345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947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Action Button: Blank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77C3B9-F4FD-4A01-839B-13255CEC56AF}"/>
              </a:ext>
            </a:extLst>
          </p:cNvPr>
          <p:cNvSpPr/>
          <p:nvPr/>
        </p:nvSpPr>
        <p:spPr>
          <a:xfrm>
            <a:off x="685800" y="293663"/>
            <a:ext cx="1600200" cy="762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SOAL</a:t>
            </a:r>
          </a:p>
        </p:txBody>
      </p:sp>
      <p:sp>
        <p:nvSpPr>
          <p:cNvPr id="4" name="Action Button: Blank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B2000FD-CAE0-48B2-9C18-469C2F62D08E}"/>
              </a:ext>
            </a:extLst>
          </p:cNvPr>
          <p:cNvSpPr/>
          <p:nvPr/>
        </p:nvSpPr>
        <p:spPr>
          <a:xfrm>
            <a:off x="304800" y="1055663"/>
            <a:ext cx="8382000" cy="458313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Match The Sentences On Both Columns To Make Good Sentences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F341FB-EAEC-4B9A-9416-AEB32FB0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692601"/>
              </p:ext>
            </p:extLst>
          </p:nvPr>
        </p:nvGraphicFramePr>
        <p:xfrm>
          <a:off x="609600" y="1981200"/>
          <a:ext cx="8077200" cy="365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1284513296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3736411809"/>
                    </a:ext>
                  </a:extLst>
                </a:gridCol>
              </a:tblGrid>
              <a:tr h="5744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B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6913"/>
                  </a:ext>
                </a:extLst>
              </a:tr>
              <a:tr h="54019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The rain has stopped, … (c)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a. And I have returned it into Bella.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5239377"/>
                  </a:ext>
                </a:extLst>
              </a:tr>
              <a:tr h="663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The mechanic has repaired the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pump, … (e)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b. And the meeting will begin soon.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202531"/>
                  </a:ext>
                </a:extLst>
              </a:tr>
              <a:tr h="669687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I have finished reading the novel, …</a:t>
                      </a:r>
                    </a:p>
                    <a:p>
                      <a:r>
                        <a:rPr lang="en-US" sz="17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(a)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c. And I can continue my trip.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540673"/>
                  </a:ext>
                </a:extLst>
              </a:tr>
              <a:tr h="540190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Adi has turn on the TV, … (d)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d. And we can enjoy the live match.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7667141"/>
                  </a:ext>
                </a:extLst>
              </a:tr>
              <a:tr h="669687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All participants have gone in to the</a:t>
                      </a:r>
                    </a:p>
                    <a:p>
                      <a:r>
                        <a:rPr lang="en-US" sz="17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room, … (b)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e. And the water is flowing again.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532180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AD58980-A0E8-48D4-B1B4-C89E50813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9408"/>
              </p:ext>
            </p:extLst>
          </p:nvPr>
        </p:nvGraphicFramePr>
        <p:xfrm>
          <a:off x="152400" y="914400"/>
          <a:ext cx="8686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424188345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947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Action Button: Blank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77C3B9-F4FD-4A01-839B-13255CEC56AF}"/>
              </a:ext>
            </a:extLst>
          </p:cNvPr>
          <p:cNvSpPr/>
          <p:nvPr/>
        </p:nvSpPr>
        <p:spPr>
          <a:xfrm>
            <a:off x="685800" y="293663"/>
            <a:ext cx="7315200" cy="7620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 JAWABAN</a:t>
            </a:r>
          </a:p>
        </p:txBody>
      </p:sp>
      <p:sp>
        <p:nvSpPr>
          <p:cNvPr id="4" name="Action Button: Blank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B2000FD-CAE0-48B2-9C18-469C2F62D08E}"/>
              </a:ext>
            </a:extLst>
          </p:cNvPr>
          <p:cNvSpPr/>
          <p:nvPr/>
        </p:nvSpPr>
        <p:spPr>
          <a:xfrm>
            <a:off x="304800" y="1295400"/>
            <a:ext cx="8382000" cy="410776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1. S + has + V3 + and + S + can + V1 + Complement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2. S + has + V3 + O + and + S + to be + V1(-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) + Adv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3. S + have + V3 + Complement + and + S + have + V3 +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 Complement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4. S + has + V3 + O + and + S + can + V1 +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 Complement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5. S + have + V3 + Adv + and + S + will + V1 +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 Complement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AD58980-A0E8-48D4-B1B4-C89E50813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04805"/>
              </p:ext>
            </p:extLst>
          </p:nvPr>
        </p:nvGraphicFramePr>
        <p:xfrm>
          <a:off x="152400" y="914400"/>
          <a:ext cx="8686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424188345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94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954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727</Words>
  <Application>Microsoft Office PowerPoint</Application>
  <PresentationFormat>On-screen Show (4:3)</PresentationFormat>
  <Paragraphs>183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Edy Sukadi</dc:creator>
  <cp:lastModifiedBy>Edy Sukadi</cp:lastModifiedBy>
  <cp:revision>8</cp:revision>
  <dcterms:modified xsi:type="dcterms:W3CDTF">2020-03-09T14:03:57Z</dcterms:modified>
</cp:coreProperties>
</file>